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33.xml.rels" ContentType="application/vnd.openxmlformats-package.relationships+xml"/>
  <Override PartName="/ppt/notesSlides/notesSlide33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3.wmf" ContentType="image/x-wmf"/>
  <Override PartName="/ppt/media/image76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13.png" ContentType="image/png"/>
  <Override PartName="/ppt/media/image1.png" ContentType="image/png"/>
  <Override PartName="/ppt/media/image38.png" ContentType="image/png"/>
  <Override PartName="/ppt/media/image8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23.png" ContentType="image/png"/>
  <Override PartName="/ppt/media/image60.png" ContentType="image/png"/>
  <Override PartName="/ppt/media/image24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79.png" ContentType="image/png"/>
  <Override PartName="/ppt/media/image67.png" ContentType="image/png"/>
  <Override PartName="/ppt/media/image78.png" ContentType="image/png"/>
  <Override PartName="/ppt/media/image31.png" ContentType="image/png"/>
  <Override PartName="/ppt/media/image25.wmf" ContentType="image/x-wmf"/>
  <Override PartName="/ppt/media/image68.png" ContentType="image/png"/>
  <Override PartName="/ppt/media/image66.png" ContentType="image/png"/>
  <Override PartName="/ppt/media/image77.png" ContentType="image/png"/>
  <Override PartName="/ppt/media/image65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0.png" ContentType="image/png"/>
  <Override PartName="/ppt/media/image28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32.png" ContentType="image/png"/>
  <Override PartName="/ppt/media/image2.png" ContentType="image/png"/>
  <Override PartName="/ppt/media/image14.png" ContentType="image/png"/>
  <Override PartName="/ppt/media/image26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27.png" ContentType="image/png"/>
  <Override PartName="/ppt/media/image81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82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47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48.png" ContentType="image/png"/>
  <Override PartName="/ppt/media/image19.png" ContentType="image/pn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3CC3D19-2FDB-497C-B1C0-095EF53F3B3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6B54274-206F-4D3E-816E-49CFEDBA62E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0CB98B1-2E4E-4109-B7E9-8833F757B619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3C58EC6-7603-4F1C-B39E-E822EDB67BC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B685ED4-EFEE-4696-9589-48FCDC80DD3B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7869F35-A8F5-4039-B87A-D33B37A5BD1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wmf"/><Relationship Id="rId4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hyperlink" Target="mailto:0.033@pT=5" TargetMode="External"/><Relationship Id="rId5" Type="http://schemas.openxmlformats.org/officeDocument/2006/relationships/hyperlink" Target="mailto:0.033@pT=5" TargetMode="External"/><Relationship Id="rId6" Type="http://schemas.openxmlformats.org/officeDocument/2006/relationships/hyperlink" Target="mailto:0.033@pT=5" TargetMode="External"/><Relationship Id="rId7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699120" y="967680"/>
            <a:ext cx="7745760" cy="539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Proposal: a new subsystem for CMS Run 4 (HL-LHC)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96– 126m downstream of IR-5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(IR-1 option/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ATLAS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Two operational modes: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A) Charged and neutral TeV hadron production spectra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in p + p, p + O, O + O low pileup short runs.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Read out with full CMS detectors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35 Tm spectrometer magnet D1 (will be) already there!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                            </a:t>
            </a:r>
            <a:r>
              <a:rPr b="1" lang="en-US" sz="2000" spc="-1" strike="noStrike">
                <a:solidFill>
                  <a:srgbClr val="0432ff"/>
                </a:solidFill>
                <a:latin typeface="Calibri"/>
              </a:rPr>
              <a:t>BRIEF MENTION: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B) Search for new light long-lived decaying neutrals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 p + p at high luminosity (LLPs or WILPs)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Independent trigger &amp; read out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&gt; 32 m steel absorber and 35 Tm sweeping magnet D1 </a:t>
            </a:r>
            <a:r>
              <a:rPr b="0" lang="en-US" sz="1600" spc="-1" strike="noStrike">
                <a:solidFill>
                  <a:srgbClr val="0432ff"/>
                </a:solidFill>
                <a:latin typeface="Calibri"/>
              </a:rPr>
              <a:t>(will be) already there!</a:t>
            </a:r>
            <a:r>
              <a:rPr b="0" lang="en-US" sz="1600" spc="-1" strike="noStrike">
                <a:solidFill>
                  <a:srgbClr val="0000ff"/>
                </a:solidFill>
                <a:latin typeface="Calibri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A39BDB9-F362-414C-9BA0-65FDB286A7D3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0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91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9AB371A-BFEF-4115-9BE8-1D2194AC41D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200240" y="136440"/>
            <a:ext cx="66366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800" spc="-1" strike="noStrike" u="sng">
                <a:solidFill>
                  <a:srgbClr val="0432ff"/>
                </a:solidFill>
                <a:uFillTx/>
                <a:latin typeface="Calibri"/>
              </a:rPr>
              <a:t>Forward Multiparticle Spectrometer for LHC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Mike Albrow (Fermilab)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6710040" y="3637080"/>
            <a:ext cx="2206800" cy="820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SMP-HAD 03.20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600" spc="-1" strike="noStrike">
                <a:solidFill>
                  <a:srgbClr val="ff0000"/>
                </a:solidFill>
                <a:latin typeface="Calibri"/>
              </a:rPr>
              <a:t>Guaranteed physics in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0000"/>
                </a:solidFill>
                <a:latin typeface="Calibri"/>
              </a:rPr>
              <a:t>u</a:t>
            </a:r>
            <a:r>
              <a:rPr b="1" lang="en-FR" sz="1600" spc="-1" strike="noStrike">
                <a:solidFill>
                  <a:srgbClr val="ff0000"/>
                </a:solidFill>
                <a:latin typeface="Calibri"/>
              </a:rPr>
              <a:t>nexplored phase space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6298200" y="4948560"/>
            <a:ext cx="1490040" cy="729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EXO – LLP 03.27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400" spc="-1" strike="noStrike">
                <a:solidFill>
                  <a:srgbClr val="ff0000"/>
                </a:solidFill>
                <a:latin typeface="Calibri"/>
              </a:rPr>
              <a:t>BSM discovery potential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3912120" y="2264760"/>
            <a:ext cx="1424520" cy="4561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2400" spc="-1" strike="noStrike">
                <a:solidFill>
                  <a:srgbClr val="00b050"/>
                </a:solidFill>
                <a:latin typeface="Calibri"/>
              </a:rPr>
              <a:t>THIS TALK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ine 1"/>
          <p:cNvSpPr/>
          <p:nvPr/>
        </p:nvSpPr>
        <p:spPr>
          <a:xfrm>
            <a:off x="3080520" y="3250080"/>
            <a:ext cx="319716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Line 2"/>
          <p:cNvSpPr/>
          <p:nvPr/>
        </p:nvSpPr>
        <p:spPr>
          <a:xfrm>
            <a:off x="3333240" y="5626800"/>
            <a:ext cx="294444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Line 3"/>
          <p:cNvSpPr/>
          <p:nvPr/>
        </p:nvSpPr>
        <p:spPr>
          <a:xfrm flipV="1">
            <a:off x="2686680" y="3250080"/>
            <a:ext cx="418680" cy="83304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Line 4"/>
          <p:cNvSpPr/>
          <p:nvPr/>
        </p:nvSpPr>
        <p:spPr>
          <a:xfrm>
            <a:off x="6451560" y="4092840"/>
            <a:ext cx="169344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Line 5"/>
          <p:cNvSpPr/>
          <p:nvPr/>
        </p:nvSpPr>
        <p:spPr>
          <a:xfrm>
            <a:off x="6575400" y="4740120"/>
            <a:ext cx="164340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CustomShape 6"/>
          <p:cNvSpPr/>
          <p:nvPr/>
        </p:nvSpPr>
        <p:spPr>
          <a:xfrm>
            <a:off x="6506640" y="3207960"/>
            <a:ext cx="1661760" cy="909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7"/>
          <p:cNvSpPr/>
          <p:nvPr/>
        </p:nvSpPr>
        <p:spPr>
          <a:xfrm>
            <a:off x="6903000" y="3303720"/>
            <a:ext cx="722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FMS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5" name="CustomShape 8"/>
          <p:cNvSpPr/>
          <p:nvPr/>
        </p:nvSpPr>
        <p:spPr>
          <a:xfrm>
            <a:off x="7479360" y="4771440"/>
            <a:ext cx="533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FHS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6" name="CustomShape 9"/>
          <p:cNvSpPr/>
          <p:nvPr/>
        </p:nvSpPr>
        <p:spPr>
          <a:xfrm>
            <a:off x="2849400" y="4400640"/>
            <a:ext cx="96732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K</a:t>
            </a:r>
            <a:r>
              <a:rPr b="0" lang="en-FR" sz="16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600" spc="-1" strike="noStrike" baseline="-25000">
                <a:solidFill>
                  <a:srgbClr val="000000"/>
                </a:solidFill>
                <a:latin typeface="Calibri"/>
              </a:rPr>
              <a:t>s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,K</a:t>
            </a:r>
            <a:r>
              <a:rPr b="0" lang="en-FR" sz="16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600" spc="-1" strike="noStrike" baseline="-25000">
                <a:solidFill>
                  <a:srgbClr val="000000"/>
                </a:solidFill>
                <a:latin typeface="Calibri"/>
              </a:rPr>
              <a:t>L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Λ</a:t>
            </a:r>
            <a:r>
              <a:rPr b="0" lang="en-FR" sz="16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17" name="Picture 8" descr="A screenshot of a social media post&#10;&#10;Description automatically generated"/>
          <p:cNvPicPr/>
          <p:nvPr/>
        </p:nvPicPr>
        <p:blipFill>
          <a:blip r:embed="rId1"/>
          <a:stretch/>
        </p:blipFill>
        <p:spPr>
          <a:xfrm>
            <a:off x="1077480" y="2493720"/>
            <a:ext cx="1612440" cy="3735360"/>
          </a:xfrm>
          <a:prstGeom prst="rect">
            <a:avLst/>
          </a:prstGeom>
          <a:ln>
            <a:noFill/>
          </a:ln>
        </p:spPr>
      </p:pic>
      <p:sp>
        <p:nvSpPr>
          <p:cNvPr id="218" name="CustomShape 10"/>
          <p:cNvSpPr/>
          <p:nvPr/>
        </p:nvSpPr>
        <p:spPr>
          <a:xfrm flipV="1">
            <a:off x="-46080" y="4516920"/>
            <a:ext cx="1828440" cy="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11"/>
          <p:cNvSpPr/>
          <p:nvPr/>
        </p:nvSpPr>
        <p:spPr>
          <a:xfrm>
            <a:off x="186480" y="4588560"/>
            <a:ext cx="58788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IP-5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0" name="CustomShape 12"/>
          <p:cNvSpPr/>
          <p:nvPr/>
        </p:nvSpPr>
        <p:spPr>
          <a:xfrm>
            <a:off x="3912480" y="1609200"/>
            <a:ext cx="648360" cy="614160"/>
          </a:xfrm>
          <a:prstGeom prst="ellipse">
            <a:avLst/>
          </a:prstGeom>
          <a:noFill/>
          <a:ln w="28440">
            <a:solidFill>
              <a:srgbClr val="1b30f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13"/>
          <p:cNvSpPr/>
          <p:nvPr/>
        </p:nvSpPr>
        <p:spPr>
          <a:xfrm>
            <a:off x="5717520" y="568800"/>
            <a:ext cx="2977560" cy="10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Large pipe cross section R ~ 30 cm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nd back window area 0.25 m</a:t>
            </a:r>
            <a:r>
              <a:rPr b="0" lang="en-FR" sz="1600" spc="-1" strike="noStrike" baseline="30000">
                <a:solidFill>
                  <a:srgbClr val="000000"/>
                </a:solidFill>
                <a:latin typeface="Calibri"/>
              </a:rPr>
              <a:t>2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Transition at z ~ 116m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600" spc="-1" strike="noStrike">
                <a:solidFill>
                  <a:srgbClr val="ff0000"/>
                </a:solidFill>
                <a:latin typeface="Calibri"/>
              </a:rPr>
              <a:t>Circular </a:t>
            </a:r>
            <a:r>
              <a:rPr b="0" lang="en-FR" sz="1600" spc="-1" strike="noStrike">
                <a:solidFill>
                  <a:srgbClr val="0432ff"/>
                </a:solidFill>
                <a:latin typeface="Calibri"/>
              </a:rPr>
              <a:t>– thin w/ribs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22" name="CustomShape 14"/>
          <p:cNvSpPr/>
          <p:nvPr/>
        </p:nvSpPr>
        <p:spPr>
          <a:xfrm flipH="1">
            <a:off x="4850280" y="889560"/>
            <a:ext cx="841320" cy="17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b30f5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CustomShape 15"/>
          <p:cNvSpPr/>
          <p:nvPr/>
        </p:nvSpPr>
        <p:spPr>
          <a:xfrm>
            <a:off x="6168960" y="1953000"/>
            <a:ext cx="2389320" cy="51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Outgoing beam pipe R ~ 10 cm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(Split inside TAXN)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24" name="CustomShape 16"/>
          <p:cNvSpPr/>
          <p:nvPr/>
        </p:nvSpPr>
        <p:spPr>
          <a:xfrm flipH="1" flipV="1">
            <a:off x="4578120" y="2006280"/>
            <a:ext cx="1577160" cy="7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CustomShape 17"/>
          <p:cNvSpPr/>
          <p:nvPr/>
        </p:nvSpPr>
        <p:spPr>
          <a:xfrm>
            <a:off x="3736440" y="1078200"/>
            <a:ext cx="11077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FRONT VIEW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26" name="CustomShape 18"/>
          <p:cNvSpPr/>
          <p:nvPr/>
        </p:nvSpPr>
        <p:spPr>
          <a:xfrm>
            <a:off x="3794040" y="1323000"/>
            <a:ext cx="943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NEUTRALS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27" name="CustomShape 19"/>
          <p:cNvSpPr/>
          <p:nvPr/>
        </p:nvSpPr>
        <p:spPr>
          <a:xfrm>
            <a:off x="3803400" y="2338920"/>
            <a:ext cx="943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NEUTRALS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28" name="CustomShape 20"/>
          <p:cNvSpPr/>
          <p:nvPr/>
        </p:nvSpPr>
        <p:spPr>
          <a:xfrm>
            <a:off x="4794480" y="1706040"/>
            <a:ext cx="510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+ve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9" name="CustomShape 21"/>
          <p:cNvSpPr/>
          <p:nvPr/>
        </p:nvSpPr>
        <p:spPr>
          <a:xfrm>
            <a:off x="3235680" y="1717560"/>
            <a:ext cx="583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-ve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0" name="CustomShape 22"/>
          <p:cNvSpPr/>
          <p:nvPr/>
        </p:nvSpPr>
        <p:spPr>
          <a:xfrm>
            <a:off x="1973160" y="5912640"/>
            <a:ext cx="54684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80m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31" name="CustomShape 23"/>
          <p:cNvSpPr/>
          <p:nvPr/>
        </p:nvSpPr>
        <p:spPr>
          <a:xfrm>
            <a:off x="6241680" y="5923800"/>
            <a:ext cx="64908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116m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32" name="CustomShape 24"/>
          <p:cNvSpPr/>
          <p:nvPr/>
        </p:nvSpPr>
        <p:spPr>
          <a:xfrm>
            <a:off x="317160" y="3465000"/>
            <a:ext cx="57744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20cm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33" name="CustomShape 25"/>
          <p:cNvSpPr/>
          <p:nvPr/>
        </p:nvSpPr>
        <p:spPr>
          <a:xfrm flipH="1">
            <a:off x="128880" y="4644360"/>
            <a:ext cx="72612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26"/>
          <p:cNvSpPr/>
          <p:nvPr/>
        </p:nvSpPr>
        <p:spPr>
          <a:xfrm>
            <a:off x="8031600" y="5923800"/>
            <a:ext cx="64908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130m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35" name="CustomShape 27"/>
          <p:cNvSpPr/>
          <p:nvPr/>
        </p:nvSpPr>
        <p:spPr>
          <a:xfrm flipV="1">
            <a:off x="2543400" y="5830920"/>
            <a:ext cx="6244560" cy="25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28"/>
          <p:cNvSpPr/>
          <p:nvPr/>
        </p:nvSpPr>
        <p:spPr>
          <a:xfrm>
            <a:off x="300600" y="3877560"/>
            <a:ext cx="65088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10cm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37" name="Line 29"/>
          <p:cNvSpPr/>
          <p:nvPr/>
        </p:nvSpPr>
        <p:spPr>
          <a:xfrm>
            <a:off x="856080" y="3607560"/>
            <a:ext cx="315360" cy="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Line 30"/>
          <p:cNvSpPr/>
          <p:nvPr/>
        </p:nvSpPr>
        <p:spPr>
          <a:xfrm>
            <a:off x="856080" y="4022280"/>
            <a:ext cx="315360" cy="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31"/>
          <p:cNvSpPr/>
          <p:nvPr/>
        </p:nvSpPr>
        <p:spPr>
          <a:xfrm rot="20592600">
            <a:off x="397440" y="1453680"/>
            <a:ext cx="2345040" cy="699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SCHEMATIC –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Pipe dimensions TBD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0" name="CustomShape 32"/>
          <p:cNvSpPr/>
          <p:nvPr/>
        </p:nvSpPr>
        <p:spPr>
          <a:xfrm>
            <a:off x="3105360" y="897480"/>
            <a:ext cx="2262600" cy="2097720"/>
          </a:xfrm>
          <a:prstGeom prst="ellipse">
            <a:avLst/>
          </a:prstGeom>
          <a:noFill/>
          <a:ln w="38160">
            <a:solidFill>
              <a:srgbClr val="0432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CustomShape 33"/>
          <p:cNvSpPr/>
          <p:nvPr/>
        </p:nvSpPr>
        <p:spPr>
          <a:xfrm>
            <a:off x="3196080" y="3323520"/>
            <a:ext cx="11289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Vacuum path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42" name="CustomShape 34"/>
          <p:cNvSpPr/>
          <p:nvPr/>
        </p:nvSpPr>
        <p:spPr>
          <a:xfrm flipV="1">
            <a:off x="4244040" y="4071600"/>
            <a:ext cx="2207520" cy="23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>
                <a:lumMod val="75000"/>
              </a:scheme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CustomShape 35"/>
          <p:cNvSpPr/>
          <p:nvPr/>
        </p:nvSpPr>
        <p:spPr>
          <a:xfrm flipV="1">
            <a:off x="2865960" y="4318200"/>
            <a:ext cx="1439280" cy="8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prstDash val="sysDash"/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36"/>
          <p:cNvSpPr/>
          <p:nvPr/>
        </p:nvSpPr>
        <p:spPr>
          <a:xfrm>
            <a:off x="1008720" y="655920"/>
            <a:ext cx="253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Big pipe radius R ~ 30 cm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5" name="TextShape 37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59ACCA8-3279-43D5-873A-64283DE16275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46" name="TextShape 38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47" name="TextShape 39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0023672-8706-4AF0-8435-6AA23B6701F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48" name="CustomShape 40"/>
          <p:cNvSpPr/>
          <p:nvPr/>
        </p:nvSpPr>
        <p:spPr>
          <a:xfrm>
            <a:off x="6575760" y="4795560"/>
            <a:ext cx="1661760" cy="909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Line 41"/>
          <p:cNvSpPr/>
          <p:nvPr/>
        </p:nvSpPr>
        <p:spPr>
          <a:xfrm>
            <a:off x="2668680" y="4735440"/>
            <a:ext cx="664560" cy="89136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42"/>
          <p:cNvSpPr/>
          <p:nvPr/>
        </p:nvSpPr>
        <p:spPr>
          <a:xfrm>
            <a:off x="7052040" y="4995360"/>
            <a:ext cx="722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FMS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1" name="CustomShape 43"/>
          <p:cNvSpPr/>
          <p:nvPr/>
        </p:nvSpPr>
        <p:spPr>
          <a:xfrm>
            <a:off x="6784920" y="2756160"/>
            <a:ext cx="89748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10-12m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2" name="CustomShape 44"/>
          <p:cNvSpPr/>
          <p:nvPr/>
        </p:nvSpPr>
        <p:spPr>
          <a:xfrm>
            <a:off x="6529680" y="3068280"/>
            <a:ext cx="1553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3" name="CustomShape 45"/>
          <p:cNvSpPr/>
          <p:nvPr/>
        </p:nvSpPr>
        <p:spPr>
          <a:xfrm>
            <a:off x="5361840" y="3442680"/>
            <a:ext cx="90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~ 30 cm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4" name="CustomShape 46"/>
          <p:cNvSpPr/>
          <p:nvPr/>
        </p:nvSpPr>
        <p:spPr>
          <a:xfrm>
            <a:off x="6236280" y="3236400"/>
            <a:ext cx="360" cy="1281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255" name="Picture 85" descr=""/>
          <p:cNvPicPr/>
          <p:nvPr/>
        </p:nvPicPr>
        <p:blipFill>
          <a:blip r:embed="rId2"/>
          <a:stretch/>
        </p:blipFill>
        <p:spPr>
          <a:xfrm>
            <a:off x="8219160" y="3233160"/>
            <a:ext cx="940680" cy="2349000"/>
          </a:xfrm>
          <a:prstGeom prst="rect">
            <a:avLst/>
          </a:prstGeom>
          <a:ln>
            <a:noFill/>
          </a:ln>
        </p:spPr>
      </p:pic>
      <p:sp>
        <p:nvSpPr>
          <p:cNvPr id="256" name="CustomShape 47"/>
          <p:cNvSpPr/>
          <p:nvPr/>
        </p:nvSpPr>
        <p:spPr>
          <a:xfrm rot="16200000">
            <a:off x="8523360" y="5002920"/>
            <a:ext cx="616680" cy="33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TAXN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57" name="CustomShape 48"/>
          <p:cNvSpPr/>
          <p:nvPr/>
        </p:nvSpPr>
        <p:spPr>
          <a:xfrm>
            <a:off x="2978280" y="5400"/>
            <a:ext cx="283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 u="sng">
                <a:solidFill>
                  <a:srgbClr val="ff0000"/>
                </a:solidFill>
                <a:uFillTx/>
                <a:latin typeface="Calibri"/>
              </a:rPr>
              <a:t>TOP (BENDING) VIEW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8" name="CustomShape 49"/>
          <p:cNvSpPr/>
          <p:nvPr/>
        </p:nvSpPr>
        <p:spPr>
          <a:xfrm>
            <a:off x="1720440" y="4513320"/>
            <a:ext cx="4646520" cy="63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50"/>
          <p:cNvSpPr/>
          <p:nvPr/>
        </p:nvSpPr>
        <p:spPr>
          <a:xfrm rot="530400">
            <a:off x="3291480" y="4863600"/>
            <a:ext cx="125100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+ve 2-3 TeV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0" name="CustomShape 51"/>
          <p:cNvSpPr/>
          <p:nvPr/>
        </p:nvSpPr>
        <p:spPr>
          <a:xfrm flipV="1">
            <a:off x="94320" y="4329720"/>
            <a:ext cx="1828440" cy="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432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52"/>
          <p:cNvSpPr/>
          <p:nvPr/>
        </p:nvSpPr>
        <p:spPr>
          <a:xfrm flipV="1">
            <a:off x="1901520" y="3819600"/>
            <a:ext cx="4581000" cy="52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432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53"/>
          <p:cNvSpPr/>
          <p:nvPr/>
        </p:nvSpPr>
        <p:spPr>
          <a:xfrm rot="21306000">
            <a:off x="2878560" y="3841200"/>
            <a:ext cx="155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-ve 2-3 TeV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3" name="CustomShape 54"/>
          <p:cNvSpPr/>
          <p:nvPr/>
        </p:nvSpPr>
        <p:spPr>
          <a:xfrm>
            <a:off x="4244040" y="4310640"/>
            <a:ext cx="2418120" cy="55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3">
                <a:lumMod val="75000"/>
              </a:scheme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Line 55"/>
          <p:cNvSpPr/>
          <p:nvPr/>
        </p:nvSpPr>
        <p:spPr>
          <a:xfrm>
            <a:off x="6238800" y="3248280"/>
            <a:ext cx="267480" cy="86904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Line 56"/>
          <p:cNvSpPr/>
          <p:nvPr/>
        </p:nvSpPr>
        <p:spPr>
          <a:xfrm flipH="1">
            <a:off x="6277680" y="4735440"/>
            <a:ext cx="275400" cy="89136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Line 57"/>
          <p:cNvSpPr/>
          <p:nvPr/>
        </p:nvSpPr>
        <p:spPr>
          <a:xfrm>
            <a:off x="6525360" y="4117320"/>
            <a:ext cx="169344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BE55D8-F18F-4272-A2B1-FDDAB32F2DA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268" name="Picture 9" descr="A picture containing screenshot&#10;&#10;Description automatically generated"/>
          <p:cNvPicPr/>
          <p:nvPr/>
        </p:nvPicPr>
        <p:blipFill>
          <a:blip r:embed="rId1"/>
          <a:srcRect l="4907" t="51033" r="9712" b="1674"/>
          <a:stretch/>
        </p:blipFill>
        <p:spPr>
          <a:xfrm>
            <a:off x="188640" y="1380960"/>
            <a:ext cx="4252320" cy="3621600"/>
          </a:xfrm>
          <a:prstGeom prst="rect">
            <a:avLst/>
          </a:prstGeom>
          <a:ln>
            <a:noFill/>
          </a:ln>
        </p:spPr>
      </p:pic>
      <p:pic>
        <p:nvPicPr>
          <p:cNvPr id="269" name="Picture 13" descr="A picture containing screenshot&#10;&#10;Description automatically generated"/>
          <p:cNvPicPr/>
          <p:nvPr/>
        </p:nvPicPr>
        <p:blipFill>
          <a:blip r:embed="rId2"/>
          <a:srcRect l="5809" t="0" r="9006" b="51160"/>
          <a:stretch/>
        </p:blipFill>
        <p:spPr>
          <a:xfrm>
            <a:off x="4695480" y="1323360"/>
            <a:ext cx="4259520" cy="375552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1923120" y="2918880"/>
            <a:ext cx="638280" cy="622080"/>
          </a:xfrm>
          <a:prstGeom prst="ellipse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1" name="CustomShape 3"/>
          <p:cNvSpPr/>
          <p:nvPr/>
        </p:nvSpPr>
        <p:spPr>
          <a:xfrm>
            <a:off x="6379200" y="2909880"/>
            <a:ext cx="638280" cy="622080"/>
          </a:xfrm>
          <a:prstGeom prst="ellipse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2" name="Line 4"/>
          <p:cNvSpPr/>
          <p:nvPr/>
        </p:nvSpPr>
        <p:spPr>
          <a:xfrm flipH="1">
            <a:off x="1690560" y="2606040"/>
            <a:ext cx="1103400" cy="1213920"/>
          </a:xfrm>
          <a:prstGeom prst="line">
            <a:avLst/>
          </a:prstGeom>
          <a:ln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3" name="Line 5"/>
          <p:cNvSpPr/>
          <p:nvPr/>
        </p:nvSpPr>
        <p:spPr>
          <a:xfrm>
            <a:off x="1690560" y="2606040"/>
            <a:ext cx="1103400" cy="1213920"/>
          </a:xfrm>
          <a:prstGeom prst="line">
            <a:avLst/>
          </a:prstGeom>
          <a:ln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4" name="Line 6"/>
          <p:cNvSpPr/>
          <p:nvPr/>
        </p:nvSpPr>
        <p:spPr>
          <a:xfrm>
            <a:off x="6161040" y="2622960"/>
            <a:ext cx="1103040" cy="1213920"/>
          </a:xfrm>
          <a:prstGeom prst="line">
            <a:avLst/>
          </a:prstGeom>
          <a:ln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5" name="Line 7"/>
          <p:cNvSpPr/>
          <p:nvPr/>
        </p:nvSpPr>
        <p:spPr>
          <a:xfrm flipH="1">
            <a:off x="6161040" y="2629800"/>
            <a:ext cx="1103040" cy="1213920"/>
          </a:xfrm>
          <a:prstGeom prst="line">
            <a:avLst/>
          </a:prstGeom>
          <a:ln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6" name="CustomShape 8"/>
          <p:cNvSpPr/>
          <p:nvPr/>
        </p:nvSpPr>
        <p:spPr>
          <a:xfrm>
            <a:off x="1401840" y="1061640"/>
            <a:ext cx="1825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432ff"/>
                </a:solidFill>
                <a:latin typeface="Calibri"/>
              </a:rPr>
              <a:t>POSITIVE PARTICLES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7" name="CustomShape 9"/>
          <p:cNvSpPr/>
          <p:nvPr/>
        </p:nvSpPr>
        <p:spPr>
          <a:xfrm>
            <a:off x="5910120" y="1020960"/>
            <a:ext cx="18986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432ff"/>
                </a:solidFill>
                <a:latin typeface="Calibri"/>
              </a:rPr>
              <a:t>NEGATIVE PARTICLES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8" name="CustomShape 10"/>
          <p:cNvSpPr/>
          <p:nvPr/>
        </p:nvSpPr>
        <p:spPr>
          <a:xfrm>
            <a:off x="4866480" y="1001160"/>
            <a:ext cx="366336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FR" sz="1600" spc="-1" strike="noStrike">
                <a:solidFill>
                  <a:srgbClr val="0432ff"/>
                </a:solidFill>
                <a:latin typeface="Calibri"/>
              </a:rPr>
              <a:t>NEGATIVE particles (through D1 aperture)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9" name="CustomShape 11"/>
          <p:cNvSpPr/>
          <p:nvPr/>
        </p:nvSpPr>
        <p:spPr>
          <a:xfrm>
            <a:off x="324000" y="1020960"/>
            <a:ext cx="404892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POSITIVE particles (through D1 aperture)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0" name="CustomShape 12"/>
          <p:cNvSpPr/>
          <p:nvPr/>
        </p:nvSpPr>
        <p:spPr>
          <a:xfrm>
            <a:off x="2833200" y="166320"/>
            <a:ext cx="4015440" cy="639000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HADRON spectroscopy in L&amp;R quadrants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432ff"/>
                </a:solidFill>
                <a:latin typeface="Calibri"/>
              </a:rPr>
              <a:t>in</a:t>
            </a: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 low pile-up short runs (Mode A)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1" name="CustomShape 13"/>
          <p:cNvSpPr/>
          <p:nvPr/>
        </p:nvSpPr>
        <p:spPr>
          <a:xfrm>
            <a:off x="7172640" y="51120"/>
            <a:ext cx="276516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Marta Sabate-Gilarte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with Francesco Cerutti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2" name="CustomShape 14"/>
          <p:cNvSpPr/>
          <p:nvPr/>
        </p:nvSpPr>
        <p:spPr>
          <a:xfrm>
            <a:off x="38880" y="156240"/>
            <a:ext cx="2704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FLUKA: Run 4 configuration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3" name="CustomShape 15"/>
          <p:cNvSpPr/>
          <p:nvPr/>
        </p:nvSpPr>
        <p:spPr>
          <a:xfrm>
            <a:off x="403560" y="5485680"/>
            <a:ext cx="639000" cy="615600"/>
          </a:xfrm>
          <a:prstGeom prst="ellipse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4" name="CustomShape 16"/>
          <p:cNvSpPr/>
          <p:nvPr/>
        </p:nvSpPr>
        <p:spPr>
          <a:xfrm>
            <a:off x="1074240" y="5542560"/>
            <a:ext cx="3251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= OUTGOING BEAM PIPE </a:t>
            </a:r>
            <a:r>
              <a:rPr b="0" lang="en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TAXN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&gt; ~ 3 TeV charged particles inside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5" name="CustomShape 17"/>
          <p:cNvSpPr/>
          <p:nvPr/>
        </p:nvSpPr>
        <p:spPr>
          <a:xfrm>
            <a:off x="1144800" y="2140920"/>
            <a:ext cx="2131920" cy="2133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6" name="CustomShape 18"/>
          <p:cNvSpPr/>
          <p:nvPr/>
        </p:nvSpPr>
        <p:spPr>
          <a:xfrm>
            <a:off x="5602680" y="2163600"/>
            <a:ext cx="2131920" cy="2133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7" name="CustomShape 19"/>
          <p:cNvSpPr/>
          <p:nvPr/>
        </p:nvSpPr>
        <p:spPr>
          <a:xfrm>
            <a:off x="3051360" y="5059440"/>
            <a:ext cx="5181480" cy="364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CAN PROBABLY HAVE A PIPE with R = 40 cm (V. Baglin)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8" name="CustomShape 20"/>
          <p:cNvSpPr/>
          <p:nvPr/>
        </p:nvSpPr>
        <p:spPr>
          <a:xfrm flipH="1" flipV="1">
            <a:off x="2816280" y="4070520"/>
            <a:ext cx="855360" cy="98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9" name="CustomShape 21"/>
          <p:cNvSpPr/>
          <p:nvPr/>
        </p:nvSpPr>
        <p:spPr>
          <a:xfrm flipV="1">
            <a:off x="4136760" y="4070160"/>
            <a:ext cx="1768320" cy="98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90" name="CustomShape 22"/>
          <p:cNvSpPr/>
          <p:nvPr/>
        </p:nvSpPr>
        <p:spPr>
          <a:xfrm>
            <a:off x="7030440" y="581400"/>
            <a:ext cx="958320" cy="39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100 fb</a:t>
            </a:r>
            <a:r>
              <a:rPr b="0" lang="en-FR" sz="2000" spc="-1" strike="noStrike" baseline="30000">
                <a:solidFill>
                  <a:srgbClr val="ff0000"/>
                </a:solidFill>
                <a:latin typeface="Calibri"/>
              </a:rPr>
              <a:t>-1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1" name="CustomShape 23"/>
          <p:cNvSpPr/>
          <p:nvPr/>
        </p:nvSpPr>
        <p:spPr>
          <a:xfrm>
            <a:off x="4978440" y="5590800"/>
            <a:ext cx="40215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UP &amp; DOWN quadrants swept clean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Neutrals through 35 – 50m steel magnets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LLP search regions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308880" y="1179360"/>
            <a:ext cx="8296200" cy="506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Use new superconducting 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D1 dipole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(Integral B.dL = 35 Tm) as a  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spectrometer magnet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Downstream of IR 5 as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extension of CMS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 Run 4 (2027+)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Straight section in vacuum from ~ 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82 m to 127 m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Make larger beam pipe R = 40 cm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(R = 7 cm – 12.5 cm planned now)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for charged particles to emerge through thin windows: + &amp; - sides -   Low pile-up only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Detectors over 10 – 12 m in front of TAXN at 127 m: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Precision tracking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(silicon strips or pixels) over ~ 2 m (θ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x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θ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y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to a few μrad)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[Possible targets + tracking to study multi-TeV π, K, p, p interactions]. --- bonus!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Imaging Hadron Calorimeter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for energy and time measurement and muon filter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Muon tracking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behind calorimeter (and behind D1)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Transition Radiation Detectors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for γ = E/m in 10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– 2. 10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region    (novel)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457200" y="637020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A1B540F-EA2B-4404-A7B6-50D60165083F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94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95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5718DEA-754A-44B1-B2EF-B4189354C55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96" name="Line 5"/>
          <p:cNvSpPr/>
          <p:nvPr/>
        </p:nvSpPr>
        <p:spPr>
          <a:xfrm>
            <a:off x="5410440" y="4281480"/>
            <a:ext cx="206640" cy="0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97" name="CustomShape 6"/>
          <p:cNvSpPr/>
          <p:nvPr/>
        </p:nvSpPr>
        <p:spPr>
          <a:xfrm>
            <a:off x="2163960" y="145080"/>
            <a:ext cx="4925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432ff"/>
                </a:solidFill>
                <a:latin typeface="Calibri"/>
              </a:rPr>
              <a:t>FMS – Charged L&amp;R arms - </a:t>
            </a:r>
            <a:r>
              <a:rPr b="0" lang="fr-FR" sz="2400" spc="-1" strike="noStrike">
                <a:solidFill>
                  <a:srgbClr val="0432ff"/>
                </a:solidFill>
                <a:latin typeface="Calibri"/>
              </a:rPr>
              <a:t>OVERVIEW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8" name="CustomShape 7"/>
          <p:cNvSpPr/>
          <p:nvPr/>
        </p:nvSpPr>
        <p:spPr>
          <a:xfrm>
            <a:off x="1270080" y="623520"/>
            <a:ext cx="650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Very forward charged particle production at LHC – how to measure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9" name="CustomShape 8"/>
          <p:cNvSpPr/>
          <p:nvPr/>
        </p:nvSpPr>
        <p:spPr>
          <a:xfrm rot="10800000">
            <a:off x="7760160" y="3162960"/>
            <a:ext cx="520200" cy="242676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00" name="CustomShape 9"/>
          <p:cNvSpPr/>
          <p:nvPr/>
        </p:nvSpPr>
        <p:spPr>
          <a:xfrm rot="16200000">
            <a:off x="6915600" y="4194000"/>
            <a:ext cx="3175560" cy="36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As developed for CMS at HL-LHC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4129560" y="6188040"/>
            <a:ext cx="4312800" cy="3337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Being developed by Romaniouk Gp (mainly ATLAS)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519AB89-0180-4B08-B80A-593BF4EDDAA7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0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0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7076CC2-A7FA-445E-A97B-59FE6616D0F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305" name="Picture 2" descr=""/>
          <p:cNvPicPr/>
          <p:nvPr/>
        </p:nvPicPr>
        <p:blipFill>
          <a:blip r:embed="rId1"/>
          <a:srcRect l="14894" t="12833" r="15499" b="12115"/>
          <a:stretch/>
        </p:blipFill>
        <p:spPr>
          <a:xfrm rot="5400000">
            <a:off x="1655640" y="-1526400"/>
            <a:ext cx="5825160" cy="8877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128AF09-9F19-4B79-B846-CD536A24CD38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0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A72275A-729A-448D-A8F2-3BDDD92F3ED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09" name="CustomShape 4"/>
          <p:cNvSpPr/>
          <p:nvPr/>
        </p:nvSpPr>
        <p:spPr>
          <a:xfrm>
            <a:off x="934920" y="74160"/>
            <a:ext cx="62269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432ff"/>
                </a:solidFill>
                <a:latin typeface="Calibri"/>
              </a:rPr>
              <a:t>PHYSICS GOALS for L&amp;R Charged particles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(not complete!)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0" name="CustomShape 5"/>
          <p:cNvSpPr/>
          <p:nvPr/>
        </p:nvSpPr>
        <p:spPr>
          <a:xfrm>
            <a:off x="267480" y="667800"/>
            <a:ext cx="8889120" cy="541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Precise measurements of Feynman-x (x</a:t>
            </a:r>
            <a:r>
              <a:rPr b="0" lang="fr-FR" sz="20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) spectra at small p</a:t>
            </a:r>
            <a:r>
              <a:rPr b="0" lang="fr-FR" sz="20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 (&lt; ~2 GeV) of: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π+, π-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, K+, K-, p, p, d, d, t, t,   … possibly K</a:t>
            </a:r>
            <a:r>
              <a:rPr b="0" lang="fr-FR" sz="20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0" lang="fr-FR" sz="2000" spc="-1" strike="noStrike" baseline="-25000">
                <a:solidFill>
                  <a:srgbClr val="ff0000"/>
                </a:solidFill>
                <a:latin typeface="Calibri"/>
              </a:rPr>
              <a:t>s 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→ 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π+π- , 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Λ</a:t>
            </a:r>
            <a:r>
              <a:rPr b="0" lang="fr-FR" sz="2000" spc="-1" strike="noStrike" baseline="30000">
                <a:solidFill>
                  <a:srgbClr val="ff0000"/>
                </a:solidFill>
                <a:latin typeface="Calibri"/>
              </a:rPr>
              <a:t>0 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→ 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pπ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(acceptance under study).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In </a:t>
            </a:r>
            <a:r>
              <a:rPr b="0" lang="fr-FR" sz="2000" spc="-1" strike="noStrike">
                <a:solidFill>
                  <a:srgbClr val="0432ff"/>
                </a:solidFill>
                <a:latin typeface="Calibri"/>
              </a:rPr>
              <a:t>p+p and p+O and O+O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collisions (for cosmic ray showers in atmosphere)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LHC plans more Pb beams in Run 3, O-beams requested.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432ff"/>
                </a:solidFill>
                <a:latin typeface="Calibri"/>
              </a:rPr>
              <a:t>Intrinsic charm: p = {uud cc} giving leading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D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0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</a:t>
            </a:r>
            <a:r>
              <a:rPr b="0" lang="fr-FR" sz="2000" spc="-1" strike="noStrike">
                <a:solidFill>
                  <a:srgbClr val="0432ff"/>
                </a:solidFill>
                <a:latin typeface="Calibri"/>
              </a:rPr>
              <a:t>→ 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K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&amp; K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Full reconstruction challenging but also </a:t>
            </a: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forward muons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Other reconstruct-able particles: J/ѱ </a:t>
            </a: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(6%) ; 𝛶(1S) </a:t>
            </a: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(2.5%)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These are ‘intrinsically’ important + to understand </a:t>
            </a:r>
            <a:r>
              <a:rPr b="1" lang="en-US" sz="2000" spc="-1" strike="noStrike">
                <a:solidFill>
                  <a:srgbClr val="0432ff"/>
                </a:solidFill>
                <a:latin typeface="Calibri"/>
              </a:rPr>
              <a:t>μ and ν in cosmic ray showers.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Energy Frontier and Cosmic Frontier are two US-HEP P5 priorities!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Production of light nuclei and </a:t>
            </a:r>
            <a:r>
              <a:rPr b="1" lang="en-US" sz="1800" spc="-1" strike="noStrike">
                <a:solidFill>
                  <a:srgbClr val="0432ff"/>
                </a:solidFill>
                <a:latin typeface="Calibri"/>
              </a:rPr>
              <a:t>antinuclei – antiprotons, antideuterons, antitritons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1" lang="en-US" sz="1800" spc="-1" strike="noStrike">
                <a:solidFill>
                  <a:srgbClr val="0432ff"/>
                </a:solidFill>
                <a:latin typeface="Calibri"/>
              </a:rPr>
              <a:t>He</a:t>
            </a:r>
            <a:r>
              <a:rPr b="1" lang="en-US" sz="1800" spc="-1" strike="noStrike" baseline="30000">
                <a:solidFill>
                  <a:srgbClr val="0432ff"/>
                </a:solidFill>
                <a:latin typeface="Calibri"/>
              </a:rPr>
              <a:t>3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Needed to understand background to 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Galactic Center 𝛾-ray excess (Dark Matter Annihilation?)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               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Low Q</a:t>
            </a:r>
            <a:r>
              <a:rPr b="1" lang="fr-FR" sz="1800" spc="-1" strike="noStrike" baseline="30000">
                <a:solidFill>
                  <a:srgbClr val="0432ff"/>
                </a:solidFill>
                <a:latin typeface="Calibri"/>
              </a:rPr>
              <a:t>2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 frontier of QCD needs further understanding.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1" name="Line 6"/>
          <p:cNvSpPr/>
          <p:nvPr/>
        </p:nvSpPr>
        <p:spPr>
          <a:xfrm>
            <a:off x="2467080" y="1037520"/>
            <a:ext cx="1234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2" name="Line 7"/>
          <p:cNvSpPr/>
          <p:nvPr/>
        </p:nvSpPr>
        <p:spPr>
          <a:xfrm>
            <a:off x="2957040" y="1037520"/>
            <a:ext cx="1234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3" name="Line 8"/>
          <p:cNvSpPr/>
          <p:nvPr/>
        </p:nvSpPr>
        <p:spPr>
          <a:xfrm>
            <a:off x="1988280" y="1037520"/>
            <a:ext cx="12348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4" name="Line 9"/>
          <p:cNvSpPr/>
          <p:nvPr/>
        </p:nvSpPr>
        <p:spPr>
          <a:xfrm>
            <a:off x="8062560" y="4541760"/>
            <a:ext cx="225000" cy="0"/>
          </a:xfrm>
          <a:prstGeom prst="line">
            <a:avLst/>
          </a:prstGeom>
          <a:ln w="28440">
            <a:solidFill>
              <a:srgbClr val="0432f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5" name="CustomShape 10"/>
          <p:cNvSpPr/>
          <p:nvPr/>
        </p:nvSpPr>
        <p:spPr>
          <a:xfrm>
            <a:off x="304200" y="5254200"/>
            <a:ext cx="5522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Diffraction dissociation – products, e.g. p </a:t>
            </a:r>
            <a:r>
              <a:rPr b="0" lang="fr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 (π+ π-),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Λ</a:t>
            </a:r>
            <a:r>
              <a:rPr b="0" lang="fr-FR" sz="1800" spc="-1" strike="noStrike" baseline="30000">
                <a:solidFill>
                  <a:srgbClr val="000000"/>
                </a:solidFill>
                <a:latin typeface="Calibri"/>
              </a:rPr>
              <a:t>0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K</a:t>
            </a:r>
            <a:r>
              <a:rPr b="0" lang="fr-FR" sz="18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6" name="CustomShape 11"/>
          <p:cNvSpPr/>
          <p:nvPr/>
        </p:nvSpPr>
        <p:spPr>
          <a:xfrm>
            <a:off x="218520" y="3852720"/>
            <a:ext cx="8547840" cy="364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CAVEAT: Acceptance and Signal::Background for most 2-particle states still to be calculated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7" name="Line 12"/>
          <p:cNvSpPr/>
          <p:nvPr/>
        </p:nvSpPr>
        <p:spPr>
          <a:xfrm>
            <a:off x="2957040" y="2254320"/>
            <a:ext cx="123480" cy="0"/>
          </a:xfrm>
          <a:prstGeom prst="line">
            <a:avLst/>
          </a:prstGeom>
          <a:ln>
            <a:solidFill>
              <a:srgbClr val="0432f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8" name="CustomShape 13"/>
          <p:cNvSpPr/>
          <p:nvPr/>
        </p:nvSpPr>
        <p:spPr>
          <a:xfrm>
            <a:off x="1946520" y="494280"/>
            <a:ext cx="1481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ff0000"/>
                </a:solidFill>
                <a:latin typeface="Calibri"/>
              </a:rPr>
              <a:t>deuterons, tritons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19" name="CustomShape 14"/>
          <p:cNvSpPr/>
          <p:nvPr/>
        </p:nvSpPr>
        <p:spPr>
          <a:xfrm rot="20340000">
            <a:off x="6485040" y="5634000"/>
            <a:ext cx="1706760" cy="3949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2000" spc="-1" strike="noStrike">
                <a:solidFill>
                  <a:srgbClr val="0432ff"/>
                </a:solidFill>
                <a:latin typeface="Calibri"/>
              </a:rPr>
              <a:t>HELP NEEDED!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3545640" y="42120"/>
            <a:ext cx="13651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 u="sng">
                <a:solidFill>
                  <a:srgbClr val="0000ff"/>
                </a:solidFill>
                <a:uFillTx/>
                <a:latin typeface="Calibri"/>
              </a:rPr>
              <a:t>Tracking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766800" y="630360"/>
            <a:ext cx="6284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Precision tracking immediately behind vacuum pipe window (Be?)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No field so straight tracks.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416160" y="1346400"/>
            <a:ext cx="811512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ff"/>
              </a:buClr>
              <a:buFont typeface="Wingdings" charset="2"/>
              <a:buChar char=""/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x, y, dx/dz, dy/dz at z   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σ(x,y) = 10 μm over 2m -&gt; 5 μrad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Cf bend of 6.5 TeV proton ~ 1500 μrad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Projection of track back </a:t>
            </a:r>
            <a:r>
              <a:rPr b="0" lang="en-US" sz="18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 momentum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dp/p &lt; ~ 0.5%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if from primary vertex.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Can be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matched with energy from calorimeter if hadron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Background from showers in upstream pipe etc. can be reduced or even eliminated.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Tracking measures |Q| also.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3" name="CustomShape 4"/>
          <p:cNvSpPr/>
          <p:nvPr/>
        </p:nvSpPr>
        <p:spPr>
          <a:xfrm>
            <a:off x="6181920" y="1773360"/>
            <a:ext cx="2592000" cy="36468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l-GR" sz="1800" spc="-1" strike="noStrike">
                <a:solidFill>
                  <a:srgbClr val="0000ff"/>
                </a:solidFill>
                <a:latin typeface="Calibri"/>
              </a:rPr>
              <a:t>Θ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 = 0.3 B.L(Tm) / p (TeV/c)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4" name="CustomShape 5"/>
          <p:cNvSpPr/>
          <p:nvPr/>
        </p:nvSpPr>
        <p:spPr>
          <a:xfrm>
            <a:off x="1189440" y="3880080"/>
            <a:ext cx="6181200" cy="87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[x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,y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,z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p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x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p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p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z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]                     [x, y, θ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x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θ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E = p]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at collision                                     at z (Q known)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25" name="CustomShape 6"/>
          <p:cNvSpPr/>
          <p:nvPr/>
        </p:nvSpPr>
        <p:spPr>
          <a:xfrm>
            <a:off x="3549960" y="4197960"/>
            <a:ext cx="977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26" name="TextShape 7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D1EFBDC-9C2C-4803-A2B7-6FFAE1BC5DBE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27" name="TextShape 8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28" name="TextShape 9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82D17CD-0997-4693-BEB7-29305BF67C4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29" name="CustomShape 10"/>
          <p:cNvSpPr/>
          <p:nvPr/>
        </p:nvSpPr>
        <p:spPr>
          <a:xfrm>
            <a:off x="1571400" y="5053680"/>
            <a:ext cx="5655240" cy="13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Areas ~ 20cm x 20cm, Silicon pixels or strips possible.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Can make level-1 trigger on tracks f[p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, x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]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Following TRD may incorporate precision tracking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1"/>
          <a:stretch/>
        </p:blipFill>
        <p:spPr>
          <a:xfrm>
            <a:off x="4521240" y="3340080"/>
            <a:ext cx="88920" cy="16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1725120" y="0"/>
            <a:ext cx="5376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 u="sng">
                <a:solidFill>
                  <a:srgbClr val="0000ff"/>
                </a:solidFill>
                <a:uFillTx/>
                <a:latin typeface="Calibri"/>
              </a:rPr>
              <a:t>Transition Radiation Detectors - TRD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627480" y="633600"/>
            <a:ext cx="7034400" cy="20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                       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Anatoli Romaniouk, Mike Cherry et al.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Only known technique for distinguishing </a:t>
            </a:r>
            <a:r>
              <a:rPr b="1" lang="en-US" sz="1800" spc="-1" strike="noStrike">
                <a:solidFill>
                  <a:srgbClr val="0432ff"/>
                </a:solidFill>
                <a:latin typeface="Calibri"/>
              </a:rPr>
              <a:t>π / K / p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at multi-TeV energies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Main technical challenge for FMS (hadron mode).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Interface between two materials different ε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X-ray emission ~ 1/137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Function of γ = E/m     Know E = p from tracking and calorimeter, hence m.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Fastest hadrons in SAS ~ 4.5 TeV π; γ = 4500/0.14 ~ 3.2 10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Slowest in FMS ~ 1 TeV p; γ = 1000/0.94 ~ 1.1 10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49E5131-D13A-49B2-95FD-FB82F193C704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34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35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9B03BF4-2DCF-45EA-BAAB-43A18D2F753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336" name="Picture 12" descr="Screenshot 2015-10-10 09.41.08.png"/>
          <p:cNvPicPr/>
          <p:nvPr/>
        </p:nvPicPr>
        <p:blipFill>
          <a:blip r:embed="rId1"/>
          <a:srcRect l="46019" t="0" r="0" b="0"/>
          <a:stretch/>
        </p:blipFill>
        <p:spPr>
          <a:xfrm>
            <a:off x="4818600" y="2809800"/>
            <a:ext cx="4066200" cy="3728880"/>
          </a:xfrm>
          <a:prstGeom prst="rect">
            <a:avLst/>
          </a:prstGeom>
          <a:ln>
            <a:noFill/>
          </a:ln>
        </p:spPr>
      </p:pic>
      <p:sp>
        <p:nvSpPr>
          <p:cNvPr id="337" name="CustomShape 6"/>
          <p:cNvSpPr/>
          <p:nvPr/>
        </p:nvSpPr>
        <p:spPr>
          <a:xfrm flipV="1">
            <a:off x="5383080" y="3651120"/>
            <a:ext cx="1468440" cy="1404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ff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38" name="CustomShape 7"/>
          <p:cNvSpPr/>
          <p:nvPr/>
        </p:nvSpPr>
        <p:spPr>
          <a:xfrm>
            <a:off x="5665320" y="5704200"/>
            <a:ext cx="9709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</a:rPr>
              <a:t>1 TeV p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6780600" y="5688360"/>
            <a:ext cx="9709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</a:rPr>
              <a:t>4.5 TeV π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40" name="CustomShape 9"/>
          <p:cNvSpPr/>
          <p:nvPr/>
        </p:nvSpPr>
        <p:spPr>
          <a:xfrm>
            <a:off x="7052400" y="6144120"/>
            <a:ext cx="175320" cy="4089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1" name="CustomShape 10"/>
          <p:cNvSpPr/>
          <p:nvPr/>
        </p:nvSpPr>
        <p:spPr>
          <a:xfrm>
            <a:off x="5932080" y="6238440"/>
            <a:ext cx="228960" cy="3769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2" name="CustomShape 11"/>
          <p:cNvSpPr/>
          <p:nvPr/>
        </p:nvSpPr>
        <p:spPr>
          <a:xfrm flipV="1">
            <a:off x="5988960" y="5688360"/>
            <a:ext cx="11466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43" name="CustomShape 12"/>
          <p:cNvSpPr/>
          <p:nvPr/>
        </p:nvSpPr>
        <p:spPr>
          <a:xfrm>
            <a:off x="5985000" y="2150280"/>
            <a:ext cx="30006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Can “tune” design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for  γ – range : higher γ longer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44" name="Picture 18" descr=""/>
          <p:cNvPicPr/>
          <p:nvPr/>
        </p:nvPicPr>
        <p:blipFill>
          <a:blip r:embed="rId2"/>
          <a:stretch/>
        </p:blipFill>
        <p:spPr>
          <a:xfrm>
            <a:off x="8640" y="2961720"/>
            <a:ext cx="4851000" cy="331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D66B63F-1D64-41C1-BDFA-7680E28E90B6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4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4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272D966-6001-4AE5-B57A-B7A1449578F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770760" y="82800"/>
            <a:ext cx="7211160" cy="36468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Transition Radiation Detectors : Only known way to identify multi-TeV π/K/p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49" name="Picture 10" descr=""/>
          <p:cNvPicPr/>
          <p:nvPr/>
        </p:nvPicPr>
        <p:blipFill>
          <a:blip r:embed="rId1"/>
          <a:stretch/>
        </p:blipFill>
        <p:spPr>
          <a:xfrm>
            <a:off x="76320" y="833760"/>
            <a:ext cx="7426800" cy="1331280"/>
          </a:xfrm>
          <a:prstGeom prst="rect">
            <a:avLst/>
          </a:prstGeom>
          <a:ln>
            <a:noFill/>
          </a:ln>
        </p:spPr>
      </p:pic>
      <p:sp>
        <p:nvSpPr>
          <p:cNvPr id="350" name="CustomShape 5"/>
          <p:cNvSpPr/>
          <p:nvPr/>
        </p:nvSpPr>
        <p:spPr>
          <a:xfrm>
            <a:off x="282600" y="547920"/>
            <a:ext cx="3282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432ff"/>
                </a:solidFill>
                <a:latin typeface="Calibri"/>
              </a:rPr>
              <a:t>Anatoli Romaniouk &amp; team (mostly ATLAS):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351" name="Picture 13" descr=""/>
          <p:cNvPicPr/>
          <p:nvPr/>
        </p:nvPicPr>
        <p:blipFill>
          <a:blip r:embed="rId2"/>
          <a:srcRect l="0" t="12343" r="0" b="0"/>
          <a:stretch/>
        </p:blipFill>
        <p:spPr>
          <a:xfrm>
            <a:off x="729000" y="2075040"/>
            <a:ext cx="6210720" cy="1717920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352" name="Picture 2" descr=""/>
          <p:cNvPicPr/>
          <p:nvPr/>
        </p:nvPicPr>
        <p:blipFill>
          <a:blip r:embed="rId3"/>
          <a:stretch/>
        </p:blipFill>
        <p:spPr>
          <a:xfrm>
            <a:off x="1143720" y="3903120"/>
            <a:ext cx="5409000" cy="2586240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353" name="CustomShape 6"/>
          <p:cNvSpPr/>
          <p:nvPr/>
        </p:nvSpPr>
        <p:spPr>
          <a:xfrm rot="805800">
            <a:off x="6568560" y="1648800"/>
            <a:ext cx="2418480" cy="730080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Interesting develoments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Several years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Test beams &amp; good simulations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54" name="CustomShape 7"/>
          <p:cNvSpPr/>
          <p:nvPr/>
        </p:nvSpPr>
        <p:spPr>
          <a:xfrm>
            <a:off x="6692760" y="4493880"/>
            <a:ext cx="21682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Need a CMS team:</a:t>
            </a:r>
            <a:br/>
            <a:r>
              <a:rPr b="0" i="1" lang="en-FR" sz="1800" spc="-1" strike="noStrike">
                <a:solidFill>
                  <a:srgbClr val="000000"/>
                </a:solidFill>
                <a:latin typeface="Calibri"/>
              </a:rPr>
              <a:t>Mike Cherry et al.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Hope for NSF funding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Interested?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A2B35CC-C5B2-42AC-B538-7393FC12A84E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5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5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1ABF849-9C6B-4ECF-B9D5-06EA13032EE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58" name="CustomShape 4"/>
          <p:cNvSpPr/>
          <p:nvPr/>
        </p:nvSpPr>
        <p:spPr>
          <a:xfrm>
            <a:off x="3466440" y="2804760"/>
            <a:ext cx="4495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2400" spc="-1" strike="noStrike">
                <a:solidFill>
                  <a:srgbClr val="0432ff"/>
                </a:solidFill>
                <a:latin typeface="Calibri"/>
              </a:rPr>
              <a:t>CALORIMETER 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(toroid for μ deflection)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59" name="CustomShape 5"/>
          <p:cNvSpPr/>
          <p:nvPr/>
        </p:nvSpPr>
        <p:spPr>
          <a:xfrm>
            <a:off x="363240" y="5591880"/>
            <a:ext cx="8417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TO DO: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Layout a detector combination with Run 4 detectors as default </a:t>
            </a:r>
            <a:r>
              <a:rPr b="1" lang="en-GB" sz="1800" spc="-1" strike="noStrike">
                <a:solidFill>
                  <a:srgbClr val="ff0000"/>
                </a:solidFill>
                <a:latin typeface="Calibri"/>
              </a:rPr>
              <a:t>a</a:t>
            </a: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nd simulate / GEANT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0" name="CustomShape 6"/>
          <p:cNvSpPr/>
          <p:nvPr/>
        </p:nvSpPr>
        <p:spPr>
          <a:xfrm>
            <a:off x="342720" y="3794040"/>
            <a:ext cx="4154040" cy="1536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FH.                     FMS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Imaging: readout with Si pads/cells ~ 1 cm</a:t>
            </a:r>
            <a:r>
              <a:rPr b="0" lang="en-FR" sz="1800" spc="-1" strike="noStrike" baseline="30000">
                <a:solidFill>
                  <a:srgbClr val="0432ff"/>
                </a:solidFill>
                <a:latin typeface="Calibri"/>
              </a:rPr>
              <a:t>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R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inn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~ 40 cm.        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  FHS 12.5 cm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R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out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~ 180 cm.     Cf. FHS 35-40 cm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Area ~ 10 m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.       Area ~ 0.3 m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61" name="Picture 18" descr="A picture containing accessory, umbrella&#10;&#10;Description automatically generated"/>
          <p:cNvPicPr/>
          <p:nvPr/>
        </p:nvPicPr>
        <p:blipFill>
          <a:blip r:embed="rId1"/>
          <a:stretch/>
        </p:blipFill>
        <p:spPr>
          <a:xfrm>
            <a:off x="136800" y="1126440"/>
            <a:ext cx="2208960" cy="2384640"/>
          </a:xfrm>
          <a:prstGeom prst="rect">
            <a:avLst/>
          </a:prstGeom>
          <a:ln>
            <a:noFill/>
          </a:ln>
        </p:spPr>
      </p:pic>
      <p:sp>
        <p:nvSpPr>
          <p:cNvPr id="362" name="CustomShape 7"/>
          <p:cNvSpPr/>
          <p:nvPr/>
        </p:nvSpPr>
        <p:spPr>
          <a:xfrm>
            <a:off x="693000" y="2666520"/>
            <a:ext cx="1096920" cy="27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FHS &lt; hole size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63" name="Picture 10" descr=""/>
          <p:cNvPicPr/>
          <p:nvPr/>
        </p:nvPicPr>
        <p:blipFill>
          <a:blip r:embed="rId2"/>
          <a:srcRect l="9207" t="23453" r="4203" b="15951"/>
          <a:stretch/>
        </p:blipFill>
        <p:spPr>
          <a:xfrm>
            <a:off x="2728080" y="337320"/>
            <a:ext cx="5972760" cy="3168000"/>
          </a:xfrm>
          <a:prstGeom prst="rect">
            <a:avLst/>
          </a:prstGeom>
          <a:ln w="38160">
            <a:solidFill>
              <a:srgbClr val="0432ff"/>
            </a:solidFill>
            <a:round/>
          </a:ln>
        </p:spPr>
      </p:pic>
      <p:sp>
        <p:nvSpPr>
          <p:cNvPr id="364" name="CustomShape 8"/>
          <p:cNvSpPr/>
          <p:nvPr/>
        </p:nvSpPr>
        <p:spPr>
          <a:xfrm>
            <a:off x="2521800" y="1537200"/>
            <a:ext cx="4306320" cy="305640"/>
          </a:xfrm>
          <a:prstGeom prst="rect">
            <a:avLst/>
          </a:prstGeom>
          <a:noFill/>
          <a:ln w="28440">
            <a:solidFill>
              <a:srgbClr val="ff000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5" name="CustomShape 9"/>
          <p:cNvSpPr/>
          <p:nvPr/>
        </p:nvSpPr>
        <p:spPr>
          <a:xfrm>
            <a:off x="282600" y="697320"/>
            <a:ext cx="2239920" cy="33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Copy depth arrangement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66" name="CustomShape 10"/>
          <p:cNvSpPr/>
          <p:nvPr/>
        </p:nvSpPr>
        <p:spPr>
          <a:xfrm>
            <a:off x="2517120" y="1035720"/>
            <a:ext cx="1007280" cy="50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7" name="CustomShape 11"/>
          <p:cNvSpPr/>
          <p:nvPr/>
        </p:nvSpPr>
        <p:spPr>
          <a:xfrm>
            <a:off x="4745160" y="4227840"/>
            <a:ext cx="3569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Time resolution on showers ~ 25 ps?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68" name="" descr=""/>
          <p:cNvPicPr/>
          <p:nvPr/>
        </p:nvPicPr>
        <p:blipFill>
          <a:blip r:embed="rId3"/>
          <a:stretch/>
        </p:blipFill>
        <p:spPr>
          <a:xfrm>
            <a:off x="4521240" y="3340080"/>
            <a:ext cx="88920" cy="16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457200" y="63709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AA426E8-B65A-46C4-A78D-44758080B64A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7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7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DD4EF52-1FDF-4B0C-B76F-26760D2E83C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372" name="Picture 12" descr="A close up of a map&#10;&#10;Description automatically generated"/>
          <p:cNvPicPr/>
          <p:nvPr/>
        </p:nvPicPr>
        <p:blipFill>
          <a:blip r:embed="rId1"/>
          <a:stretch/>
        </p:blipFill>
        <p:spPr>
          <a:xfrm>
            <a:off x="4055760" y="722880"/>
            <a:ext cx="5039280" cy="3328920"/>
          </a:xfrm>
          <a:prstGeom prst="rect">
            <a:avLst/>
          </a:prstGeom>
          <a:ln>
            <a:noFill/>
          </a:ln>
        </p:spPr>
      </p:pic>
      <p:sp>
        <p:nvSpPr>
          <p:cNvPr id="373" name="CustomShape 4"/>
          <p:cNvSpPr/>
          <p:nvPr/>
        </p:nvSpPr>
        <p:spPr>
          <a:xfrm>
            <a:off x="7547400" y="2917440"/>
            <a:ext cx="739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2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5"/>
          <p:cNvSpPr/>
          <p:nvPr/>
        </p:nvSpPr>
        <p:spPr>
          <a:xfrm>
            <a:off x="4964040" y="243000"/>
            <a:ext cx="3410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Total signal of μ-track through Calo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5" name="CustomShape 6"/>
          <p:cNvSpPr/>
          <p:nvPr/>
        </p:nvSpPr>
        <p:spPr>
          <a:xfrm>
            <a:off x="1951560" y="5538600"/>
            <a:ext cx="5641560" cy="7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Several possible </a:t>
            </a: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μ-tracking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technologies: GEMs, CSCs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0.3 m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2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x 4 (?) layers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76" name="CustomShape 7"/>
          <p:cNvSpPr/>
          <p:nvPr/>
        </p:nvSpPr>
        <p:spPr>
          <a:xfrm>
            <a:off x="192600" y="258120"/>
            <a:ext cx="32659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Vladimir Kashikhin, Fermilab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77" name="Picture 8" descr="A close up of a map&#10;&#10;Description automatically generated"/>
          <p:cNvPicPr/>
          <p:nvPr/>
        </p:nvPicPr>
        <p:blipFill>
          <a:blip r:embed="rId2"/>
          <a:srcRect l="0" t="0" r="0" b="13908"/>
          <a:stretch/>
        </p:blipFill>
        <p:spPr>
          <a:xfrm>
            <a:off x="110520" y="817560"/>
            <a:ext cx="4077360" cy="3562200"/>
          </a:xfrm>
          <a:prstGeom prst="rect">
            <a:avLst/>
          </a:prstGeom>
          <a:ln>
            <a:noFill/>
          </a:ln>
        </p:spPr>
      </p:pic>
      <p:sp>
        <p:nvSpPr>
          <p:cNvPr id="378" name="CustomShape 8"/>
          <p:cNvSpPr/>
          <p:nvPr/>
        </p:nvSpPr>
        <p:spPr>
          <a:xfrm>
            <a:off x="3129840" y="1504440"/>
            <a:ext cx="67788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40 cm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79" name="CustomShape 9"/>
          <p:cNvSpPr/>
          <p:nvPr/>
        </p:nvSpPr>
        <p:spPr>
          <a:xfrm>
            <a:off x="3229200" y="1903680"/>
            <a:ext cx="75276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12.5 cm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80" name="CustomShape 10"/>
          <p:cNvSpPr/>
          <p:nvPr/>
        </p:nvSpPr>
        <p:spPr>
          <a:xfrm>
            <a:off x="387720" y="4474800"/>
            <a:ext cx="8346240" cy="101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Drell-Yan pairs, photo-produced J/ψ, ψ(2S), Υ</a:t>
            </a:r>
            <a:r>
              <a:rPr b="0" lang="en-US" sz="2000" spc="-1" strike="noStrike" baseline="-25000">
                <a:solidFill>
                  <a:srgbClr val="ff0000"/>
                </a:solidFill>
                <a:latin typeface="Calibri"/>
              </a:rPr>
              <a:t>1,2,3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and γγ </a:t>
            </a:r>
            <a:r>
              <a:rPr b="0" lang="en-US" sz="20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μ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(especially in AA)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Acceptance??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Prompt muons from 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c, b decays. Note BR ( D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μ + X) = 6.7%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5DBE055-AF92-4343-B8DE-AC963D056DCD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9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C9CCA5D-B96E-4FEC-BD66-07D30758BA0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99" name="Picture 7" descr="A picture containing map, text&#10;&#10;Description automatically generated"/>
          <p:cNvPicPr/>
          <p:nvPr/>
        </p:nvPicPr>
        <p:blipFill>
          <a:blip r:embed="rId1"/>
          <a:srcRect l="0" t="2761" r="0" b="3211"/>
          <a:stretch/>
        </p:blipFill>
        <p:spPr>
          <a:xfrm>
            <a:off x="354600" y="1002240"/>
            <a:ext cx="8449920" cy="5195880"/>
          </a:xfrm>
          <a:prstGeom prst="rect">
            <a:avLst/>
          </a:prstGeom>
          <a:ln>
            <a:noFill/>
          </a:ln>
        </p:spPr>
      </p:pic>
      <p:sp>
        <p:nvSpPr>
          <p:cNvPr id="100" name="CustomShape 4"/>
          <p:cNvSpPr/>
          <p:nvPr/>
        </p:nvSpPr>
        <p:spPr>
          <a:xfrm>
            <a:off x="856440" y="67680"/>
            <a:ext cx="74462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From Ralf Ulrich talk </a:t>
            </a: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April 16+17 FMS Workshop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fr-FR" sz="2400" spc="-1" strike="noStrike" u="sng">
                <a:solidFill>
                  <a:srgbClr val="0432ff"/>
                </a:solidFill>
                <a:uFillTx/>
                <a:latin typeface="Calibri"/>
              </a:rPr>
              <a:t>Cosmic ray spectrum x E</a:t>
            </a:r>
            <a:r>
              <a:rPr b="0" lang="fr-FR" sz="2400" spc="-1" strike="noStrike" u="sng" baseline="30000">
                <a:solidFill>
                  <a:srgbClr val="0432ff"/>
                </a:solidFill>
                <a:uFillTx/>
                <a:latin typeface="Calibri"/>
              </a:rPr>
              <a:t>2.6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 rot="10800000">
            <a:off x="3265920" y="1168920"/>
            <a:ext cx="304560" cy="50760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2" name="CustomShape 6"/>
          <p:cNvSpPr/>
          <p:nvPr/>
        </p:nvSpPr>
        <p:spPr>
          <a:xfrm>
            <a:off x="3418200" y="1713960"/>
            <a:ext cx="2746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03" name="CustomShape 7"/>
          <p:cNvSpPr/>
          <p:nvPr/>
        </p:nvSpPr>
        <p:spPr>
          <a:xfrm>
            <a:off x="473040" y="625680"/>
            <a:ext cx="2592000" cy="577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Highest √s (lab) very forward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0000"/>
                </a:solidFill>
                <a:latin typeface="Calibri"/>
              </a:rPr>
              <a:t>c</a:t>
            </a: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harged π</a:t>
            </a:r>
            <a:r>
              <a:rPr b="0" lang="en-FR" sz="1600" spc="-1" strike="noStrike" baseline="30000">
                <a:solidFill>
                  <a:srgbClr val="ff0000"/>
                </a:solidFill>
                <a:latin typeface="Calibri"/>
              </a:rPr>
              <a:t>±</a:t>
            </a: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 &amp; K</a:t>
            </a:r>
            <a:r>
              <a:rPr b="0" lang="en-FR" sz="1600" spc="-1" strike="noStrike" baseline="30000">
                <a:solidFill>
                  <a:srgbClr val="ff0000"/>
                </a:solidFill>
                <a:latin typeface="Calibri"/>
              </a:rPr>
              <a:t>±</a:t>
            </a: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 spectra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04" name="CustomShape 8"/>
          <p:cNvSpPr/>
          <p:nvPr/>
        </p:nvSpPr>
        <p:spPr>
          <a:xfrm>
            <a:off x="2631600" y="1003320"/>
            <a:ext cx="1022400" cy="303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ISR at CERN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" name="CustomShape 9"/>
          <p:cNvSpPr/>
          <p:nvPr/>
        </p:nvSpPr>
        <p:spPr>
          <a:xfrm>
            <a:off x="3718080" y="1544400"/>
            <a:ext cx="2145600" cy="331920"/>
          </a:xfrm>
          <a:prstGeom prst="rect">
            <a:avLst/>
          </a:prstGeom>
          <a:solidFill>
            <a:schemeClr val="bg1"/>
          </a:solidFill>
          <a:ln w="64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0000"/>
                </a:solidFill>
                <a:latin typeface="Calibri"/>
              </a:rPr>
              <a:t>x</a:t>
            </a:r>
            <a:r>
              <a:rPr b="0" lang="en-FR" sz="1400" spc="-1" strike="noStrike">
                <a:solidFill>
                  <a:srgbClr val="ff0000"/>
                </a:solidFill>
                <a:latin typeface="Calibri"/>
              </a:rPr>
              <a:t> 220 in √s = x 50,000 in E</a:t>
            </a:r>
            <a:r>
              <a:rPr b="0" lang="en-FR" sz="1400" spc="-1" strike="noStrike" baseline="-25000">
                <a:solidFill>
                  <a:srgbClr val="ff0000"/>
                </a:solidFill>
                <a:latin typeface="Calibri"/>
              </a:rPr>
              <a:t>kin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C28B670-CBFE-4922-8643-2934A593D373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8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8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B7258B6-6B8D-4AA7-95B9-A62ECC9A544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84" name="CustomShape 4"/>
          <p:cNvSpPr/>
          <p:nvPr/>
        </p:nvSpPr>
        <p:spPr>
          <a:xfrm>
            <a:off x="1549800" y="136440"/>
            <a:ext cx="5713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 u="sng">
                <a:solidFill>
                  <a:srgbClr val="0432ff"/>
                </a:solidFill>
                <a:uFillTx/>
                <a:latin typeface="Calibri"/>
              </a:rPr>
              <a:t>Forward production of antinuclei : antideuterons, anti-He?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5" name="CustomShape 5"/>
          <p:cNvSpPr/>
          <p:nvPr/>
        </p:nvSpPr>
        <p:spPr>
          <a:xfrm>
            <a:off x="215280" y="604080"/>
            <a:ext cx="7027200" cy="35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At small angles at ISR (pp at √s = 63 GeV):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M.G.Albrow et al., Nucl.Phys.B 97 (1975) p.189 : dbar/π- = (7.6 ) 10</a:t>
            </a:r>
            <a:r>
              <a:rPr b="0" lang="fr-FR" sz="1600" spc="-1" strike="noStrike" baseline="30000">
                <a:solidFill>
                  <a:srgbClr val="000000"/>
                </a:solidFill>
                <a:latin typeface="Calibri"/>
              </a:rPr>
              <a:t>-6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432ff"/>
                </a:solidFill>
                <a:latin typeface="Calibri"/>
              </a:rPr>
              <a:t>How produced in pp?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Coalescence model. p + n close in phase space stick together.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Renewed interest for </a:t>
            </a:r>
            <a:r>
              <a:rPr b="1" lang="fr-FR" sz="1600" spc="-1" strike="noStrike">
                <a:solidFill>
                  <a:srgbClr val="0432ff"/>
                </a:solidFill>
                <a:latin typeface="Calibri"/>
              </a:rPr>
              <a:t>dark matter annihilations in galaxy center: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Need to know Standard Model production.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432ff"/>
                </a:solidFill>
                <a:latin typeface="Calibri"/>
              </a:rPr>
              <a:t>Very clean signature in SAS: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ff0000"/>
                </a:solidFill>
                <a:latin typeface="Calibri"/>
              </a:rPr>
              <a:t>Negative curvature - &gt; p/Q, dE/dx - &gt; |Q|, Calorimeter - &gt; E, TRD - &gt;  E/m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432ff"/>
                </a:solidFill>
                <a:latin typeface="Calibri"/>
              </a:rPr>
              <a:t>Anything novel?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E.g. strangelets in heavy ion (pO and OO) fragmentation region?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(Light quasi-stable nuclei with s-quarks replacing d-quarks -unusual Q/M)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</p:txBody>
      </p:sp>
      <p:pic>
        <p:nvPicPr>
          <p:cNvPr id="386" name="Picture 8" descr=""/>
          <p:cNvPicPr/>
          <p:nvPr/>
        </p:nvPicPr>
        <p:blipFill>
          <a:blip r:embed="rId1"/>
          <a:stretch/>
        </p:blipFill>
        <p:spPr>
          <a:xfrm>
            <a:off x="4026240" y="3940560"/>
            <a:ext cx="4708080" cy="2179440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387" name="CustomShape 6"/>
          <p:cNvSpPr/>
          <p:nvPr/>
        </p:nvSpPr>
        <p:spPr>
          <a:xfrm>
            <a:off x="5954040" y="1807920"/>
            <a:ext cx="2968560" cy="82044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432ff"/>
                </a:solidFill>
                <a:latin typeface="Calibri"/>
              </a:rPr>
              <a:t>Trigger on Q &gt;= 2  and/or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432ff"/>
                </a:solidFill>
                <a:latin typeface="Calibri"/>
              </a:rPr>
              <a:t>« heavier than protons »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432ff"/>
                </a:solidFill>
                <a:latin typeface="Calibri"/>
              </a:rPr>
              <a:t>&amp; get high statistics even in a day!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88" name="Picture 10" descr=""/>
          <p:cNvPicPr/>
          <p:nvPr/>
        </p:nvPicPr>
        <p:blipFill>
          <a:blip r:embed="rId2"/>
          <a:stretch/>
        </p:blipFill>
        <p:spPr>
          <a:xfrm>
            <a:off x="168840" y="3893040"/>
            <a:ext cx="3517920" cy="2490120"/>
          </a:xfrm>
          <a:prstGeom prst="rect">
            <a:avLst/>
          </a:prstGeom>
          <a:ln>
            <a:noFill/>
          </a:ln>
        </p:spPr>
      </p:pic>
      <p:sp>
        <p:nvSpPr>
          <p:cNvPr id="389" name="CustomShape 7"/>
          <p:cNvSpPr/>
          <p:nvPr/>
        </p:nvSpPr>
        <p:spPr>
          <a:xfrm>
            <a:off x="1388520" y="3771360"/>
            <a:ext cx="9309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432ff"/>
                </a:solidFill>
                <a:latin typeface="Calibri"/>
              </a:rPr>
              <a:t>CENTRAL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A205A15-19EC-4358-845F-04A4091C9C9C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9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9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F8F30A1-B338-491A-B15C-3F0305244FF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93" name="CustomShape 4"/>
          <p:cNvSpPr/>
          <p:nvPr/>
        </p:nvSpPr>
        <p:spPr>
          <a:xfrm>
            <a:off x="1099080" y="119160"/>
            <a:ext cx="72874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 u="sng">
                <a:solidFill>
                  <a:srgbClr val="0432ff"/>
                </a:solidFill>
                <a:uFillTx/>
                <a:latin typeface="Calibri"/>
              </a:rPr>
              <a:t>Inelastic (&amp; elastic?) cross sections of 1 – 3 TeV π</a:t>
            </a:r>
            <a:r>
              <a:rPr b="0" lang="fr-FR" sz="2400" spc="-1" strike="noStrike" u="sng" baseline="30000">
                <a:solidFill>
                  <a:srgbClr val="0432ff"/>
                </a:solidFill>
                <a:uFillTx/>
                <a:latin typeface="Calibri"/>
              </a:rPr>
              <a:t>±</a:t>
            </a:r>
            <a:r>
              <a:rPr b="0" lang="fr-FR" sz="2400" spc="-1" strike="noStrike" u="sng">
                <a:solidFill>
                  <a:srgbClr val="0432ff"/>
                </a:solidFill>
                <a:uFillTx/>
                <a:latin typeface="Calibri"/>
              </a:rPr>
              <a:t>, K</a:t>
            </a:r>
            <a:r>
              <a:rPr b="0" lang="fr-FR" sz="2400" spc="-1" strike="noStrike" u="sng" baseline="30000">
                <a:solidFill>
                  <a:srgbClr val="0432ff"/>
                </a:solidFill>
                <a:uFillTx/>
                <a:latin typeface="Calibri"/>
              </a:rPr>
              <a:t>±,</a:t>
            </a:r>
            <a:r>
              <a:rPr b="0" lang="fr-FR" sz="2400" spc="-1" strike="noStrike" u="sng">
                <a:solidFill>
                  <a:srgbClr val="0432ff"/>
                </a:solidFill>
                <a:uFillTx/>
                <a:latin typeface="Calibri"/>
              </a:rPr>
              <a:t> etc.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4" name="CustomShape 5"/>
          <p:cNvSpPr/>
          <p:nvPr/>
        </p:nvSpPr>
        <p:spPr>
          <a:xfrm>
            <a:off x="864720" y="1338480"/>
            <a:ext cx="6208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Behind TRD-Tracker have multi-TeV identified </a:t>
            </a: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fr-FR" sz="1800" spc="-1" strike="noStrike" baseline="30000">
                <a:solidFill>
                  <a:srgbClr val="0432ff"/>
                </a:solidFill>
                <a:latin typeface="Calibri"/>
              </a:rPr>
              <a:t>±</a:t>
            </a: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, K</a:t>
            </a:r>
            <a:r>
              <a:rPr b="0" lang="fr-FR" sz="1800" spc="-1" strike="noStrike" baseline="30000">
                <a:solidFill>
                  <a:srgbClr val="0432ff"/>
                </a:solidFill>
                <a:latin typeface="Calibri"/>
              </a:rPr>
              <a:t>±  </a:t>
            </a: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, p, pbar, d, …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Put in front of calorimeter thin targets followed by short tracker: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5" name="CustomShape 6"/>
          <p:cNvSpPr/>
          <p:nvPr/>
        </p:nvSpPr>
        <p:spPr>
          <a:xfrm flipV="1">
            <a:off x="1293480" y="2772360"/>
            <a:ext cx="2453040" cy="1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96" name="CustomShape 7"/>
          <p:cNvSpPr/>
          <p:nvPr/>
        </p:nvSpPr>
        <p:spPr>
          <a:xfrm flipV="1">
            <a:off x="3765600" y="2653560"/>
            <a:ext cx="1233720" cy="11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97" name="CustomShape 8"/>
          <p:cNvSpPr/>
          <p:nvPr/>
        </p:nvSpPr>
        <p:spPr>
          <a:xfrm>
            <a:off x="3765600" y="2807280"/>
            <a:ext cx="1386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98" name="CustomShape 9"/>
          <p:cNvSpPr/>
          <p:nvPr/>
        </p:nvSpPr>
        <p:spPr>
          <a:xfrm>
            <a:off x="3765600" y="2821680"/>
            <a:ext cx="153828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99" name="CustomShape 10"/>
          <p:cNvSpPr/>
          <p:nvPr/>
        </p:nvSpPr>
        <p:spPr>
          <a:xfrm>
            <a:off x="3745800" y="2396520"/>
            <a:ext cx="110520" cy="1002600"/>
          </a:xfrm>
          <a:prstGeom prst="rect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0" name="CustomShape 11"/>
          <p:cNvSpPr/>
          <p:nvPr/>
        </p:nvSpPr>
        <p:spPr>
          <a:xfrm>
            <a:off x="2056680" y="2753640"/>
            <a:ext cx="830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fr-FR" sz="2400" spc="-1" strike="noStrike" baseline="30000">
                <a:solidFill>
                  <a:srgbClr val="0432ff"/>
                </a:solidFill>
                <a:latin typeface="Calibri"/>
              </a:rPr>
              <a:t>±</a:t>
            </a:r>
            <a:r>
              <a:rPr b="0" lang="fr-FR" sz="2400" spc="-1" strike="noStrike">
                <a:solidFill>
                  <a:srgbClr val="0432ff"/>
                </a:solidFill>
                <a:latin typeface="Calibri"/>
              </a:rPr>
              <a:t>, K</a:t>
            </a:r>
            <a:r>
              <a:rPr b="0" lang="fr-FR" sz="2400" spc="-1" strike="noStrike" baseline="30000">
                <a:solidFill>
                  <a:srgbClr val="0432ff"/>
                </a:solidFill>
                <a:latin typeface="Calibri"/>
              </a:rPr>
              <a:t>±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1" name="CustomShape 12"/>
          <p:cNvSpPr/>
          <p:nvPr/>
        </p:nvSpPr>
        <p:spPr>
          <a:xfrm>
            <a:off x="1063080" y="3059640"/>
            <a:ext cx="2617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Known momenta 1 - 3 TeV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2" name="CustomShape 13"/>
          <p:cNvSpPr/>
          <p:nvPr/>
        </p:nvSpPr>
        <p:spPr>
          <a:xfrm>
            <a:off x="839880" y="2576160"/>
            <a:ext cx="936720" cy="456120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3" name="Line 14"/>
          <p:cNvSpPr/>
          <p:nvPr/>
        </p:nvSpPr>
        <p:spPr>
          <a:xfrm>
            <a:off x="4640760" y="2359440"/>
            <a:ext cx="0" cy="110628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4" name="Line 15"/>
          <p:cNvSpPr/>
          <p:nvPr/>
        </p:nvSpPr>
        <p:spPr>
          <a:xfrm>
            <a:off x="4115520" y="2344680"/>
            <a:ext cx="0" cy="110628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5" name="CustomShape 16"/>
          <p:cNvSpPr/>
          <p:nvPr/>
        </p:nvSpPr>
        <p:spPr>
          <a:xfrm>
            <a:off x="5362200" y="2320560"/>
            <a:ext cx="1537200" cy="1002600"/>
          </a:xfrm>
          <a:prstGeom prst="rect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6" name="CustomShape 17"/>
          <p:cNvSpPr/>
          <p:nvPr/>
        </p:nvSpPr>
        <p:spPr>
          <a:xfrm>
            <a:off x="5389560" y="262512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CALORIMETER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7" name="CustomShape 18"/>
          <p:cNvSpPr/>
          <p:nvPr/>
        </p:nvSpPr>
        <p:spPr>
          <a:xfrm>
            <a:off x="2405880" y="3852000"/>
            <a:ext cx="2626920" cy="74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Thin TARGETs (foils)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CH</a:t>
            </a:r>
            <a:r>
              <a:rPr b="0" lang="fr-FR" sz="2000" spc="-1" strike="noStrike" baseline="-25000">
                <a:solidFill>
                  <a:srgbClr val="000000"/>
                </a:solidFill>
                <a:latin typeface="Calibri"/>
              </a:rPr>
              <a:t>4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, C - &amp; subtract for p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8" name="CustomShape 19"/>
          <p:cNvSpPr/>
          <p:nvPr/>
        </p:nvSpPr>
        <p:spPr>
          <a:xfrm>
            <a:off x="595080" y="536040"/>
            <a:ext cx="8090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ANOTHER POTENTIAL USE OF FHS (Special run but ~ hours of beam at low luminosity)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9" name="CustomShape 20"/>
          <p:cNvSpPr/>
          <p:nvPr/>
        </p:nvSpPr>
        <p:spPr>
          <a:xfrm flipV="1">
            <a:off x="3775320" y="3429000"/>
            <a:ext cx="360" cy="43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0" name="CustomShape 21"/>
          <p:cNvSpPr/>
          <p:nvPr/>
        </p:nvSpPr>
        <p:spPr>
          <a:xfrm>
            <a:off x="422280" y="4979520"/>
            <a:ext cx="3291840" cy="871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432ff"/>
                </a:solidFill>
                <a:latin typeface="Calibri"/>
              </a:rPr>
              <a:t>Very simple addition: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0000"/>
                </a:solidFill>
                <a:latin typeface="Calibri"/>
              </a:rPr>
              <a:t>    </a:t>
            </a:r>
            <a:r>
              <a:rPr b="0" lang="fr-FR" sz="24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fr-FR" sz="2400" spc="-1" strike="noStrike">
                <a:solidFill>
                  <a:srgbClr val="ff0000"/>
                </a:solidFill>
                <a:latin typeface="Calibri"/>
              </a:rPr>
              <a:t> 𝜎</a:t>
            </a:r>
            <a:r>
              <a:rPr b="0" lang="fr-FR" sz="2400" spc="-1" strike="noStrike" baseline="-25000">
                <a:solidFill>
                  <a:srgbClr val="ff0000"/>
                </a:solidFill>
                <a:latin typeface="Calibri"/>
              </a:rPr>
              <a:t>inel</a:t>
            </a:r>
            <a:r>
              <a:rPr b="0" lang="fr-FR" sz="2400" spc="-1" strike="noStrike">
                <a:solidFill>
                  <a:srgbClr val="ff0000"/>
                </a:solidFill>
                <a:latin typeface="Calibri"/>
              </a:rPr>
              <a:t>, N</a:t>
            </a:r>
            <a:r>
              <a:rPr b="0" lang="fr-FR" sz="2400" spc="-1" strike="noStrike" baseline="-25000">
                <a:solidFill>
                  <a:srgbClr val="ff0000"/>
                </a:solidFill>
                <a:latin typeface="Calibri"/>
              </a:rPr>
              <a:t>ch</a:t>
            </a:r>
            <a:r>
              <a:rPr b="0" lang="fr-FR" sz="2400" spc="-1" strike="noStrike">
                <a:solidFill>
                  <a:srgbClr val="ff0000"/>
                </a:solidFill>
                <a:latin typeface="Calibri"/>
              </a:rPr>
              <a:t>, dN</a:t>
            </a:r>
            <a:r>
              <a:rPr b="0" lang="fr-FR" sz="2400" spc="-1" strike="noStrike" baseline="-25000">
                <a:solidFill>
                  <a:srgbClr val="ff0000"/>
                </a:solidFill>
                <a:latin typeface="Calibri"/>
              </a:rPr>
              <a:t>ch</a:t>
            </a:r>
            <a:r>
              <a:rPr b="0" lang="fr-FR" sz="2400" spc="-1" strike="noStrike">
                <a:solidFill>
                  <a:srgbClr val="ff0000"/>
                </a:solidFill>
                <a:latin typeface="Calibri"/>
              </a:rPr>
              <a:t>/dη, 𝜎</a:t>
            </a:r>
            <a:r>
              <a:rPr b="0" lang="fr-FR" sz="2400" spc="-1" strike="noStrike" baseline="-25000">
                <a:solidFill>
                  <a:srgbClr val="ff0000"/>
                </a:solidFill>
                <a:latin typeface="Calibri"/>
              </a:rPr>
              <a:t>el </a:t>
            </a:r>
            <a:r>
              <a:rPr b="0" lang="fr-FR" sz="2400" spc="-1" strike="noStrike">
                <a:solidFill>
                  <a:srgbClr val="ff0000"/>
                </a:solidFill>
                <a:latin typeface="Calibri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11" name="Line 22"/>
          <p:cNvSpPr/>
          <p:nvPr/>
        </p:nvSpPr>
        <p:spPr>
          <a:xfrm>
            <a:off x="3322440" y="2654640"/>
            <a:ext cx="0" cy="41040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2" name="Line 23"/>
          <p:cNvSpPr/>
          <p:nvPr/>
        </p:nvSpPr>
        <p:spPr>
          <a:xfrm>
            <a:off x="3451680" y="2608920"/>
            <a:ext cx="0" cy="47196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3" name="CustomShape 24"/>
          <p:cNvSpPr/>
          <p:nvPr/>
        </p:nvSpPr>
        <p:spPr>
          <a:xfrm>
            <a:off x="5100480" y="3984120"/>
            <a:ext cx="3597840" cy="9133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Space needed?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Move calorimeter out of way?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Remote UP &amp; DOWN motion anyway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4" name="CustomShape 25"/>
          <p:cNvSpPr/>
          <p:nvPr/>
        </p:nvSpPr>
        <p:spPr>
          <a:xfrm>
            <a:off x="5523480" y="975600"/>
            <a:ext cx="3340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{Jan Ebr talk yesterday on MOCHI}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5" name="CustomShape 26"/>
          <p:cNvSpPr/>
          <p:nvPr/>
        </p:nvSpPr>
        <p:spPr>
          <a:xfrm>
            <a:off x="4048920" y="4976280"/>
            <a:ext cx="4770360" cy="67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Si-pixel tracker, cells ~ 20 μm spaced 1m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Resolve ~ 40 μm, θ = 4.10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-5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== 40 MeV p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/1 TeV p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z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6" name="CustomShape 27"/>
          <p:cNvSpPr/>
          <p:nvPr/>
        </p:nvSpPr>
        <p:spPr>
          <a:xfrm>
            <a:off x="3808800" y="3441240"/>
            <a:ext cx="13057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Si-pixel trackers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32DF163-E631-44C0-8C71-75748530C8DE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1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19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88CAF34-B146-406A-880B-4939693108D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20" name="Picture 7" descr=""/>
          <p:cNvPicPr/>
          <p:nvPr/>
        </p:nvPicPr>
        <p:blipFill>
          <a:blip r:embed="rId1"/>
          <a:stretch/>
        </p:blipFill>
        <p:spPr>
          <a:xfrm>
            <a:off x="320400" y="932400"/>
            <a:ext cx="8366040" cy="359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1" name="CustomShape 4"/>
          <p:cNvSpPr/>
          <p:nvPr/>
        </p:nvSpPr>
        <p:spPr>
          <a:xfrm>
            <a:off x="493920" y="72720"/>
            <a:ext cx="7936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 u="sng">
                <a:solidFill>
                  <a:srgbClr val="0432ff"/>
                </a:solidFill>
                <a:uFillTx/>
                <a:latin typeface="Calibri"/>
              </a:rPr>
              <a:t>Forward meson spectra at LHC important important for much other physics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2" name="CustomShape 5"/>
          <p:cNvSpPr/>
          <p:nvPr/>
        </p:nvSpPr>
        <p:spPr>
          <a:xfrm>
            <a:off x="447120" y="5051520"/>
            <a:ext cx="84171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FASER ν : fluxes of TeV neutrinos from π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 and K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and charm very uncertain – factors &gt; 10!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FMS can measure π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 and K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spectra 1 – 3 TeV ~ % level (? 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S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ystematics limited)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nd D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( 13% </a:t>
            </a:r>
            <a:r>
              <a:rPr b="0" lang="en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ν + X) 4 – 6 TeV – how well? In ~ 50 hours? Study needed.      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3" name="CustomShape 6"/>
          <p:cNvSpPr/>
          <p:nvPr/>
        </p:nvSpPr>
        <p:spPr>
          <a:xfrm>
            <a:off x="4394160" y="4529160"/>
            <a:ext cx="4504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Jamie Boyd CERN Detector S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minar 17/4/2020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4" name="CustomShape 7"/>
          <p:cNvSpPr/>
          <p:nvPr/>
        </p:nvSpPr>
        <p:spPr>
          <a:xfrm>
            <a:off x="2406240" y="518040"/>
            <a:ext cx="2896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E.g. FASER ν  </a:t>
            </a: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Felix Kling’s talk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607320" y="607680"/>
            <a:ext cx="7608960" cy="322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Acceptance for 2 or more particles from same event. (If pile-up, timing can help)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Positive and negative particles on R &amp; L sides of pipe, near horizontal plane.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Details will need to be calculated for real design of system – and backgrounds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Potentially: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J/ψ, ψ(2S) </a:t>
            </a:r>
            <a:r>
              <a:rPr b="0" lang="en-US" sz="20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μ+μ-,  </a:t>
            </a:r>
            <a:r>
              <a:rPr b="0" lang="en-US" sz="2400" spc="-1" strike="noStrike">
                <a:solidFill>
                  <a:srgbClr val="0000ff"/>
                </a:solidFill>
                <a:latin typeface="Calibri"/>
              </a:rPr>
              <a:t>χ</a:t>
            </a:r>
            <a:r>
              <a:rPr b="0" lang="en-US" sz="2000" spc="-1" strike="noStrike" baseline="-25000">
                <a:solidFill>
                  <a:srgbClr val="0000ff"/>
                </a:solidFill>
                <a:latin typeface="Calibri"/>
              </a:rPr>
              <a:t>c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J/ψ + γ, Drell-Yan μ+μ-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K</a:t>
            </a:r>
            <a:r>
              <a:rPr b="0" lang="en-US" sz="2000" spc="-1" strike="noStrike" baseline="30000">
                <a:solidFill>
                  <a:srgbClr val="0000ff"/>
                </a:solidFill>
                <a:latin typeface="Calibri"/>
              </a:rPr>
              <a:t>0</a:t>
            </a:r>
            <a:r>
              <a:rPr b="0" lang="en-US" sz="2000" spc="-1" strike="noStrike" baseline="-25000">
                <a:solidFill>
                  <a:srgbClr val="0000ff"/>
                </a:solidFill>
                <a:latin typeface="Calibri"/>
              </a:rPr>
              <a:t>s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π</a:t>
            </a:r>
            <a:r>
              <a:rPr b="0" lang="en-US" sz="2000" spc="-1" strike="noStrike" baseline="30000">
                <a:solidFill>
                  <a:srgbClr val="0000ff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π</a:t>
            </a:r>
            <a:r>
              <a:rPr b="0" lang="en-US" sz="2000" spc="-1" strike="noStrike" baseline="30000">
                <a:solidFill>
                  <a:srgbClr val="0000ff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,   Λ </a:t>
            </a:r>
            <a:r>
              <a:rPr b="0" lang="en-US" sz="20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p π.      P* </a:t>
            </a:r>
            <a:r>
              <a:rPr b="0" lang="en-US" sz="20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 n π+ ?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D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K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π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-  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… </a:t>
            </a:r>
            <a:r>
              <a:rPr b="0" lang="en-US" sz="2400" spc="-1" strike="noStrike">
                <a:solidFill>
                  <a:srgbClr val="ff0000"/>
                </a:solidFill>
                <a:latin typeface="Calibri"/>
              </a:rPr>
              <a:t>χ</a:t>
            </a:r>
            <a:r>
              <a:rPr b="0" lang="en-US" sz="2000" spc="-1" strike="noStrike" baseline="-25000">
                <a:solidFill>
                  <a:srgbClr val="ff0000"/>
                </a:solidFill>
                <a:latin typeface="Calibri"/>
              </a:rPr>
              <a:t>c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π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π, K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K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, etc.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Λ</a:t>
            </a:r>
            <a:r>
              <a:rPr b="0" lang="en-US" sz="2000" spc="-1" strike="noStrike" baseline="-25000">
                <a:solidFill>
                  <a:srgbClr val="ff0000"/>
                </a:solidFill>
                <a:latin typeface="Calibri"/>
              </a:rPr>
              <a:t>c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pKπ ??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1785240" y="0"/>
            <a:ext cx="5004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Calibri"/>
              </a:rPr>
              <a:t>FMS as a Multi-particle Spectrometer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506160" y="3942000"/>
            <a:ext cx="836064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Very forward charm and beauty also inferred from single leading e or μ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Leptons can be identified : Track + EM calorimeter &amp; muon chambers behind HCAL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Muons from π, K decay will be known, and their decay lengths are very long!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γcτ (π) = 139 km at 2.5 TeV !      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But abundant and - &gt; forward HE μ-neutrinos! (FASERν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γcτ (K+) = 18.5 km at 2.5 TeV !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γcτ (D</a:t>
            </a:r>
            <a:r>
              <a:rPr b="0" lang="en-US" sz="1800" spc="-1" strike="noStrike" baseline="30000">
                <a:solidFill>
                  <a:srgbClr val="0000ff"/>
                </a:solidFill>
                <a:latin typeface="Calibri"/>
              </a:rPr>
              <a:t>0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) = 16.5 cm at 2.5 TeV 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8" name="TextShape 4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F2DB1D8-E627-4D50-85DA-ADCB02F489F9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9" name="TextShape 5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30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0061B7B-0258-40C0-8DDF-A856C0A72B8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1" name="CustomShape 7"/>
          <p:cNvSpPr/>
          <p:nvPr/>
        </p:nvSpPr>
        <p:spPr>
          <a:xfrm>
            <a:off x="4572000" y="3062520"/>
            <a:ext cx="144720" cy="55116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432" name="CustomShape 8"/>
          <p:cNvSpPr/>
          <p:nvPr/>
        </p:nvSpPr>
        <p:spPr>
          <a:xfrm>
            <a:off x="4761000" y="2996640"/>
            <a:ext cx="3297240" cy="67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c0504d"/>
                </a:solidFill>
                <a:latin typeface="Calibri"/>
              </a:rPr>
              <a:t>Have some acceptance (x</a:t>
            </a:r>
            <a:r>
              <a:rPr b="0" lang="en-FR" sz="1800" spc="-1" strike="noStrike" baseline="-25000">
                <a:solidFill>
                  <a:srgbClr val="c0504d"/>
                </a:solidFill>
                <a:latin typeface="Calibri"/>
              </a:rPr>
              <a:t>F</a:t>
            </a:r>
            <a:r>
              <a:rPr b="0" lang="en-FR" sz="1800" spc="-1" strike="noStrike">
                <a:solidFill>
                  <a:srgbClr val="c0504d"/>
                </a:solidFill>
                <a:latin typeface="Calibri"/>
              </a:rPr>
              <a:t> higher)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c0504d"/>
                </a:solidFill>
                <a:latin typeface="Calibri"/>
              </a:rPr>
              <a:t>Issue is S:B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4" descr="A screenshot of a cell phone&#10;&#10;Description automatically generated"/>
          <p:cNvPicPr/>
          <p:nvPr/>
        </p:nvPicPr>
        <p:blipFill>
          <a:blip r:embed="rId1"/>
          <a:srcRect l="0" t="0" r="0" b="85209"/>
          <a:stretch/>
        </p:blipFill>
        <p:spPr>
          <a:xfrm>
            <a:off x="133560" y="1251000"/>
            <a:ext cx="7779240" cy="496080"/>
          </a:xfrm>
          <a:prstGeom prst="rect">
            <a:avLst/>
          </a:prstGeom>
          <a:ln>
            <a:noFill/>
          </a:ln>
        </p:spPr>
      </p:pic>
      <p:pic>
        <p:nvPicPr>
          <p:cNvPr id="434" name="Picture 5" descr="A screenshot of a cell phone&#10;&#10;Description automatically generated"/>
          <p:cNvPicPr/>
          <p:nvPr/>
        </p:nvPicPr>
        <p:blipFill>
          <a:blip r:embed="rId2"/>
          <a:srcRect l="13409" t="13362" r="12898" b="4628"/>
          <a:stretch/>
        </p:blipFill>
        <p:spPr>
          <a:xfrm>
            <a:off x="132120" y="1747440"/>
            <a:ext cx="6005520" cy="2883600"/>
          </a:xfrm>
          <a:prstGeom prst="rect">
            <a:avLst/>
          </a:prstGeom>
          <a:ln>
            <a:noFill/>
          </a:ln>
        </p:spPr>
      </p:pic>
      <p:pic>
        <p:nvPicPr>
          <p:cNvPr id="435" name="Picture 7" descr="A close up of a map&#10;&#10;Description automatically generated"/>
          <p:cNvPicPr/>
          <p:nvPr/>
        </p:nvPicPr>
        <p:blipFill>
          <a:blip r:embed="rId3"/>
          <a:stretch/>
        </p:blipFill>
        <p:spPr>
          <a:xfrm>
            <a:off x="6152400" y="1811160"/>
            <a:ext cx="2959560" cy="1775520"/>
          </a:xfrm>
          <a:prstGeom prst="rect">
            <a:avLst/>
          </a:prstGeom>
          <a:ln>
            <a:noFill/>
          </a:ln>
        </p:spPr>
      </p:pic>
      <p:pic>
        <p:nvPicPr>
          <p:cNvPr id="436" name="Picture 9" descr=""/>
          <p:cNvPicPr/>
          <p:nvPr/>
        </p:nvPicPr>
        <p:blipFill>
          <a:blip r:embed="rId4"/>
          <a:stretch/>
        </p:blipFill>
        <p:spPr>
          <a:xfrm>
            <a:off x="-13320" y="0"/>
            <a:ext cx="9143640" cy="44424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172800" y="452520"/>
            <a:ext cx="7103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A. Fedynitch, F. Riehn, R. Engel, T.K.Gaisser and T. Stanev, </a:t>
            </a:r>
            <a:r>
              <a:rPr b="0" lang="en-FR" sz="1800" spc="-1" strike="noStrike">
                <a:solidFill>
                  <a:srgbClr val="1c44ff"/>
                </a:solidFill>
                <a:latin typeface="Calibri"/>
              </a:rPr>
              <a:t>arXiv:1806.04140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5969520" y="2431800"/>
            <a:ext cx="182520" cy="49608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39" name="CustomShape 3"/>
          <p:cNvSpPr/>
          <p:nvPr/>
        </p:nvSpPr>
        <p:spPr>
          <a:xfrm>
            <a:off x="5914800" y="3007800"/>
            <a:ext cx="237600" cy="15044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40" name="CustomShape 4"/>
          <p:cNvSpPr/>
          <p:nvPr/>
        </p:nvSpPr>
        <p:spPr>
          <a:xfrm>
            <a:off x="4612680" y="4762440"/>
            <a:ext cx="4073400" cy="675720"/>
          </a:xfrm>
          <a:prstGeom prst="rect">
            <a:avLst/>
          </a:prstGeom>
          <a:noFill/>
          <a:ln>
            <a:solidFill>
              <a:srgbClr val="1c44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Maximum x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= 0.1 by LHCb, only at high p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b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ecause  2.0 &lt; y &lt; 4.5 (central)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1" name="CustomShape 5"/>
          <p:cNvSpPr/>
          <p:nvPr/>
        </p:nvSpPr>
        <p:spPr>
          <a:xfrm>
            <a:off x="6163920" y="3675960"/>
            <a:ext cx="1752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All central region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2" name="CustomShape 6"/>
          <p:cNvSpPr/>
          <p:nvPr/>
        </p:nvSpPr>
        <p:spPr>
          <a:xfrm rot="16200000">
            <a:off x="6129720" y="4203720"/>
            <a:ext cx="565560" cy="520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48142DC-AE9E-4C1D-BBBC-373C5AEF8674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E07D9B8-9BAC-477E-81AC-9BE8010254A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46" name="Picture 2" descr="A close up of a map&#10;&#10;Description automatically generated"/>
          <p:cNvPicPr/>
          <p:nvPr/>
        </p:nvPicPr>
        <p:blipFill>
          <a:blip r:embed="rId1"/>
          <a:stretch/>
        </p:blipFill>
        <p:spPr>
          <a:xfrm>
            <a:off x="0" y="1013760"/>
            <a:ext cx="6276600" cy="3300480"/>
          </a:xfrm>
          <a:prstGeom prst="rect">
            <a:avLst/>
          </a:prstGeom>
          <a:ln>
            <a:noFill/>
          </a:ln>
        </p:spPr>
      </p:pic>
      <p:sp>
        <p:nvSpPr>
          <p:cNvPr id="447" name="CustomShape 4"/>
          <p:cNvSpPr/>
          <p:nvPr/>
        </p:nvSpPr>
        <p:spPr>
          <a:xfrm>
            <a:off x="165600" y="136440"/>
            <a:ext cx="8371080" cy="67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Leading charm: D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at high x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, D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/D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bar </a:t>
            </a:r>
            <a:r>
              <a:rPr b="0" lang="en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K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π</a:t>
            </a:r>
            <a:r>
              <a:rPr b="0" lang="en-FR" sz="1600" spc="-1" strike="noStrike" baseline="30000">
                <a:solidFill>
                  <a:srgbClr val="000000"/>
                </a:solidFill>
                <a:latin typeface="Calibri"/>
              </a:rPr>
              <a:t>∓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Unique and interesting (intrinsic charm, cosmic ray showers - leptons and neutrinos etc.)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8" name="CustomShape 5"/>
          <p:cNvSpPr/>
          <p:nvPr/>
        </p:nvSpPr>
        <p:spPr>
          <a:xfrm>
            <a:off x="473760" y="1157400"/>
            <a:ext cx="2552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FLUKA predictions, p+p at 14 TeV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49" name="CustomShape 6"/>
          <p:cNvSpPr/>
          <p:nvPr/>
        </p:nvSpPr>
        <p:spPr>
          <a:xfrm>
            <a:off x="3140640" y="783000"/>
            <a:ext cx="295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=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0" name="CustomShape 7"/>
          <p:cNvSpPr/>
          <p:nvPr/>
        </p:nvSpPr>
        <p:spPr>
          <a:xfrm>
            <a:off x="5370840" y="2510280"/>
            <a:ext cx="644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0000"/>
                </a:solidFill>
                <a:latin typeface="Calibri"/>
              </a:rPr>
              <a:t>u</a:t>
            </a:r>
            <a:r>
              <a:rPr b="0" lang="en-FR" sz="1400" spc="-1" strike="noStrike">
                <a:solidFill>
                  <a:srgbClr val="ff0000"/>
                </a:solidFill>
                <a:latin typeface="Calibri"/>
              </a:rPr>
              <a:t>-cbar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1" name="CustomShape 8"/>
          <p:cNvSpPr/>
          <p:nvPr/>
        </p:nvSpPr>
        <p:spPr>
          <a:xfrm>
            <a:off x="4914000" y="3139920"/>
            <a:ext cx="644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432ff"/>
                </a:solidFill>
                <a:latin typeface="Calibri"/>
              </a:rPr>
              <a:t>c-u</a:t>
            </a: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bar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452" name="Picture 14" descr="A screenshot of a cell phone&#10;&#10;Description automatically generated"/>
          <p:cNvPicPr/>
          <p:nvPr/>
        </p:nvPicPr>
        <p:blipFill>
          <a:blip r:embed="rId2"/>
          <a:srcRect l="0" t="0" r="47810" b="0"/>
          <a:stretch/>
        </p:blipFill>
        <p:spPr>
          <a:xfrm>
            <a:off x="6419520" y="924480"/>
            <a:ext cx="2385720" cy="2282400"/>
          </a:xfrm>
          <a:prstGeom prst="rect">
            <a:avLst/>
          </a:prstGeom>
          <a:ln>
            <a:noFill/>
          </a:ln>
        </p:spPr>
      </p:pic>
      <p:pic>
        <p:nvPicPr>
          <p:cNvPr id="453" name="Picture 15" descr="A screenshot of a cell phone&#10;&#10;Description automatically generated"/>
          <p:cNvPicPr/>
          <p:nvPr/>
        </p:nvPicPr>
        <p:blipFill>
          <a:blip r:embed="rId3"/>
          <a:srcRect l="51099" t="0" r="0" b="0"/>
          <a:stretch/>
        </p:blipFill>
        <p:spPr>
          <a:xfrm>
            <a:off x="6450840" y="3207240"/>
            <a:ext cx="2235600" cy="2282400"/>
          </a:xfrm>
          <a:prstGeom prst="rect">
            <a:avLst/>
          </a:prstGeom>
          <a:ln>
            <a:noFill/>
          </a:ln>
        </p:spPr>
      </p:pic>
      <p:sp>
        <p:nvSpPr>
          <p:cNvPr id="454" name="CustomShape 9"/>
          <p:cNvSpPr/>
          <p:nvPr/>
        </p:nvSpPr>
        <p:spPr>
          <a:xfrm>
            <a:off x="7105680" y="1090800"/>
            <a:ext cx="10285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At z = 116m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455" name="Picture 18" descr="A screenshot of a map&#10;&#10;Description automatically generated"/>
          <p:cNvPicPr/>
          <p:nvPr/>
        </p:nvPicPr>
        <p:blipFill>
          <a:blip r:embed="rId4"/>
          <a:stretch/>
        </p:blipFill>
        <p:spPr>
          <a:xfrm>
            <a:off x="970560" y="4430160"/>
            <a:ext cx="5306040" cy="1897920"/>
          </a:xfrm>
          <a:prstGeom prst="rect">
            <a:avLst/>
          </a:prstGeom>
          <a:ln>
            <a:noFill/>
          </a:ln>
        </p:spPr>
      </p:pic>
      <p:sp>
        <p:nvSpPr>
          <p:cNvPr id="456" name="CustomShape 10"/>
          <p:cNvSpPr/>
          <p:nvPr/>
        </p:nvSpPr>
        <p:spPr>
          <a:xfrm>
            <a:off x="6459840" y="5615640"/>
            <a:ext cx="2619360" cy="913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Driver of performance for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T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racking precision and PID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I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n hadron low-lumi mode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7" name="CustomShape 11"/>
          <p:cNvSpPr/>
          <p:nvPr/>
        </p:nvSpPr>
        <p:spPr>
          <a:xfrm>
            <a:off x="6168960" y="32400"/>
            <a:ext cx="202968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Calibri"/>
              </a:rPr>
              <a:t>Marta Sabate Gilarte,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200" spc="-1" strike="noStrike">
                <a:solidFill>
                  <a:srgbClr val="000000"/>
                </a:solidFill>
                <a:latin typeface="Calibri"/>
              </a:rPr>
              <a:t>And Francesco Cerutti - CERN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58" name="CustomShape 12"/>
          <p:cNvSpPr/>
          <p:nvPr/>
        </p:nvSpPr>
        <p:spPr>
          <a:xfrm>
            <a:off x="2404080" y="6341760"/>
            <a:ext cx="2167560" cy="40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P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z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(K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, π</a:t>
            </a:r>
            <a:r>
              <a:rPr b="0" lang="en-FR" sz="1600" spc="-1" strike="noStrike" baseline="30000">
                <a:solidFill>
                  <a:srgbClr val="000000"/>
                </a:solidFill>
                <a:latin typeface="Calibri"/>
              </a:rPr>
              <a:t>∓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) = 1 – 4 TeV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59" name="CustomShape 13"/>
          <p:cNvSpPr/>
          <p:nvPr/>
        </p:nvSpPr>
        <p:spPr>
          <a:xfrm>
            <a:off x="4034160" y="4545360"/>
            <a:ext cx="388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D</a:t>
            </a:r>
            <a:r>
              <a:rPr b="0" lang="en-FR" sz="1800" spc="-1" strike="noStrike" baseline="30000">
                <a:solidFill>
                  <a:srgbClr val="0432ff"/>
                </a:solidFill>
                <a:latin typeface="Calibri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0" name="CustomShape 14"/>
          <p:cNvSpPr/>
          <p:nvPr/>
        </p:nvSpPr>
        <p:spPr>
          <a:xfrm>
            <a:off x="1329840" y="4545360"/>
            <a:ext cx="388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D</a:t>
            </a:r>
            <a:r>
              <a:rPr b="0" lang="en-FR" sz="18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1" name="CustomShape 15"/>
          <p:cNvSpPr/>
          <p:nvPr/>
        </p:nvSpPr>
        <p:spPr>
          <a:xfrm>
            <a:off x="1372680" y="4282200"/>
            <a:ext cx="2318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3200" spc="-1" strike="noStrike">
                <a:solidFill>
                  <a:srgbClr val="ff0000"/>
                </a:solidFill>
                <a:latin typeface="Calibri"/>
              </a:rPr>
              <a:t>-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B4E0A8E-1874-4801-A0FE-3937631F7697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5409B99-6383-4D81-8D8F-269B0082BEE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65" name="Picture 6" descr="A picture containing text, map&#10;&#10;Description automatically generated"/>
          <p:cNvPicPr/>
          <p:nvPr/>
        </p:nvPicPr>
        <p:blipFill>
          <a:blip r:embed="rId1"/>
          <a:stretch/>
        </p:blipFill>
        <p:spPr>
          <a:xfrm>
            <a:off x="297720" y="587520"/>
            <a:ext cx="8056080" cy="5234760"/>
          </a:xfrm>
          <a:prstGeom prst="rect">
            <a:avLst/>
          </a:prstGeom>
          <a:ln>
            <a:noFill/>
          </a:ln>
        </p:spPr>
      </p:pic>
      <p:sp>
        <p:nvSpPr>
          <p:cNvPr id="466" name="CustomShape 4"/>
          <p:cNvSpPr/>
          <p:nvPr/>
        </p:nvSpPr>
        <p:spPr>
          <a:xfrm>
            <a:off x="334800" y="136440"/>
            <a:ext cx="6589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Very forward charm: D</a:t>
            </a:r>
            <a:r>
              <a:rPr b="0" lang="fr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. PYTHIA &amp; SIBYLL predictions – Menjo Hiroaki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7" name="CustomShape 5"/>
          <p:cNvSpPr/>
          <p:nvPr/>
        </p:nvSpPr>
        <p:spPr>
          <a:xfrm>
            <a:off x="443520" y="5901120"/>
            <a:ext cx="7441200" cy="7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Charm from g + g </a:t>
            </a:r>
            <a:r>
              <a:rPr b="1" lang="fr-FR" sz="1800" spc="-1" strike="noStrike">
                <a:solidFill>
                  <a:srgbClr val="0432ff"/>
                </a:solidFill>
                <a:latin typeface="Wingdings"/>
              </a:rPr>
              <a:t>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 c + cbar  all at low-x</a:t>
            </a:r>
            <a:r>
              <a:rPr b="1" lang="fr-FR" sz="1800" spc="-1" strike="noStrike" baseline="-25000">
                <a:solidFill>
                  <a:srgbClr val="0432ff"/>
                </a:solidFill>
                <a:latin typeface="Calibri"/>
              </a:rPr>
              <a:t>F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Intrinsic charm {uudcc] – Fock state (Brodsky) not included. </a:t>
            </a:r>
            <a:r>
              <a:rPr b="1" lang="fr-FR" sz="1800" spc="-1" strike="noStrike">
                <a:solidFill>
                  <a:srgbClr val="0432ff"/>
                </a:solidFill>
                <a:latin typeface="Wingdings"/>
              </a:rPr>
              <a:t>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 Leading D</a:t>
            </a:r>
            <a:r>
              <a:rPr b="1" lang="fr-FR" sz="1800" spc="-1" strike="noStrike" baseline="30000">
                <a:solidFill>
                  <a:srgbClr val="0432ff"/>
                </a:solidFill>
                <a:latin typeface="Calibri"/>
              </a:rPr>
              <a:t>0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, Λ</a:t>
            </a:r>
            <a:r>
              <a:rPr b="1" lang="fr-FR" sz="1800" spc="-1" strike="noStrike" baseline="-25000">
                <a:solidFill>
                  <a:srgbClr val="0432ff"/>
                </a:solidFill>
                <a:latin typeface="Calibri"/>
              </a:rPr>
              <a:t>c</a:t>
            </a:r>
            <a:r>
              <a:rPr b="1" lang="fr-FR" sz="18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1" lang="fr-FR" sz="1800" spc="-1" strike="noStrike">
                <a:solidFill>
                  <a:srgbClr val="0432ff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4" descr="A screenshot of a social media post&#10;&#10;Description automatically generated"/>
          <p:cNvPicPr/>
          <p:nvPr/>
        </p:nvPicPr>
        <p:blipFill>
          <a:blip r:embed="rId1"/>
          <a:stretch/>
        </p:blipFill>
        <p:spPr>
          <a:xfrm>
            <a:off x="4473360" y="3285360"/>
            <a:ext cx="4501440" cy="3352680"/>
          </a:xfrm>
          <a:prstGeom prst="rect">
            <a:avLst/>
          </a:prstGeom>
          <a:ln>
            <a:noFill/>
          </a:ln>
        </p:spPr>
      </p:pic>
      <p:pic>
        <p:nvPicPr>
          <p:cNvPr id="469" name="Picture 5" descr="A screenshot of a cell phone&#10;&#10;Description automatically generated"/>
          <p:cNvPicPr/>
          <p:nvPr/>
        </p:nvPicPr>
        <p:blipFill>
          <a:blip r:embed="rId2"/>
          <a:stretch/>
        </p:blipFill>
        <p:spPr>
          <a:xfrm>
            <a:off x="168840" y="3429000"/>
            <a:ext cx="4402800" cy="3209400"/>
          </a:xfrm>
          <a:prstGeom prst="rect">
            <a:avLst/>
          </a:prstGeom>
          <a:ln>
            <a:noFill/>
          </a:ln>
        </p:spPr>
      </p:pic>
      <p:pic>
        <p:nvPicPr>
          <p:cNvPr id="470" name="Picture 7" descr="A screenshot of a cell phone&#10;&#10;Description automatically generated"/>
          <p:cNvPicPr/>
          <p:nvPr/>
        </p:nvPicPr>
        <p:blipFill>
          <a:blip r:embed="rId3"/>
          <a:srcRect l="0" t="9694" r="0" b="10200"/>
          <a:stretch/>
        </p:blipFill>
        <p:spPr>
          <a:xfrm>
            <a:off x="0" y="219240"/>
            <a:ext cx="4241520" cy="1139040"/>
          </a:xfrm>
          <a:prstGeom prst="rect">
            <a:avLst/>
          </a:prstGeom>
          <a:ln>
            <a:noFill/>
          </a:ln>
        </p:spPr>
      </p:pic>
      <p:sp>
        <p:nvSpPr>
          <p:cNvPr id="471" name="CustomShape 1"/>
          <p:cNvSpPr/>
          <p:nvPr/>
        </p:nvSpPr>
        <p:spPr>
          <a:xfrm>
            <a:off x="102240" y="1418400"/>
            <a:ext cx="5408280" cy="174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Λ</a:t>
            </a:r>
            <a:r>
              <a:rPr b="0" lang="en-FR" sz="2400" spc="-1" strike="noStrike" baseline="-25000">
                <a:solidFill>
                  <a:srgbClr val="000000"/>
                </a:solidFill>
                <a:latin typeface="Calibri"/>
              </a:rPr>
              <a:t>c</a:t>
            </a:r>
            <a:r>
              <a:rPr b="0" lang="en-FR" sz="2400" spc="-1" strike="noStrike" baseline="30000">
                <a:solidFill>
                  <a:srgbClr val="000000"/>
                </a:solidFill>
                <a:latin typeface="Calibri"/>
              </a:rPr>
              <a:t>+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: M = (2286.46 ± 0.14) MeV.    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udu </a:t>
            </a:r>
            <a:r>
              <a:rPr b="0" lang="en-GB" sz="16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 udc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               𝜏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= (203.5 ± 2) x 10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-15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s. (c. 𝜏 = 60 μm)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1847ff"/>
                </a:solidFill>
                <a:latin typeface="Calibri"/>
              </a:rPr>
              <a:t>BR </a:t>
            </a:r>
            <a:r>
              <a:rPr b="0" lang="en-FR" sz="1800" spc="-1" strike="noStrike">
                <a:solidFill>
                  <a:srgbClr val="1847ff"/>
                </a:solidFill>
                <a:latin typeface="Wingdings"/>
              </a:rPr>
              <a:t></a:t>
            </a:r>
            <a:r>
              <a:rPr b="0" lang="en-FR" sz="1800" spc="-1" strike="noStrike">
                <a:solidFill>
                  <a:srgbClr val="1847ff"/>
                </a:solidFill>
                <a:latin typeface="Calibri"/>
              </a:rPr>
              <a:t> p K</a:t>
            </a:r>
            <a:r>
              <a:rPr b="0" lang="en-FR" sz="1800" spc="-1" strike="noStrike" baseline="30000">
                <a:solidFill>
                  <a:srgbClr val="1847ff"/>
                </a:solidFill>
                <a:latin typeface="Calibri"/>
              </a:rPr>
              <a:t>- </a:t>
            </a:r>
            <a:r>
              <a:rPr b="0" lang="en-FR" sz="1800" spc="-1" strike="noStrike">
                <a:solidFill>
                  <a:srgbClr val="1847ff"/>
                </a:solidFill>
                <a:latin typeface="Calibri"/>
              </a:rPr>
              <a:t>π</a:t>
            </a:r>
            <a:r>
              <a:rPr b="0" lang="en-FR" sz="1800" spc="-1" strike="noStrike" baseline="30000">
                <a:solidFill>
                  <a:srgbClr val="1847ff"/>
                </a:solidFill>
                <a:latin typeface="Calibri"/>
              </a:rPr>
              <a:t>+ </a:t>
            </a:r>
            <a:r>
              <a:rPr b="0" lang="en-FR" sz="1800" spc="-1" strike="noStrike">
                <a:solidFill>
                  <a:srgbClr val="1847ff"/>
                </a:solidFill>
                <a:latin typeface="Calibri"/>
              </a:rPr>
              <a:t>= (6.23 ± 0.33)% about </a:t>
            </a:r>
            <a:r>
              <a:rPr b="0" lang="en-FR" sz="1600" spc="-1" strike="noStrike">
                <a:solidFill>
                  <a:srgbClr val="1847ff"/>
                </a:solidFill>
                <a:latin typeface="Calibri"/>
              </a:rPr>
              <a:t>1/3</a:t>
            </a:r>
            <a:r>
              <a:rPr b="0" lang="en-FR" sz="1800" spc="-1" strike="noStrike">
                <a:solidFill>
                  <a:srgbClr val="1847ff"/>
                </a:solidFill>
                <a:latin typeface="Calibri"/>
              </a:rPr>
              <a:t> as K*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BR </a:t>
            </a:r>
            <a:r>
              <a:rPr b="0" lang="en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Λ π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+ 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= (1.29 ±  0.07)% but c𝜏 (Λ) = 7.89cm X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Σ</a:t>
            </a:r>
            <a:r>
              <a:rPr b="0" lang="en-FR" sz="2400" spc="-1" strike="noStrike" baseline="-25000">
                <a:solidFill>
                  <a:srgbClr val="000000"/>
                </a:solidFill>
                <a:latin typeface="Calibri"/>
              </a:rPr>
              <a:t>c</a:t>
            </a:r>
            <a:r>
              <a:rPr b="0" lang="en-FR" sz="24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: M = (2453.75 ± 0.14) MeV,  --&gt; Λ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c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+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π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-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100% but {ddc}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590760" y="923040"/>
            <a:ext cx="787320" cy="2080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3" name="Picture 11" descr="A close up of a logo&#10;&#10;Description automatically generated"/>
          <p:cNvPicPr/>
          <p:nvPr/>
        </p:nvPicPr>
        <p:blipFill>
          <a:blip r:embed="rId4"/>
          <a:stretch/>
        </p:blipFill>
        <p:spPr>
          <a:xfrm>
            <a:off x="5652720" y="185760"/>
            <a:ext cx="2899800" cy="1891080"/>
          </a:xfrm>
          <a:prstGeom prst="rect">
            <a:avLst/>
          </a:prstGeom>
          <a:ln>
            <a:noFill/>
          </a:ln>
        </p:spPr>
      </p:pic>
      <p:sp>
        <p:nvSpPr>
          <p:cNvPr id="474" name="CustomShape 3"/>
          <p:cNvSpPr/>
          <p:nvPr/>
        </p:nvSpPr>
        <p:spPr>
          <a:xfrm>
            <a:off x="5589360" y="34560"/>
            <a:ext cx="2205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Diffractive production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icture 5" descr="A close up of a map&#10;&#10;Description automatically generated"/>
          <p:cNvPicPr/>
          <p:nvPr/>
        </p:nvPicPr>
        <p:blipFill>
          <a:blip r:embed="rId1"/>
          <a:stretch/>
        </p:blipFill>
        <p:spPr>
          <a:xfrm>
            <a:off x="393840" y="372240"/>
            <a:ext cx="4026240" cy="3937680"/>
          </a:xfrm>
          <a:prstGeom prst="rect">
            <a:avLst/>
          </a:prstGeom>
          <a:ln>
            <a:noFill/>
          </a:ln>
        </p:spPr>
      </p:pic>
      <p:pic>
        <p:nvPicPr>
          <p:cNvPr id="476" name="Picture 7" descr="A close up of a map&#10;&#10;Description automatically generated"/>
          <p:cNvPicPr/>
          <p:nvPr/>
        </p:nvPicPr>
        <p:blipFill>
          <a:blip r:embed="rId2"/>
          <a:stretch/>
        </p:blipFill>
        <p:spPr>
          <a:xfrm>
            <a:off x="5080680" y="413640"/>
            <a:ext cx="3474360" cy="4396680"/>
          </a:xfrm>
          <a:prstGeom prst="rect">
            <a:avLst/>
          </a:prstGeom>
          <a:ln>
            <a:noFill/>
          </a:ln>
        </p:spPr>
      </p:pic>
      <p:pic>
        <p:nvPicPr>
          <p:cNvPr id="477" name="Picture 10" descr="A picture containing bird&#10;&#10;Description automatically generated"/>
          <p:cNvPicPr/>
          <p:nvPr/>
        </p:nvPicPr>
        <p:blipFill>
          <a:blip r:embed="rId3"/>
          <a:srcRect l="0" t="63764" r="0" b="0"/>
          <a:stretch/>
        </p:blipFill>
        <p:spPr>
          <a:xfrm>
            <a:off x="0" y="4245840"/>
            <a:ext cx="5767560" cy="475560"/>
          </a:xfrm>
          <a:prstGeom prst="rect">
            <a:avLst/>
          </a:prstGeom>
          <a:ln>
            <a:noFill/>
          </a:ln>
        </p:spPr>
      </p:pic>
      <p:sp>
        <p:nvSpPr>
          <p:cNvPr id="478" name="CustomShape 1"/>
          <p:cNvSpPr/>
          <p:nvPr/>
        </p:nvSpPr>
        <p:spPr>
          <a:xfrm>
            <a:off x="473760" y="4721400"/>
            <a:ext cx="41328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Physics Letters 85B (1979) p.437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1st obs this mode, 𝜎B = 0.7 – 1.8 μb </a:t>
            </a:r>
            <a:r>
              <a:rPr b="0" lang="en-FR" sz="16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𝜎 ~ 30 μb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707040" y="5717520"/>
            <a:ext cx="7546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Fir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st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observation of charm in pp collider (ISR) – and only in forward direction (?)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B676F7E-4807-4220-8CBF-A5AE8D9319F1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8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8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AB42149-CD4E-4EAF-9610-7048EFA4679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83" name="Picture 7" descr="A screenshot of a social media post&#10;&#10;Description automatically generated"/>
          <p:cNvPicPr/>
          <p:nvPr/>
        </p:nvPicPr>
        <p:blipFill>
          <a:blip r:embed="rId1"/>
          <a:stretch/>
        </p:blipFill>
        <p:spPr>
          <a:xfrm>
            <a:off x="838080" y="1798560"/>
            <a:ext cx="7467120" cy="4343040"/>
          </a:xfrm>
          <a:prstGeom prst="rect">
            <a:avLst/>
          </a:prstGeom>
          <a:ln>
            <a:noFill/>
          </a:ln>
        </p:spPr>
      </p:pic>
      <p:sp>
        <p:nvSpPr>
          <p:cNvPr id="484" name="CustomShape 4"/>
          <p:cNvSpPr/>
          <p:nvPr/>
        </p:nvSpPr>
        <p:spPr>
          <a:xfrm>
            <a:off x="358560" y="136440"/>
            <a:ext cx="81057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Two half-day meetings on Forward Multiparticle Spectrometer April 16+17 2020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Purpose: present and discuss ideas. Critique and distinguish possible and not possible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Plan next level of studies and especially who will contribute to a write-up / note /doc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===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85" name="CustomShape 5"/>
          <p:cNvSpPr/>
          <p:nvPr/>
        </p:nvSpPr>
        <p:spPr>
          <a:xfrm>
            <a:off x="362520" y="1152360"/>
            <a:ext cx="86072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Friday 17th: Mainly  measurement of very forward hadrons in pp, pO, OO at low luminosity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432ff"/>
                </a:solidFill>
                <a:latin typeface="Calibri"/>
              </a:rPr>
              <a:t>https://indico.cern.ch/event/868473/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Screenshot 2015-09-28 12.00.57.png"/>
          <p:cNvPicPr/>
          <p:nvPr/>
        </p:nvPicPr>
        <p:blipFill>
          <a:blip r:embed="rId1"/>
          <a:stretch/>
        </p:blipFill>
        <p:spPr>
          <a:xfrm>
            <a:off x="279720" y="78480"/>
            <a:ext cx="8228520" cy="639468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163800" y="158760"/>
            <a:ext cx="3249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√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 = 45 GeV,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CHLM (MGA inter alia) SAS @ ISR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Nucl. Phys. B 140 (1978) 189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293400" y="1726200"/>
            <a:ext cx="147024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42 years ago 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 flipV="1">
            <a:off x="1206360" y="1081800"/>
            <a:ext cx="729720" cy="64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0" name="TextShape 4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C4946D1-9D40-4200-A179-6205415AEE94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11" name="TextShape 5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12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52DE23C-0441-438F-AA83-E86C15B8312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532080" y="4806000"/>
            <a:ext cx="2147400" cy="67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Feynman x</a:t>
            </a:r>
            <a:r>
              <a:rPr b="0" lang="fr-FR" sz="1800" spc="-1" strike="noStrike" baseline="-25000">
                <a:solidFill>
                  <a:srgbClr val="ff0000"/>
                </a:solidFill>
                <a:latin typeface="Calibri"/>
              </a:rPr>
              <a:t>F 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= p</a:t>
            </a:r>
            <a:r>
              <a:rPr b="0" lang="fr-FR" sz="1800" spc="-1" strike="noStrike" baseline="-25000">
                <a:solidFill>
                  <a:srgbClr val="ff0000"/>
                </a:solidFill>
                <a:latin typeface="Calibri"/>
              </a:rPr>
              <a:t>z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/p</a:t>
            </a:r>
            <a:r>
              <a:rPr b="0" lang="fr-FR" sz="1800" spc="-1" strike="noStrike" baseline="-25000">
                <a:solidFill>
                  <a:srgbClr val="ff0000"/>
                </a:solidFill>
                <a:latin typeface="Calibri"/>
              </a:rPr>
              <a:t>BEAM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(1 – inelasticity 𝜅)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4" name="CustomShape 8"/>
          <p:cNvSpPr/>
          <p:nvPr/>
        </p:nvSpPr>
        <p:spPr>
          <a:xfrm>
            <a:off x="6324840" y="758880"/>
            <a:ext cx="2715480" cy="67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Small transverse momenta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= 0.35 – 1.4 GeV/c tables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5" name="CustomShape 9"/>
          <p:cNvSpPr/>
          <p:nvPr/>
        </p:nvSpPr>
        <p:spPr>
          <a:xfrm>
            <a:off x="6322680" y="2095560"/>
            <a:ext cx="2893680" cy="249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Valence quark counting: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en-US" sz="18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1800" spc="-1" strike="noStrike">
                <a:solidFill>
                  <a:srgbClr val="0432ff"/>
                </a:solidFill>
                <a:latin typeface="Calibri"/>
              </a:rPr>
              <a:t> = u dbar.  (2)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en-US" sz="18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r>
              <a:rPr b="0" lang="en-US" sz="1800" spc="-1" strike="noStrike">
                <a:solidFill>
                  <a:srgbClr val="0432ff"/>
                </a:solidFill>
                <a:latin typeface="Calibri"/>
              </a:rPr>
              <a:t> = ubar d.   (1)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K</a:t>
            </a:r>
            <a:r>
              <a:rPr b="0" lang="fr-FR" sz="18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 = u sbar.    (1)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K</a:t>
            </a:r>
            <a:r>
              <a:rPr b="0" lang="fr-FR" sz="18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 = ubar s.    (0)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432ff"/>
                </a:solidFill>
                <a:latin typeface="Calibri"/>
              </a:rPr>
              <a:t>Low mass diffraction dissociation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432ff"/>
                </a:solidFill>
                <a:latin typeface="Calibri"/>
              </a:rPr>
              <a:t>Eg. p </a:t>
            </a:r>
            <a:r>
              <a:rPr b="0" lang="fr-FR" sz="1600" spc="-1" strike="noStrike">
                <a:solidFill>
                  <a:srgbClr val="0432ff"/>
                </a:solidFill>
                <a:latin typeface="Wingdings"/>
              </a:rPr>
              <a:t></a:t>
            </a:r>
            <a:r>
              <a:rPr b="0" lang="fr-FR" sz="1600" spc="-1" strike="noStrike">
                <a:solidFill>
                  <a:srgbClr val="0432ff"/>
                </a:solidFill>
                <a:latin typeface="Calibri"/>
              </a:rPr>
              <a:t> p </a:t>
            </a:r>
            <a:r>
              <a:rPr b="0" lang="en-US" sz="16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en-US" sz="16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1600" spc="-1" strike="noStrike">
                <a:solidFill>
                  <a:srgbClr val="0432ff"/>
                </a:solidFill>
                <a:latin typeface="Calibri"/>
              </a:rPr>
              <a:t> π</a:t>
            </a:r>
            <a:r>
              <a:rPr b="0" lang="en-US" sz="16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6" name="CustomShape 10"/>
          <p:cNvSpPr/>
          <p:nvPr/>
        </p:nvSpPr>
        <p:spPr>
          <a:xfrm>
            <a:off x="119880" y="3207240"/>
            <a:ext cx="2942640" cy="1096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Feynman scaling (1969):</a:t>
            </a:r>
            <a:br/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Spectra fn(p</a:t>
            </a:r>
            <a:r>
              <a:rPr b="0" lang="en-FR" sz="1600" spc="-1" strike="noStrike" baseline="-25000">
                <a:solidFill>
                  <a:srgbClr val="ff0000"/>
                </a:solidFill>
                <a:latin typeface="Calibri"/>
              </a:rPr>
              <a:t>T, </a:t>
            </a: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x</a:t>
            </a:r>
            <a:r>
              <a:rPr b="0" lang="en-FR" sz="1600" spc="-1" strike="noStrike" baseline="-25000">
                <a:solidFill>
                  <a:srgbClr val="ff0000"/>
                </a:solidFill>
                <a:latin typeface="Calibri"/>
              </a:rPr>
              <a:t>F</a:t>
            </a: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) not √s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Non-interacting partons, not QCD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ff0000"/>
                </a:solidFill>
                <a:latin typeface="Calibri"/>
              </a:rPr>
              <a:t>Ignores thresholds (c,b)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7" name="CustomShape 11"/>
          <p:cNvSpPr/>
          <p:nvPr/>
        </p:nvSpPr>
        <p:spPr>
          <a:xfrm>
            <a:off x="4939920" y="792720"/>
            <a:ext cx="1275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√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 = 45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8" name="CustomShape 12"/>
          <p:cNvSpPr/>
          <p:nvPr/>
        </p:nvSpPr>
        <p:spPr>
          <a:xfrm>
            <a:off x="4679280" y="500760"/>
            <a:ext cx="1030320" cy="4006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5AAC3D2-5B26-487A-B31C-4E1A5FF3AE96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8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8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190A20B-2E37-4B6B-838A-54DCCB4C6A9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89" name="Picture 2" descr="A picture containing text, map&#10;&#10;Description automatically generated"/>
          <p:cNvPicPr/>
          <p:nvPr/>
        </p:nvPicPr>
        <p:blipFill>
          <a:blip r:embed="rId1"/>
          <a:stretch/>
        </p:blipFill>
        <p:spPr>
          <a:xfrm>
            <a:off x="414720" y="394200"/>
            <a:ext cx="8333280" cy="6326640"/>
          </a:xfrm>
          <a:prstGeom prst="rect">
            <a:avLst/>
          </a:prstGeom>
          <a:ln>
            <a:noFill/>
          </a:ln>
        </p:spPr>
      </p:pic>
      <p:sp>
        <p:nvSpPr>
          <p:cNvPr id="490" name="CustomShape 4"/>
          <p:cNvSpPr/>
          <p:nvPr/>
        </p:nvSpPr>
        <p:spPr>
          <a:xfrm>
            <a:off x="502200" y="172080"/>
            <a:ext cx="2285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FMS at HL in LLP mode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91" name="CustomShape 5"/>
          <p:cNvSpPr/>
          <p:nvPr/>
        </p:nvSpPr>
        <p:spPr>
          <a:xfrm rot="2770200">
            <a:off x="998280" y="892800"/>
            <a:ext cx="2387160" cy="1154160"/>
          </a:xfrm>
          <a:prstGeom prst="ellipse">
            <a:avLst/>
          </a:prstGeom>
          <a:noFill/>
          <a:ln w="28440">
            <a:solidFill>
              <a:srgbClr val="0432ff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2" name="CustomShape 6"/>
          <p:cNvSpPr/>
          <p:nvPr/>
        </p:nvSpPr>
        <p:spPr>
          <a:xfrm rot="7637400">
            <a:off x="2553480" y="474480"/>
            <a:ext cx="736200" cy="6793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2232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3" name="CustomShape 7"/>
          <p:cNvSpPr/>
          <p:nvPr/>
        </p:nvSpPr>
        <p:spPr>
          <a:xfrm>
            <a:off x="57240" y="612720"/>
            <a:ext cx="1578600" cy="516600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Oliver Fischer’s talk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e.g. ANITA events?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94" name="CustomShape 8"/>
          <p:cNvSpPr/>
          <p:nvPr/>
        </p:nvSpPr>
        <p:spPr>
          <a:xfrm>
            <a:off x="86760" y="4053960"/>
            <a:ext cx="1316520" cy="303480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Felix Kling’s talk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95" name="CustomShape 9"/>
          <p:cNvSpPr/>
          <p:nvPr/>
        </p:nvSpPr>
        <p:spPr>
          <a:xfrm>
            <a:off x="5442840" y="394200"/>
            <a:ext cx="3584520" cy="2928960"/>
          </a:xfrm>
          <a:prstGeom prst="ellipse">
            <a:avLst/>
          </a:prstGeom>
          <a:noFill/>
          <a:ln w="28440">
            <a:solidFill>
              <a:srgbClr val="0432ff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6" name="CustomShape 10"/>
          <p:cNvSpPr/>
          <p:nvPr/>
        </p:nvSpPr>
        <p:spPr>
          <a:xfrm>
            <a:off x="5332680" y="474120"/>
            <a:ext cx="1517760" cy="39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432ff"/>
                </a:solidFill>
                <a:latin typeface="Calibri"/>
              </a:rPr>
              <a:t>CORSIKA etc.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Line 1"/>
          <p:cNvSpPr/>
          <p:nvPr/>
        </p:nvSpPr>
        <p:spPr>
          <a:xfrm>
            <a:off x="3080520" y="3250080"/>
            <a:ext cx="315576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Line 2"/>
          <p:cNvSpPr/>
          <p:nvPr/>
        </p:nvSpPr>
        <p:spPr>
          <a:xfrm flipV="1">
            <a:off x="3127320" y="5678640"/>
            <a:ext cx="3108960" cy="1980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Line 3"/>
          <p:cNvSpPr/>
          <p:nvPr/>
        </p:nvSpPr>
        <p:spPr>
          <a:xfrm flipV="1">
            <a:off x="2966400" y="3257640"/>
            <a:ext cx="110520" cy="79776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Line 4"/>
          <p:cNvSpPr/>
          <p:nvPr/>
        </p:nvSpPr>
        <p:spPr>
          <a:xfrm flipV="1">
            <a:off x="6236280" y="4539600"/>
            <a:ext cx="266040" cy="1129320"/>
          </a:xfrm>
          <a:prstGeom prst="line">
            <a:avLst/>
          </a:prstGeom>
          <a:ln w="2844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Line 5"/>
          <p:cNvSpPr/>
          <p:nvPr/>
        </p:nvSpPr>
        <p:spPr>
          <a:xfrm>
            <a:off x="6525360" y="4237560"/>
            <a:ext cx="169344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2" name="Line 6"/>
          <p:cNvSpPr/>
          <p:nvPr/>
        </p:nvSpPr>
        <p:spPr>
          <a:xfrm>
            <a:off x="6490440" y="4569840"/>
            <a:ext cx="1693440" cy="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3" name="CustomShape 7"/>
          <p:cNvSpPr/>
          <p:nvPr/>
        </p:nvSpPr>
        <p:spPr>
          <a:xfrm>
            <a:off x="6541200" y="3325320"/>
            <a:ext cx="1661760" cy="909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4" name="CustomShape 8"/>
          <p:cNvSpPr/>
          <p:nvPr/>
        </p:nvSpPr>
        <p:spPr>
          <a:xfrm>
            <a:off x="6760440" y="3479040"/>
            <a:ext cx="1023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FMS - UP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5" name="CustomShape 9"/>
          <p:cNvSpPr/>
          <p:nvPr/>
        </p:nvSpPr>
        <p:spPr>
          <a:xfrm>
            <a:off x="7479360" y="4771440"/>
            <a:ext cx="533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FHS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06" name="Picture 8" descr="A screenshot of a social media post&#10;&#10;Description automatically generated"/>
          <p:cNvPicPr/>
          <p:nvPr/>
        </p:nvPicPr>
        <p:blipFill>
          <a:blip r:embed="rId1"/>
          <a:stretch/>
        </p:blipFill>
        <p:spPr>
          <a:xfrm>
            <a:off x="598680" y="2489040"/>
            <a:ext cx="1612440" cy="3735360"/>
          </a:xfrm>
          <a:prstGeom prst="rect">
            <a:avLst/>
          </a:prstGeom>
          <a:ln>
            <a:noFill/>
          </a:ln>
        </p:spPr>
      </p:pic>
      <p:sp>
        <p:nvSpPr>
          <p:cNvPr id="507" name="CustomShape 10"/>
          <p:cNvSpPr/>
          <p:nvPr/>
        </p:nvSpPr>
        <p:spPr>
          <a:xfrm>
            <a:off x="186480" y="4588560"/>
            <a:ext cx="58788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IP-5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8" name="CustomShape 11"/>
          <p:cNvSpPr/>
          <p:nvPr/>
        </p:nvSpPr>
        <p:spPr>
          <a:xfrm>
            <a:off x="3912480" y="1609200"/>
            <a:ext cx="648360" cy="614160"/>
          </a:xfrm>
          <a:prstGeom prst="ellipse">
            <a:avLst/>
          </a:prstGeom>
          <a:noFill/>
          <a:ln w="28440">
            <a:solidFill>
              <a:srgbClr val="1b30f5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9" name="CustomShape 12"/>
          <p:cNvSpPr/>
          <p:nvPr/>
        </p:nvSpPr>
        <p:spPr>
          <a:xfrm>
            <a:off x="5710320" y="568800"/>
            <a:ext cx="2133360" cy="820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Large pipe cross section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nd back window area.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Transition at z ~ 116m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10" name="CustomShape 13"/>
          <p:cNvSpPr/>
          <p:nvPr/>
        </p:nvSpPr>
        <p:spPr>
          <a:xfrm flipH="1">
            <a:off x="4850280" y="889560"/>
            <a:ext cx="841320" cy="17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b30f5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1" name="CustomShape 14"/>
          <p:cNvSpPr/>
          <p:nvPr/>
        </p:nvSpPr>
        <p:spPr>
          <a:xfrm>
            <a:off x="6164640" y="1953000"/>
            <a:ext cx="1648800" cy="51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Outgoing beam pipe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(Split inside TAXN)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12" name="CustomShape 15"/>
          <p:cNvSpPr/>
          <p:nvPr/>
        </p:nvSpPr>
        <p:spPr>
          <a:xfrm flipH="1" flipV="1">
            <a:off x="4578120" y="2006280"/>
            <a:ext cx="1577160" cy="7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3" name="CustomShape 16"/>
          <p:cNvSpPr/>
          <p:nvPr/>
        </p:nvSpPr>
        <p:spPr>
          <a:xfrm>
            <a:off x="3736440" y="1078200"/>
            <a:ext cx="11077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FRONT VIEW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14" name="CustomShape 17"/>
          <p:cNvSpPr/>
          <p:nvPr/>
        </p:nvSpPr>
        <p:spPr>
          <a:xfrm>
            <a:off x="3794040" y="1323000"/>
            <a:ext cx="943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NEUTRALS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15" name="CustomShape 18"/>
          <p:cNvSpPr/>
          <p:nvPr/>
        </p:nvSpPr>
        <p:spPr>
          <a:xfrm>
            <a:off x="3803400" y="2338920"/>
            <a:ext cx="943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NEUTRALS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16" name="CustomShape 19"/>
          <p:cNvSpPr/>
          <p:nvPr/>
        </p:nvSpPr>
        <p:spPr>
          <a:xfrm>
            <a:off x="4794480" y="1706040"/>
            <a:ext cx="510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+ve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17" name="CustomShape 20"/>
          <p:cNvSpPr/>
          <p:nvPr/>
        </p:nvSpPr>
        <p:spPr>
          <a:xfrm>
            <a:off x="3235680" y="1717560"/>
            <a:ext cx="583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-ve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18" name="CustomShape 21"/>
          <p:cNvSpPr/>
          <p:nvPr/>
        </p:nvSpPr>
        <p:spPr>
          <a:xfrm>
            <a:off x="7298640" y="2493720"/>
            <a:ext cx="723960" cy="169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9" name="CustomShape 22"/>
          <p:cNvSpPr/>
          <p:nvPr/>
        </p:nvSpPr>
        <p:spPr>
          <a:xfrm>
            <a:off x="1307880" y="5870880"/>
            <a:ext cx="83304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Z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= 80m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20" name="CustomShape 23"/>
          <p:cNvSpPr/>
          <p:nvPr/>
        </p:nvSpPr>
        <p:spPr>
          <a:xfrm>
            <a:off x="6244560" y="5923800"/>
            <a:ext cx="93528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Z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= 116m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21" name="CustomShape 24"/>
          <p:cNvSpPr/>
          <p:nvPr/>
        </p:nvSpPr>
        <p:spPr>
          <a:xfrm>
            <a:off x="317160" y="3465000"/>
            <a:ext cx="57744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20cm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22" name="CustomShape 25"/>
          <p:cNvSpPr/>
          <p:nvPr/>
        </p:nvSpPr>
        <p:spPr>
          <a:xfrm flipH="1">
            <a:off x="128880" y="4644360"/>
            <a:ext cx="72612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CustomShape 26"/>
          <p:cNvSpPr/>
          <p:nvPr/>
        </p:nvSpPr>
        <p:spPr>
          <a:xfrm>
            <a:off x="8031600" y="5923800"/>
            <a:ext cx="64908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130m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24" name="CustomShape 27"/>
          <p:cNvSpPr/>
          <p:nvPr/>
        </p:nvSpPr>
        <p:spPr>
          <a:xfrm flipV="1">
            <a:off x="2543400" y="5830920"/>
            <a:ext cx="6244560" cy="25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CustomShape 28"/>
          <p:cNvSpPr/>
          <p:nvPr/>
        </p:nvSpPr>
        <p:spPr>
          <a:xfrm>
            <a:off x="300600" y="3877560"/>
            <a:ext cx="65088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10cm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26" name="Line 29"/>
          <p:cNvSpPr/>
          <p:nvPr/>
        </p:nvSpPr>
        <p:spPr>
          <a:xfrm>
            <a:off x="856080" y="3607560"/>
            <a:ext cx="315360" cy="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Line 30"/>
          <p:cNvSpPr/>
          <p:nvPr/>
        </p:nvSpPr>
        <p:spPr>
          <a:xfrm>
            <a:off x="856080" y="4022280"/>
            <a:ext cx="315360" cy="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8" name="CustomShape 31"/>
          <p:cNvSpPr/>
          <p:nvPr/>
        </p:nvSpPr>
        <p:spPr>
          <a:xfrm rot="20592600">
            <a:off x="397440" y="1453680"/>
            <a:ext cx="2345040" cy="699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SCHEMATIC –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Pipe dimensions TBD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29" name="CustomShape 32"/>
          <p:cNvSpPr/>
          <p:nvPr/>
        </p:nvSpPr>
        <p:spPr>
          <a:xfrm>
            <a:off x="3105360" y="897480"/>
            <a:ext cx="2262600" cy="2097720"/>
          </a:xfrm>
          <a:prstGeom prst="ellipse">
            <a:avLst/>
          </a:prstGeom>
          <a:noFill/>
          <a:ln w="38160">
            <a:solidFill>
              <a:srgbClr val="0432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0" name="CustomShape 33"/>
          <p:cNvSpPr/>
          <p:nvPr/>
        </p:nvSpPr>
        <p:spPr>
          <a:xfrm>
            <a:off x="129600" y="5015520"/>
            <a:ext cx="4539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prstDash val="sysDash"/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1" name="CustomShape 34"/>
          <p:cNvSpPr/>
          <p:nvPr/>
        </p:nvSpPr>
        <p:spPr>
          <a:xfrm>
            <a:off x="3132720" y="5015520"/>
            <a:ext cx="12175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Absorber path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32" name="CustomShape 35"/>
          <p:cNvSpPr/>
          <p:nvPr/>
        </p:nvSpPr>
        <p:spPr>
          <a:xfrm>
            <a:off x="367560" y="187200"/>
            <a:ext cx="253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Big pipe radius R = 40 cm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3" name="TextShape 36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D94D8C7-A68A-46CC-A649-B7D6CA6F0449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34" name="TextShape 37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535" name="TextShape 38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44B7D6C-006F-41A5-BE8C-9321131745A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36" name="CustomShape 39"/>
          <p:cNvSpPr/>
          <p:nvPr/>
        </p:nvSpPr>
        <p:spPr>
          <a:xfrm>
            <a:off x="6542640" y="4617360"/>
            <a:ext cx="1661760" cy="909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7" name="Line 40"/>
          <p:cNvSpPr/>
          <p:nvPr/>
        </p:nvSpPr>
        <p:spPr>
          <a:xfrm>
            <a:off x="2963160" y="4768920"/>
            <a:ext cx="178920" cy="953280"/>
          </a:xfrm>
          <a:prstGeom prst="line">
            <a:avLst/>
          </a:prstGeom>
          <a:ln w="3816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8" name="CustomShape 41"/>
          <p:cNvSpPr/>
          <p:nvPr/>
        </p:nvSpPr>
        <p:spPr>
          <a:xfrm>
            <a:off x="6733080" y="4583160"/>
            <a:ext cx="1400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FMS - DOWN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9" name="CustomShape 42"/>
          <p:cNvSpPr/>
          <p:nvPr/>
        </p:nvSpPr>
        <p:spPr>
          <a:xfrm>
            <a:off x="6784920" y="2756160"/>
            <a:ext cx="89748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10-12m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0" name="CustomShape 43"/>
          <p:cNvSpPr/>
          <p:nvPr/>
        </p:nvSpPr>
        <p:spPr>
          <a:xfrm>
            <a:off x="6529680" y="3068280"/>
            <a:ext cx="1553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1" name="CustomShape 44"/>
          <p:cNvSpPr/>
          <p:nvPr/>
        </p:nvSpPr>
        <p:spPr>
          <a:xfrm>
            <a:off x="5272560" y="3501360"/>
            <a:ext cx="104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35-40 cm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2" name="CustomShape 45"/>
          <p:cNvSpPr/>
          <p:nvPr/>
        </p:nvSpPr>
        <p:spPr>
          <a:xfrm>
            <a:off x="6236280" y="3236400"/>
            <a:ext cx="360" cy="1281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headEnd len="med" type="triangle" w="med"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3" name="CustomShape 46"/>
          <p:cNvSpPr/>
          <p:nvPr/>
        </p:nvSpPr>
        <p:spPr>
          <a:xfrm flipV="1">
            <a:off x="4609800" y="4940280"/>
            <a:ext cx="2640960" cy="56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b30f5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4" name="CustomShape 47"/>
          <p:cNvSpPr/>
          <p:nvPr/>
        </p:nvSpPr>
        <p:spPr>
          <a:xfrm>
            <a:off x="4667040" y="5021640"/>
            <a:ext cx="2670120" cy="13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b30f5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5" name="CustomShape 48"/>
          <p:cNvSpPr/>
          <p:nvPr/>
        </p:nvSpPr>
        <p:spPr>
          <a:xfrm>
            <a:off x="361440" y="5324400"/>
            <a:ext cx="6525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prstDash val="sysDash"/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6" name="CustomShape 49"/>
          <p:cNvSpPr/>
          <p:nvPr/>
        </p:nvSpPr>
        <p:spPr>
          <a:xfrm>
            <a:off x="282600" y="881640"/>
            <a:ext cx="1472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ff0000"/>
                </a:solidFill>
                <a:latin typeface="Calibri"/>
              </a:rPr>
              <a:t>SIDE VIEW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47" name="CustomShape 50"/>
          <p:cNvSpPr/>
          <p:nvPr/>
        </p:nvSpPr>
        <p:spPr>
          <a:xfrm>
            <a:off x="2603880" y="3173040"/>
            <a:ext cx="45360" cy="893880"/>
          </a:xfrm>
          <a:prstGeom prst="rect">
            <a:avLst/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8" name="CustomShape 51"/>
          <p:cNvSpPr/>
          <p:nvPr/>
        </p:nvSpPr>
        <p:spPr>
          <a:xfrm rot="16200000">
            <a:off x="1890360" y="3372480"/>
            <a:ext cx="1146960" cy="3945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000" spc="-1" strike="noStrike">
                <a:solidFill>
                  <a:srgbClr val="ffffff"/>
                </a:solidFill>
                <a:latin typeface="Calibri"/>
              </a:rPr>
              <a:t>Fe absorber toroid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000" spc="-1" strike="noStrike">
                <a:solidFill>
                  <a:srgbClr val="ffffff"/>
                </a:solidFill>
                <a:latin typeface="Calibri"/>
              </a:rPr>
              <a:t>VETO HODOSCOPE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49" name="Line 52"/>
          <p:cNvSpPr/>
          <p:nvPr/>
        </p:nvSpPr>
        <p:spPr>
          <a:xfrm>
            <a:off x="6238800" y="3248280"/>
            <a:ext cx="302400" cy="986400"/>
          </a:xfrm>
          <a:prstGeom prst="line">
            <a:avLst/>
          </a:prstGeom>
          <a:ln w="28440">
            <a:solidFill>
              <a:srgbClr val="1b30f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CustomShape 53"/>
          <p:cNvSpPr/>
          <p:nvPr/>
        </p:nvSpPr>
        <p:spPr>
          <a:xfrm>
            <a:off x="3159360" y="36360"/>
            <a:ext cx="4613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2000" spc="-1" strike="noStrike" u="sng">
                <a:solidFill>
                  <a:srgbClr val="ff0000"/>
                </a:solidFill>
                <a:uFillTx/>
                <a:latin typeface="Calibri"/>
              </a:rPr>
              <a:t>HL – LLP Decaying in vacuum search mode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51" name="CustomShape 54"/>
          <p:cNvSpPr/>
          <p:nvPr/>
        </p:nvSpPr>
        <p:spPr>
          <a:xfrm>
            <a:off x="1932120" y="2413080"/>
            <a:ext cx="13424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Fe absorber toroid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VETO HODOSCOPE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52" name="CustomShape 55"/>
          <p:cNvSpPr/>
          <p:nvPr/>
        </p:nvSpPr>
        <p:spPr>
          <a:xfrm rot="16200000">
            <a:off x="2146680" y="5296680"/>
            <a:ext cx="1381680" cy="272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Short muon tracker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53" name="CustomShape 56"/>
          <p:cNvSpPr/>
          <p:nvPr/>
        </p:nvSpPr>
        <p:spPr>
          <a:xfrm rot="16200000">
            <a:off x="2137320" y="3341160"/>
            <a:ext cx="1381680" cy="272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Short muon tracker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54" name="CustomShape 57"/>
          <p:cNvSpPr/>
          <p:nvPr/>
        </p:nvSpPr>
        <p:spPr>
          <a:xfrm rot="16200000">
            <a:off x="1921680" y="5122080"/>
            <a:ext cx="1146960" cy="3945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000" spc="-1" strike="noStrike">
                <a:solidFill>
                  <a:srgbClr val="ffffff"/>
                </a:solidFill>
                <a:latin typeface="Calibri"/>
              </a:rPr>
              <a:t>Fe absorber toroid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000" spc="-1" strike="noStrike">
                <a:solidFill>
                  <a:srgbClr val="ffffff"/>
                </a:solidFill>
                <a:latin typeface="Calibri"/>
              </a:rPr>
              <a:t>VETO HODOSCOPE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55" name="CustomShape 58"/>
          <p:cNvSpPr/>
          <p:nvPr/>
        </p:nvSpPr>
        <p:spPr>
          <a:xfrm>
            <a:off x="6793200" y="5132160"/>
            <a:ext cx="394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??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6" name="CustomShape 59"/>
          <p:cNvSpPr/>
          <p:nvPr/>
        </p:nvSpPr>
        <p:spPr>
          <a:xfrm>
            <a:off x="1348560" y="4343040"/>
            <a:ext cx="1413000" cy="30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7" name="CustomShape 60"/>
          <p:cNvSpPr/>
          <p:nvPr/>
        </p:nvSpPr>
        <p:spPr>
          <a:xfrm>
            <a:off x="59040" y="4969440"/>
            <a:ext cx="1285920" cy="4014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190-320 λ</a:t>
            </a:r>
            <a:r>
              <a:rPr b="0" lang="en-FR" sz="1800" spc="-1" strike="noStrike" baseline="-25000">
                <a:solidFill>
                  <a:srgbClr val="ff0000"/>
                </a:solidFill>
                <a:latin typeface="Calibri"/>
              </a:rPr>
              <a:t>INT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8" name="CustomShape 61"/>
          <p:cNvSpPr/>
          <p:nvPr/>
        </p:nvSpPr>
        <p:spPr>
          <a:xfrm>
            <a:off x="4275360" y="1715400"/>
            <a:ext cx="280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9" name="CustomShape 62"/>
          <p:cNvSpPr/>
          <p:nvPr/>
        </p:nvSpPr>
        <p:spPr>
          <a:xfrm>
            <a:off x="3980520" y="1716120"/>
            <a:ext cx="301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o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94A232B-59FD-490C-B1DA-1FDCB1FC8595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6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C834726-7B31-436F-A897-B89A45710074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63" name="CustomShape 4"/>
          <p:cNvSpPr/>
          <p:nvPr/>
        </p:nvSpPr>
        <p:spPr>
          <a:xfrm>
            <a:off x="114840" y="136440"/>
            <a:ext cx="8479080" cy="323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Search for highly penetrating (190-320 λ</a:t>
            </a:r>
            <a:r>
              <a:rPr b="1" lang="en-FR" sz="1800" spc="-1" strike="noStrike" baseline="-25000">
                <a:solidFill>
                  <a:srgbClr val="ff0000"/>
                </a:solidFill>
                <a:latin typeface="Calibri"/>
              </a:rPr>
              <a:t>INT </a:t>
            </a: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) neutral decaying in (20m.- 30m) vacuum to: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𝛾𝛾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(no tracks - or conversion - to high granularity EM calorimeter)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e</a:t>
            </a:r>
            <a:r>
              <a:rPr b="0" lang="en-GB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e</a:t>
            </a:r>
            <a:r>
              <a:rPr b="0" lang="en-GB" sz="2000" spc="-1" strike="noStrike" baseline="30000">
                <a:solidFill>
                  <a:srgbClr val="ff0000"/>
                </a:solidFill>
                <a:latin typeface="Calibri"/>
              </a:rPr>
              <a:t>-</a:t>
            </a: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 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if M(X) &gt; 2 MeV    (track pair and high granularity EM calorimeter)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e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±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∓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if M(X) &gt; 108 MeV (Muon through calo &amp; muon chambers)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not from 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𝜏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𝜏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-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 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if M(X) &gt; 212 MeV (Muon pair through calo &amp; muon chambers)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𝜏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𝜏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-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if M(X) &gt; 3600 MeV (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lang="en-GB" sz="20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lang="en-GB" sz="2000" spc="-1" strike="noStrike" baseline="30000">
                <a:solidFill>
                  <a:srgbClr val="000000"/>
                </a:solidFill>
                <a:latin typeface="Calibri"/>
              </a:rPr>
              <a:t>-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 or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or e</a:t>
            </a:r>
            <a:r>
              <a:rPr b="0" lang="en-US" sz="2000" spc="-1" strike="noStrike" baseline="30000">
                <a:solidFill>
                  <a:srgbClr val="ff0000"/>
                </a:solidFill>
                <a:latin typeface="Calibri"/>
              </a:rPr>
              <a:t> 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±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μ</a:t>
            </a:r>
            <a:r>
              <a:rPr b="0" lang="en-US" sz="2000" spc="-1" strike="noStrike" baseline="30000">
                <a:solidFill>
                  <a:srgbClr val="000000"/>
                </a:solidFill>
                <a:latin typeface="Calibri"/>
              </a:rPr>
              <a:t>∓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or e/μ + hhh ?)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cc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if M(X) &gt; ~ 4000 MeV  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(== e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e</a:t>
            </a:r>
            <a:r>
              <a:rPr b="0" lang="en-US" sz="20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charm factory event boosted to TeV!)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                   </a:t>
            </a:r>
            <a:r>
              <a:rPr b="1" lang="en-FR" sz="1600" spc="-1" strike="noStrike">
                <a:solidFill>
                  <a:srgbClr val="ff0000"/>
                </a:solidFill>
                <a:latin typeface="Calibri"/>
              </a:rPr>
              <a:t>OR?? </a:t>
            </a:r>
            <a:r>
              <a:rPr b="1" lang="en-GB" sz="1600" spc="-1" strike="noStrike">
                <a:solidFill>
                  <a:srgbClr val="ff0000"/>
                </a:solidFill>
                <a:latin typeface="Calibri"/>
              </a:rPr>
              <a:t>N</a:t>
            </a:r>
            <a:r>
              <a:rPr b="1" lang="en-FR" sz="1600" spc="-1" strike="noStrike">
                <a:solidFill>
                  <a:srgbClr val="ff0000"/>
                </a:solidFill>
                <a:latin typeface="Calibri"/>
              </a:rPr>
              <a:t>ot decaying but interacting in imaging calorimeter: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Shower direction, energy, depth of interactuon, timing (𝜎</a:t>
            </a:r>
            <a:r>
              <a:rPr b="0" lang="en-FR" sz="16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 ~ 20-30 ps)!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M(X) = 5 (10) GeV with p = 100 GeV/c arrives at z – 120m 400ps (2 ns) later than 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64" name="CustomShape 5"/>
          <p:cNvSpPr/>
          <p:nvPr/>
        </p:nvSpPr>
        <p:spPr>
          <a:xfrm>
            <a:off x="532800" y="5394600"/>
            <a:ext cx="2995200" cy="7297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432ff"/>
              </a:buClr>
              <a:buFont typeface="Arial"/>
              <a:buChar char="•"/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All need proper study: simulation </a:t>
            </a:r>
            <a:endParaRPr b="0" lang="en-US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432ff"/>
              </a:buClr>
              <a:buFont typeface="Arial"/>
              <a:buChar char="•"/>
            </a:pPr>
            <a:r>
              <a:rPr b="0" lang="en-FR" sz="1400" spc="-1" strike="noStrike">
                <a:solidFill>
                  <a:srgbClr val="0432ff"/>
                </a:solidFill>
                <a:latin typeface="Calibri"/>
              </a:rPr>
              <a:t>&amp; realistic set-up and backgrounds.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400" spc="-1" strike="noStrike">
                <a:solidFill>
                  <a:srgbClr val="ff0000"/>
                </a:solidFill>
                <a:latin typeface="Calibri"/>
              </a:rPr>
              <a:t>                            </a:t>
            </a:r>
            <a:r>
              <a:rPr b="1" lang="en-FR" sz="1400" spc="-1" strike="noStrike">
                <a:solidFill>
                  <a:srgbClr val="ff0000"/>
                </a:solidFill>
                <a:latin typeface="Calibri"/>
              </a:rPr>
              <a:t>INVITATION!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65" name="Line 6"/>
          <p:cNvSpPr/>
          <p:nvPr/>
        </p:nvSpPr>
        <p:spPr>
          <a:xfrm>
            <a:off x="235440" y="2242440"/>
            <a:ext cx="11772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6" name="CustomShape 7"/>
          <p:cNvSpPr/>
          <p:nvPr/>
        </p:nvSpPr>
        <p:spPr>
          <a:xfrm>
            <a:off x="200160" y="3681000"/>
            <a:ext cx="43354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FLUKA: In 150 interactions/X (HL)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Neutrals e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xiting front toroid above 50 GeV/c: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b050"/>
                </a:solidFill>
                <a:latin typeface="Calibri"/>
              </a:rPr>
              <a:t>0.6 </a:t>
            </a: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𝛾   </a:t>
            </a:r>
            <a:r>
              <a:rPr b="0" lang="en-GB" sz="1800" spc="-1" strike="noStrike">
                <a:solidFill>
                  <a:srgbClr val="0432ff"/>
                </a:solidFill>
                <a:latin typeface="Calibri"/>
              </a:rPr>
              <a:t>0.45 n    </a:t>
            </a:r>
            <a:r>
              <a:rPr b="0" lang="en-GB" sz="1800" spc="-1" strike="noStrike">
                <a:solidFill>
                  <a:srgbClr val="558ed5"/>
                </a:solidFill>
                <a:latin typeface="Calibri"/>
              </a:rPr>
              <a:t>0.15 anti-n</a:t>
            </a:r>
            <a:r>
              <a:rPr b="0" lang="en-GB" sz="1800" spc="-1" strike="noStrike">
                <a:solidFill>
                  <a:srgbClr val="0432ff"/>
                </a:solidFill>
                <a:latin typeface="Calibri"/>
              </a:rPr>
              <a:t>    </a:t>
            </a: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0.12 K</a:t>
            </a:r>
            <a:r>
              <a:rPr b="0" lang="en-GB" sz="18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432ff"/>
                </a:solidFill>
                <a:latin typeface="Calibri"/>
              </a:rPr>
              <a:t>Above 200 GeV/c several times less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67" name="Picture 17" descr=""/>
          <p:cNvPicPr/>
          <p:nvPr/>
        </p:nvPicPr>
        <p:blipFill>
          <a:blip r:embed="rId1"/>
          <a:stretch/>
        </p:blipFill>
        <p:spPr>
          <a:xfrm>
            <a:off x="4583160" y="3623400"/>
            <a:ext cx="4560480" cy="2915280"/>
          </a:xfrm>
          <a:prstGeom prst="rect">
            <a:avLst/>
          </a:prstGeom>
          <a:ln>
            <a:noFill/>
          </a:ln>
        </p:spPr>
      </p:pic>
      <p:sp>
        <p:nvSpPr>
          <p:cNvPr id="568" name="CustomShape 8"/>
          <p:cNvSpPr/>
          <p:nvPr/>
        </p:nvSpPr>
        <p:spPr>
          <a:xfrm>
            <a:off x="6041160" y="3322440"/>
            <a:ext cx="20862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FLUKA Simulations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(M. Sabate-Gilarte &amp; F. Cerutti)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69" name="Line 9"/>
          <p:cNvSpPr/>
          <p:nvPr/>
        </p:nvSpPr>
        <p:spPr>
          <a:xfrm>
            <a:off x="6139440" y="4625280"/>
            <a:ext cx="0" cy="1654560"/>
          </a:xfrm>
          <a:prstGeom prst="line">
            <a:avLst/>
          </a:prstGeom>
          <a:ln w="12600">
            <a:solidFill>
              <a:srgbClr val="ff0000"/>
            </a:solidFill>
            <a:prstDash val="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0" name="CustomShape 10"/>
          <p:cNvSpPr/>
          <p:nvPr/>
        </p:nvSpPr>
        <p:spPr>
          <a:xfrm>
            <a:off x="5783040" y="4317480"/>
            <a:ext cx="923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432ff"/>
                </a:solidFill>
                <a:latin typeface="Calibri"/>
              </a:rPr>
              <a:t>200 GeV/c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DA91965-DFCB-49BC-9EB6-2E97EB69B532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72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57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1019F49-8156-4012-BA36-70F4E07A2B5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74" name="CustomShape 4"/>
          <p:cNvSpPr/>
          <p:nvPr/>
        </p:nvSpPr>
        <p:spPr>
          <a:xfrm>
            <a:off x="159120" y="1731600"/>
            <a:ext cx="8825040" cy="30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ff0000"/>
                </a:solidFill>
                <a:latin typeface="Calibri"/>
              </a:rPr>
              <a:t>Invitation (all) to collaborate </a:t>
            </a: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on write-up for main </a:t>
            </a:r>
            <a:r>
              <a:rPr b="0" lang="en-FR" sz="2400" spc="-1" strike="noStrike">
                <a:solidFill>
                  <a:srgbClr val="0432ff"/>
                </a:solidFill>
                <a:latin typeface="Calibri"/>
              </a:rPr>
              <a:t>arXiv paper (by Fall)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Sections on impact for cosmic ray showers, LHC neutrinos etc.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Short arXiv note out today: hep-ex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Then for </a:t>
            </a:r>
            <a:r>
              <a:rPr b="0" lang="en-FR" sz="2400" spc="-1" strike="noStrike">
                <a:solidFill>
                  <a:srgbClr val="ff0000"/>
                </a:solidFill>
                <a:latin typeface="Calibri"/>
              </a:rPr>
              <a:t>those on CMS </a:t>
            </a: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(or who could join) – </a:t>
            </a:r>
            <a:r>
              <a:rPr b="0" lang="en-FR" sz="2400" spc="-1" strike="noStrike">
                <a:solidFill>
                  <a:srgbClr val="0432ff"/>
                </a:solidFill>
                <a:latin typeface="Calibri"/>
              </a:rPr>
              <a:t>Expression of Interest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Discuss possible contributions etc.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432ff"/>
                </a:solidFill>
                <a:latin typeface="Calibri"/>
              </a:rPr>
              <a:t>Team to form </a:t>
            </a: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(and leadership too – I am retired!)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000000"/>
                </a:solidFill>
                <a:latin typeface="Calibri"/>
              </a:rPr>
              <a:t>Please contact me at </a:t>
            </a:r>
            <a:r>
              <a:rPr b="0" lang="en-FR" sz="2400" spc="-1" strike="noStrike">
                <a:solidFill>
                  <a:srgbClr val="0432ff"/>
                </a:solidFill>
                <a:latin typeface="Calibri"/>
              </a:rPr>
              <a:t>albrow@fnal.gov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75" name="CustomShape 5"/>
          <p:cNvSpPr/>
          <p:nvPr/>
        </p:nvSpPr>
        <p:spPr>
          <a:xfrm>
            <a:off x="1183680" y="136440"/>
            <a:ext cx="640656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GOALs: Endorsement/Acceptance by CMS as new subsystem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            </a:t>
            </a:r>
            <a:r>
              <a:rPr b="0" lang="en-FR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Official studies by LHC on feasibility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            </a:t>
            </a:r>
            <a:r>
              <a:rPr b="0" lang="en-FR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Approval by LHCC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576" name="Picture 8" descr=""/>
          <p:cNvPicPr/>
          <p:nvPr/>
        </p:nvPicPr>
        <p:blipFill>
          <a:blip r:embed="rId1"/>
          <a:stretch/>
        </p:blipFill>
        <p:spPr>
          <a:xfrm rot="997800">
            <a:off x="6060240" y="872640"/>
            <a:ext cx="1879200" cy="558360"/>
          </a:xfrm>
          <a:prstGeom prst="rect">
            <a:avLst/>
          </a:prstGeom>
          <a:ln>
            <a:noFill/>
          </a:ln>
        </p:spPr>
      </p:pic>
      <p:pic>
        <p:nvPicPr>
          <p:cNvPr id="577" name="Picture 9" descr=""/>
          <p:cNvPicPr/>
          <p:nvPr/>
        </p:nvPicPr>
        <p:blipFill>
          <a:blip r:embed="rId2"/>
          <a:stretch/>
        </p:blipFill>
        <p:spPr>
          <a:xfrm rot="5400000">
            <a:off x="2473200" y="3732480"/>
            <a:ext cx="487080" cy="2579400"/>
          </a:xfrm>
          <a:prstGeom prst="rect">
            <a:avLst/>
          </a:prstGeom>
          <a:ln>
            <a:noFill/>
          </a:ln>
        </p:spPr>
      </p:pic>
      <p:pic>
        <p:nvPicPr>
          <p:cNvPr id="578" name="Picture 11" descr=""/>
          <p:cNvPicPr/>
          <p:nvPr/>
        </p:nvPicPr>
        <p:blipFill>
          <a:blip r:embed="rId3"/>
          <a:stretch/>
        </p:blipFill>
        <p:spPr>
          <a:xfrm>
            <a:off x="919800" y="5296320"/>
            <a:ext cx="6533640" cy="628560"/>
          </a:xfrm>
          <a:prstGeom prst="rect">
            <a:avLst/>
          </a:prstGeom>
          <a:ln>
            <a:noFill/>
          </a:ln>
        </p:spPr>
      </p:pic>
      <p:sp>
        <p:nvSpPr>
          <p:cNvPr id="579" name="CustomShape 6"/>
          <p:cNvSpPr/>
          <p:nvPr/>
        </p:nvSpPr>
        <p:spPr>
          <a:xfrm>
            <a:off x="133560" y="4837320"/>
            <a:ext cx="1383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New paper: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56F58C1-3EC2-4DDA-9EFB-9E6265B2B6F3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8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58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605B2F4-6806-48FB-B167-9DF2ABC4464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83" name="CustomShape 4"/>
          <p:cNvSpPr/>
          <p:nvPr/>
        </p:nvSpPr>
        <p:spPr>
          <a:xfrm>
            <a:off x="242280" y="1909440"/>
            <a:ext cx="842148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Many opportunities to participate </a:t>
            </a: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towards an arXiv paper </a:t>
            </a:r>
            <a:r>
              <a:rPr b="1" lang="en-FR" sz="1800" spc="-1" strike="noStrike">
                <a:solidFill>
                  <a:srgbClr val="0432ff"/>
                </a:solidFill>
                <a:latin typeface="Wingdings"/>
              </a:rPr>
              <a:t></a:t>
            </a: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 CMS Expression of Interest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Assemble a possible configuration of Run 4 detectors as spectrometer elements,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nd possible TRD detectors.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I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ntegrate with full simulation of particles (as started by Marta &amp; Francesco)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Calculate hadron  (including c) production spectra in this region with suite of MCs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Trigger and correlations with central detector (low PU)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Infrastructure and engineering, etc.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Opportunity for participation and also leadership!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84" name="CustomShape 5"/>
          <p:cNvSpPr/>
          <p:nvPr/>
        </p:nvSpPr>
        <p:spPr>
          <a:xfrm>
            <a:off x="655920" y="586800"/>
            <a:ext cx="7327080" cy="913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Low PU charged mode : many valuable measurements in unexplored region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Important for understanding UHE Cosmic ray showers, muons, neutrinos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[High Lumi neutral mode: important discovery potential]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85" name="CustomShape 6"/>
          <p:cNvSpPr/>
          <p:nvPr/>
        </p:nvSpPr>
        <p:spPr>
          <a:xfrm>
            <a:off x="320040" y="58680"/>
            <a:ext cx="82782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2000" spc="-1" strike="noStrike">
                <a:solidFill>
                  <a:srgbClr val="0432ff"/>
                </a:solidFill>
                <a:latin typeface="Calibri"/>
              </a:rPr>
              <a:t>SUMMARY: Propose (EoI) Forward Multiparticle Spectrometer for CMS Run 4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86" name="CustomShape 7"/>
          <p:cNvSpPr/>
          <p:nvPr/>
        </p:nvSpPr>
        <p:spPr>
          <a:xfrm flipV="1">
            <a:off x="5783760" y="4733280"/>
            <a:ext cx="360" cy="112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7" name="CustomShape 8"/>
          <p:cNvSpPr/>
          <p:nvPr/>
        </p:nvSpPr>
        <p:spPr>
          <a:xfrm>
            <a:off x="5783760" y="5869800"/>
            <a:ext cx="2419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8" name="CustomShape 9"/>
          <p:cNvSpPr/>
          <p:nvPr/>
        </p:nvSpPr>
        <p:spPr>
          <a:xfrm rot="5400000">
            <a:off x="5927040" y="4919040"/>
            <a:ext cx="768240" cy="8089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6806"/>
            </a:avLst>
          </a:prstGeom>
          <a:solidFill>
            <a:srgbClr val="92d050"/>
          </a:soli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9" name="CustomShape 10"/>
          <p:cNvSpPr/>
          <p:nvPr/>
        </p:nvSpPr>
        <p:spPr>
          <a:xfrm>
            <a:off x="6810120" y="4524120"/>
            <a:ext cx="157860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Rotate from 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Apple Chancery"/>
              </a:rPr>
              <a:t>Imaginary axis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o Real axis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B661E0F-D099-4EDE-8495-D5C0DF1A96B7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9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59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E1A421A-5D96-49DF-9626-1D8FDB2F730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93" name="CustomShape 4"/>
          <p:cNvSpPr/>
          <p:nvPr/>
        </p:nvSpPr>
        <p:spPr>
          <a:xfrm>
            <a:off x="6819840" y="5754240"/>
            <a:ext cx="1599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800" spc="-1" strike="noStrike">
                <a:solidFill>
                  <a:srgbClr val="000000"/>
                </a:solidFill>
                <a:latin typeface="Calibri"/>
              </a:rPr>
              <a:t>BACK UPS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594" name="CustomShape 5"/>
          <p:cNvSpPr/>
          <p:nvPr/>
        </p:nvSpPr>
        <p:spPr>
          <a:xfrm>
            <a:off x="2688480" y="2278800"/>
            <a:ext cx="410688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6000" spc="-1" strike="noStrike">
                <a:solidFill>
                  <a:srgbClr val="0432ff"/>
                </a:solidFill>
                <a:latin typeface="American Typewriter"/>
              </a:rPr>
              <a:t>Thank you!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595" name="CustomShape 6"/>
          <p:cNvSpPr/>
          <p:nvPr/>
        </p:nvSpPr>
        <p:spPr>
          <a:xfrm>
            <a:off x="7032600" y="5386680"/>
            <a:ext cx="1174680" cy="3240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16004EA-C053-44CD-90BB-51D30FE495A4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97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598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2BE37B8-9686-4A31-93E1-B364BD3DEF5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599" name="Picture 2" descr=""/>
          <p:cNvPicPr/>
          <p:nvPr/>
        </p:nvPicPr>
        <p:blipFill>
          <a:blip r:embed="rId1"/>
          <a:stretch/>
        </p:blipFill>
        <p:spPr>
          <a:xfrm>
            <a:off x="928080" y="188280"/>
            <a:ext cx="5371920" cy="304560"/>
          </a:xfrm>
          <a:prstGeom prst="rect">
            <a:avLst/>
          </a:prstGeom>
          <a:ln>
            <a:noFill/>
          </a:ln>
        </p:spPr>
      </p:pic>
      <p:pic>
        <p:nvPicPr>
          <p:cNvPr id="600" name="Picture 8" descr="A close up of a map&#10;&#10;Description automatically generated"/>
          <p:cNvPicPr/>
          <p:nvPr/>
        </p:nvPicPr>
        <p:blipFill>
          <a:blip r:embed="rId2"/>
          <a:stretch/>
        </p:blipFill>
        <p:spPr>
          <a:xfrm>
            <a:off x="2831760" y="2485800"/>
            <a:ext cx="6219000" cy="3870360"/>
          </a:xfrm>
          <a:prstGeom prst="rect">
            <a:avLst/>
          </a:prstGeom>
          <a:ln>
            <a:noFill/>
          </a:ln>
        </p:spPr>
      </p:pic>
      <p:pic>
        <p:nvPicPr>
          <p:cNvPr id="601" name="Picture 10" descr="A close up of a map&#10;&#10;Description automatically generated"/>
          <p:cNvPicPr/>
          <p:nvPr/>
        </p:nvPicPr>
        <p:blipFill>
          <a:blip r:embed="rId3"/>
          <a:stretch/>
        </p:blipFill>
        <p:spPr>
          <a:xfrm>
            <a:off x="28440" y="2729520"/>
            <a:ext cx="2562120" cy="2602080"/>
          </a:xfrm>
          <a:prstGeom prst="rect">
            <a:avLst/>
          </a:prstGeom>
          <a:ln>
            <a:noFill/>
          </a:ln>
        </p:spPr>
      </p:pic>
      <p:sp>
        <p:nvSpPr>
          <p:cNvPr id="602" name="CustomShape 4"/>
          <p:cNvSpPr/>
          <p:nvPr/>
        </p:nvSpPr>
        <p:spPr>
          <a:xfrm>
            <a:off x="256320" y="604440"/>
            <a:ext cx="891972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Some acceptance for </a:t>
            </a: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D</a:t>
            </a:r>
            <a:r>
              <a:rPr b="0" lang="en-FR" sz="20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en-FR" sz="2000" spc="-1" strike="noStrike">
                <a:solidFill>
                  <a:srgbClr val="ff0000"/>
                </a:solidFill>
                <a:latin typeface="Wingdings"/>
              </a:rPr>
              <a:t></a:t>
            </a: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 K π 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but very challenging: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Acceptance small – OK if very well known – signal could be much bigger (Brodsky)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p</a:t>
            </a:r>
            <a:r>
              <a:rPr b="0" lang="en-FR" sz="2000" spc="-1" strike="noStrike">
                <a:solidFill>
                  <a:srgbClr val="ff0000"/>
                </a:solidFill>
                <a:latin typeface="Calibri"/>
              </a:rPr>
              <a:t> &gt;&gt; π+ &gt;&gt; K+ 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so mis-identification critical … TRD challenge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Even with perfect identification, irremovable K π continuum is large.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Unlike central production, do not see decay vertex and 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γcτ (D</a:t>
            </a:r>
            <a:r>
              <a:rPr b="0" lang="en-US" sz="2000" spc="-1" strike="noStrike" baseline="30000">
                <a:solidFill>
                  <a:srgbClr val="0000ff"/>
                </a:solidFill>
                <a:latin typeface="Calibri"/>
              </a:rPr>
              <a:t>0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) = 16.5 cm at 2.5 TeV !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… </a:t>
            </a:r>
            <a:r>
              <a:rPr b="0" lang="en-FR" sz="2000" spc="-1" strike="noStrike">
                <a:solidFill>
                  <a:srgbClr val="000000"/>
                </a:solidFill>
                <a:latin typeface="Calibri"/>
              </a:rPr>
              <a:t>which smears mass resolution from </a:t>
            </a:r>
            <a:r>
              <a:rPr b="0" lang="en-FR" sz="2000" spc="-1" strike="noStrike">
                <a:solidFill>
                  <a:srgbClr val="0432ff"/>
                </a:solidFill>
                <a:latin typeface="Calibri"/>
              </a:rPr>
              <a:t>~ 6 MeV to ~ 16 MeV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03" name="CustomShape 5"/>
          <p:cNvSpPr/>
          <p:nvPr/>
        </p:nvSpPr>
        <p:spPr>
          <a:xfrm>
            <a:off x="6584760" y="196560"/>
            <a:ext cx="1801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Preliminary study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04" name="CustomShape 6"/>
          <p:cNvSpPr/>
          <p:nvPr/>
        </p:nvSpPr>
        <p:spPr>
          <a:xfrm>
            <a:off x="234360" y="5589720"/>
            <a:ext cx="2242800" cy="63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Drives both 𝜎(M) and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h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adron indentification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05" name="CustomShape 7"/>
          <p:cNvSpPr/>
          <p:nvPr/>
        </p:nvSpPr>
        <p:spPr>
          <a:xfrm>
            <a:off x="7119720" y="2716920"/>
            <a:ext cx="3060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3200" spc="-1" strike="noStrike">
                <a:solidFill>
                  <a:srgbClr val="000000"/>
                </a:solidFill>
                <a:latin typeface="Calibri"/>
              </a:rPr>
              <a:t>-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4" descr="A screenshot of a social media post&#10;&#10;Description automatically generated"/>
          <p:cNvPicPr/>
          <p:nvPr/>
        </p:nvPicPr>
        <p:blipFill>
          <a:blip r:embed="rId1"/>
          <a:stretch/>
        </p:blipFill>
        <p:spPr>
          <a:xfrm>
            <a:off x="0" y="181800"/>
            <a:ext cx="6191640" cy="4206960"/>
          </a:xfrm>
          <a:prstGeom prst="rect">
            <a:avLst/>
          </a:prstGeom>
          <a:ln>
            <a:noFill/>
          </a:ln>
        </p:spPr>
      </p:pic>
      <p:pic>
        <p:nvPicPr>
          <p:cNvPr id="607" name="Picture 6" descr="A screenshot of a cell phone&#10;&#10;Description automatically generated"/>
          <p:cNvPicPr/>
          <p:nvPr/>
        </p:nvPicPr>
        <p:blipFill>
          <a:blip r:embed="rId2"/>
          <a:stretch/>
        </p:blipFill>
        <p:spPr>
          <a:xfrm>
            <a:off x="0" y="4347000"/>
            <a:ext cx="5328720" cy="197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E00F957-3466-4361-8C8C-3B142D023588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0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61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FFF23CF-B76A-499E-86B2-2971A9529F4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611" name="Picture 9" descr="A picture containing device, drawing, clock&#10;&#10;Description automatically generated"/>
          <p:cNvPicPr/>
          <p:nvPr/>
        </p:nvPicPr>
        <p:blipFill>
          <a:blip r:embed="rId1"/>
          <a:srcRect l="9269" t="0" r="0" b="0"/>
          <a:stretch/>
        </p:blipFill>
        <p:spPr>
          <a:xfrm>
            <a:off x="6558840" y="2494440"/>
            <a:ext cx="2468520" cy="1586160"/>
          </a:xfrm>
          <a:prstGeom prst="rect">
            <a:avLst/>
          </a:prstGeom>
          <a:ln>
            <a:noFill/>
          </a:ln>
        </p:spPr>
      </p:pic>
      <p:pic>
        <p:nvPicPr>
          <p:cNvPr id="612" name="Picture 14" descr="A screenshot of a cell phone&#10;&#10;Description automatically generated"/>
          <p:cNvPicPr/>
          <p:nvPr/>
        </p:nvPicPr>
        <p:blipFill>
          <a:blip r:embed="rId2"/>
          <a:srcRect l="0" t="44539" r="0" b="0"/>
          <a:stretch/>
        </p:blipFill>
        <p:spPr>
          <a:xfrm>
            <a:off x="1814760" y="327960"/>
            <a:ext cx="5683680" cy="1878840"/>
          </a:xfrm>
          <a:prstGeom prst="rect">
            <a:avLst/>
          </a:prstGeom>
          <a:ln>
            <a:noFill/>
          </a:ln>
        </p:spPr>
      </p:pic>
      <p:sp>
        <p:nvSpPr>
          <p:cNvPr id="613" name="CustomShape 4"/>
          <p:cNvSpPr/>
          <p:nvPr/>
        </p:nvSpPr>
        <p:spPr>
          <a:xfrm>
            <a:off x="6992640" y="4209120"/>
            <a:ext cx="178416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Recombination dipole D2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105 mm diameter bore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OD ~ 56 cm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14" name="CustomShape 5"/>
          <p:cNvSpPr/>
          <p:nvPr/>
        </p:nvSpPr>
        <p:spPr>
          <a:xfrm>
            <a:off x="1044000" y="5348880"/>
            <a:ext cx="15404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Separation dipole D1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150 mm aperture,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35 Tm integrated field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OD ~ 40 cm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15" name="CustomShape 6"/>
          <p:cNvSpPr/>
          <p:nvPr/>
        </p:nvSpPr>
        <p:spPr>
          <a:xfrm flipH="1">
            <a:off x="1393560" y="799200"/>
            <a:ext cx="603360" cy="63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IR5, IR1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16" name="CustomShape 7"/>
          <p:cNvSpPr/>
          <p:nvPr/>
        </p:nvSpPr>
        <p:spPr>
          <a:xfrm>
            <a:off x="3105000" y="-20520"/>
            <a:ext cx="1859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432ff"/>
                </a:solidFill>
                <a:latin typeface="Calibri"/>
              </a:rPr>
              <a:t>RUN 4 – HL LHC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17" name="CustomShape 8"/>
          <p:cNvSpPr/>
          <p:nvPr/>
        </p:nvSpPr>
        <p:spPr>
          <a:xfrm flipV="1">
            <a:off x="2590920" y="1302840"/>
            <a:ext cx="1377000" cy="160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618" name="CustomShape 9"/>
          <p:cNvSpPr/>
          <p:nvPr/>
        </p:nvSpPr>
        <p:spPr>
          <a:xfrm flipH="1" flipV="1">
            <a:off x="6125760" y="1302480"/>
            <a:ext cx="1336680" cy="110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619" name="CustomShape 10"/>
          <p:cNvSpPr/>
          <p:nvPr/>
        </p:nvSpPr>
        <p:spPr>
          <a:xfrm>
            <a:off x="7417080" y="5569560"/>
            <a:ext cx="14202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Thanks G. Apollinari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0" name="CustomShape 11"/>
          <p:cNvSpPr/>
          <p:nvPr/>
        </p:nvSpPr>
        <p:spPr>
          <a:xfrm>
            <a:off x="5366160" y="948600"/>
            <a:ext cx="466200" cy="25020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050" spc="-1" strike="noStrike">
                <a:solidFill>
                  <a:srgbClr val="ffffff"/>
                </a:solidFill>
                <a:latin typeface="Calibri"/>
              </a:rPr>
              <a:t>TAXN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621" name="Picture 23" descr="A picture containing indoor, sitting, table, engine&#10;&#10;Description automatically generated"/>
          <p:cNvPicPr/>
          <p:nvPr/>
        </p:nvPicPr>
        <p:blipFill>
          <a:blip r:embed="rId3"/>
          <a:stretch/>
        </p:blipFill>
        <p:spPr>
          <a:xfrm>
            <a:off x="2949840" y="2237040"/>
            <a:ext cx="3827160" cy="1483920"/>
          </a:xfrm>
          <a:prstGeom prst="rect">
            <a:avLst/>
          </a:prstGeom>
          <a:ln>
            <a:noFill/>
          </a:ln>
        </p:spPr>
      </p:pic>
      <p:pic>
        <p:nvPicPr>
          <p:cNvPr id="622" name="Picture 27" descr="A picture containing clock&#10;&#10;Description automatically generated"/>
          <p:cNvPicPr/>
          <p:nvPr/>
        </p:nvPicPr>
        <p:blipFill>
          <a:blip r:embed="rId4"/>
          <a:stretch/>
        </p:blipFill>
        <p:spPr>
          <a:xfrm>
            <a:off x="715680" y="3381840"/>
            <a:ext cx="2149920" cy="1878840"/>
          </a:xfrm>
          <a:prstGeom prst="rect">
            <a:avLst/>
          </a:prstGeom>
          <a:ln>
            <a:noFill/>
          </a:ln>
        </p:spPr>
      </p:pic>
      <p:sp>
        <p:nvSpPr>
          <p:cNvPr id="623" name="CustomShape 12"/>
          <p:cNvSpPr/>
          <p:nvPr/>
        </p:nvSpPr>
        <p:spPr>
          <a:xfrm>
            <a:off x="4134600" y="3773520"/>
            <a:ext cx="177228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ff0000"/>
                </a:solidFill>
                <a:latin typeface="Calibri"/>
              </a:rPr>
              <a:t>~46m bare pipe (now)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624" name="Picture 19" descr="A picture containing clock&#10;&#10;Description automatically generated"/>
          <p:cNvPicPr/>
          <p:nvPr/>
        </p:nvPicPr>
        <p:blipFill>
          <a:blip r:embed="rId5"/>
          <a:stretch/>
        </p:blipFill>
        <p:spPr>
          <a:xfrm>
            <a:off x="147240" y="1495440"/>
            <a:ext cx="1752120" cy="1434960"/>
          </a:xfrm>
          <a:prstGeom prst="rect">
            <a:avLst/>
          </a:prstGeom>
          <a:ln>
            <a:noFill/>
          </a:ln>
        </p:spPr>
      </p:pic>
      <p:sp>
        <p:nvSpPr>
          <p:cNvPr id="625" name="CustomShape 13"/>
          <p:cNvSpPr/>
          <p:nvPr/>
        </p:nvSpPr>
        <p:spPr>
          <a:xfrm flipV="1">
            <a:off x="1615320" y="1289880"/>
            <a:ext cx="1148040" cy="44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626" name="CustomShape 14"/>
          <p:cNvSpPr/>
          <p:nvPr/>
        </p:nvSpPr>
        <p:spPr>
          <a:xfrm>
            <a:off x="2586600" y="532080"/>
            <a:ext cx="864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~21.5 m Fe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7" name="CustomShape 15"/>
          <p:cNvSpPr/>
          <p:nvPr/>
        </p:nvSpPr>
        <p:spPr>
          <a:xfrm>
            <a:off x="3591360" y="528480"/>
            <a:ext cx="828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~6.25m Fe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8" name="CustomShape 16"/>
          <p:cNvSpPr/>
          <p:nvPr/>
        </p:nvSpPr>
        <p:spPr>
          <a:xfrm>
            <a:off x="4654440" y="1524240"/>
            <a:ext cx="267480" cy="68292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9" name="CustomShape 17"/>
          <p:cNvSpPr/>
          <p:nvPr/>
        </p:nvSpPr>
        <p:spPr>
          <a:xfrm flipH="1">
            <a:off x="7267680" y="1039320"/>
            <a:ext cx="615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630" name="CustomShape 18"/>
          <p:cNvSpPr/>
          <p:nvPr/>
        </p:nvSpPr>
        <p:spPr>
          <a:xfrm flipV="1">
            <a:off x="7288200" y="1122120"/>
            <a:ext cx="550800" cy="1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631" name="CustomShape 19"/>
          <p:cNvSpPr/>
          <p:nvPr/>
        </p:nvSpPr>
        <p:spPr>
          <a:xfrm>
            <a:off x="7916400" y="970920"/>
            <a:ext cx="6246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BEAMS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0712677-8DD8-442B-9366-C32E6C542115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3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634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AD37E45-318B-4253-93CD-1026803F310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35" name="CustomShape 4"/>
          <p:cNvSpPr/>
          <p:nvPr/>
        </p:nvSpPr>
        <p:spPr>
          <a:xfrm flipH="1">
            <a:off x="2622960" y="1068840"/>
            <a:ext cx="5929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0.1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36" name="Line 5"/>
          <p:cNvSpPr/>
          <p:nvPr/>
        </p:nvSpPr>
        <p:spPr>
          <a:xfrm flipV="1">
            <a:off x="3216960" y="4971960"/>
            <a:ext cx="5320080" cy="2808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7" name="CustomShape 6"/>
          <p:cNvSpPr/>
          <p:nvPr/>
        </p:nvSpPr>
        <p:spPr>
          <a:xfrm>
            <a:off x="4587840" y="5000040"/>
            <a:ext cx="528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200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38" name="CustomShape 7"/>
          <p:cNvSpPr/>
          <p:nvPr/>
        </p:nvSpPr>
        <p:spPr>
          <a:xfrm>
            <a:off x="6306480" y="4986000"/>
            <a:ext cx="528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400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39" name="CustomShape 8"/>
          <p:cNvSpPr/>
          <p:nvPr/>
        </p:nvSpPr>
        <p:spPr>
          <a:xfrm>
            <a:off x="7972920" y="4965120"/>
            <a:ext cx="528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600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0" name="CustomShape 9"/>
          <p:cNvSpPr/>
          <p:nvPr/>
        </p:nvSpPr>
        <p:spPr>
          <a:xfrm>
            <a:off x="3219120" y="5042520"/>
            <a:ext cx="297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1" name="CustomShape 10"/>
          <p:cNvSpPr/>
          <p:nvPr/>
        </p:nvSpPr>
        <p:spPr>
          <a:xfrm>
            <a:off x="5355360" y="5266440"/>
            <a:ext cx="1661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Lifetime 𝛾c𝜏 (m)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2" name="CustomShape 11"/>
          <p:cNvSpPr/>
          <p:nvPr/>
        </p:nvSpPr>
        <p:spPr>
          <a:xfrm>
            <a:off x="178560" y="2295000"/>
            <a:ext cx="286776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 = Fraction decaying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i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 length of decay volume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in angular acceptance.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(Does not include flux factor)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3" name="CustomShape 12"/>
          <p:cNvSpPr/>
          <p:nvPr/>
        </p:nvSpPr>
        <p:spPr>
          <a:xfrm>
            <a:off x="323640" y="5667840"/>
            <a:ext cx="8496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FASER (Run 3/4) is a short decay volume far away : 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maximum decay fraction = 0.4% </a:t>
            </a: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(1.2%)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FMS (Run 4) is much bigger volume closer: 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maximum decay fraction 13%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4" name="CustomShape 13"/>
          <p:cNvSpPr/>
          <p:nvPr/>
        </p:nvSpPr>
        <p:spPr>
          <a:xfrm>
            <a:off x="2747880" y="2266920"/>
            <a:ext cx="3441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800" spc="-1" strike="noStrike">
                <a:solidFill>
                  <a:srgbClr val="000000"/>
                </a:solidFill>
                <a:latin typeface="Calibri"/>
              </a:rPr>
              <a:t>F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5" name="CustomShape 14"/>
          <p:cNvSpPr/>
          <p:nvPr/>
        </p:nvSpPr>
        <p:spPr>
          <a:xfrm>
            <a:off x="1326960" y="59040"/>
            <a:ext cx="5915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 u="sng">
                <a:solidFill>
                  <a:srgbClr val="0432ff"/>
                </a:solidFill>
                <a:uFillTx/>
                <a:latin typeface="Calibri"/>
              </a:rPr>
              <a:t>Fraction of particles </a:t>
            </a:r>
            <a:r>
              <a:rPr b="0" lang="en-FR" sz="1800" spc="-1" strike="noStrike" u="sng">
                <a:solidFill>
                  <a:srgbClr val="ff0000"/>
                </a:solidFill>
                <a:uFillTx/>
                <a:latin typeface="Calibri"/>
              </a:rPr>
              <a:t>entering decay volume that decay</a:t>
            </a:r>
            <a:r>
              <a:rPr b="0" lang="en-FR" sz="1800" spc="-1" strike="noStrike" u="sng">
                <a:solidFill>
                  <a:srgbClr val="0432ff"/>
                </a:solidFill>
                <a:uFillTx/>
                <a:latin typeface="Calibri"/>
              </a:rPr>
              <a:t> vs. 𝛾c𝜏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46" name="Picture 7" descr=""/>
          <p:cNvPicPr/>
          <p:nvPr/>
        </p:nvPicPr>
        <p:blipFill>
          <a:blip r:embed="rId1"/>
          <a:srcRect l="0" t="13703" r="0" b="0"/>
          <a:stretch/>
        </p:blipFill>
        <p:spPr>
          <a:xfrm>
            <a:off x="2985480" y="1021680"/>
            <a:ext cx="5782680" cy="3922560"/>
          </a:xfrm>
          <a:prstGeom prst="rect">
            <a:avLst/>
          </a:prstGeom>
          <a:ln>
            <a:noFill/>
          </a:ln>
        </p:spPr>
      </p:pic>
      <p:sp>
        <p:nvSpPr>
          <p:cNvPr id="647" name="Line 15"/>
          <p:cNvSpPr/>
          <p:nvPr/>
        </p:nvSpPr>
        <p:spPr>
          <a:xfrm>
            <a:off x="3210120" y="1224360"/>
            <a:ext cx="49622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8" name="Line 16"/>
          <p:cNvSpPr/>
          <p:nvPr/>
        </p:nvSpPr>
        <p:spPr>
          <a:xfrm flipV="1">
            <a:off x="8172360" y="1267920"/>
            <a:ext cx="0" cy="373212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9" name="CustomShape 17"/>
          <p:cNvSpPr/>
          <p:nvPr/>
        </p:nvSpPr>
        <p:spPr>
          <a:xfrm rot="16200000">
            <a:off x="8122680" y="1340280"/>
            <a:ext cx="5328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 km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50" name="CustomShape 18"/>
          <p:cNvSpPr/>
          <p:nvPr/>
        </p:nvSpPr>
        <p:spPr>
          <a:xfrm rot="16200000">
            <a:off x="8215920" y="3189960"/>
            <a:ext cx="6228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20 km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51" name="CustomShape 19"/>
          <p:cNvSpPr/>
          <p:nvPr/>
        </p:nvSpPr>
        <p:spPr>
          <a:xfrm>
            <a:off x="2662560" y="4518000"/>
            <a:ext cx="3610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52" name="CustomShape 20"/>
          <p:cNvSpPr/>
          <p:nvPr/>
        </p:nvSpPr>
        <p:spPr>
          <a:xfrm>
            <a:off x="2695680" y="3173400"/>
            <a:ext cx="3610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53" name="CustomShape 21"/>
          <p:cNvSpPr/>
          <p:nvPr/>
        </p:nvSpPr>
        <p:spPr>
          <a:xfrm>
            <a:off x="2695680" y="1859400"/>
            <a:ext cx="3610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54" name="Line 22"/>
          <p:cNvSpPr/>
          <p:nvPr/>
        </p:nvSpPr>
        <p:spPr>
          <a:xfrm flipV="1">
            <a:off x="3260160" y="1220760"/>
            <a:ext cx="0" cy="373212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55" name="CustomShape 23"/>
          <p:cNvSpPr/>
          <p:nvPr/>
        </p:nvSpPr>
        <p:spPr>
          <a:xfrm>
            <a:off x="6029280" y="2316600"/>
            <a:ext cx="1761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ff0000"/>
                </a:solidFill>
                <a:latin typeface="Calibri"/>
              </a:rPr>
              <a:t>FASER 480-485m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56" name="CustomShape 24"/>
          <p:cNvSpPr/>
          <p:nvPr/>
        </p:nvSpPr>
        <p:spPr>
          <a:xfrm>
            <a:off x="4571280" y="1516320"/>
            <a:ext cx="1481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>
                <a:solidFill>
                  <a:srgbClr val="0432ff"/>
                </a:solidFill>
                <a:latin typeface="Calibri"/>
              </a:rPr>
              <a:t>FMS 96-116m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57" name="Line 25"/>
          <p:cNvSpPr/>
          <p:nvPr/>
        </p:nvSpPr>
        <p:spPr>
          <a:xfrm>
            <a:off x="4861800" y="4854600"/>
            <a:ext cx="10800" cy="1393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58" name="Line 26"/>
          <p:cNvSpPr/>
          <p:nvPr/>
        </p:nvSpPr>
        <p:spPr>
          <a:xfrm>
            <a:off x="6571080" y="4869000"/>
            <a:ext cx="0" cy="13068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120AD0A-FE85-47E2-8FEE-85A4050A8CD5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2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2C210F8-580B-413B-8D70-86272C7BD7F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22" name="Picture 7" descr=""/>
          <p:cNvPicPr/>
          <p:nvPr/>
        </p:nvPicPr>
        <p:blipFill>
          <a:blip r:embed="rId1"/>
          <a:stretch/>
        </p:blipFill>
        <p:spPr>
          <a:xfrm rot="5400000">
            <a:off x="4505040" y="2394000"/>
            <a:ext cx="5814360" cy="2600640"/>
          </a:xfrm>
          <a:prstGeom prst="rect">
            <a:avLst/>
          </a:prstGeom>
          <a:ln>
            <a:noFill/>
          </a:ln>
        </p:spPr>
      </p:pic>
      <p:pic>
        <p:nvPicPr>
          <p:cNvPr id="123" name="Picture 9" descr=""/>
          <p:cNvPicPr/>
          <p:nvPr/>
        </p:nvPicPr>
        <p:blipFill>
          <a:blip r:embed="rId2"/>
          <a:stretch/>
        </p:blipFill>
        <p:spPr>
          <a:xfrm>
            <a:off x="6134040" y="661320"/>
            <a:ext cx="2666520" cy="304560"/>
          </a:xfrm>
          <a:prstGeom prst="rect">
            <a:avLst/>
          </a:prstGeom>
          <a:ln>
            <a:noFill/>
          </a:ln>
        </p:spPr>
      </p:pic>
      <p:pic>
        <p:nvPicPr>
          <p:cNvPr id="124" name="Picture 11" descr=""/>
          <p:cNvPicPr/>
          <p:nvPr/>
        </p:nvPicPr>
        <p:blipFill>
          <a:blip r:embed="rId3"/>
          <a:stretch/>
        </p:blipFill>
        <p:spPr>
          <a:xfrm rot="5400000">
            <a:off x="3002760" y="3135960"/>
            <a:ext cx="5630400" cy="808920"/>
          </a:xfrm>
          <a:prstGeom prst="rect">
            <a:avLst/>
          </a:prstGeom>
          <a:ln>
            <a:noFill/>
          </a:ln>
        </p:spPr>
      </p:pic>
      <p:pic>
        <p:nvPicPr>
          <p:cNvPr id="125" name="Picture 13" descr=""/>
          <p:cNvPicPr/>
          <p:nvPr/>
        </p:nvPicPr>
        <p:blipFill>
          <a:blip r:embed="rId4"/>
          <a:stretch/>
        </p:blipFill>
        <p:spPr>
          <a:xfrm>
            <a:off x="4122720" y="151920"/>
            <a:ext cx="4589640" cy="304920"/>
          </a:xfrm>
          <a:prstGeom prst="rect">
            <a:avLst/>
          </a:prstGeom>
          <a:ln>
            <a:noFill/>
          </a:ln>
        </p:spPr>
      </p:pic>
      <p:sp>
        <p:nvSpPr>
          <p:cNvPr id="126" name="CustomShape 4"/>
          <p:cNvSpPr/>
          <p:nvPr/>
        </p:nvSpPr>
        <p:spPr>
          <a:xfrm>
            <a:off x="4831200" y="525960"/>
            <a:ext cx="1490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M.G. Albrow et al.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7885080" y="6198120"/>
            <a:ext cx="1249560" cy="54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=  1 – x</a:t>
            </a:r>
            <a:r>
              <a:rPr b="0" lang="fr-FR" sz="14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= Inelasticity 𝜅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8" name="Picture 18" descr=""/>
          <p:cNvPicPr/>
          <p:nvPr/>
        </p:nvPicPr>
        <p:blipFill>
          <a:blip r:embed="rId5"/>
          <a:srcRect l="0" t="7639" r="0" b="0"/>
          <a:stretch/>
        </p:blipFill>
        <p:spPr>
          <a:xfrm>
            <a:off x="2123280" y="996480"/>
            <a:ext cx="3007800" cy="4332600"/>
          </a:xfrm>
          <a:prstGeom prst="rect">
            <a:avLst/>
          </a:prstGeom>
          <a:ln>
            <a:noFill/>
          </a:ln>
        </p:spPr>
      </p:pic>
      <p:sp>
        <p:nvSpPr>
          <p:cNvPr id="129" name="CustomShape 6"/>
          <p:cNvSpPr/>
          <p:nvPr/>
        </p:nvSpPr>
        <p:spPr>
          <a:xfrm>
            <a:off x="3029760" y="5762160"/>
            <a:ext cx="1705320" cy="54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Feynman x</a:t>
            </a:r>
            <a:r>
              <a:rPr b="0" lang="fr-FR" sz="1400" spc="-1" strike="noStrike" baseline="-25000">
                <a:solidFill>
                  <a:srgbClr val="000000"/>
                </a:solidFill>
                <a:latin typeface="Calibri"/>
              </a:rPr>
              <a:t>F </a:t>
            </a: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= p</a:t>
            </a:r>
            <a:r>
              <a:rPr b="0" lang="fr-FR" sz="1400" spc="-1" strike="noStrike" baseline="-25000">
                <a:solidFill>
                  <a:srgbClr val="000000"/>
                </a:solidFill>
                <a:latin typeface="Calibri"/>
              </a:rPr>
              <a:t>z</a:t>
            </a: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/p</a:t>
            </a:r>
            <a:r>
              <a:rPr b="0" lang="fr-FR" sz="1400" spc="-1" strike="noStrike" baseline="-25000">
                <a:solidFill>
                  <a:srgbClr val="000000"/>
                </a:solidFill>
                <a:latin typeface="Calibri"/>
              </a:rPr>
              <a:t>BEAM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= 1 – 𝜅 (inelasticity)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0" name="Picture 21" descr=""/>
          <p:cNvPicPr/>
          <p:nvPr/>
        </p:nvPicPr>
        <p:blipFill>
          <a:blip r:embed="rId6"/>
          <a:stretch/>
        </p:blipFill>
        <p:spPr>
          <a:xfrm>
            <a:off x="2123280" y="729360"/>
            <a:ext cx="2940480" cy="348480"/>
          </a:xfrm>
          <a:prstGeom prst="rect">
            <a:avLst/>
          </a:prstGeom>
          <a:ln>
            <a:noFill/>
          </a:ln>
        </p:spPr>
      </p:pic>
      <p:sp>
        <p:nvSpPr>
          <p:cNvPr id="131" name="CustomShape 7"/>
          <p:cNvSpPr/>
          <p:nvPr/>
        </p:nvSpPr>
        <p:spPr>
          <a:xfrm>
            <a:off x="454680" y="64800"/>
            <a:ext cx="3234960" cy="7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Discovery of scaling high-x</a:t>
            </a:r>
            <a:r>
              <a:rPr b="0" lang="en-FR" sz="1800" spc="-1" strike="noStrike" baseline="-25000">
                <a:solidFill>
                  <a:srgbClr val="0432ff"/>
                </a:solidFill>
                <a:latin typeface="Calibri"/>
              </a:rPr>
              <a:t>F</a:t>
            </a: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 peak: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High mass diffraction M</a:t>
            </a:r>
            <a:r>
              <a:rPr b="0" lang="en-FR" sz="1800" spc="-1" strike="noStrike" baseline="-25000">
                <a:solidFill>
                  <a:srgbClr val="0432ff"/>
                </a:solidFill>
                <a:latin typeface="Calibri"/>
              </a:rPr>
              <a:t>max</a:t>
            </a:r>
            <a:r>
              <a:rPr b="0" lang="en-FR" sz="1800" spc="-1" strike="noStrike">
                <a:solidFill>
                  <a:srgbClr val="0432ff"/>
                </a:solidFill>
                <a:latin typeface="Calibri"/>
              </a:rPr>
              <a:t> ~ √s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2" name="CustomShape 8"/>
          <p:cNvSpPr/>
          <p:nvPr/>
        </p:nvSpPr>
        <p:spPr>
          <a:xfrm rot="5400000">
            <a:off x="3148200" y="4601880"/>
            <a:ext cx="299160" cy="152892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3" name="CustomShape 9"/>
          <p:cNvSpPr/>
          <p:nvPr/>
        </p:nvSpPr>
        <p:spPr>
          <a:xfrm>
            <a:off x="2719800" y="5483520"/>
            <a:ext cx="12769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ff0000"/>
                </a:solidFill>
                <a:latin typeface="Calibri"/>
              </a:rPr>
              <a:t>NO DATA &gt; ISR!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" name="CustomShape 10"/>
          <p:cNvSpPr/>
          <p:nvPr/>
        </p:nvSpPr>
        <p:spPr>
          <a:xfrm rot="5400000">
            <a:off x="4525560" y="4876200"/>
            <a:ext cx="173880" cy="906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2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5" name="CustomShape 11"/>
          <p:cNvSpPr/>
          <p:nvPr/>
        </p:nvSpPr>
        <p:spPr>
          <a:xfrm>
            <a:off x="4129920" y="5366520"/>
            <a:ext cx="104976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100" spc="-1" strike="noStrike">
                <a:solidFill>
                  <a:srgbClr val="000000"/>
                </a:solidFill>
                <a:latin typeface="Calibri"/>
              </a:rPr>
              <a:t>Some DATA 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100" spc="-1" strike="noStrike">
                <a:solidFill>
                  <a:srgbClr val="000000"/>
                </a:solidFill>
                <a:latin typeface="Calibri"/>
              </a:rPr>
              <a:t>(ROMAN POTS)</a:t>
            </a:r>
            <a:endParaRPr b="0" lang="en-U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03AB9C8-DBA3-48E3-9AFE-B91706F11BAB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60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661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12D2562-DC02-4335-9F83-78F991D2CFE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662" name="Picture 6" descr="A close up of a map&#10;&#10;Description automatically generated"/>
          <p:cNvPicPr/>
          <p:nvPr/>
        </p:nvPicPr>
        <p:blipFill>
          <a:blip r:embed="rId1"/>
          <a:stretch/>
        </p:blipFill>
        <p:spPr>
          <a:xfrm>
            <a:off x="1556640" y="776520"/>
            <a:ext cx="6121800" cy="5118120"/>
          </a:xfrm>
          <a:prstGeom prst="rect">
            <a:avLst/>
          </a:prstGeom>
          <a:ln>
            <a:noFill/>
          </a:ln>
        </p:spPr>
      </p:pic>
      <p:sp>
        <p:nvSpPr>
          <p:cNvPr id="663" name="CustomShape 4"/>
          <p:cNvSpPr/>
          <p:nvPr/>
        </p:nvSpPr>
        <p:spPr>
          <a:xfrm rot="20494200">
            <a:off x="3637800" y="4107600"/>
            <a:ext cx="2613240" cy="3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ff0000"/>
                </a:solidFill>
                <a:latin typeface="Calibri"/>
              </a:rPr>
              <a:t>FASER: R = 10 cm at 480 m η &gt; 9.2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64" name="Line 5"/>
          <p:cNvSpPr/>
          <p:nvPr/>
        </p:nvSpPr>
        <p:spPr>
          <a:xfrm flipV="1">
            <a:off x="2427480" y="1306080"/>
            <a:ext cx="2347560" cy="3688200"/>
          </a:xfrm>
          <a:prstGeom prst="line">
            <a:avLst/>
          </a:prstGeom>
          <a:ln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665" name="CustomShape 6"/>
          <p:cNvSpPr/>
          <p:nvPr/>
        </p:nvSpPr>
        <p:spPr>
          <a:xfrm rot="18011400">
            <a:off x="4215240" y="1185480"/>
            <a:ext cx="582840" cy="28116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tx1"/>
          </a:soli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66" name="CustomShape 7"/>
          <p:cNvSpPr/>
          <p:nvPr/>
        </p:nvSpPr>
        <p:spPr>
          <a:xfrm rot="18175800">
            <a:off x="2430360" y="2505600"/>
            <a:ext cx="25722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R = 11.5 cm @ 125 m, η = 7.7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67" name="CustomShape 8"/>
          <p:cNvSpPr/>
          <p:nvPr/>
        </p:nvSpPr>
        <p:spPr>
          <a:xfrm>
            <a:off x="3223440" y="57240"/>
            <a:ext cx="34441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1800" spc="-1" strike="noStrike" u="sng">
                <a:solidFill>
                  <a:srgbClr val="1c44ff"/>
                </a:solidFill>
                <a:uFillTx/>
                <a:latin typeface="Calibri"/>
              </a:rPr>
              <a:t>Coverage through steel absorbers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Approximation: Zero crossing angle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68" name="CustomShape 9"/>
          <p:cNvSpPr/>
          <p:nvPr/>
        </p:nvSpPr>
        <p:spPr>
          <a:xfrm rot="19424400">
            <a:off x="2965320" y="3246120"/>
            <a:ext cx="29592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R = 5.25 cm at 125 m η = 8.46 not all φ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69" name="Line 10"/>
          <p:cNvSpPr/>
          <p:nvPr/>
        </p:nvSpPr>
        <p:spPr>
          <a:xfrm flipV="1">
            <a:off x="2427480" y="2293200"/>
            <a:ext cx="3680280" cy="2701080"/>
          </a:xfrm>
          <a:prstGeom prst="line">
            <a:avLst/>
          </a:prstGeom>
          <a:ln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670" name="CustomShape 11"/>
          <p:cNvSpPr/>
          <p:nvPr/>
        </p:nvSpPr>
        <p:spPr>
          <a:xfrm rot="19576800">
            <a:off x="5805360" y="1893600"/>
            <a:ext cx="480240" cy="434880"/>
          </a:xfrm>
          <a:prstGeom prst="bentUpArrow">
            <a:avLst>
              <a:gd name="adj1" fmla="val 23122"/>
              <a:gd name="adj2" fmla="val 25000"/>
              <a:gd name="adj3" fmla="val 25000"/>
            </a:avLst>
          </a:prstGeom>
          <a:solidFill>
            <a:schemeClr val="tx1"/>
          </a:soli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1" name="CustomShape 12"/>
          <p:cNvSpPr/>
          <p:nvPr/>
        </p:nvSpPr>
        <p:spPr>
          <a:xfrm>
            <a:off x="516600" y="630720"/>
            <a:ext cx="2520360" cy="333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R = 30 cm @ 116 m, η = 6.65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72" name="CustomShape 13"/>
          <p:cNvSpPr/>
          <p:nvPr/>
        </p:nvSpPr>
        <p:spPr>
          <a:xfrm>
            <a:off x="2427480" y="955080"/>
            <a:ext cx="720360" cy="26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73" name="CustomShape 14"/>
          <p:cNvSpPr/>
          <p:nvPr/>
        </p:nvSpPr>
        <p:spPr>
          <a:xfrm rot="1483200">
            <a:off x="3319920" y="1000440"/>
            <a:ext cx="1339920" cy="26172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1"/>
          <p:cNvSpPr/>
          <p:nvPr/>
        </p:nvSpPr>
        <p:spPr>
          <a:xfrm>
            <a:off x="3089160" y="140760"/>
            <a:ext cx="25509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Can we see X</a:t>
            </a:r>
            <a:r>
              <a:rPr b="0" lang="en-FR" sz="2000" spc="-1" strike="noStrike" u="sng" baseline="30000">
                <a:solidFill>
                  <a:srgbClr val="000000"/>
                </a:solidFill>
                <a:uFillTx/>
                <a:latin typeface="Calibri"/>
              </a:rPr>
              <a:t>0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Wingdings"/>
              </a:rPr>
              <a:t>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𝛾 + 𝛾 ?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75" name="CustomShape 2"/>
          <p:cNvSpPr/>
          <p:nvPr/>
        </p:nvSpPr>
        <p:spPr>
          <a:xfrm>
            <a:off x="416160" y="2841840"/>
            <a:ext cx="2011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6" name="CustomShape 3"/>
          <p:cNvSpPr/>
          <p:nvPr/>
        </p:nvSpPr>
        <p:spPr>
          <a:xfrm>
            <a:off x="2334960" y="2852640"/>
            <a:ext cx="1941120" cy="25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7ebb"/>
            </a:solidFill>
            <a:prstDash val="sysDash"/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7" name="CustomShape 4"/>
          <p:cNvSpPr/>
          <p:nvPr/>
        </p:nvSpPr>
        <p:spPr>
          <a:xfrm flipV="1">
            <a:off x="2343240" y="2700360"/>
            <a:ext cx="1941120" cy="15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7ebb"/>
            </a:solidFill>
            <a:prstDash val="sysDash"/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8" name="CustomShape 5"/>
          <p:cNvSpPr/>
          <p:nvPr/>
        </p:nvSpPr>
        <p:spPr>
          <a:xfrm>
            <a:off x="1061280" y="2505240"/>
            <a:ext cx="36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X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79" name="CustomShape 6"/>
          <p:cNvSpPr/>
          <p:nvPr/>
        </p:nvSpPr>
        <p:spPr>
          <a:xfrm>
            <a:off x="4298760" y="2454840"/>
            <a:ext cx="293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𝛾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0" name="CustomShape 7"/>
          <p:cNvSpPr/>
          <p:nvPr/>
        </p:nvSpPr>
        <p:spPr>
          <a:xfrm>
            <a:off x="4251960" y="2900880"/>
            <a:ext cx="293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𝛾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1" name="CustomShape 8"/>
          <p:cNvSpPr/>
          <p:nvPr/>
        </p:nvSpPr>
        <p:spPr>
          <a:xfrm flipH="1">
            <a:off x="3191760" y="2700360"/>
            <a:ext cx="315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⍺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2" name="CustomShape 9"/>
          <p:cNvSpPr/>
          <p:nvPr/>
        </p:nvSpPr>
        <p:spPr>
          <a:xfrm>
            <a:off x="4610160" y="2593800"/>
            <a:ext cx="360" cy="63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3" name="CustomShape 10"/>
          <p:cNvSpPr/>
          <p:nvPr/>
        </p:nvSpPr>
        <p:spPr>
          <a:xfrm flipH="1">
            <a:off x="2313000" y="3270240"/>
            <a:ext cx="2203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4" name="CustomShape 11"/>
          <p:cNvSpPr/>
          <p:nvPr/>
        </p:nvSpPr>
        <p:spPr>
          <a:xfrm>
            <a:off x="2921040" y="2959560"/>
            <a:ext cx="277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5" name="CustomShape 12"/>
          <p:cNvSpPr/>
          <p:nvPr/>
        </p:nvSpPr>
        <p:spPr>
          <a:xfrm>
            <a:off x="4643280" y="2734200"/>
            <a:ext cx="50724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d</a:t>
            </a:r>
            <a:r>
              <a:rPr b="0" lang="en-FR" sz="1800" spc="-1" strike="noStrike" baseline="-25000">
                <a:solidFill>
                  <a:srgbClr val="ff0000"/>
                </a:solidFill>
                <a:latin typeface="Calibri"/>
              </a:rPr>
              <a:t>min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6" name="CustomShape 13"/>
          <p:cNvSpPr/>
          <p:nvPr/>
        </p:nvSpPr>
        <p:spPr>
          <a:xfrm>
            <a:off x="231480" y="606240"/>
            <a:ext cx="4260960" cy="11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0000"/>
                </a:solidFill>
                <a:latin typeface="Calibri"/>
              </a:rPr>
              <a:t>Critical issue probably shower pointing: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ff0000"/>
                </a:solidFill>
                <a:latin typeface="Calibri"/>
              </a:rPr>
              <a:t>vertex resolution, X</a:t>
            </a:r>
            <a:r>
              <a:rPr b="1" lang="en-GB" sz="16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1" lang="en-GB" sz="1600" spc="-1" strike="noStrike">
                <a:solidFill>
                  <a:srgbClr val="ff0000"/>
                </a:solidFill>
                <a:latin typeface="Calibri"/>
              </a:rPr>
              <a:t> trajectory and 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⍺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1c44ff"/>
                </a:solidFill>
                <a:latin typeface="Calibri"/>
              </a:rPr>
              <a:t>Single shower position resolution ~ 1mm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1c44ff"/>
                </a:solidFill>
                <a:latin typeface="Calibri"/>
              </a:rPr>
              <a:t>Angle resolution &lt; 7 mrad (25 GeV showers)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87" name="Picture 2" descr="A screenshot of a cell phone&#10;&#10;Description automatically generated"/>
          <p:cNvPicPr/>
          <p:nvPr/>
        </p:nvPicPr>
        <p:blipFill>
          <a:blip r:embed="rId1"/>
          <a:stretch/>
        </p:blipFill>
        <p:spPr>
          <a:xfrm rot="5400000">
            <a:off x="4749480" y="1187640"/>
            <a:ext cx="4420440" cy="3187080"/>
          </a:xfrm>
          <a:prstGeom prst="rect">
            <a:avLst/>
          </a:prstGeom>
          <a:ln>
            <a:noFill/>
          </a:ln>
        </p:spPr>
      </p:pic>
      <p:sp>
        <p:nvSpPr>
          <p:cNvPr id="688" name="CustomShape 14"/>
          <p:cNvSpPr/>
          <p:nvPr/>
        </p:nvSpPr>
        <p:spPr>
          <a:xfrm>
            <a:off x="5734080" y="4938480"/>
            <a:ext cx="2993760" cy="106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Simulation two 80 GeV parallel photons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s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eparated by about 30mm.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F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rom CMS-TDR-019 Fig 5.1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689" name="Picture 7" descr=""/>
          <p:cNvPicPr/>
          <p:nvPr/>
        </p:nvPicPr>
        <p:blipFill>
          <a:blip r:embed="rId2"/>
          <a:stretch/>
        </p:blipFill>
        <p:spPr>
          <a:xfrm>
            <a:off x="759600" y="3722760"/>
            <a:ext cx="3264480" cy="3038040"/>
          </a:xfrm>
          <a:prstGeom prst="rect">
            <a:avLst/>
          </a:prstGeom>
          <a:ln>
            <a:noFill/>
          </a:ln>
        </p:spPr>
      </p:pic>
      <p:sp>
        <p:nvSpPr>
          <p:cNvPr id="690" name="CustomShape 15"/>
          <p:cNvSpPr/>
          <p:nvPr/>
        </p:nvSpPr>
        <p:spPr>
          <a:xfrm>
            <a:off x="901080" y="3555000"/>
            <a:ext cx="2993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F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rom CMS-TDR-019 Fig 5.2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91" name="CustomShape 16"/>
          <p:cNvSpPr/>
          <p:nvPr/>
        </p:nvSpPr>
        <p:spPr>
          <a:xfrm>
            <a:off x="992520" y="1775160"/>
            <a:ext cx="2640960" cy="63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𝜎</a:t>
            </a:r>
            <a:r>
              <a:rPr b="0" lang="en-FR" sz="1800" spc="-1" strike="noStrike">
                <a:solidFill>
                  <a:srgbClr val="ff0000"/>
                </a:solidFill>
                <a:latin typeface="Calibri"/>
              </a:rPr>
              <a:t>(M) probably &lt; ~ few 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1c44ff"/>
                </a:solidFill>
                <a:latin typeface="Calibri"/>
              </a:rPr>
              <a:t>&gt; </a:t>
            </a:r>
            <a:r>
              <a:rPr b="0" lang="en-GB" sz="1800" spc="-1" strike="noStrike">
                <a:solidFill>
                  <a:srgbClr val="1c44ff"/>
                </a:solidFill>
                <a:latin typeface="Calibri"/>
              </a:rPr>
              <a:t>N</a:t>
            </a:r>
            <a:r>
              <a:rPr b="0" lang="en-FR" sz="1800" spc="-1" strike="noStrike">
                <a:solidFill>
                  <a:srgbClr val="1c44ff"/>
                </a:solidFill>
                <a:latin typeface="Calibri"/>
              </a:rPr>
              <a:t>eeds proper simulation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92" name="CustomShape 17"/>
          <p:cNvSpPr/>
          <p:nvPr/>
        </p:nvSpPr>
        <p:spPr>
          <a:xfrm>
            <a:off x="6276240" y="129240"/>
            <a:ext cx="2993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F</a:t>
            </a:r>
            <a:r>
              <a:rPr b="0" lang="en-FR" sz="1600" spc="-1" strike="noStrike">
                <a:solidFill>
                  <a:srgbClr val="000000"/>
                </a:solidFill>
                <a:latin typeface="Calibri"/>
              </a:rPr>
              <a:t>rom CMS-TDR-019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93" name="CustomShape 18"/>
          <p:cNvSpPr/>
          <p:nvPr/>
        </p:nvSpPr>
        <p:spPr>
          <a:xfrm>
            <a:off x="4468680" y="6143040"/>
            <a:ext cx="4442040" cy="364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If conversion in tracker – no field so no spread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CustomShape 1"/>
          <p:cNvSpPr/>
          <p:nvPr/>
        </p:nvSpPr>
        <p:spPr>
          <a:xfrm>
            <a:off x="3090240" y="140760"/>
            <a:ext cx="25142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Can we see X</a:t>
            </a:r>
            <a:r>
              <a:rPr b="0" lang="en-FR" sz="2000" spc="-1" strike="noStrike" u="sng" baseline="30000">
                <a:solidFill>
                  <a:srgbClr val="000000"/>
                </a:solidFill>
                <a:uFillTx/>
                <a:latin typeface="Calibri"/>
              </a:rPr>
              <a:t>0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Wingdings"/>
              </a:rPr>
              <a:t>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𝜏 + 𝜏 ?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95" name="CustomShape 2"/>
          <p:cNvSpPr/>
          <p:nvPr/>
        </p:nvSpPr>
        <p:spPr>
          <a:xfrm>
            <a:off x="426960" y="703440"/>
            <a:ext cx="705420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M(𝜏) = 1776.86 MeV </a:t>
            </a:r>
            <a:r>
              <a:rPr b="0" lang="en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M(X) &gt; ~ 3600 MeV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Main decays:  μ ν ν  &amp; e ν ν each about 0.175 so μ μ, e e 3% each, e μ = 6%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Non-pointing because neutrinos missing.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BR (h ν)  = 0.115 (mostly π).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BR (h +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) 37%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BR (h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h h +  0 neutrals - 3 prong) 15%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96" name="CustomShape 3"/>
          <p:cNvSpPr/>
          <p:nvPr/>
        </p:nvSpPr>
        <p:spPr>
          <a:xfrm flipV="1">
            <a:off x="1153440" y="3094560"/>
            <a:ext cx="1575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7" name="CustomShape 4"/>
          <p:cNvSpPr/>
          <p:nvPr/>
        </p:nvSpPr>
        <p:spPr>
          <a:xfrm>
            <a:off x="1153440" y="3330360"/>
            <a:ext cx="1744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8" name="Line 5"/>
          <p:cNvSpPr/>
          <p:nvPr/>
        </p:nvSpPr>
        <p:spPr>
          <a:xfrm>
            <a:off x="271080" y="3330360"/>
            <a:ext cx="882360" cy="0"/>
          </a:xfrm>
          <a:prstGeom prst="line">
            <a:avLst/>
          </a:prstGeom>
          <a:ln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9" name="CustomShape 6"/>
          <p:cNvSpPr/>
          <p:nvPr/>
        </p:nvSpPr>
        <p:spPr>
          <a:xfrm flipV="1">
            <a:off x="4572000" y="2813040"/>
            <a:ext cx="1575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0" name="CustomShape 7"/>
          <p:cNvSpPr/>
          <p:nvPr/>
        </p:nvSpPr>
        <p:spPr>
          <a:xfrm>
            <a:off x="4572000" y="3049200"/>
            <a:ext cx="1744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1" name="CustomShape 8"/>
          <p:cNvSpPr/>
          <p:nvPr/>
        </p:nvSpPr>
        <p:spPr>
          <a:xfrm>
            <a:off x="4572000" y="3049200"/>
            <a:ext cx="189648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2" name="CustomShape 9"/>
          <p:cNvSpPr/>
          <p:nvPr/>
        </p:nvSpPr>
        <p:spPr>
          <a:xfrm>
            <a:off x="4572000" y="3049200"/>
            <a:ext cx="2194200" cy="7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3" name="CustomShape 10"/>
          <p:cNvSpPr/>
          <p:nvPr/>
        </p:nvSpPr>
        <p:spPr>
          <a:xfrm>
            <a:off x="2886840" y="3212640"/>
            <a:ext cx="757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e,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μ, 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4" name="CustomShape 11"/>
          <p:cNvSpPr/>
          <p:nvPr/>
        </p:nvSpPr>
        <p:spPr>
          <a:xfrm>
            <a:off x="2735280" y="2864520"/>
            <a:ext cx="757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e,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μ, 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5" name="Line 12"/>
          <p:cNvSpPr/>
          <p:nvPr/>
        </p:nvSpPr>
        <p:spPr>
          <a:xfrm>
            <a:off x="3952800" y="3037680"/>
            <a:ext cx="684720" cy="0"/>
          </a:xfrm>
          <a:prstGeom prst="line">
            <a:avLst/>
          </a:prstGeom>
          <a:ln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6" name="CustomShape 13"/>
          <p:cNvSpPr/>
          <p:nvPr/>
        </p:nvSpPr>
        <p:spPr>
          <a:xfrm>
            <a:off x="6153840" y="2563200"/>
            <a:ext cx="757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e, 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μ, 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7" name="CustomShape 14"/>
          <p:cNvSpPr/>
          <p:nvPr/>
        </p:nvSpPr>
        <p:spPr>
          <a:xfrm>
            <a:off x="6262200" y="2864520"/>
            <a:ext cx="301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8" name="CustomShape 15"/>
          <p:cNvSpPr/>
          <p:nvPr/>
        </p:nvSpPr>
        <p:spPr>
          <a:xfrm>
            <a:off x="6430320" y="3105000"/>
            <a:ext cx="301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9" name="CustomShape 16"/>
          <p:cNvSpPr/>
          <p:nvPr/>
        </p:nvSpPr>
        <p:spPr>
          <a:xfrm>
            <a:off x="6758640" y="2961360"/>
            <a:ext cx="301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10" name="CustomShape 17"/>
          <p:cNvSpPr/>
          <p:nvPr/>
        </p:nvSpPr>
        <p:spPr>
          <a:xfrm>
            <a:off x="3178080" y="3914640"/>
            <a:ext cx="25142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Can we see X</a:t>
            </a:r>
            <a:r>
              <a:rPr b="0" lang="en-FR" sz="2000" spc="-1" strike="noStrike" u="sng" baseline="30000">
                <a:solidFill>
                  <a:srgbClr val="000000"/>
                </a:solidFill>
                <a:uFillTx/>
                <a:latin typeface="Calibri"/>
              </a:rPr>
              <a:t>0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Wingdings"/>
              </a:rPr>
              <a:t>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c + c ?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11" name="CustomShape 18"/>
          <p:cNvSpPr/>
          <p:nvPr/>
        </p:nvSpPr>
        <p:spPr>
          <a:xfrm>
            <a:off x="828000" y="4698360"/>
            <a:ext cx="6933960" cy="67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Consider e+e- events above open charm threshold 2 x M(D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) = 3730 MeV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Boosted to high p</a:t>
            </a:r>
            <a:r>
              <a:rPr b="0" lang="en-FR" sz="1800" spc="-1" strike="noStrike" baseline="-25000">
                <a:solidFill>
                  <a:srgbClr val="000000"/>
                </a:solidFill>
                <a:latin typeface="Calibri"/>
              </a:rPr>
              <a:t>z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(acceptance?) and decay in pipe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12" name="CustomShape 19"/>
          <p:cNvSpPr/>
          <p:nvPr/>
        </p:nvSpPr>
        <p:spPr>
          <a:xfrm>
            <a:off x="3187440" y="5745240"/>
            <a:ext cx="2555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400" spc="-1" strike="noStrike">
                <a:solidFill>
                  <a:srgbClr val="ff0000"/>
                </a:solidFill>
                <a:latin typeface="Calibri"/>
              </a:rPr>
              <a:t>All need simulation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"/>
          <p:cNvSpPr/>
          <p:nvPr/>
        </p:nvSpPr>
        <p:spPr>
          <a:xfrm>
            <a:off x="3034080" y="168840"/>
            <a:ext cx="2822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Can we see X</a:t>
            </a:r>
            <a:r>
              <a:rPr b="0" lang="en-FR" sz="2000" spc="-1" strike="noStrike" u="sng" baseline="30000">
                <a:solidFill>
                  <a:srgbClr val="000000"/>
                </a:solidFill>
                <a:uFillTx/>
                <a:latin typeface="Calibri"/>
              </a:rPr>
              <a:t>0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Wingdings"/>
              </a:rPr>
              <a:t></a:t>
            </a:r>
            <a:r>
              <a:rPr b="0" lang="en-FR" sz="2000" spc="-1" strike="noStrike" u="sng">
                <a:solidFill>
                  <a:srgbClr val="000000"/>
                </a:solidFill>
                <a:uFillTx/>
                <a:latin typeface="Calibri"/>
              </a:rPr>
              <a:t> Jet + Jet?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14" name="Picture 4" descr="A close up of a logo&#10;&#10;Description automatically generated"/>
          <p:cNvPicPr/>
          <p:nvPr/>
        </p:nvPicPr>
        <p:blipFill>
          <a:blip r:embed="rId1"/>
          <a:stretch/>
        </p:blipFill>
        <p:spPr>
          <a:xfrm>
            <a:off x="314640" y="769680"/>
            <a:ext cx="2321640" cy="1865160"/>
          </a:xfrm>
          <a:prstGeom prst="rect">
            <a:avLst/>
          </a:prstGeom>
          <a:ln>
            <a:noFill/>
          </a:ln>
        </p:spPr>
      </p:pic>
      <p:pic>
        <p:nvPicPr>
          <p:cNvPr id="715" name="Picture 6" descr="A close up of a map&#10;&#10;Description automatically generated"/>
          <p:cNvPicPr/>
          <p:nvPr/>
        </p:nvPicPr>
        <p:blipFill>
          <a:blip r:embed="rId2"/>
          <a:srcRect l="0" t="0" r="44652" b="0"/>
          <a:stretch/>
        </p:blipFill>
        <p:spPr>
          <a:xfrm>
            <a:off x="6286680" y="1303560"/>
            <a:ext cx="2856960" cy="2232720"/>
          </a:xfrm>
          <a:prstGeom prst="rect">
            <a:avLst/>
          </a:prstGeom>
          <a:ln>
            <a:noFill/>
          </a:ln>
        </p:spPr>
      </p:pic>
      <p:pic>
        <p:nvPicPr>
          <p:cNvPr id="716" name="Picture 8" descr="A close up of a logo&#10;&#10;Description automatically generated"/>
          <p:cNvPicPr/>
          <p:nvPr/>
        </p:nvPicPr>
        <p:blipFill>
          <a:blip r:embed="rId3"/>
          <a:stretch/>
        </p:blipFill>
        <p:spPr>
          <a:xfrm>
            <a:off x="3564000" y="749520"/>
            <a:ext cx="2957400" cy="554760"/>
          </a:xfrm>
          <a:prstGeom prst="rect">
            <a:avLst/>
          </a:prstGeom>
          <a:ln>
            <a:noFill/>
          </a:ln>
        </p:spPr>
      </p:pic>
      <p:pic>
        <p:nvPicPr>
          <p:cNvPr id="717" name="Picture 9" descr="A close up of a map&#10;&#10;Description automatically generated"/>
          <p:cNvPicPr/>
          <p:nvPr/>
        </p:nvPicPr>
        <p:blipFill>
          <a:blip r:embed="rId4"/>
          <a:srcRect l="55765" t="0" r="0" b="0"/>
          <a:stretch/>
        </p:blipFill>
        <p:spPr>
          <a:xfrm>
            <a:off x="3301920" y="1286280"/>
            <a:ext cx="2856960" cy="2793600"/>
          </a:xfrm>
          <a:prstGeom prst="rect">
            <a:avLst/>
          </a:prstGeom>
          <a:ln>
            <a:noFill/>
          </a:ln>
        </p:spPr>
      </p:pic>
      <p:sp>
        <p:nvSpPr>
          <p:cNvPr id="718" name="CustomShape 2"/>
          <p:cNvSpPr/>
          <p:nvPr/>
        </p:nvSpPr>
        <p:spPr>
          <a:xfrm>
            <a:off x="5663160" y="3939840"/>
            <a:ext cx="1796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 m </a:t>
            </a:r>
            <a:r>
              <a:rPr b="0" lang="en-FR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 10 m – 1000 m+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19" name="Picture 12" descr="A close up of a logo&#10;&#10;Description automatically generated"/>
          <p:cNvPicPr/>
          <p:nvPr/>
        </p:nvPicPr>
        <p:blipFill>
          <a:blip r:embed="rId5"/>
          <a:srcRect l="53322" t="0" r="9011" b="42617"/>
          <a:stretch/>
        </p:blipFill>
        <p:spPr>
          <a:xfrm>
            <a:off x="5343120" y="4597560"/>
            <a:ext cx="3490920" cy="750960"/>
          </a:xfrm>
          <a:prstGeom prst="rect">
            <a:avLst/>
          </a:prstGeom>
          <a:ln>
            <a:noFill/>
          </a:ln>
        </p:spPr>
      </p:pic>
      <p:sp>
        <p:nvSpPr>
          <p:cNvPr id="720" name="CustomShape 3"/>
          <p:cNvSpPr/>
          <p:nvPr/>
        </p:nvSpPr>
        <p:spPr>
          <a:xfrm>
            <a:off x="866160" y="4653720"/>
            <a:ext cx="6814440" cy="79020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1" name="CustomShape 4"/>
          <p:cNvSpPr/>
          <p:nvPr/>
        </p:nvSpPr>
        <p:spPr>
          <a:xfrm>
            <a:off x="117360" y="4876200"/>
            <a:ext cx="743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70 cm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2" name="CustomShape 5"/>
          <p:cNvSpPr/>
          <p:nvPr/>
        </p:nvSpPr>
        <p:spPr>
          <a:xfrm>
            <a:off x="4166640" y="5444280"/>
            <a:ext cx="1031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&gt; =  20 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3" name="CustomShape 6"/>
          <p:cNvSpPr/>
          <p:nvPr/>
        </p:nvSpPr>
        <p:spPr>
          <a:xfrm rot="16200000">
            <a:off x="7452360" y="4820400"/>
            <a:ext cx="1467000" cy="7293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Thin window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Precision tracking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Imaging Calorimete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4" name="CustomShape 7"/>
          <p:cNvSpPr/>
          <p:nvPr/>
        </p:nvSpPr>
        <p:spPr>
          <a:xfrm>
            <a:off x="2422800" y="4877280"/>
            <a:ext cx="11718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LHC VACUUM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25" name="CustomShape 8"/>
          <p:cNvSpPr/>
          <p:nvPr/>
        </p:nvSpPr>
        <p:spPr>
          <a:xfrm>
            <a:off x="1124640" y="6118560"/>
            <a:ext cx="6296760" cy="364680"/>
          </a:xfrm>
          <a:prstGeom prst="rect">
            <a:avLst/>
          </a:prstGeom>
          <a:noFill/>
          <a:ln>
            <a:solidFill>
              <a:srgbClr val="1c44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1c44ff"/>
                </a:solidFill>
                <a:latin typeface="Calibri"/>
              </a:rPr>
              <a:t>OR EVEN?? Not decaying but interacting unusually in calorimeter?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6" name="CustomShape 9"/>
          <p:cNvSpPr/>
          <p:nvPr/>
        </p:nvSpPr>
        <p:spPr>
          <a:xfrm>
            <a:off x="599040" y="2603160"/>
            <a:ext cx="1321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CMS Central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CustomShape 1"/>
          <p:cNvSpPr/>
          <p:nvPr/>
        </p:nvSpPr>
        <p:spPr>
          <a:xfrm>
            <a:off x="378000" y="29160"/>
            <a:ext cx="4641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FLUKA predictions from Marta Gilarte 20200605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Examples: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28" name="Picture 5" descr="A close up of a map&#10;&#10;Description automatically generated"/>
          <p:cNvPicPr/>
          <p:nvPr/>
        </p:nvPicPr>
        <p:blipFill>
          <a:blip r:embed="rId1"/>
          <a:stretch/>
        </p:blipFill>
        <p:spPr>
          <a:xfrm>
            <a:off x="2177280" y="3634200"/>
            <a:ext cx="6454080" cy="2969280"/>
          </a:xfrm>
          <a:prstGeom prst="rect">
            <a:avLst/>
          </a:prstGeom>
          <a:ln>
            <a:noFill/>
          </a:ln>
        </p:spPr>
      </p:pic>
      <p:pic>
        <p:nvPicPr>
          <p:cNvPr id="729" name="Picture 4" descr="A close up of a map&#10;&#10;Description automatically generated"/>
          <p:cNvPicPr/>
          <p:nvPr/>
        </p:nvPicPr>
        <p:blipFill>
          <a:blip r:embed="rId2"/>
          <a:stretch/>
        </p:blipFill>
        <p:spPr>
          <a:xfrm>
            <a:off x="352800" y="809640"/>
            <a:ext cx="5933520" cy="271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" descr="Momentum_at_IP(positives)-1.png"/>
          <p:cNvPicPr/>
          <p:nvPr/>
        </p:nvPicPr>
        <p:blipFill>
          <a:blip r:embed="rId1"/>
          <a:stretch/>
        </p:blipFill>
        <p:spPr>
          <a:xfrm>
            <a:off x="4191840" y="112680"/>
            <a:ext cx="3939120" cy="2892600"/>
          </a:xfrm>
          <a:prstGeom prst="rect">
            <a:avLst/>
          </a:prstGeom>
          <a:ln>
            <a:noFill/>
          </a:ln>
        </p:spPr>
      </p:pic>
      <p:pic>
        <p:nvPicPr>
          <p:cNvPr id="137" name="Picture 2" descr="Momentum_at_IP(negatives).png"/>
          <p:cNvPicPr/>
          <p:nvPr/>
        </p:nvPicPr>
        <p:blipFill>
          <a:blip r:embed="rId2"/>
          <a:stretch/>
        </p:blipFill>
        <p:spPr>
          <a:xfrm>
            <a:off x="4219920" y="3035880"/>
            <a:ext cx="3939120" cy="288396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28800" y="814680"/>
            <a:ext cx="3908880" cy="561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Spectra generated by /DPMJET-MARS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With 10</a:t>
            </a:r>
            <a:r>
              <a:rPr b="0" lang="en-US" sz="1800" spc="-1" strike="noStrike" baseline="30000">
                <a:solidFill>
                  <a:srgbClr val="0000ff"/>
                </a:solidFill>
                <a:latin typeface="Calibri"/>
              </a:rPr>
              <a:t>6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 pp events, √s = 13 TeV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(N.Mokhov and O.Fornieri)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 1 second, with 2808 bunches,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Have 30 x 10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bunch crossings and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30 x 10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interactions if μ = 1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Notes: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At 0.5 TeV (~ central)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π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= π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-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&amp; K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ＭＳ ゴシック"/>
                <a:ea typeface="ＭＳ ゴシック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K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-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&amp; K/π ~ 10%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p’s &gt; π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+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 above 1.5 TeV and flattish;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High x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  <a:ea typeface="ＭＳ ゴシック"/>
              </a:rPr>
              <a:t>F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peak from diffraction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K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-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(s-ubar) steeper than K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+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(u-sbar)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π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-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(d-ubar) steeper than π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+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 (u-dbar)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Antiprotons, anti-deuterons/tritons/He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ＭＳ ゴシック"/>
              </a:rPr>
              <a:t>3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ゴシック"/>
              </a:rPr>
              <a:t>can be  measured too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 rot="16200000">
            <a:off x="2952000" y="1420920"/>
            <a:ext cx="2378160" cy="33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Number per 125 GeV/c bin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 rot="16200000">
            <a:off x="2941920" y="4340520"/>
            <a:ext cx="2378160" cy="33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Number per 125 GeV/c bin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4595400" y="1819800"/>
            <a:ext cx="915480" cy="41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~ 100/bin/sec 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All p</a:t>
            </a:r>
            <a:r>
              <a:rPr b="0" lang="en-US" sz="10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, μ  = 1 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5787360" y="607320"/>
            <a:ext cx="289080" cy="214200"/>
          </a:xfrm>
          <a:prstGeom prst="lef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3" name="CustomShape 6"/>
          <p:cNvSpPr/>
          <p:nvPr/>
        </p:nvSpPr>
        <p:spPr>
          <a:xfrm>
            <a:off x="60120" y="30240"/>
            <a:ext cx="2727720" cy="6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Calibri"/>
              </a:rPr>
              <a:t>DPMJET prediction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Very uncertain! For illustration only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4" name="TextShape 7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B1DFFCD-988F-479F-9E80-F8F60150633F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45" name="TextShape 8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46" name="TextShape 9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5C4B633-0100-404D-AC7E-5334C4AC2B4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47" name="CustomShape 10"/>
          <p:cNvSpPr/>
          <p:nvPr/>
        </p:nvSpPr>
        <p:spPr>
          <a:xfrm>
            <a:off x="4292280" y="5868720"/>
            <a:ext cx="4553280" cy="364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Protons not = neutrons, π</a:t>
            </a:r>
            <a:r>
              <a:rPr b="0" lang="en-US" sz="1800" spc="-1" strike="noStrike" baseline="30000">
                <a:solidFill>
                  <a:srgbClr val="ff0000"/>
                </a:solidFill>
                <a:latin typeface="Calibri"/>
              </a:rPr>
              <a:t>±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 not = π</a:t>
            </a:r>
            <a:r>
              <a:rPr b="0" lang="en-US" sz="18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, K</a:t>
            </a:r>
            <a:r>
              <a:rPr b="0" lang="en-US" sz="1800" spc="-1" strike="noStrike" baseline="30000">
                <a:solidFill>
                  <a:srgbClr val="ff0000"/>
                </a:solidFill>
                <a:latin typeface="Calibri"/>
              </a:rPr>
              <a:t>0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 not = K</a:t>
            </a:r>
            <a:r>
              <a:rPr b="0" lang="en-US" sz="1800" spc="-1" strike="noStrike" baseline="30000">
                <a:solidFill>
                  <a:srgbClr val="ff0000"/>
                </a:solidFill>
                <a:latin typeface="Calibri"/>
              </a:rPr>
              <a:t> ±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" name="CustomShape 11"/>
          <p:cNvSpPr/>
          <p:nvPr/>
        </p:nvSpPr>
        <p:spPr>
          <a:xfrm flipH="1">
            <a:off x="6457680" y="840240"/>
            <a:ext cx="338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" name="CustomShape 12"/>
          <p:cNvSpPr/>
          <p:nvPr/>
        </p:nvSpPr>
        <p:spPr>
          <a:xfrm flipH="1">
            <a:off x="6796800" y="1481040"/>
            <a:ext cx="59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π+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" name="CustomShape 13"/>
          <p:cNvSpPr/>
          <p:nvPr/>
        </p:nvSpPr>
        <p:spPr>
          <a:xfrm flipH="1">
            <a:off x="5684400" y="1850400"/>
            <a:ext cx="59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b050"/>
                </a:solidFill>
                <a:latin typeface="Calibri"/>
              </a:rPr>
              <a:t>K+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" name="CustomShape 14"/>
          <p:cNvSpPr/>
          <p:nvPr/>
        </p:nvSpPr>
        <p:spPr>
          <a:xfrm flipH="1">
            <a:off x="6465240" y="4513680"/>
            <a:ext cx="59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432ff"/>
                </a:solidFill>
                <a:latin typeface="Calibri"/>
              </a:rPr>
              <a:t>π-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" name="CustomShape 15"/>
          <p:cNvSpPr/>
          <p:nvPr/>
        </p:nvSpPr>
        <p:spPr>
          <a:xfrm flipH="1">
            <a:off x="6761520" y="5087520"/>
            <a:ext cx="59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b050"/>
                </a:solidFill>
                <a:latin typeface="Calibri"/>
              </a:rPr>
              <a:t>K-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CustomShape 16"/>
          <p:cNvSpPr/>
          <p:nvPr/>
        </p:nvSpPr>
        <p:spPr>
          <a:xfrm flipH="1">
            <a:off x="5295600" y="4939920"/>
            <a:ext cx="7700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p-bar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4" name="Line 17"/>
          <p:cNvSpPr/>
          <p:nvPr/>
        </p:nvSpPr>
        <p:spPr>
          <a:xfrm>
            <a:off x="5931720" y="374040"/>
            <a:ext cx="0" cy="2389320"/>
          </a:xfrm>
          <a:prstGeom prst="line">
            <a:avLst/>
          </a:prstGeom>
          <a:ln w="12600">
            <a:solidFill>
              <a:srgbClr val="ff0000"/>
            </a:solidFill>
            <a:prstDash val="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5" name="Line 18"/>
          <p:cNvSpPr/>
          <p:nvPr/>
        </p:nvSpPr>
        <p:spPr>
          <a:xfrm>
            <a:off x="5934600" y="3293640"/>
            <a:ext cx="0" cy="2389320"/>
          </a:xfrm>
          <a:prstGeom prst="line">
            <a:avLst/>
          </a:prstGeom>
          <a:ln w="12600">
            <a:solidFill>
              <a:srgbClr val="ff0000"/>
            </a:solidFill>
            <a:prstDash val="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6" name="CustomShape 19"/>
          <p:cNvSpPr/>
          <p:nvPr/>
        </p:nvSpPr>
        <p:spPr>
          <a:xfrm>
            <a:off x="5766480" y="3822120"/>
            <a:ext cx="289080" cy="214200"/>
          </a:xfrm>
          <a:prstGeom prst="lef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7" name="CustomShape 20"/>
          <p:cNvSpPr/>
          <p:nvPr/>
        </p:nvSpPr>
        <p:spPr>
          <a:xfrm>
            <a:off x="4602600" y="4687560"/>
            <a:ext cx="915480" cy="41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~ 100/bin/sec 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All p</a:t>
            </a:r>
            <a:r>
              <a:rPr b="0" lang="en-US" sz="10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, μ  = 1 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58" name="CustomShape 21"/>
          <p:cNvSpPr/>
          <p:nvPr/>
        </p:nvSpPr>
        <p:spPr>
          <a:xfrm>
            <a:off x="5001840" y="405360"/>
            <a:ext cx="97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~ COVERAGE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59" name="CustomShape 22"/>
          <p:cNvSpPr/>
          <p:nvPr/>
        </p:nvSpPr>
        <p:spPr>
          <a:xfrm>
            <a:off x="5034600" y="3331080"/>
            <a:ext cx="97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200" spc="-1" strike="noStrike">
                <a:solidFill>
                  <a:srgbClr val="000000"/>
                </a:solidFill>
                <a:latin typeface="Calibri"/>
              </a:rPr>
              <a:t>~ COVERAGE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5369760" y="5152320"/>
            <a:ext cx="3468240" cy="820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432ff"/>
                </a:solidFill>
                <a:latin typeface="Calibri"/>
              </a:rPr>
              <a:t>ZDC in ATLAS&amp;CMS – planning for Run 4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432ff"/>
                </a:solidFill>
                <a:latin typeface="Calibri"/>
              </a:rPr>
              <a:t>Must be smaller for Run 4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432ff"/>
                </a:solidFill>
                <a:latin typeface="Calibri"/>
              </a:rPr>
              <a:t>-include it for low-PU runs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B7BEF53-E424-4B8A-950A-A34D0C6C2866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62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63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F888771-592B-472F-8A84-EDC67C55278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64" name="Picture 10" descr=""/>
          <p:cNvPicPr/>
          <p:nvPr/>
        </p:nvPicPr>
        <p:blipFill>
          <a:blip r:embed="rId1"/>
          <a:stretch/>
        </p:blipFill>
        <p:spPr>
          <a:xfrm>
            <a:off x="2275200" y="328680"/>
            <a:ext cx="4620960" cy="4729320"/>
          </a:xfrm>
          <a:prstGeom prst="rect">
            <a:avLst/>
          </a:prstGeom>
          <a:ln>
            <a:noFill/>
          </a:ln>
        </p:spPr>
      </p:pic>
      <p:sp>
        <p:nvSpPr>
          <p:cNvPr id="165" name="CustomShape 5"/>
          <p:cNvSpPr/>
          <p:nvPr/>
        </p:nvSpPr>
        <p:spPr>
          <a:xfrm flipH="1">
            <a:off x="6537600" y="2249640"/>
            <a:ext cx="293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accent6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6" name="CustomShape 6"/>
          <p:cNvSpPr/>
          <p:nvPr/>
        </p:nvSpPr>
        <p:spPr>
          <a:xfrm flipH="1">
            <a:off x="6537600" y="2724480"/>
            <a:ext cx="293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0000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7" name="CustomShape 7"/>
          <p:cNvSpPr/>
          <p:nvPr/>
        </p:nvSpPr>
        <p:spPr>
          <a:xfrm flipH="1">
            <a:off x="6508440" y="3009240"/>
            <a:ext cx="293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b050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8" name="CustomShape 8"/>
          <p:cNvSpPr/>
          <p:nvPr/>
        </p:nvSpPr>
        <p:spPr>
          <a:xfrm flipH="1">
            <a:off x="6508440" y="3291840"/>
            <a:ext cx="293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432ff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9" name="CustomShape 9"/>
          <p:cNvSpPr/>
          <p:nvPr/>
        </p:nvSpPr>
        <p:spPr>
          <a:xfrm>
            <a:off x="6935400" y="2249640"/>
            <a:ext cx="224640" cy="10418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0" name="CustomShape 10"/>
          <p:cNvSpPr/>
          <p:nvPr/>
        </p:nvSpPr>
        <p:spPr>
          <a:xfrm>
            <a:off x="7163280" y="2586240"/>
            <a:ext cx="55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X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40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1" name="CustomShape 11"/>
          <p:cNvSpPr/>
          <p:nvPr/>
        </p:nvSpPr>
        <p:spPr>
          <a:xfrm>
            <a:off x="1712520" y="5108400"/>
            <a:ext cx="2890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Neutrons have similar spread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(&amp; contaminated by K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2" name="CustomShape 12"/>
          <p:cNvSpPr/>
          <p:nvPr/>
        </p:nvSpPr>
        <p:spPr>
          <a:xfrm>
            <a:off x="6836400" y="3996000"/>
            <a:ext cx="16912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Photons from π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(also from η</a:t>
            </a:r>
            <a:r>
              <a:rPr b="0" lang="en-FR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6" descr=""/>
          <p:cNvPicPr/>
          <p:nvPr/>
        </p:nvPicPr>
        <p:blipFill>
          <a:blip r:embed="rId1"/>
          <a:stretch/>
        </p:blipFill>
        <p:spPr>
          <a:xfrm>
            <a:off x="1880280" y="1384560"/>
            <a:ext cx="5739120" cy="4400640"/>
          </a:xfrm>
          <a:prstGeom prst="rect">
            <a:avLst/>
          </a:prstGeom>
          <a:ln>
            <a:noFill/>
          </a:ln>
        </p:spPr>
      </p:pic>
      <p:pic>
        <p:nvPicPr>
          <p:cNvPr id="174" name="Picture 8" descr="A picture containing bottle, red&#10;&#10;Description automatically generated"/>
          <p:cNvPicPr/>
          <p:nvPr/>
        </p:nvPicPr>
        <p:blipFill>
          <a:blip r:embed="rId2"/>
          <a:stretch/>
        </p:blipFill>
        <p:spPr>
          <a:xfrm>
            <a:off x="239040" y="120960"/>
            <a:ext cx="2925720" cy="1189440"/>
          </a:xfrm>
          <a:prstGeom prst="rect">
            <a:avLst/>
          </a:prstGeom>
          <a:ln>
            <a:noFill/>
          </a:ln>
        </p:spPr>
      </p:pic>
      <p:pic>
        <p:nvPicPr>
          <p:cNvPr id="175" name="Picture 10" descr="A picture containing knife, table&#10;&#10;Description automatically generated"/>
          <p:cNvPicPr/>
          <p:nvPr/>
        </p:nvPicPr>
        <p:blipFill>
          <a:blip r:embed="rId3"/>
          <a:stretch/>
        </p:blipFill>
        <p:spPr>
          <a:xfrm>
            <a:off x="3981240" y="120960"/>
            <a:ext cx="4923360" cy="122220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319680" y="5743800"/>
            <a:ext cx="849168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Density of charged pions in p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, x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. Most have p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&lt; 1 GeV/c and |η| &gt; 7 – unexplored region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262800" y="1343520"/>
            <a:ext cx="154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(Dec 5th 2019)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 rot="18052200">
            <a:off x="3064320" y="3184200"/>
            <a:ext cx="638280" cy="36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η = 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181080" y="6068880"/>
            <a:ext cx="886068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TOTEM &amp; PPS (p’s at x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&gt; 0.9) and ZDC &amp; LHCf measure neutrals (n + K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L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, π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γγ) at θ ~ 0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</a:rPr>
              <a:t>o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0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55C5021-6CFA-4FE2-806E-EFB3E8B9A143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81" name="TextShape 6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Multiparticle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82" name="TextShape 7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89FC9D4-BBDA-465D-84CC-4771C5F7683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83" name="CustomShape 8"/>
          <p:cNvSpPr/>
          <p:nvPr/>
        </p:nvSpPr>
        <p:spPr>
          <a:xfrm>
            <a:off x="3728160" y="5403960"/>
            <a:ext cx="23454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FR" sz="2000" spc="-1" strike="noStrike">
                <a:solidFill>
                  <a:srgbClr val="0432ff"/>
                </a:solidFill>
                <a:latin typeface="Calibri"/>
              </a:rPr>
              <a:t>Feyman </a:t>
            </a:r>
            <a:r>
              <a:rPr b="1" lang="fr-FR" sz="2000" spc="-1" strike="noStrike">
                <a:solidFill>
                  <a:srgbClr val="0432ff"/>
                </a:solidFill>
                <a:latin typeface="Calibri"/>
              </a:rPr>
              <a:t>x</a:t>
            </a:r>
            <a:r>
              <a:rPr b="1" lang="fr-FR" sz="2000" spc="-1" strike="noStrike" baseline="-25000">
                <a:solidFill>
                  <a:srgbClr val="0432ff"/>
                </a:solidFill>
                <a:latin typeface="Calibri"/>
              </a:rPr>
              <a:t>F </a:t>
            </a:r>
            <a:r>
              <a:rPr b="1" lang="fr-FR" sz="2000" spc="-1" strike="noStrike">
                <a:solidFill>
                  <a:srgbClr val="0432ff"/>
                </a:solidFill>
                <a:latin typeface="Calibri"/>
              </a:rPr>
              <a:t>= p</a:t>
            </a:r>
            <a:r>
              <a:rPr b="1" lang="fr-FR" sz="2000" spc="-1" strike="noStrike" baseline="-25000">
                <a:solidFill>
                  <a:srgbClr val="0432ff"/>
                </a:solidFill>
                <a:latin typeface="Calibri"/>
              </a:rPr>
              <a:t>z</a:t>
            </a:r>
            <a:r>
              <a:rPr b="1" lang="fr-FR" sz="2000" spc="-1" strike="noStrike">
                <a:solidFill>
                  <a:srgbClr val="0432ff"/>
                </a:solidFill>
                <a:latin typeface="Calibri"/>
              </a:rPr>
              <a:t>/p</a:t>
            </a:r>
            <a:r>
              <a:rPr b="1" lang="fr-FR" sz="2000" spc="-1" strike="noStrike" baseline="-25000">
                <a:solidFill>
                  <a:srgbClr val="0432ff"/>
                </a:solidFill>
                <a:latin typeface="Calibri"/>
              </a:rPr>
              <a:t>BEAM</a:t>
            </a:r>
            <a:r>
              <a:rPr b="1" lang="en-FR" sz="2000" spc="-1" strike="noStrike">
                <a:solidFill>
                  <a:srgbClr val="0432ff"/>
                </a:solidFill>
                <a:latin typeface="Calibri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4" name="CustomShape 9"/>
          <p:cNvSpPr/>
          <p:nvPr/>
        </p:nvSpPr>
        <p:spPr>
          <a:xfrm rot="19494600">
            <a:off x="5757480" y="2408040"/>
            <a:ext cx="638280" cy="36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η = 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5" name="CustomShape 10"/>
          <p:cNvSpPr/>
          <p:nvPr/>
        </p:nvSpPr>
        <p:spPr>
          <a:xfrm rot="17100000">
            <a:off x="2739600" y="2098800"/>
            <a:ext cx="638280" cy="36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η = 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6" name="CustomShape 11"/>
          <p:cNvSpPr/>
          <p:nvPr/>
        </p:nvSpPr>
        <p:spPr>
          <a:xfrm>
            <a:off x="2970000" y="5408640"/>
            <a:ext cx="707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1400" spc="-1" strike="noStrike">
                <a:solidFill>
                  <a:srgbClr val="000000"/>
                </a:solidFill>
                <a:latin typeface="Calibri"/>
              </a:rPr>
              <a:t>1.4 TeV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7" name="CustomShape 12"/>
          <p:cNvSpPr/>
          <p:nvPr/>
        </p:nvSpPr>
        <p:spPr>
          <a:xfrm>
            <a:off x="4077720" y="419760"/>
            <a:ext cx="4814640" cy="7437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8" name="CustomShape 13"/>
          <p:cNvSpPr/>
          <p:nvPr/>
        </p:nvSpPr>
        <p:spPr>
          <a:xfrm>
            <a:off x="95400" y="3015000"/>
            <a:ext cx="2250720" cy="198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Hans Dembinsky’s talk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FR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GB" sz="1800" spc="-1" strike="noStrike">
                <a:solidFill>
                  <a:srgbClr val="1c44ff"/>
                </a:solidFill>
                <a:latin typeface="Calibri"/>
              </a:rPr>
              <a:t>η = 4.5 (LHCb charm)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1c44ff"/>
                </a:solidFill>
                <a:latin typeface="Calibri"/>
              </a:rPr>
              <a:t>is θ =1.3</a:t>
            </a:r>
            <a:r>
              <a:rPr b="0" lang="en-GB" sz="1800" spc="-1" strike="noStrike" baseline="30000">
                <a:solidFill>
                  <a:srgbClr val="1c44ff"/>
                </a:solidFill>
                <a:latin typeface="Calibri"/>
              </a:rPr>
              <a:t>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1c44ff"/>
                </a:solidFill>
                <a:latin typeface="Calibri"/>
              </a:rPr>
              <a:t>x</a:t>
            </a:r>
            <a:r>
              <a:rPr b="0" lang="en-GB" sz="1600" spc="-1" strike="noStrike" baseline="-25000">
                <a:solidFill>
                  <a:srgbClr val="1c44ff"/>
                </a:solidFill>
                <a:latin typeface="Calibri"/>
              </a:rPr>
              <a:t>F</a:t>
            </a:r>
            <a:r>
              <a:rPr b="0" lang="en-GB" sz="1600" spc="-1" strike="noStrike">
                <a:solidFill>
                  <a:srgbClr val="1c44ff"/>
                </a:solidFill>
                <a:latin typeface="Calibri"/>
              </a:rPr>
              <a:t> = </a:t>
            </a:r>
            <a:r>
              <a:rPr b="0" lang="en-GB" sz="1600" spc="-1" strike="noStrike" u="sng">
                <a:solidFill>
                  <a:srgbClr val="0000ff"/>
                </a:solidFill>
                <a:uFillTx/>
                <a:latin typeface="Calibri"/>
                <a:hlinkClick r:id="rId4"/>
              </a:rPr>
              <a:t>0.033 @ p</a:t>
            </a:r>
            <a:r>
              <a:rPr b="0" lang="en-GB" sz="1600" spc="-1" strike="noStrike" u="sng" baseline="-25000">
                <a:solidFill>
                  <a:srgbClr val="0000ff"/>
                </a:solidFill>
                <a:uFillTx/>
                <a:latin typeface="Calibri"/>
                <a:hlinkClick r:id="rId5"/>
              </a:rPr>
              <a:t>T</a:t>
            </a:r>
            <a:r>
              <a:rPr b="0" lang="en-GB" sz="1600" spc="-1" strike="noStrike" u="sng">
                <a:solidFill>
                  <a:srgbClr val="0000ff"/>
                </a:solidFill>
                <a:uFillTx/>
                <a:latin typeface="Calibri"/>
                <a:hlinkClick r:id="rId6"/>
              </a:rPr>
              <a:t>=5</a:t>
            </a:r>
            <a:r>
              <a:rPr b="0" lang="en-GB" sz="1600" spc="-1" strike="noStrike">
                <a:solidFill>
                  <a:srgbClr val="1c44ff"/>
                </a:solidFill>
                <a:latin typeface="Calibri"/>
              </a:rPr>
              <a:t> GeV/c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1c44ff"/>
                </a:solidFill>
                <a:latin typeface="Calibri"/>
              </a:rPr>
              <a:t>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1c44ff"/>
                </a:solidFill>
                <a:latin typeface="Calibri"/>
              </a:rPr>
              <a:t>is not “very forward”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9" name="Line 14"/>
          <p:cNvSpPr/>
          <p:nvPr/>
        </p:nvSpPr>
        <p:spPr>
          <a:xfrm flipH="1">
            <a:off x="2493720" y="1712520"/>
            <a:ext cx="133200" cy="3497760"/>
          </a:xfrm>
          <a:prstGeom prst="line">
            <a:avLst/>
          </a:prstGeom>
          <a:ln>
            <a:solidFill>
              <a:schemeClr val="tx1"/>
            </a:solidFill>
            <a:prstDash val="sys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0" name="CustomShape 15"/>
          <p:cNvSpPr/>
          <p:nvPr/>
        </p:nvSpPr>
        <p:spPr>
          <a:xfrm rot="16509600">
            <a:off x="2307960" y="1238040"/>
            <a:ext cx="670320" cy="3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η = 4.5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399600" y="112680"/>
            <a:ext cx="8231400" cy="98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Comparison of Monte Carlo generators, 13 TeV   Plots from Menjo Hiroaki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Low-p</a:t>
            </a:r>
            <a:r>
              <a:rPr b="0" lang="fr-FR" sz="2000" spc="-1" strike="noStrike" baseline="-25000">
                <a:solidFill>
                  <a:srgbClr val="ff0000"/>
                </a:solidFill>
                <a:latin typeface="Calibri"/>
              </a:rPr>
              <a:t>T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 π</a:t>
            </a:r>
            <a:r>
              <a:rPr b="0" lang="fr-FR" sz="2000" spc="-1" strike="noStrike" baseline="30000">
                <a:solidFill>
                  <a:srgbClr val="ff0000"/>
                </a:solidFill>
                <a:latin typeface="Calibri"/>
              </a:rPr>
              <a:t>±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  : PYTHIA ~ 50 x QGSJET II-4 at x</a:t>
            </a:r>
            <a:r>
              <a:rPr b="0" lang="fr-FR" sz="2000" spc="-1" strike="noStrike" baseline="-25000">
                <a:solidFill>
                  <a:srgbClr val="ff0000"/>
                </a:solidFill>
                <a:latin typeface="Calibri"/>
              </a:rPr>
              <a:t>F 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~ 0.8 – we can measure to x</a:t>
            </a:r>
            <a:r>
              <a:rPr b="0" lang="fr-FR" sz="2000" spc="-1" strike="noStrike" baseline="-25000">
                <a:solidFill>
                  <a:srgbClr val="ff0000"/>
                </a:solidFill>
                <a:latin typeface="Calibri"/>
              </a:rPr>
              <a:t>F </a:t>
            </a:r>
            <a:r>
              <a:rPr b="0" lang="fr-FR" sz="2000" spc="-1" strike="noStrike">
                <a:solidFill>
                  <a:srgbClr val="ff0000"/>
                </a:solidFill>
                <a:latin typeface="Calibri"/>
              </a:rPr>
              <a:t>~ 0.45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92" name="Picture 2" descr="A picture containing text, map&#10;&#10;Description automatically generated"/>
          <p:cNvPicPr/>
          <p:nvPr/>
        </p:nvPicPr>
        <p:blipFill>
          <a:blip r:embed="rId1"/>
          <a:stretch/>
        </p:blipFill>
        <p:spPr>
          <a:xfrm>
            <a:off x="67680" y="1677600"/>
            <a:ext cx="2228760" cy="4113000"/>
          </a:xfrm>
          <a:prstGeom prst="rect">
            <a:avLst/>
          </a:prstGeom>
          <a:ln>
            <a:noFill/>
          </a:ln>
        </p:spPr>
      </p:pic>
      <p:pic>
        <p:nvPicPr>
          <p:cNvPr id="193" name="Picture 5" descr="A picture containing text, map&#10;&#10;Description automatically generated"/>
          <p:cNvPicPr/>
          <p:nvPr/>
        </p:nvPicPr>
        <p:blipFill>
          <a:blip r:embed="rId2"/>
          <a:stretch/>
        </p:blipFill>
        <p:spPr>
          <a:xfrm>
            <a:off x="2295720" y="1677600"/>
            <a:ext cx="2323080" cy="4113000"/>
          </a:xfrm>
          <a:prstGeom prst="rect">
            <a:avLst/>
          </a:prstGeom>
          <a:ln>
            <a:noFill/>
          </a:ln>
        </p:spPr>
      </p:pic>
      <p:pic>
        <p:nvPicPr>
          <p:cNvPr id="194" name="Picture 4" descr="A close up of a map&#10;&#10;Description automatically generated"/>
          <p:cNvPicPr/>
          <p:nvPr/>
        </p:nvPicPr>
        <p:blipFill>
          <a:blip r:embed="rId3"/>
          <a:srcRect l="0" t="0" r="0" b="728"/>
          <a:stretch/>
        </p:blipFill>
        <p:spPr>
          <a:xfrm>
            <a:off x="4560480" y="1720080"/>
            <a:ext cx="2279160" cy="3954600"/>
          </a:xfrm>
          <a:prstGeom prst="rect">
            <a:avLst/>
          </a:prstGeom>
          <a:ln>
            <a:noFill/>
          </a:ln>
        </p:spPr>
      </p:pic>
      <p:pic>
        <p:nvPicPr>
          <p:cNvPr id="195" name="Picture 6" descr="A close up of a map&#10;&#10;Description automatically generated"/>
          <p:cNvPicPr/>
          <p:nvPr/>
        </p:nvPicPr>
        <p:blipFill>
          <a:blip r:embed="rId4"/>
          <a:stretch/>
        </p:blipFill>
        <p:spPr>
          <a:xfrm>
            <a:off x="6795720" y="1757160"/>
            <a:ext cx="2280240" cy="403380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4474800" y="1308240"/>
            <a:ext cx="4538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K</a:t>
            </a:r>
            <a:r>
              <a:rPr b="0" lang="fr-FR" sz="1800" spc="-1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and K</a:t>
            </a:r>
            <a:r>
              <a:rPr b="0" lang="fr-FR" sz="1800" spc="-1" strike="noStrike" baseline="30000">
                <a:solidFill>
                  <a:srgbClr val="000000"/>
                </a:solidFill>
                <a:latin typeface="Calibri"/>
              </a:rPr>
              <a:t>-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(steeper, s-ubar so no valence quarks)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1547280" y="6080760"/>
            <a:ext cx="614304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High-x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F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antiprotons very uncertain, antideuterons even more so!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4498920" y="5693040"/>
            <a:ext cx="2199240" cy="40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Feynman x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F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= p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z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/p</a:t>
            </a:r>
            <a:r>
              <a:rPr b="0" lang="fr-FR" sz="1800" spc="-1" strike="noStrike" baseline="-25000">
                <a:solidFill>
                  <a:srgbClr val="000000"/>
                </a:solidFill>
                <a:latin typeface="Calibri"/>
              </a:rPr>
              <a:t>BEAM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767160" y="2010240"/>
            <a:ext cx="5101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</a:t>
            </a:r>
            <a:r>
              <a:rPr b="0" lang="fr-FR" sz="20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fr-FR" sz="20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0" name="CustomShape 6"/>
          <p:cNvSpPr/>
          <p:nvPr/>
        </p:nvSpPr>
        <p:spPr>
          <a:xfrm>
            <a:off x="3120480" y="2010240"/>
            <a:ext cx="482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</a:t>
            </a:r>
            <a:r>
              <a:rPr b="0" lang="fr-FR" sz="2000" spc="-1" strike="noStrike">
                <a:solidFill>
                  <a:srgbClr val="0432ff"/>
                </a:solidFill>
                <a:latin typeface="Calibri"/>
              </a:rPr>
              <a:t>π</a:t>
            </a:r>
            <a:r>
              <a:rPr b="0" lang="fr-FR" sz="20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r>
              <a:rPr b="0" lang="en-US" sz="2000" spc="-1" strike="noStrike">
                <a:solidFill>
                  <a:srgbClr val="0432ff"/>
                </a:solidFill>
                <a:latin typeface="Calibri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1" name="CustomShape 7"/>
          <p:cNvSpPr/>
          <p:nvPr/>
        </p:nvSpPr>
        <p:spPr>
          <a:xfrm>
            <a:off x="5320080" y="2010240"/>
            <a:ext cx="386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432ff"/>
                </a:solidFill>
                <a:latin typeface="Calibri"/>
              </a:rPr>
              <a:t>K</a:t>
            </a:r>
            <a:r>
              <a:rPr b="0" lang="en-FR" sz="2000" spc="-1" strike="noStrike" baseline="30000">
                <a:solidFill>
                  <a:srgbClr val="0432ff"/>
                </a:solidFill>
                <a:latin typeface="Calibri"/>
              </a:rPr>
              <a:t>+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2" name="CustomShape 8"/>
          <p:cNvSpPr/>
          <p:nvPr/>
        </p:nvSpPr>
        <p:spPr>
          <a:xfrm>
            <a:off x="7468920" y="2018520"/>
            <a:ext cx="402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FR" sz="2000" spc="-1" strike="noStrike">
                <a:solidFill>
                  <a:srgbClr val="0432ff"/>
                </a:solidFill>
                <a:latin typeface="Calibri"/>
              </a:rPr>
              <a:t>K</a:t>
            </a:r>
            <a:r>
              <a:rPr b="0" lang="en-FR" sz="2000" spc="-1" strike="noStrike" baseline="30000">
                <a:solidFill>
                  <a:srgbClr val="0432ff"/>
                </a:solidFill>
                <a:latin typeface="Calibri"/>
              </a:rPr>
              <a:t>-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99FB5D8-689E-4E8C-9481-8DFBE27F1F35}" type="datetime1">
              <a:rPr b="0" lang="fr-FR" sz="1200" spc="-1" strike="noStrike">
                <a:solidFill>
                  <a:srgbClr val="8b8b8b"/>
                </a:solidFill>
                <a:latin typeface="Calibri"/>
              </a:rPr>
              <a:t>23/06/2020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Mike Albrow       Forward Hadron Spectrometer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05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23278BF-CBD1-45EE-9578-5BB0D14C51A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206" name="Picture 7" descr=""/>
          <p:cNvPicPr/>
          <p:nvPr/>
        </p:nvPicPr>
        <p:blipFill>
          <a:blip r:embed="rId1"/>
          <a:stretch/>
        </p:blipFill>
        <p:spPr>
          <a:xfrm>
            <a:off x="685440" y="1883520"/>
            <a:ext cx="7152480" cy="3888720"/>
          </a:xfrm>
          <a:prstGeom prst="rect">
            <a:avLst/>
          </a:prstGeom>
          <a:ln w="38160">
            <a:solidFill>
              <a:srgbClr val="0432ff"/>
            </a:solidFill>
            <a:round/>
          </a:ln>
        </p:spPr>
      </p:pic>
      <p:sp>
        <p:nvSpPr>
          <p:cNvPr id="207" name="CustomShape 4"/>
          <p:cNvSpPr/>
          <p:nvPr/>
        </p:nvSpPr>
        <p:spPr>
          <a:xfrm>
            <a:off x="295200" y="136440"/>
            <a:ext cx="76996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Looking </a:t>
            </a:r>
            <a:r>
              <a:rPr b="1" lang="fr-FR" sz="1800" spc="-1" strike="noStrike">
                <a:solidFill>
                  <a:srgbClr val="ff0000"/>
                </a:solidFill>
                <a:latin typeface="Calibri"/>
              </a:rPr>
              <a:t>along LHC tunnel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, beam separation dipoles &amp; CMS behind me.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20 cm diameter straight pipe with both beams for 50 m. (Cladding)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"/>
            </a:pPr>
            <a:r>
              <a:rPr b="1" lang="fr-FR" sz="1800" spc="-1" strike="noStrike">
                <a:solidFill>
                  <a:srgbClr val="ff0000"/>
                </a:solidFill>
                <a:latin typeface="Calibri"/>
              </a:rPr>
              <a:t>Make this pipe larger diameter: R = 40 cm (or more, TBD) and 20 – 30m long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Calibri"/>
              </a:rPr>
              <a:t>OK with LHC </a:t>
            </a:r>
            <a:r>
              <a:rPr b="0" lang="fr-FR" sz="1800" spc="-1" strike="noStrike">
                <a:solidFill>
                  <a:srgbClr val="0432ff"/>
                </a:solidFill>
                <a:latin typeface="Calibri"/>
              </a:rPr>
              <a:t>(at least provisionally, L =  20m)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Application>LibreOffice/6.4.3.2$Linux_X86_64 LibreOffice_project/40$Build-2</Application>
  <Words>4561</Words>
  <Paragraphs>693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2019-12-17T09:52:38Z</dcterms:created>
  <dc:creator>Michael Albrow</dc:creator>
  <dc:description/>
  <dc:language>en-US</dc:language>
  <cp:lastModifiedBy>Michael Albrow</cp:lastModifiedBy>
  <dcterms:modified xsi:type="dcterms:W3CDTF">2020-06-23T11:57:06Z</dcterms:modified>
  <cp:revision>71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44</vt:i4>
  </property>
</Properties>
</file>