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89" r:id="rId2"/>
    <p:sldId id="330" r:id="rId3"/>
    <p:sldId id="315" r:id="rId4"/>
    <p:sldId id="316" r:id="rId5"/>
    <p:sldId id="317" r:id="rId6"/>
    <p:sldId id="318" r:id="rId7"/>
    <p:sldId id="319" r:id="rId8"/>
    <p:sldId id="326" r:id="rId9"/>
    <p:sldId id="320" r:id="rId10"/>
    <p:sldId id="321" r:id="rId11"/>
    <p:sldId id="322" r:id="rId12"/>
    <p:sldId id="323" r:id="rId13"/>
    <p:sldId id="304" r:id="rId14"/>
    <p:sldId id="324" r:id="rId15"/>
    <p:sldId id="327" r:id="rId16"/>
    <p:sldId id="331" r:id="rId17"/>
    <p:sldId id="329" r:id="rId18"/>
    <p:sldId id="325" r:id="rId19"/>
    <p:sldId id="328" r:id="rId20"/>
    <p:sldId id="275" r:id="rId21"/>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extLst>
    <p:ext uri="{EFAFB233-063F-42B5-8137-9DF3F51BA10A}">
      <p15:sldGuideLst xmlns:p15="http://schemas.microsoft.com/office/powerpoint/2012/main">
        <p15:guide id="1" orient="horz" pos="1026">
          <p15:clr>
            <a:srgbClr val="A4A3A4"/>
          </p15:clr>
        </p15:guide>
        <p15:guide id="2" orient="horz" pos="3838">
          <p15:clr>
            <a:srgbClr val="A4A3A4"/>
          </p15:clr>
        </p15:guide>
        <p15:guide id="3" pos="138">
          <p15:clr>
            <a:srgbClr val="A4A3A4"/>
          </p15:clr>
        </p15:guide>
        <p15:guide id="4" pos="562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7" autoAdjust="0"/>
  </p:normalViewPr>
  <p:slideViewPr>
    <p:cSldViewPr snapToObjects="1">
      <p:cViewPr varScale="1">
        <p:scale>
          <a:sx n="61" d="100"/>
          <a:sy n="61" d="100"/>
        </p:scale>
        <p:origin x="1310" y="53"/>
      </p:cViewPr>
      <p:guideLst>
        <p:guide orient="horz" pos="1026"/>
        <p:guide orient="horz" pos="3838"/>
        <p:guide pos="138"/>
        <p:guide pos="5623"/>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817E1335-EAF6-8541-BA6A-0248883F1792}" type="slidenum">
              <a:rPr lang="de-DE" sz="900">
                <a:latin typeface="Arial"/>
                <a:cs typeface="Arial"/>
              </a:rPr>
              <a:pPr>
                <a:defRPr/>
              </a:pPr>
              <a:t>‹Nr.›</a:t>
            </a:fld>
            <a:endParaRPr lang="de-DE" sz="900">
              <a:latin typeface="Arial"/>
              <a:cs typeface="Arial"/>
            </a:endParaRPr>
          </a:p>
        </p:txBody>
      </p:sp>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Fußzeilenplatzhalter 2"/>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4" name="Datumsplatzhalter 3"/>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DD37BF-9F0E-4CF9-86C4-B1EFF3868729}" type="datetimeFigureOut">
              <a:rPr lang="de-DE" smtClean="0"/>
              <a:t>06.10.2020</a:t>
            </a:fld>
            <a:endParaRPr lang="de-DE"/>
          </a:p>
        </p:txBody>
      </p:sp>
    </p:spTree>
    <p:extLst>
      <p:ext uri="{BB962C8B-B14F-4D97-AF65-F5344CB8AC3E}">
        <p14:creationId xmlns:p14="http://schemas.microsoft.com/office/powerpoint/2010/main" val="37036665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pitchFamily="34" charset="0"/>
                <a:ea typeface="+mn-ea"/>
                <a:cs typeface="+mn-cs"/>
              </a:defRPr>
            </a:lvl1pPr>
          </a:lstStyle>
          <a:p>
            <a:pPr>
              <a:defRPr/>
            </a:pPr>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Arial" pitchFamily="34" charset="0"/>
                <a:ea typeface="+mn-ea"/>
                <a:cs typeface="+mn-cs"/>
              </a:defRPr>
            </a:lvl1pPr>
          </a:lstStyle>
          <a:p>
            <a:pPr>
              <a:defRPr/>
            </a:pPr>
            <a:fld id="{DD541498-9847-0E44-AE8E-158D3D6AF3C7}" type="datetime1">
              <a:rPr lang="de-DE" smtClean="0"/>
              <a:pPr>
                <a:defRPr/>
              </a:pPr>
              <a:t>06.10.2020</a:t>
            </a:fld>
            <a:endParaRPr lang="de-DE" dirty="0"/>
          </a:p>
        </p:txBody>
      </p:sp>
      <p:sp>
        <p:nvSpPr>
          <p:cNvPr id="4" name="Folienbildplatzhalter 3"/>
          <p:cNvSpPr>
            <a:spLocks noGrp="1" noRot="1" noChangeAspect="1"/>
          </p:cNvSpPr>
          <p:nvPr>
            <p:ph type="sldImg" idx="2"/>
          </p:nvPr>
        </p:nvSpPr>
        <p:spPr>
          <a:xfrm>
            <a:off x="1628800" y="685800"/>
            <a:ext cx="4086200" cy="3064650"/>
          </a:xfrm>
          <a:prstGeom prst="rect">
            <a:avLst/>
          </a:prstGeom>
          <a:noFill/>
          <a:ln w="12700">
            <a:solidFill>
              <a:prstClr val="black"/>
            </a:solidFill>
          </a:ln>
        </p:spPr>
        <p:txBody>
          <a:bodyPr vert="horz" lIns="91440" tIns="45720" rIns="91440" bIns="45720" rtlCol="0" anchor="ctr"/>
          <a:lstStyle/>
          <a:p>
            <a:pPr lvl="0"/>
            <a:endParaRPr lang="de-DE" noProof="0" dirty="0" smtClean="0"/>
          </a:p>
        </p:txBody>
      </p:sp>
      <p:sp>
        <p:nvSpPr>
          <p:cNvPr id="5" name="Notizenplatzhalter 4"/>
          <p:cNvSpPr>
            <a:spLocks noGrp="1"/>
          </p:cNvSpPr>
          <p:nvPr>
            <p:ph type="body" sz="quarter" idx="3"/>
          </p:nvPr>
        </p:nvSpPr>
        <p:spPr>
          <a:xfrm>
            <a:off x="685800" y="3923928"/>
            <a:ext cx="5486400" cy="4534272"/>
          </a:xfrm>
          <a:prstGeom prst="rect">
            <a:avLst/>
          </a:prstGeom>
        </p:spPr>
        <p:txBody>
          <a:bodyPr vert="horz" lIns="91440" tIns="45720" rIns="91440" bIns="45720" rtlCol="0">
            <a:normAutofit/>
          </a:body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pitchFamily="34" charset="0"/>
                <a:ea typeface="+mn-ea"/>
                <a:cs typeface="+mn-cs"/>
              </a:defRPr>
            </a:lvl1pPr>
          </a:lstStyle>
          <a:p>
            <a:pPr>
              <a:defRPr/>
            </a:pPr>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Arial" pitchFamily="34" charset="0"/>
                <a:ea typeface="+mn-ea"/>
                <a:cs typeface="+mn-cs"/>
              </a:defRPr>
            </a:lvl1pPr>
          </a:lstStyle>
          <a:p>
            <a:pPr>
              <a:defRPr/>
            </a:pPr>
            <a:fld id="{716FC78E-5DB2-EF44-97C3-9870110DD900}" type="slidenum">
              <a:rPr lang="de-DE" smtClean="0"/>
              <a:pPr>
                <a:defRPr/>
              </a:pPr>
              <a:t>‹Nr.›</a:t>
            </a:fld>
            <a:endParaRPr lang="de-DE" dirty="0"/>
          </a:p>
        </p:txBody>
      </p:sp>
    </p:spTree>
    <p:extLst>
      <p:ext uri="{BB962C8B-B14F-4D97-AF65-F5344CB8AC3E}">
        <p14:creationId xmlns:p14="http://schemas.microsoft.com/office/powerpoint/2010/main" val="114603336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600" kern="1200">
        <a:solidFill>
          <a:schemeClr val="tx1"/>
        </a:solidFill>
        <a:latin typeface="Arial" pitchFamily="34" charset="0"/>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400" kern="1200">
        <a:solidFill>
          <a:schemeClr val="tx1"/>
        </a:solidFill>
        <a:latin typeface="Arial" pitchFamily="34" charset="0"/>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Arial" pitchFamily="34"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lstStyle/>
          <a:p>
            <a:r>
              <a:rPr lang="de-DE" dirty="0" smtClean="0"/>
              <a:t>Die DFG – mehr als Kürzel aus drei Buchstaben…. Gemeinschaft aller Wissenschaftler in Deutschland – deutsche</a:t>
            </a:r>
            <a:r>
              <a:rPr lang="de-DE" baseline="0" dirty="0" smtClean="0"/>
              <a:t> Forschungsgemeinschaft; </a:t>
            </a:r>
            <a:r>
              <a:rPr lang="de-DE" baseline="0" dirty="0" err="1" smtClean="0"/>
              <a:t>over</a:t>
            </a:r>
            <a:r>
              <a:rPr lang="de-DE" baseline="0" dirty="0" smtClean="0"/>
              <a:t> 700 </a:t>
            </a:r>
            <a:r>
              <a:rPr lang="de-DE" baseline="0" dirty="0" err="1" smtClean="0"/>
              <a:t>empolyees</a:t>
            </a:r>
            <a:r>
              <a:rPr lang="de-DE" baseline="0" dirty="0" smtClean="0"/>
              <a:t> but </a:t>
            </a:r>
            <a:r>
              <a:rPr lang="de-DE" baseline="0" dirty="0" err="1" smtClean="0"/>
              <a:t>and</a:t>
            </a:r>
            <a:r>
              <a:rPr lang="de-DE" baseline="0" dirty="0" smtClean="0"/>
              <a:t> </a:t>
            </a:r>
            <a:r>
              <a:rPr lang="de-DE" baseline="0" dirty="0" err="1" smtClean="0"/>
              <a:t>about</a:t>
            </a:r>
            <a:r>
              <a:rPr lang="de-DE" baseline="0" dirty="0" smtClean="0"/>
              <a:t> </a:t>
            </a:r>
            <a:r>
              <a:rPr lang="de-DE" baseline="0" dirty="0" err="1" smtClean="0"/>
              <a:t>the</a:t>
            </a:r>
            <a:r>
              <a:rPr lang="de-DE" baseline="0" dirty="0" smtClean="0"/>
              <a:t> same </a:t>
            </a:r>
            <a:r>
              <a:rPr lang="de-DE" baseline="0" dirty="0" err="1" smtClean="0"/>
              <a:t>number</a:t>
            </a:r>
            <a:r>
              <a:rPr lang="de-DE" baseline="0" dirty="0" smtClean="0"/>
              <a:t> </a:t>
            </a:r>
            <a:r>
              <a:rPr lang="de-DE" baseline="0" dirty="0" err="1" smtClean="0"/>
              <a:t>of</a:t>
            </a:r>
            <a:r>
              <a:rPr lang="de-DE" baseline="0" dirty="0" smtClean="0"/>
              <a:t> </a:t>
            </a:r>
            <a:r>
              <a:rPr lang="de-DE" baseline="0" dirty="0" err="1" smtClean="0"/>
              <a:t>unpaid</a:t>
            </a:r>
            <a:r>
              <a:rPr lang="de-DE" baseline="0" dirty="0" smtClean="0"/>
              <a:t> </a:t>
            </a:r>
            <a:r>
              <a:rPr lang="de-DE" baseline="0" dirty="0" err="1" smtClean="0"/>
              <a:t>honorary</a:t>
            </a:r>
            <a:r>
              <a:rPr lang="de-DE" baseline="0" dirty="0" smtClean="0"/>
              <a:t> </a:t>
            </a:r>
            <a:r>
              <a:rPr lang="de-DE" baseline="0" dirty="0" err="1" smtClean="0"/>
              <a:t>members</a:t>
            </a:r>
            <a:r>
              <a:rPr lang="de-DE" baseline="0" dirty="0" smtClean="0"/>
              <a:t> </a:t>
            </a:r>
            <a:r>
              <a:rPr lang="de-DE" baseline="0" dirty="0" err="1" smtClean="0"/>
              <a:t>of</a:t>
            </a:r>
            <a:r>
              <a:rPr lang="de-DE" baseline="0" dirty="0" smtClean="0"/>
              <a:t> </a:t>
            </a:r>
            <a:r>
              <a:rPr lang="de-DE" baseline="0" dirty="0" err="1" smtClean="0"/>
              <a:t>panels</a:t>
            </a:r>
            <a:r>
              <a:rPr lang="de-DE" baseline="0" dirty="0" smtClean="0"/>
              <a:t> </a:t>
            </a:r>
            <a:r>
              <a:rPr lang="de-DE" baseline="0" dirty="0" err="1" smtClean="0"/>
              <a:t>and</a:t>
            </a:r>
            <a:r>
              <a:rPr lang="de-DE" baseline="0" dirty="0" smtClean="0"/>
              <a:t> </a:t>
            </a:r>
            <a:r>
              <a:rPr lang="de-DE" baseline="0" dirty="0" err="1" smtClean="0"/>
              <a:t>councils</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researcher</a:t>
            </a:r>
            <a:r>
              <a:rPr lang="de-DE" baseline="0" dirty="0" smtClean="0"/>
              <a:t> </a:t>
            </a:r>
            <a:r>
              <a:rPr lang="de-DE" baseline="0" dirty="0" err="1" smtClean="0"/>
              <a:t>community</a:t>
            </a:r>
            <a:endParaRPr lang="de-DE" dirty="0"/>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3</a:t>
            </a:fld>
            <a:endParaRPr lang="de-DE" dirty="0"/>
          </a:p>
        </p:txBody>
      </p:sp>
    </p:spTree>
    <p:extLst>
      <p:ext uri="{BB962C8B-B14F-4D97-AF65-F5344CB8AC3E}">
        <p14:creationId xmlns:p14="http://schemas.microsoft.com/office/powerpoint/2010/main" val="2441015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35100" y="739775"/>
            <a:ext cx="4408488" cy="33083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18</a:t>
            </a:fld>
            <a:endParaRPr lang="de-DE"/>
          </a:p>
        </p:txBody>
      </p:sp>
    </p:spTree>
    <p:extLst>
      <p:ext uri="{BB962C8B-B14F-4D97-AF65-F5344CB8AC3E}">
        <p14:creationId xmlns:p14="http://schemas.microsoft.com/office/powerpoint/2010/main" val="364347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solidFill>
                  <a:prstClr val="black"/>
                </a:solidFill>
              </a:rPr>
              <a:pPr>
                <a:defRPr/>
              </a:pPr>
              <a:t>19</a:t>
            </a:fld>
            <a:endParaRPr lang="de-DE" dirty="0">
              <a:solidFill>
                <a:prstClr val="black"/>
              </a:solidFill>
            </a:endParaRPr>
          </a:p>
        </p:txBody>
      </p:sp>
    </p:spTree>
    <p:extLst>
      <p:ext uri="{BB962C8B-B14F-4D97-AF65-F5344CB8AC3E}">
        <p14:creationId xmlns:p14="http://schemas.microsoft.com/office/powerpoint/2010/main" val="321343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35100" y="739775"/>
            <a:ext cx="4408488" cy="33083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4</a:t>
            </a:fld>
            <a:endParaRPr lang="de-DE"/>
          </a:p>
        </p:txBody>
      </p:sp>
    </p:spTree>
    <p:extLst>
      <p:ext uri="{BB962C8B-B14F-4D97-AF65-F5344CB8AC3E}">
        <p14:creationId xmlns:p14="http://schemas.microsoft.com/office/powerpoint/2010/main" val="299333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lstStyle/>
          <a:p>
            <a:r>
              <a:rPr lang="de-DE" dirty="0" smtClean="0"/>
              <a:t>More </a:t>
            </a:r>
            <a:r>
              <a:rPr lang="de-DE" dirty="0" err="1" smtClean="0"/>
              <a:t>than</a:t>
            </a:r>
            <a:r>
              <a:rPr lang="de-DE" dirty="0" smtClean="0"/>
              <a:t> half</a:t>
            </a:r>
            <a:r>
              <a:rPr lang="de-DE" baseline="0" dirty="0" smtClean="0"/>
              <a:t> </a:t>
            </a:r>
            <a:r>
              <a:rPr lang="de-DE" baseline="0" dirty="0" err="1" smtClean="0"/>
              <a:t>for</a:t>
            </a:r>
            <a:r>
              <a:rPr lang="de-DE" baseline="0" dirty="0" smtClean="0"/>
              <a:t> individual </a:t>
            </a:r>
            <a:r>
              <a:rPr lang="de-DE" baseline="0" dirty="0" err="1" smtClean="0"/>
              <a:t>research</a:t>
            </a:r>
            <a:r>
              <a:rPr lang="de-DE" baseline="0" dirty="0" smtClean="0"/>
              <a:t> </a:t>
            </a:r>
            <a:r>
              <a:rPr lang="de-DE" baseline="0" dirty="0" err="1" smtClean="0"/>
              <a:t>projects</a:t>
            </a:r>
            <a:endParaRPr lang="de-DE" dirty="0"/>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5</a:t>
            </a:fld>
            <a:endParaRPr lang="de-DE"/>
          </a:p>
        </p:txBody>
      </p:sp>
    </p:spTree>
    <p:extLst>
      <p:ext uri="{BB962C8B-B14F-4D97-AF65-F5344CB8AC3E}">
        <p14:creationId xmlns:p14="http://schemas.microsoft.com/office/powerpoint/2010/main" val="882560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lstStyle/>
          <a:p>
            <a:r>
              <a:rPr lang="de-DE" dirty="0" smtClean="0"/>
              <a:t>Alternative zu Folie 4</a:t>
            </a:r>
            <a:endParaRPr lang="de-DE" dirty="0"/>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6</a:t>
            </a:fld>
            <a:endParaRPr lang="de-DE"/>
          </a:p>
        </p:txBody>
      </p:sp>
    </p:spTree>
    <p:extLst>
      <p:ext uri="{BB962C8B-B14F-4D97-AF65-F5344CB8AC3E}">
        <p14:creationId xmlns:p14="http://schemas.microsoft.com/office/powerpoint/2010/main" val="655771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22400" y="744538"/>
            <a:ext cx="4433888" cy="3325812"/>
          </a:xfrm>
        </p:spPr>
      </p:sp>
      <p:sp>
        <p:nvSpPr>
          <p:cNvPr id="3" name="Notizenplatzhalter 2"/>
          <p:cNvSpPr>
            <a:spLocks noGrp="1"/>
          </p:cNvSpPr>
          <p:nvPr>
            <p:ph type="body" idx="1"/>
          </p:nvPr>
        </p:nvSpPr>
        <p:spPr/>
        <p:txBody>
          <a:bodyPr/>
          <a:lstStyle/>
          <a:p>
            <a:endParaRPr lang="de-DE" sz="1100" baseline="0" dirty="0" smtClean="0">
              <a:sym typeface="Wingdings" panose="05000000000000000000" pitchFamily="2" charset="2"/>
            </a:endParaRPr>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7</a:t>
            </a:fld>
            <a:endParaRPr lang="de-DE" dirty="0"/>
          </a:p>
        </p:txBody>
      </p:sp>
    </p:spTree>
    <p:extLst>
      <p:ext uri="{BB962C8B-B14F-4D97-AF65-F5344CB8AC3E}">
        <p14:creationId xmlns:p14="http://schemas.microsoft.com/office/powerpoint/2010/main" val="23800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22400" y="744538"/>
            <a:ext cx="4433888" cy="3325812"/>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9</a:t>
            </a:fld>
            <a:endParaRPr lang="en-GB" dirty="0"/>
          </a:p>
        </p:txBody>
      </p:sp>
    </p:spTree>
    <p:extLst>
      <p:ext uri="{BB962C8B-B14F-4D97-AF65-F5344CB8AC3E}">
        <p14:creationId xmlns:p14="http://schemas.microsoft.com/office/powerpoint/2010/main" val="32861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normAutofit/>
          </a:bodyPr>
          <a:lstStyle/>
          <a:p>
            <a:r>
              <a:rPr lang="en-GB" sz="1200" kern="1200" dirty="0" smtClean="0">
                <a:solidFill>
                  <a:schemeClr val="tx1"/>
                </a:solidFill>
                <a:effectLst/>
                <a:latin typeface="Arial" pitchFamily="34" charset="0"/>
                <a:ea typeface="ＭＳ Ｐゴシック" pitchFamily="-65" charset="-128"/>
                <a:cs typeface="ＭＳ Ｐゴシック" pitchFamily="-65" charset="-128"/>
              </a:rPr>
              <a:t>Furthermore, in the future the DFG will focus more on its funding activities and thus take concrete steps to promote both gender equality and work-life balance. With a view to both “challenging and supporting”, a </a:t>
            </a:r>
            <a:r>
              <a:rPr lang="en-GB" sz="1200" b="1" kern="1200" dirty="0" smtClean="0">
                <a:solidFill>
                  <a:schemeClr val="tx1"/>
                </a:solidFill>
                <a:effectLst/>
                <a:latin typeface="Arial" pitchFamily="34" charset="0"/>
                <a:ea typeface="ＭＳ Ｐゴシック" pitchFamily="-65" charset="-128"/>
                <a:cs typeface="ＭＳ Ｐゴシック" pitchFamily="-65" charset="-128"/>
              </a:rPr>
              <a:t>qualitative equality strategy</a:t>
            </a:r>
            <a:r>
              <a:rPr lang="en-GB" sz="1200" kern="1200" dirty="0" smtClean="0">
                <a:solidFill>
                  <a:schemeClr val="tx1"/>
                </a:solidFill>
                <a:effectLst/>
                <a:latin typeface="Arial" pitchFamily="34" charset="0"/>
                <a:ea typeface="ＭＳ Ｐゴシック" pitchFamily="-65" charset="-128"/>
                <a:cs typeface="ＭＳ Ｐゴシック" pitchFamily="-65" charset="-128"/>
              </a:rPr>
              <a:t> is to be drawn up by the end of 2017; the responsible statutory bodies will decide on this in July 2017. </a:t>
            </a:r>
          </a:p>
          <a:p>
            <a:endParaRPr lang="de-DE" sz="1100" kern="1200" dirty="0" smtClean="0">
              <a:solidFill>
                <a:schemeClr val="tx1"/>
              </a:solidFill>
              <a:effectLst/>
              <a:latin typeface="Arial" pitchFamily="34" charset="0"/>
              <a:ea typeface="ＭＳ Ｐゴシック" pitchFamily="-65" charset="-128"/>
              <a:cs typeface="ＭＳ Ｐゴシック" pitchFamily="-65" charset="-128"/>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pitchFamily="-65" charset="-128"/>
                <a:cs typeface="ＭＳ Ｐゴシック" pitchFamily="-65" charset="-128"/>
              </a:rPr>
              <a:t>The intention is to analyse funding programmes and instruments to identify any structural obstacles and promote gender equality by means of suitable measures. </a:t>
            </a:r>
            <a:endParaRPr lang="de-DE" sz="1100" kern="1200" dirty="0" smtClean="0">
              <a:solidFill>
                <a:schemeClr val="tx1"/>
              </a:solidFill>
              <a:effectLst/>
              <a:latin typeface="Arial" pitchFamily="34" charset="0"/>
              <a:ea typeface="ＭＳ Ｐゴシック" pitchFamily="-65" charset="-128"/>
              <a:cs typeface="ＭＳ Ｐゴシック" pitchFamily="-65" charset="-128"/>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pitchFamily="-65" charset="-128"/>
                <a:cs typeface="ＭＳ Ｐゴシック" pitchFamily="-65" charset="-128"/>
              </a:rPr>
              <a:t>The qualitative gender equality strategy addresses </a:t>
            </a:r>
            <a:r>
              <a:rPr lang="en-GB" sz="1200" b="1" kern="1200" dirty="0" smtClean="0">
                <a:solidFill>
                  <a:schemeClr val="tx1"/>
                </a:solidFill>
                <a:effectLst/>
                <a:latin typeface="Arial" pitchFamily="34" charset="0"/>
                <a:ea typeface="ＭＳ Ｐゴシック" pitchFamily="-65" charset="-128"/>
                <a:cs typeface="ＭＳ Ｐゴシック" pitchFamily="-65" charset="-128"/>
              </a:rPr>
              <a:t>four action levels: </a:t>
            </a:r>
            <a:endParaRPr lang="de-DE" sz="1100" kern="1200" dirty="0" smtClean="0">
              <a:solidFill>
                <a:schemeClr val="tx1"/>
              </a:solidFill>
              <a:effectLst/>
              <a:latin typeface="Arial" pitchFamily="34" charset="0"/>
              <a:ea typeface="ＭＳ Ｐゴシック" pitchFamily="-65" charset="-128"/>
              <a:cs typeface="ＭＳ Ｐゴシック" pitchFamily="-65" charset="-128"/>
            </a:endParaRPr>
          </a:p>
          <a:p>
            <a:pPr lvl="1"/>
            <a:r>
              <a:rPr lang="en-GB" sz="1200" b="1" kern="1200" dirty="0" smtClean="0">
                <a:solidFill>
                  <a:schemeClr val="tx1"/>
                </a:solidFill>
                <a:effectLst/>
                <a:latin typeface="Arial" pitchFamily="34" charset="0"/>
                <a:ea typeface="ＭＳ Ｐゴシック" pitchFamily="-65" charset="-128"/>
                <a:cs typeface="+mn-cs"/>
              </a:rPr>
              <a:t>1. Instruments </a:t>
            </a:r>
            <a:endParaRPr lang="de-DE" sz="1100" kern="1200" dirty="0" smtClean="0">
              <a:solidFill>
                <a:schemeClr val="tx1"/>
              </a:solidFill>
              <a:effectLst/>
              <a:latin typeface="Arial" pitchFamily="34" charset="0"/>
              <a:ea typeface="ＭＳ Ｐゴシック" pitchFamily="-65" charset="-128"/>
              <a:cs typeface="+mn-cs"/>
            </a:endParaRPr>
          </a:p>
          <a:p>
            <a:pPr lvl="1"/>
            <a:r>
              <a:rPr lang="en-GB" sz="1200" b="1" kern="1200" dirty="0" smtClean="0">
                <a:solidFill>
                  <a:schemeClr val="tx1"/>
                </a:solidFill>
                <a:effectLst/>
                <a:latin typeface="Arial" pitchFamily="34" charset="0"/>
                <a:ea typeface="ＭＳ Ｐゴシック" pitchFamily="-65" charset="-128"/>
                <a:cs typeface="+mn-cs"/>
              </a:rPr>
              <a:t>2. Processes </a:t>
            </a:r>
            <a:endParaRPr lang="de-DE" sz="1100" kern="1200" dirty="0" smtClean="0">
              <a:solidFill>
                <a:schemeClr val="tx1"/>
              </a:solidFill>
              <a:effectLst/>
              <a:latin typeface="Arial" pitchFamily="34" charset="0"/>
              <a:ea typeface="ＭＳ Ｐゴシック" pitchFamily="-65" charset="-128"/>
              <a:cs typeface="+mn-cs"/>
            </a:endParaRPr>
          </a:p>
          <a:p>
            <a:pPr lvl="1"/>
            <a:r>
              <a:rPr lang="en-GB" sz="1200" b="1" kern="1200" dirty="0" smtClean="0">
                <a:solidFill>
                  <a:schemeClr val="tx1"/>
                </a:solidFill>
                <a:effectLst/>
                <a:latin typeface="Arial" pitchFamily="34" charset="0"/>
                <a:ea typeface="ＭＳ Ｐゴシック" pitchFamily="-65" charset="-128"/>
                <a:cs typeface="+mn-cs"/>
              </a:rPr>
              <a:t>3. Career/staff development, and </a:t>
            </a:r>
            <a:endParaRPr lang="de-DE" sz="1100" kern="1200" dirty="0" smtClean="0">
              <a:solidFill>
                <a:schemeClr val="tx1"/>
              </a:solidFill>
              <a:effectLst/>
              <a:latin typeface="Arial" pitchFamily="34" charset="0"/>
              <a:ea typeface="ＭＳ Ｐゴシック" pitchFamily="-65" charset="-128"/>
              <a:cs typeface="+mn-cs"/>
            </a:endParaRPr>
          </a:p>
          <a:p>
            <a:pPr lvl="1"/>
            <a:r>
              <a:rPr lang="en-GB" sz="1200" b="1" kern="1200" dirty="0" smtClean="0">
                <a:solidFill>
                  <a:schemeClr val="tx1"/>
                </a:solidFill>
                <a:effectLst/>
                <a:latin typeface="Arial" pitchFamily="34" charset="0"/>
                <a:ea typeface="ＭＳ Ｐゴシック" pitchFamily="-65" charset="-128"/>
                <a:cs typeface="+mn-cs"/>
              </a:rPr>
              <a:t>4. Work-life balance</a:t>
            </a:r>
            <a:r>
              <a:rPr lang="en-GB" sz="1200" kern="1200" dirty="0" smtClean="0">
                <a:solidFill>
                  <a:schemeClr val="tx1"/>
                </a:solidFill>
                <a:effectLst/>
                <a:latin typeface="Arial" pitchFamily="34" charset="0"/>
                <a:ea typeface="ＭＳ Ｐゴシック" pitchFamily="-65" charset="-128"/>
                <a:cs typeface="+mn-cs"/>
              </a:rPr>
              <a:t> </a:t>
            </a:r>
            <a:endParaRPr lang="de-DE" sz="1100" kern="1200" dirty="0" smtClean="0">
              <a:solidFill>
                <a:schemeClr val="tx1"/>
              </a:solidFill>
              <a:effectLst/>
              <a:latin typeface="Arial" pitchFamily="34" charset="0"/>
              <a:ea typeface="ＭＳ Ｐゴシック" pitchFamily="-65" charset="-128"/>
              <a:cs typeface="+mn-cs"/>
            </a:endParaRPr>
          </a:p>
          <a:p>
            <a:pPr marL="171450" lvl="0" indent="-171450">
              <a:buFont typeface="Arial" panose="020B0604020202020204" pitchFamily="34" charset="0"/>
              <a:buChar char="•"/>
            </a:pPr>
            <a:r>
              <a:rPr lang="en-GB" sz="1200" kern="1200" dirty="0" smtClean="0">
                <a:solidFill>
                  <a:schemeClr val="tx1"/>
                </a:solidFill>
                <a:effectLst/>
                <a:latin typeface="Arial" pitchFamily="34" charset="0"/>
                <a:ea typeface="ＭＳ Ｐゴシック" pitchFamily="-65" charset="-128"/>
                <a:cs typeface="ＭＳ Ｐゴシック" pitchFamily="-65" charset="-128"/>
              </a:rPr>
              <a:t>Special funding opportunities for researchers are currently being discussed, as well as processes that provide additional clarity and uniformity in the treatment of gender equality within the review system. Processes should be designed to raise awareness of possible distortion effects.</a:t>
            </a:r>
            <a:endParaRPr lang="de-DE" sz="1100" kern="1200" dirty="0" smtClean="0">
              <a:solidFill>
                <a:schemeClr val="tx1"/>
              </a:solidFill>
              <a:effectLst/>
              <a:latin typeface="Arial" pitchFamily="34" charset="0"/>
              <a:ea typeface="ＭＳ Ｐゴシック" pitchFamily="-65" charset="-128"/>
              <a:cs typeface="ＭＳ Ｐゴシック" pitchFamily="-65" charset="-128"/>
            </a:endParaRPr>
          </a:p>
          <a:p>
            <a:endParaRPr lang="de-DE" dirty="0"/>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10</a:t>
            </a:fld>
            <a:endParaRPr lang="en-GB" dirty="0"/>
          </a:p>
        </p:txBody>
      </p:sp>
    </p:spTree>
    <p:extLst>
      <p:ext uri="{BB962C8B-B14F-4D97-AF65-F5344CB8AC3E}">
        <p14:creationId xmlns:p14="http://schemas.microsoft.com/office/powerpoint/2010/main" val="271523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normAutofit/>
          </a:bodyPr>
          <a:lstStyle/>
          <a:p>
            <a:r>
              <a:rPr lang="en-GB" sz="1200" b="1" kern="1200" dirty="0" smtClean="0">
                <a:solidFill>
                  <a:schemeClr val="tx1"/>
                </a:solidFill>
                <a:effectLst/>
                <a:latin typeface="Arial" pitchFamily="34" charset="0"/>
                <a:ea typeface="ＭＳ Ｐゴシック" pitchFamily="-65" charset="-128"/>
                <a:cs typeface="ＭＳ Ｐゴシック" pitchFamily="-65" charset="-128"/>
              </a:rPr>
              <a:t>Established measures in DFG-funded projects</a:t>
            </a:r>
          </a:p>
          <a:p>
            <a:endParaRPr lang="de-DE" sz="1200" kern="1200" dirty="0" smtClean="0">
              <a:solidFill>
                <a:schemeClr val="tx1"/>
              </a:solidFill>
              <a:effectLst/>
              <a:latin typeface="Arial" pitchFamily="34" charset="0"/>
              <a:ea typeface="ＭＳ Ｐゴシック" pitchFamily="-65" charset="-128"/>
              <a:cs typeface="ＭＳ Ｐゴシック" pitchFamily="-65" charset="-128"/>
            </a:endParaRPr>
          </a:p>
          <a:p>
            <a:pPr marL="171450" lvl="0" indent="-171450">
              <a:buFont typeface="Arial" panose="020B0604020202020204" pitchFamily="34" charset="0"/>
              <a:buChar char="•"/>
            </a:pPr>
            <a:r>
              <a:rPr lang="en-GB" sz="1200" b="1" kern="1200" dirty="0" smtClean="0">
                <a:solidFill>
                  <a:schemeClr val="tx1"/>
                </a:solidFill>
                <a:effectLst/>
                <a:latin typeface="Arial" pitchFamily="34" charset="0"/>
                <a:ea typeface="ＭＳ Ｐゴシック" pitchFamily="-65" charset="-128"/>
                <a:cs typeface="ＭＳ Ｐゴシック" pitchFamily="-65" charset="-128"/>
              </a:rPr>
              <a:t>Making allowance for the personal situation of applicants</a:t>
            </a:r>
            <a:r>
              <a:rPr lang="en-GB" sz="1200" kern="1200" dirty="0" smtClean="0">
                <a:solidFill>
                  <a:schemeClr val="tx1"/>
                </a:solidFill>
                <a:effectLst/>
                <a:latin typeface="Arial" pitchFamily="34" charset="0"/>
                <a:ea typeface="ＭＳ Ｐゴシック" pitchFamily="-65" charset="-128"/>
                <a:cs typeface="ＭＳ Ｐゴシック" pitchFamily="-65" charset="-128"/>
              </a:rPr>
              <a:t> when assessing their academic achievements (e.g. periods of childcare)</a:t>
            </a:r>
            <a:endParaRPr lang="de-DE" sz="1200" kern="1200" dirty="0" smtClean="0">
              <a:solidFill>
                <a:schemeClr val="tx1"/>
              </a:solidFill>
              <a:effectLst/>
              <a:latin typeface="Arial" pitchFamily="34" charset="0"/>
              <a:ea typeface="ＭＳ Ｐゴシック" pitchFamily="-65" charset="-128"/>
              <a:cs typeface="ＭＳ Ｐゴシック" pitchFamily="-65" charset="-128"/>
            </a:endParaRPr>
          </a:p>
          <a:p>
            <a:pPr marL="171450" lvl="0" indent="-171450">
              <a:buFont typeface="Arial" panose="020B0604020202020204" pitchFamily="34" charset="0"/>
              <a:buChar char="•"/>
            </a:pPr>
            <a:r>
              <a:rPr lang="en-GB" sz="1200" b="1" kern="1200" dirty="0" smtClean="0">
                <a:solidFill>
                  <a:schemeClr val="tx1"/>
                </a:solidFill>
                <a:effectLst/>
                <a:latin typeface="Arial" pitchFamily="34" charset="0"/>
                <a:ea typeface="ＭＳ Ｐゴシック" pitchFamily="-65" charset="-128"/>
                <a:cs typeface="ＭＳ Ｐゴシック" pitchFamily="-65" charset="-128"/>
              </a:rPr>
              <a:t>Limiting the publication list</a:t>
            </a:r>
            <a:r>
              <a:rPr lang="en-GB" sz="1200" kern="1200" dirty="0" smtClean="0">
                <a:solidFill>
                  <a:schemeClr val="tx1"/>
                </a:solidFill>
                <a:effectLst/>
                <a:latin typeface="Arial" pitchFamily="34" charset="0"/>
                <a:ea typeface="ＭＳ Ｐゴシック" pitchFamily="-65" charset="-128"/>
                <a:cs typeface="ＭＳ Ｐゴシック" pitchFamily="-65" charset="-128"/>
              </a:rPr>
              <a:t> to a maximum of 10 publications per individual applicant</a:t>
            </a:r>
            <a:endParaRPr lang="de-DE" sz="1200" kern="1200" dirty="0" smtClean="0">
              <a:solidFill>
                <a:schemeClr val="tx1"/>
              </a:solidFill>
              <a:effectLst/>
              <a:latin typeface="Arial" pitchFamily="34" charset="0"/>
              <a:ea typeface="ＭＳ Ｐゴシック" pitchFamily="-65" charset="-128"/>
              <a:cs typeface="ＭＳ Ｐゴシック" pitchFamily="-65" charset="-128"/>
            </a:endParaRPr>
          </a:p>
          <a:p>
            <a:pPr marL="171450" lvl="0" indent="-171450">
              <a:buFont typeface="Arial" panose="020B0604020202020204" pitchFamily="34" charset="0"/>
              <a:buChar char="•"/>
            </a:pPr>
            <a:r>
              <a:rPr lang="en-GB" sz="1200" b="1" kern="1200" dirty="0" smtClean="0">
                <a:solidFill>
                  <a:schemeClr val="tx1"/>
                </a:solidFill>
                <a:effectLst/>
                <a:latin typeface="Arial" pitchFamily="34" charset="0"/>
                <a:ea typeface="ＭＳ Ｐゴシック" pitchFamily="-65" charset="-128"/>
                <a:cs typeface="ＭＳ Ｐゴシック" pitchFamily="-65" charset="-128"/>
              </a:rPr>
              <a:t>Supporting</a:t>
            </a:r>
            <a:r>
              <a:rPr lang="en-GB" sz="1200" kern="1200" dirty="0" smtClean="0">
                <a:solidFill>
                  <a:schemeClr val="tx1"/>
                </a:solidFill>
                <a:effectLst/>
                <a:latin typeface="Arial" pitchFamily="34" charset="0"/>
                <a:ea typeface="ＭＳ Ｐゴシック" pitchFamily="-65" charset="-128"/>
                <a:cs typeface="ＭＳ Ｐゴシック" pitchFamily="-65" charset="-128"/>
              </a:rPr>
              <a:t> funding recipients </a:t>
            </a:r>
            <a:r>
              <a:rPr lang="en-GB" sz="1200" b="1" kern="1200" dirty="0" smtClean="0">
                <a:solidFill>
                  <a:schemeClr val="tx1"/>
                </a:solidFill>
                <a:effectLst/>
                <a:latin typeface="Arial" pitchFamily="34" charset="0"/>
                <a:ea typeface="ＭＳ Ｐゴシック" pitchFamily="-65" charset="-128"/>
                <a:cs typeface="ＭＳ Ｐゴシック" pitchFamily="-65" charset="-128"/>
              </a:rPr>
              <a:t>in work-life balance</a:t>
            </a:r>
            <a:r>
              <a:rPr lang="en-GB" sz="1200" kern="1200" dirty="0" smtClean="0">
                <a:solidFill>
                  <a:schemeClr val="tx1"/>
                </a:solidFill>
                <a:effectLst/>
                <a:latin typeface="Arial" pitchFamily="34" charset="0"/>
                <a:ea typeface="ＭＳ Ｐゴシック" pitchFamily="-65" charset="-128"/>
                <a:cs typeface="ＭＳ Ｐゴシック" pitchFamily="-65" charset="-128"/>
              </a:rPr>
              <a:t> </a:t>
            </a:r>
            <a:endParaRPr lang="de-DE" sz="1200" kern="1200" dirty="0" smtClean="0">
              <a:solidFill>
                <a:schemeClr val="tx1"/>
              </a:solidFill>
              <a:effectLst/>
              <a:latin typeface="Arial" pitchFamily="34" charset="0"/>
              <a:ea typeface="ＭＳ Ｐゴシック" pitchFamily="-65" charset="-128"/>
              <a:cs typeface="ＭＳ Ｐゴシック" pitchFamily="-65" charset="-128"/>
            </a:endParaRPr>
          </a:p>
          <a:p>
            <a:pPr marL="171450" lvl="0" indent="-171450">
              <a:buFont typeface="Arial" panose="020B0604020202020204" pitchFamily="34" charset="0"/>
              <a:buChar char="•"/>
            </a:pPr>
            <a:r>
              <a:rPr lang="en-GB" sz="1200" b="1" kern="1200" dirty="0" smtClean="0">
                <a:solidFill>
                  <a:schemeClr val="tx1"/>
                </a:solidFill>
                <a:effectLst/>
                <a:latin typeface="Arial" pitchFamily="34" charset="0"/>
                <a:ea typeface="ＭＳ Ｐゴシック" pitchFamily="-65" charset="-128"/>
                <a:cs typeface="ＭＳ Ｐゴシック" pitchFamily="-65" charset="-128"/>
              </a:rPr>
              <a:t>Additional staff funding</a:t>
            </a:r>
            <a:r>
              <a:rPr lang="en-GB" sz="1200" kern="1200" dirty="0" smtClean="0">
                <a:solidFill>
                  <a:schemeClr val="tx1"/>
                </a:solidFill>
                <a:effectLst/>
                <a:latin typeface="Arial" pitchFamily="34" charset="0"/>
                <a:ea typeface="ＭＳ Ｐゴシック" pitchFamily="-65" charset="-128"/>
                <a:cs typeface="ＭＳ Ｐゴシック" pitchFamily="-65" charset="-128"/>
              </a:rPr>
              <a:t> to enable part-time work by project leaders for family reasons</a:t>
            </a:r>
            <a:endParaRPr lang="de-DE" sz="1200" kern="1200" dirty="0" smtClean="0">
              <a:solidFill>
                <a:schemeClr val="tx1"/>
              </a:solidFill>
              <a:effectLst/>
              <a:latin typeface="Arial" pitchFamily="34" charset="0"/>
              <a:ea typeface="ＭＳ Ｐゴシック" pitchFamily="-65" charset="-128"/>
              <a:cs typeface="ＭＳ Ｐゴシック" pitchFamily="-65" charset="-128"/>
            </a:endParaRPr>
          </a:p>
          <a:p>
            <a:pPr marL="171450" lvl="0" indent="-171450">
              <a:buFont typeface="Arial" panose="020B0604020202020204" pitchFamily="34" charset="0"/>
              <a:buChar char="•"/>
            </a:pPr>
            <a:r>
              <a:rPr lang="en-GB" sz="1200" b="1" kern="1200" dirty="0" smtClean="0">
                <a:solidFill>
                  <a:schemeClr val="tx1"/>
                </a:solidFill>
                <a:effectLst/>
                <a:latin typeface="Arial" pitchFamily="34" charset="0"/>
                <a:ea typeface="ＭＳ Ｐゴシック" pitchFamily="-65" charset="-128"/>
                <a:cs typeface="ＭＳ Ｐゴシック" pitchFamily="-65" charset="-128"/>
              </a:rPr>
              <a:t>Funding for temporary replacements</a:t>
            </a:r>
            <a:r>
              <a:rPr lang="en-GB" sz="1200" kern="1200" dirty="0" smtClean="0">
                <a:solidFill>
                  <a:schemeClr val="tx1"/>
                </a:solidFill>
                <a:effectLst/>
                <a:latin typeface="Arial" pitchFamily="34" charset="0"/>
                <a:ea typeface="ＭＳ Ｐゴシック" pitchFamily="-65" charset="-128"/>
                <a:cs typeface="ＭＳ Ｐゴシック" pitchFamily="-65" charset="-128"/>
              </a:rPr>
              <a:t> for research project staff during maternity or paternity leave and </a:t>
            </a:r>
            <a:r>
              <a:rPr lang="en-GB" sz="1200" b="1" kern="1200" dirty="0" smtClean="0">
                <a:solidFill>
                  <a:schemeClr val="tx1"/>
                </a:solidFill>
                <a:effectLst/>
                <a:latin typeface="Arial" pitchFamily="34" charset="0"/>
                <a:ea typeface="ＭＳ Ｐゴシック" pitchFamily="-65" charset="-128"/>
                <a:cs typeface="ＭＳ Ｐゴシック" pitchFamily="-65" charset="-128"/>
              </a:rPr>
              <a:t>flexible arrangements for project extensions</a:t>
            </a:r>
            <a:endParaRPr lang="de-DE" sz="1200" kern="1200" dirty="0" smtClean="0">
              <a:solidFill>
                <a:schemeClr val="tx1"/>
              </a:solidFill>
              <a:effectLst/>
              <a:latin typeface="Arial" pitchFamily="34" charset="0"/>
              <a:ea typeface="ＭＳ Ｐゴシック" pitchFamily="-65" charset="-128"/>
              <a:cs typeface="ＭＳ Ｐゴシック" pitchFamily="-65" charset="-128"/>
            </a:endParaRPr>
          </a:p>
          <a:p>
            <a:pPr marL="171450" indent="-171450">
              <a:buFont typeface="Arial" panose="020B0604020202020204" pitchFamily="34" charset="0"/>
              <a:buChar char="•"/>
            </a:pPr>
            <a:r>
              <a:rPr lang="en-GB" sz="1200" b="1" kern="1200" dirty="0" smtClean="0">
                <a:solidFill>
                  <a:schemeClr val="tx1"/>
                </a:solidFill>
                <a:effectLst/>
                <a:latin typeface="Arial" pitchFamily="34" charset="0"/>
                <a:ea typeface="ＭＳ Ｐゴシック" pitchFamily="-65" charset="-128"/>
                <a:cs typeface="ＭＳ Ｐゴシック" pitchFamily="-65" charset="-128"/>
              </a:rPr>
              <a:t>Career development measures</a:t>
            </a:r>
            <a:r>
              <a:rPr lang="en-GB" sz="1200" kern="1200" dirty="0" smtClean="0">
                <a:solidFill>
                  <a:schemeClr val="tx1"/>
                </a:solidFill>
                <a:effectLst/>
                <a:latin typeface="Arial" pitchFamily="34" charset="0"/>
                <a:ea typeface="ＭＳ Ｐゴシック" pitchFamily="-65" charset="-128"/>
                <a:cs typeface="ＭＳ Ｐゴシック" pitchFamily="-65" charset="-128"/>
              </a:rPr>
              <a:t> specifically for women (mentoring programmes, coaching, networking) and promotion of family-friendly structures at funded institutions (telework or work from home, additional childcare)</a:t>
            </a:r>
            <a:endParaRPr lang="de-DE" sz="1200" kern="1200" dirty="0" smtClean="0">
              <a:solidFill>
                <a:schemeClr val="tx1"/>
              </a:solidFill>
              <a:effectLst/>
              <a:latin typeface="Arial" pitchFamily="34" charset="0"/>
              <a:ea typeface="ＭＳ Ｐゴシック" pitchFamily="-65" charset="-128"/>
              <a:cs typeface="ＭＳ Ｐゴシック" pitchFamily="-65" charset="-128"/>
            </a:endParaRPr>
          </a:p>
          <a:p>
            <a:endParaRPr lang="de-DE" sz="1200" kern="1200" dirty="0" smtClean="0">
              <a:solidFill>
                <a:schemeClr val="tx1"/>
              </a:solidFill>
              <a:effectLst/>
              <a:latin typeface="Arial" pitchFamily="34" charset="0"/>
              <a:ea typeface="ＭＳ Ｐゴシック" pitchFamily="-65" charset="-128"/>
              <a:cs typeface="ＭＳ Ｐゴシック" pitchFamily="-65" charset="-128"/>
            </a:endParaRPr>
          </a:p>
          <a:p>
            <a:endParaRPr lang="de-DE" sz="1200" kern="1200" dirty="0" smtClean="0">
              <a:solidFill>
                <a:schemeClr val="tx1"/>
              </a:solidFill>
              <a:effectLst/>
              <a:latin typeface="Arial" pitchFamily="34" charset="0"/>
              <a:ea typeface="ＭＳ Ｐゴシック" pitchFamily="-65" charset="-128"/>
              <a:cs typeface="ＭＳ Ｐゴシック" pitchFamily="-65" charset="-128"/>
            </a:endParaRPr>
          </a:p>
          <a:p>
            <a:r>
              <a:rPr lang="de-DE" sz="1200" kern="1200" dirty="0" smtClean="0">
                <a:solidFill>
                  <a:schemeClr val="tx1"/>
                </a:solidFill>
                <a:effectLst/>
                <a:latin typeface="Arial" pitchFamily="34" charset="0"/>
                <a:ea typeface="ＭＳ Ｐゴシック" pitchFamily="-65" charset="-128"/>
                <a:cs typeface="ＭＳ Ｐゴシック" pitchFamily="-65" charset="-128"/>
              </a:rPr>
              <a:t>(remote </a:t>
            </a:r>
            <a:r>
              <a:rPr lang="de-DE" sz="1200" kern="1200" dirty="0" err="1" smtClean="0">
                <a:solidFill>
                  <a:schemeClr val="tx1"/>
                </a:solidFill>
                <a:effectLst/>
                <a:latin typeface="Arial" pitchFamily="34" charset="0"/>
                <a:ea typeface="ＭＳ Ｐゴシック" pitchFamily="-65" charset="-128"/>
                <a:cs typeface="ＭＳ Ｐゴシック" pitchFamily="-65" charset="-128"/>
              </a:rPr>
              <a:t>work</a:t>
            </a:r>
            <a:r>
              <a:rPr lang="de-DE" sz="1200" kern="1200" dirty="0" smtClean="0">
                <a:solidFill>
                  <a:schemeClr val="tx1"/>
                </a:solidFill>
                <a:effectLst/>
                <a:latin typeface="Arial" pitchFamily="34" charset="0"/>
                <a:ea typeface="ＭＳ Ｐゴシック" pitchFamily="-65" charset="-128"/>
                <a:cs typeface="ＭＳ Ｐゴシック" pitchFamily="-65" charset="-128"/>
              </a:rPr>
              <a:t>; Alternativen: remote </a:t>
            </a:r>
            <a:r>
              <a:rPr lang="de-DE" sz="1200" kern="1200" dirty="0" err="1" smtClean="0">
                <a:solidFill>
                  <a:schemeClr val="tx1"/>
                </a:solidFill>
                <a:effectLst/>
                <a:latin typeface="Arial" pitchFamily="34" charset="0"/>
                <a:ea typeface="ＭＳ Ｐゴシック" pitchFamily="-65" charset="-128"/>
                <a:cs typeface="ＭＳ Ｐゴシック" pitchFamily="-65" charset="-128"/>
              </a:rPr>
              <a:t>working</a:t>
            </a:r>
            <a:r>
              <a:rPr lang="de-DE" sz="1200" kern="1200" dirty="0" smtClean="0">
                <a:solidFill>
                  <a:schemeClr val="tx1"/>
                </a:solidFill>
                <a:effectLst/>
                <a:latin typeface="Arial" pitchFamily="34" charset="0"/>
                <a:ea typeface="ＭＳ Ｐゴシック" pitchFamily="-65" charset="-128"/>
                <a:cs typeface="ＭＳ Ｐゴシック" pitchFamily="-65" charset="-128"/>
              </a:rPr>
              <a:t>, </a:t>
            </a:r>
            <a:r>
              <a:rPr lang="de-DE" sz="1200" kern="1200" dirty="0" err="1" smtClean="0">
                <a:solidFill>
                  <a:schemeClr val="tx1"/>
                </a:solidFill>
                <a:effectLst/>
                <a:latin typeface="Arial" pitchFamily="34" charset="0"/>
                <a:ea typeface="ＭＳ Ｐゴシック" pitchFamily="-65" charset="-128"/>
                <a:cs typeface="ＭＳ Ｐゴシック" pitchFamily="-65" charset="-128"/>
              </a:rPr>
              <a:t>telework</a:t>
            </a:r>
            <a:r>
              <a:rPr lang="de-DE" sz="1200" kern="1200" dirty="0" smtClean="0">
                <a:solidFill>
                  <a:schemeClr val="tx1"/>
                </a:solidFill>
                <a:effectLst/>
                <a:latin typeface="Arial" pitchFamily="34" charset="0"/>
                <a:ea typeface="ＭＳ Ｐゴシック" pitchFamily="-65" charset="-128"/>
                <a:cs typeface="ＭＳ Ｐゴシック" pitchFamily="-65" charset="-128"/>
              </a:rPr>
              <a:t>, </a:t>
            </a:r>
            <a:r>
              <a:rPr lang="de-DE" sz="1200" kern="1200" dirty="0" err="1" smtClean="0">
                <a:solidFill>
                  <a:schemeClr val="tx1"/>
                </a:solidFill>
                <a:effectLst/>
                <a:latin typeface="Arial" pitchFamily="34" charset="0"/>
                <a:ea typeface="ＭＳ Ｐゴシック" pitchFamily="-65" charset="-128"/>
                <a:cs typeface="ＭＳ Ｐゴシック" pitchFamily="-65" charset="-128"/>
              </a:rPr>
              <a:t>teleworking</a:t>
            </a:r>
            <a:r>
              <a:rPr lang="de-DE" sz="1200" kern="1200" dirty="0" smtClean="0">
                <a:solidFill>
                  <a:schemeClr val="tx1"/>
                </a:solidFill>
                <a:effectLst/>
                <a:latin typeface="Arial" pitchFamily="34" charset="0"/>
                <a:ea typeface="ＭＳ Ｐゴシック" pitchFamily="-65" charset="-128"/>
                <a:cs typeface="ＭＳ Ｐゴシック" pitchFamily="-65" charset="-128"/>
              </a:rPr>
              <a:t>, </a:t>
            </a:r>
            <a:r>
              <a:rPr lang="de-DE" sz="1200" kern="1200" dirty="0" err="1" smtClean="0">
                <a:solidFill>
                  <a:schemeClr val="tx1"/>
                </a:solidFill>
                <a:effectLst/>
                <a:latin typeface="Arial" pitchFamily="34" charset="0"/>
                <a:ea typeface="ＭＳ Ｐゴシック" pitchFamily="-65" charset="-128"/>
                <a:cs typeface="ＭＳ Ｐゴシック" pitchFamily="-65" charset="-128"/>
              </a:rPr>
              <a:t>telecomputing</a:t>
            </a:r>
            <a:r>
              <a:rPr lang="de-DE" sz="1200" kern="1200" dirty="0" smtClean="0">
                <a:solidFill>
                  <a:schemeClr val="tx1"/>
                </a:solidFill>
                <a:effectLst/>
                <a:latin typeface="Arial" pitchFamily="34" charset="0"/>
                <a:ea typeface="ＭＳ Ｐゴシック" pitchFamily="-65" charset="-128"/>
                <a:cs typeface="ＭＳ Ｐゴシック" pitchFamily="-65" charset="-128"/>
              </a:rPr>
              <a:t>, </a:t>
            </a:r>
            <a:r>
              <a:rPr lang="de-DE" sz="1200" kern="1200" dirty="0" err="1" smtClean="0">
                <a:solidFill>
                  <a:schemeClr val="tx1"/>
                </a:solidFill>
                <a:effectLst/>
                <a:latin typeface="Arial" pitchFamily="34" charset="0"/>
                <a:ea typeface="ＭＳ Ｐゴシック" pitchFamily="-65" charset="-128"/>
                <a:cs typeface="ＭＳ Ｐゴシック" pitchFamily="-65" charset="-128"/>
              </a:rPr>
              <a:t>virtual</a:t>
            </a:r>
            <a:r>
              <a:rPr lang="de-DE" sz="1200" kern="1200" dirty="0" smtClean="0">
                <a:solidFill>
                  <a:schemeClr val="tx1"/>
                </a:solidFill>
                <a:effectLst/>
                <a:latin typeface="Arial" pitchFamily="34" charset="0"/>
                <a:ea typeface="ＭＳ Ｐゴシック" pitchFamily="-65" charset="-128"/>
                <a:cs typeface="ＭＳ Ｐゴシック" pitchFamily="-65" charset="-128"/>
              </a:rPr>
              <a:t> </a:t>
            </a:r>
            <a:r>
              <a:rPr lang="de-DE" sz="1200" kern="1200" dirty="0" err="1" smtClean="0">
                <a:solidFill>
                  <a:schemeClr val="tx1"/>
                </a:solidFill>
                <a:effectLst/>
                <a:latin typeface="Arial" pitchFamily="34" charset="0"/>
                <a:ea typeface="ＭＳ Ｐゴシック" pitchFamily="-65" charset="-128"/>
                <a:cs typeface="ＭＳ Ｐゴシック" pitchFamily="-65" charset="-128"/>
              </a:rPr>
              <a:t>work</a:t>
            </a:r>
            <a:r>
              <a:rPr lang="de-DE" sz="1200" kern="1200" dirty="0" smtClean="0">
                <a:solidFill>
                  <a:schemeClr val="tx1"/>
                </a:solidFill>
                <a:effectLst/>
                <a:latin typeface="Arial" pitchFamily="34" charset="0"/>
                <a:ea typeface="ＭＳ Ｐゴシック" pitchFamily="-65" charset="-128"/>
                <a:cs typeface="ＭＳ Ｐゴシック" pitchFamily="-65" charset="-128"/>
              </a:rPr>
              <a:t>, </a:t>
            </a:r>
            <a:r>
              <a:rPr lang="de-DE" sz="1200" kern="1200" dirty="0" err="1" smtClean="0">
                <a:solidFill>
                  <a:schemeClr val="tx1"/>
                </a:solidFill>
                <a:effectLst/>
                <a:latin typeface="Arial" pitchFamily="34" charset="0"/>
                <a:ea typeface="ＭＳ Ｐゴシック" pitchFamily="-65" charset="-128"/>
                <a:cs typeface="ＭＳ Ｐゴシック" pitchFamily="-65" charset="-128"/>
              </a:rPr>
              <a:t>work</a:t>
            </a:r>
            <a:r>
              <a:rPr lang="de-DE" sz="1200" kern="1200" dirty="0" smtClean="0">
                <a:solidFill>
                  <a:schemeClr val="tx1"/>
                </a:solidFill>
                <a:effectLst/>
                <a:latin typeface="Arial" pitchFamily="34" charset="0"/>
                <a:ea typeface="ＭＳ Ｐゴシック" pitchFamily="-65" charset="-128"/>
                <a:cs typeface="ＭＳ Ｐゴシック" pitchFamily="-65" charset="-128"/>
              </a:rPr>
              <a:t> </a:t>
            </a:r>
            <a:r>
              <a:rPr lang="de-DE" sz="1200" kern="1200" dirty="0" err="1" smtClean="0">
                <a:solidFill>
                  <a:schemeClr val="tx1"/>
                </a:solidFill>
                <a:effectLst/>
                <a:latin typeface="Arial" pitchFamily="34" charset="0"/>
                <a:ea typeface="ＭＳ Ｐゴシック" pitchFamily="-65" charset="-128"/>
                <a:cs typeface="ＭＳ Ｐゴシック" pitchFamily="-65" charset="-128"/>
              </a:rPr>
              <a:t>from</a:t>
            </a:r>
            <a:r>
              <a:rPr lang="de-DE" sz="1200" kern="1200" dirty="0" smtClean="0">
                <a:solidFill>
                  <a:schemeClr val="tx1"/>
                </a:solidFill>
                <a:effectLst/>
                <a:latin typeface="Arial" pitchFamily="34" charset="0"/>
                <a:ea typeface="ＭＳ Ｐゴシック" pitchFamily="-65" charset="-128"/>
                <a:cs typeface="ＭＳ Ｐゴシック" pitchFamily="-65" charset="-128"/>
              </a:rPr>
              <a:t> </a:t>
            </a:r>
            <a:r>
              <a:rPr lang="de-DE" sz="1200" kern="1200" dirty="0" err="1" smtClean="0">
                <a:solidFill>
                  <a:schemeClr val="tx1"/>
                </a:solidFill>
                <a:effectLst/>
                <a:latin typeface="Arial" pitchFamily="34" charset="0"/>
                <a:ea typeface="ＭＳ Ｐゴシック" pitchFamily="-65" charset="-128"/>
                <a:cs typeface="ＭＳ Ｐゴシック" pitchFamily="-65" charset="-128"/>
              </a:rPr>
              <a:t>home</a:t>
            </a:r>
            <a:r>
              <a:rPr lang="de-DE" sz="1200" kern="1200" dirty="0" smtClean="0">
                <a:solidFill>
                  <a:schemeClr val="tx1"/>
                </a:solidFill>
                <a:effectLst/>
                <a:latin typeface="Arial" pitchFamily="34" charset="0"/>
                <a:ea typeface="ＭＳ Ｐゴシック" pitchFamily="-65" charset="-128"/>
                <a:cs typeface="ＭＳ Ｐゴシック" pitchFamily="-65" charset="-128"/>
              </a:rPr>
              <a:t>)</a:t>
            </a:r>
            <a:endParaRPr lang="de-DE" dirty="0"/>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pPr>
                <a:defRPr/>
              </a:pPr>
              <a:t>11</a:t>
            </a:fld>
            <a:endParaRPr lang="en-GB" dirty="0"/>
          </a:p>
        </p:txBody>
      </p:sp>
    </p:spTree>
    <p:extLst>
      <p:ext uri="{BB962C8B-B14F-4D97-AF65-F5344CB8AC3E}">
        <p14:creationId xmlns:p14="http://schemas.microsoft.com/office/powerpoint/2010/main" val="3050081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628775" y="685800"/>
            <a:ext cx="4086225" cy="30638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716FC78E-5DB2-EF44-97C3-9870110DD900}" type="slidenum">
              <a:rPr lang="de-DE" smtClean="0">
                <a:solidFill>
                  <a:prstClr val="black"/>
                </a:solidFill>
              </a:rPr>
              <a:pPr>
                <a:defRPr/>
              </a:pPr>
              <a:t>17</a:t>
            </a:fld>
            <a:endParaRPr lang="de-DE" dirty="0">
              <a:solidFill>
                <a:prstClr val="black"/>
              </a:solidFill>
            </a:endParaRPr>
          </a:p>
        </p:txBody>
      </p:sp>
    </p:spTree>
    <p:extLst>
      <p:ext uri="{BB962C8B-B14F-4D97-AF65-F5344CB8AC3E}">
        <p14:creationId xmlns:p14="http://schemas.microsoft.com/office/powerpoint/2010/main" val="3798936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9" name="Rechteck 8"/>
          <p:cNvSpPr/>
          <p:nvPr userDrawn="1"/>
        </p:nvSpPr>
        <p:spPr>
          <a:xfrm>
            <a:off x="215900" y="2779713"/>
            <a:ext cx="8712200" cy="3311525"/>
          </a:xfrm>
          <a:prstGeom prst="rect">
            <a:avLst/>
          </a:prstGeom>
          <a:solidFill>
            <a:srgbClr val="8F989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3" name="Titel 1"/>
          <p:cNvSpPr>
            <a:spLocks noGrp="1"/>
          </p:cNvSpPr>
          <p:nvPr>
            <p:ph type="ctrTitle"/>
          </p:nvPr>
        </p:nvSpPr>
        <p:spPr>
          <a:xfrm>
            <a:off x="648000" y="3322800"/>
            <a:ext cx="7740000" cy="522000"/>
          </a:xfrm>
          <a:prstGeom prst="rect">
            <a:avLst/>
          </a:prstGeom>
          <a:noFill/>
        </p:spPr>
        <p:txBody>
          <a:bodyPr lIns="0" tIns="0" rIns="0" bIns="0" anchor="t">
            <a:noAutofit/>
          </a:bodyPr>
          <a:lstStyle>
            <a:lvl1pPr algn="l">
              <a:defRPr sz="3200">
                <a:solidFill>
                  <a:schemeClr val="bg1"/>
                </a:solidFill>
              </a:defRPr>
            </a:lvl1pPr>
          </a:lstStyle>
          <a:p>
            <a:r>
              <a:rPr lang="de-DE" smtClean="0"/>
              <a:t>Titelmasterformat durch Klicken bearbeiten</a:t>
            </a:r>
            <a:endParaRPr lang="de-DE" dirty="0"/>
          </a:p>
        </p:txBody>
      </p:sp>
      <p:sp>
        <p:nvSpPr>
          <p:cNvPr id="14" name="Textplatzhalter 10"/>
          <p:cNvSpPr>
            <a:spLocks noGrp="1"/>
          </p:cNvSpPr>
          <p:nvPr>
            <p:ph type="body" sz="quarter" idx="15"/>
          </p:nvPr>
        </p:nvSpPr>
        <p:spPr>
          <a:xfrm>
            <a:off x="647700" y="3962400"/>
            <a:ext cx="7740650" cy="1828800"/>
          </a:xfrm>
          <a:prstGeom prst="rect">
            <a:avLst/>
          </a:prstGeom>
        </p:spPr>
        <p:txBody>
          <a:bodyPr lIns="0" rIns="0">
            <a:noAutofit/>
          </a:bodyPr>
          <a:lstStyle>
            <a:lvl1pPr marL="0" indent="0">
              <a:buNone/>
              <a:defRPr sz="2000" baseline="0">
                <a:solidFill>
                  <a:schemeClr val="bg1"/>
                </a:solidFill>
              </a:defRPr>
            </a:lvl1pPr>
            <a:lvl3pPr>
              <a:buNone/>
              <a:defRPr/>
            </a:lvl3pPr>
          </a:lstStyle>
          <a:p>
            <a:pPr lvl="0"/>
            <a:r>
              <a:rPr lang="de-DE" smtClean="0"/>
              <a:t>Formatvorlagen des Textmasters bearbeiten</a:t>
            </a:r>
          </a:p>
        </p:txBody>
      </p:sp>
      <p:pic>
        <p:nvPicPr>
          <p:cNvPr id="16" name="Bild 9" descr="DFG-Balken_A01.gif"/>
          <p:cNvPicPr>
            <a:picLocks/>
          </p:cNvPicPr>
          <p:nvPr userDrawn="1"/>
        </p:nvPicPr>
        <p:blipFill>
          <a:blip r:embed="rId2"/>
          <a:srcRect/>
          <a:stretch>
            <a:fillRect/>
          </a:stretch>
        </p:blipFill>
        <p:spPr bwMode="auto">
          <a:xfrm>
            <a:off x="215900" y="2339975"/>
            <a:ext cx="8712200" cy="287338"/>
          </a:xfrm>
          <a:prstGeom prst="rect">
            <a:avLst/>
          </a:prstGeom>
          <a:noFill/>
          <a:ln w="9525">
            <a:noFill/>
            <a:miter lim="800000"/>
            <a:headEnd/>
            <a:tailEnd/>
          </a:ln>
        </p:spPr>
      </p:pic>
      <p:sp>
        <p:nvSpPr>
          <p:cNvPr id="17" name="Bildplatzhalter 13"/>
          <p:cNvSpPr txBox="1">
            <a:spLocks/>
          </p:cNvSpPr>
          <p:nvPr userDrawn="1"/>
        </p:nvSpPr>
        <p:spPr bwMode="auto">
          <a:xfrm>
            <a:off x="215900" y="215900"/>
            <a:ext cx="8712200" cy="1973263"/>
          </a:xfrm>
          <a:prstGeom prst="rect">
            <a:avLst/>
          </a:prstGeom>
          <a:solidFill>
            <a:srgbClr val="6DA5D5"/>
          </a:solidFill>
          <a:ln w="9525">
            <a:noFill/>
            <a:miter lim="800000"/>
            <a:headEnd/>
            <a:tailEnd/>
          </a:ln>
        </p:spPr>
        <p:txBody>
          <a:bodyPr lIns="432000" tIns="0" rIns="720000" bIns="0">
            <a:prstTxWarp prst="textNoShape">
              <a:avLst/>
            </a:prstTxWarp>
          </a:bodyPr>
          <a:lstStyle/>
          <a:p>
            <a:pPr marL="323850" indent="-323850" eaLnBrk="0" hangingPunct="0">
              <a:lnSpc>
                <a:spcPct val="120000"/>
              </a:lnSpc>
              <a:spcAft>
                <a:spcPts val="1000"/>
              </a:spcAft>
              <a:buClr>
                <a:schemeClr val="tx2"/>
              </a:buClr>
              <a:buSzPct val="85000"/>
            </a:pPr>
            <a:endParaRPr lang="de-DE" sz="1100">
              <a:solidFill>
                <a:schemeClr val="tx2"/>
              </a:solidFill>
              <a:ea typeface="Arial" pitchFamily="-65" charset="0"/>
              <a:cs typeface="Arial" pitchFamily="-65" charset="0"/>
            </a:endParaRPr>
          </a:p>
        </p:txBody>
      </p:sp>
      <p:sp>
        <p:nvSpPr>
          <p:cNvPr id="18" name="Bildplatzhalter 6"/>
          <p:cNvSpPr>
            <a:spLocks noGrp="1"/>
          </p:cNvSpPr>
          <p:nvPr>
            <p:ph type="pic" sz="quarter" idx="18" hasCustomPrompt="1"/>
          </p:nvPr>
        </p:nvSpPr>
        <p:spPr>
          <a:xfrm>
            <a:off x="216000" y="216000"/>
            <a:ext cx="8712000" cy="1972800"/>
          </a:xfrm>
          <a:prstGeom prst="rect">
            <a:avLst/>
          </a:prstGeom>
        </p:spPr>
        <p:txBody>
          <a:bodyPr vert="horz" wrap="none" lIns="180000" tIns="180000" rIns="180000" bIns="180000"/>
          <a:lstStyle>
            <a:lvl1pPr>
              <a:buFontTx/>
              <a:buNone/>
              <a:defRPr sz="1100"/>
            </a:lvl1pPr>
          </a:lstStyle>
          <a:p>
            <a:r>
              <a:rPr lang="de-DE" smtClean="0"/>
              <a:t>Bild durch Klicken hinzufügen</a:t>
            </a:r>
            <a:endParaRPr lang="de-DE"/>
          </a:p>
        </p:txBody>
      </p:sp>
      <p:pic>
        <p:nvPicPr>
          <p:cNvPr id="10" name="Grafik 9" descr="dfg_logo_blau.jpg"/>
          <p:cNvPicPr>
            <a:picLocks noChangeAspect="1"/>
          </p:cNvPicPr>
          <p:nvPr userDrawn="1"/>
        </p:nvPicPr>
        <p:blipFill>
          <a:blip r:embed="rId3"/>
          <a:stretch>
            <a:fillRect/>
          </a:stretch>
        </p:blipFill>
        <p:spPr>
          <a:xfrm>
            <a:off x="7884000" y="6300000"/>
            <a:ext cx="819512" cy="2880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16" name="Bildplatzhalter 6"/>
          <p:cNvSpPr>
            <a:spLocks noGrp="1"/>
          </p:cNvSpPr>
          <p:nvPr>
            <p:ph type="pic" sz="quarter" idx="18" hasCustomPrompt="1"/>
          </p:nvPr>
        </p:nvSpPr>
        <p:spPr>
          <a:xfrm>
            <a:off x="216000" y="1569600"/>
            <a:ext cx="8712000" cy="4521600"/>
          </a:xfrm>
          <a:prstGeom prst="rect">
            <a:avLst/>
          </a:prstGeom>
        </p:spPr>
        <p:txBody>
          <a:bodyPr vert="horz" wrap="none" lIns="180000" tIns="180000" rIns="180000" bIns="180000"/>
          <a:lstStyle>
            <a:lvl1pPr>
              <a:buFontTx/>
              <a:buNone/>
              <a:defRPr sz="1100"/>
            </a:lvl1pPr>
          </a:lstStyle>
          <a:p>
            <a:r>
              <a:rPr lang="de-DE" smtClean="0"/>
              <a:t>Bild durch Klicken hinzufügen</a:t>
            </a:r>
            <a:endParaRPr lang="de-DE"/>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9"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en-US" smtClean="0"/>
              <a:t>Cosima Schuster, DFG Head Office</a:t>
            </a:r>
            <a:endParaRPr lang="de-DE"/>
          </a:p>
        </p:txBody>
      </p:sp>
      <p:sp>
        <p:nvSpPr>
          <p:cNvPr id="10"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smtClean="0"/>
              <a:t>07.10.2020, TRR 257 Annual Meeting</a:t>
            </a:r>
            <a:endParaRPr lang="de-DE"/>
          </a:p>
        </p:txBody>
      </p:sp>
      <p:sp>
        <p:nvSpPr>
          <p:cNvPr id="11"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8"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smtClean="0"/>
              <a:t>Untertitel durch Klicken hinzufügen</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sp>
        <p:nvSpPr>
          <p:cNvPr id="12" name="Bildplatzhalter 13"/>
          <p:cNvSpPr txBox="1">
            <a:spLocks/>
          </p:cNvSpPr>
          <p:nvPr userDrawn="1"/>
        </p:nvSpPr>
        <p:spPr bwMode="auto">
          <a:xfrm>
            <a:off x="215900" y="215900"/>
            <a:ext cx="8712200" cy="1973263"/>
          </a:xfrm>
          <a:prstGeom prst="rect">
            <a:avLst/>
          </a:prstGeom>
          <a:solidFill>
            <a:srgbClr val="6DA5D5"/>
          </a:solidFill>
          <a:ln w="9525">
            <a:noFill/>
            <a:miter lim="800000"/>
            <a:headEnd/>
            <a:tailEnd/>
          </a:ln>
        </p:spPr>
        <p:txBody>
          <a:bodyPr lIns="432000" tIns="0" rIns="720000" bIns="0">
            <a:prstTxWarp prst="textNoShape">
              <a:avLst/>
            </a:prstTxWarp>
          </a:bodyPr>
          <a:lstStyle/>
          <a:p>
            <a:pPr marL="323850" indent="-323850" eaLnBrk="0" hangingPunct="0">
              <a:lnSpc>
                <a:spcPct val="120000"/>
              </a:lnSpc>
              <a:spcAft>
                <a:spcPts val="1000"/>
              </a:spcAft>
              <a:buClr>
                <a:schemeClr val="tx2"/>
              </a:buClr>
              <a:buSzPct val="85000"/>
            </a:pPr>
            <a:endParaRPr lang="de-DE" sz="1100">
              <a:solidFill>
                <a:schemeClr val="tx2"/>
              </a:solidFill>
              <a:ea typeface="Arial" pitchFamily="-65" charset="0"/>
              <a:cs typeface="Arial" pitchFamily="-65" charset="0"/>
            </a:endParaRPr>
          </a:p>
        </p:txBody>
      </p:sp>
      <p:pic>
        <p:nvPicPr>
          <p:cNvPr id="10" name="Bild 9" descr="DFG-Balken_A01.gif"/>
          <p:cNvPicPr>
            <a:picLocks/>
          </p:cNvPicPr>
          <p:nvPr userDrawn="1"/>
        </p:nvPicPr>
        <p:blipFill>
          <a:blip r:embed="rId2"/>
          <a:srcRect/>
          <a:stretch>
            <a:fillRect/>
          </a:stretch>
        </p:blipFill>
        <p:spPr bwMode="auto">
          <a:xfrm>
            <a:off x="215900" y="2339975"/>
            <a:ext cx="8712200" cy="287338"/>
          </a:xfrm>
          <a:prstGeom prst="rect">
            <a:avLst/>
          </a:prstGeom>
          <a:noFill/>
          <a:ln w="9525">
            <a:noFill/>
            <a:miter lim="800000"/>
            <a:headEnd/>
            <a:tailEnd/>
          </a:ln>
        </p:spPr>
      </p:pic>
      <p:sp>
        <p:nvSpPr>
          <p:cNvPr id="11" name="Bildplatzhalter 6"/>
          <p:cNvSpPr>
            <a:spLocks noGrp="1"/>
          </p:cNvSpPr>
          <p:nvPr>
            <p:ph type="pic" sz="quarter" idx="18" hasCustomPrompt="1"/>
          </p:nvPr>
        </p:nvSpPr>
        <p:spPr>
          <a:xfrm>
            <a:off x="216000" y="216000"/>
            <a:ext cx="8712000" cy="1972800"/>
          </a:xfrm>
          <a:prstGeom prst="rect">
            <a:avLst/>
          </a:prstGeom>
        </p:spPr>
        <p:txBody>
          <a:bodyPr vert="horz" wrap="none" lIns="180000" tIns="180000" rIns="180000" bIns="180000"/>
          <a:lstStyle>
            <a:lvl1pPr>
              <a:buFontTx/>
              <a:buNone/>
              <a:defRPr sz="1100">
                <a:solidFill>
                  <a:schemeClr val="tx2">
                    <a:lumMod val="50000"/>
                  </a:schemeClr>
                </a:solidFill>
              </a:defRPr>
            </a:lvl1pPr>
          </a:lstStyle>
          <a:p>
            <a:r>
              <a:rPr lang="de-DE" smtClean="0"/>
              <a:t>Bild durch Klicken hinzufügen</a:t>
            </a:r>
            <a:endParaRPr lang="de-DE"/>
          </a:p>
        </p:txBody>
      </p:sp>
      <p:sp>
        <p:nvSpPr>
          <p:cNvPr id="16"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en-US" smtClean="0"/>
              <a:t>Cosima Schuster, DFG Head Office</a:t>
            </a:r>
            <a:endParaRPr lang="de-DE"/>
          </a:p>
        </p:txBody>
      </p:sp>
      <p:sp>
        <p:nvSpPr>
          <p:cNvPr id="17"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smtClean="0"/>
              <a:t>07.10.2020, TRR 257 Annual Meeting</a:t>
            </a:r>
            <a:endParaRPr lang="de-DE"/>
          </a:p>
        </p:txBody>
      </p:sp>
      <p:sp>
        <p:nvSpPr>
          <p:cNvPr id="18"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pic>
        <p:nvPicPr>
          <p:cNvPr id="9" name="Grafik 8" descr="dfg_logo_blau.jpg"/>
          <p:cNvPicPr>
            <a:picLocks noChangeAspect="1"/>
          </p:cNvPicPr>
          <p:nvPr userDrawn="1"/>
        </p:nvPicPr>
        <p:blipFill>
          <a:blip r:embed="rId3"/>
          <a:stretch>
            <a:fillRect/>
          </a:stretch>
        </p:blipFill>
        <p:spPr>
          <a:xfrm>
            <a:off x="7884000" y="6300000"/>
            <a:ext cx="819512" cy="2880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el und Inhalt">
    <p:spTree>
      <p:nvGrpSpPr>
        <p:cNvPr id="1" name=""/>
        <p:cNvGrpSpPr/>
        <p:nvPr/>
      </p:nvGrpSpPr>
      <p:grpSpPr>
        <a:xfrm>
          <a:off x="0" y="0"/>
          <a:ext cx="0" cy="0"/>
          <a:chOff x="0" y="0"/>
          <a:chExt cx="0" cy="0"/>
        </a:xfrm>
      </p:grpSpPr>
      <p:pic>
        <p:nvPicPr>
          <p:cNvPr id="5" name="Picture 8" descr="L:\Daten\Projekte\Tandem Internet-CD\CD-CI-Relaunch 2008\JV\DFG-Logo_blau_ppp.jpg"/>
          <p:cNvPicPr>
            <a:picLocks noChangeAspect="1" noChangeArrowheads="1"/>
          </p:cNvPicPr>
          <p:nvPr/>
        </p:nvPicPr>
        <p:blipFill>
          <a:blip r:embed="rId2"/>
          <a:srcRect/>
          <a:stretch>
            <a:fillRect/>
          </a:stretch>
        </p:blipFill>
        <p:spPr bwMode="auto">
          <a:xfrm>
            <a:off x="7902575" y="6300788"/>
            <a:ext cx="828675" cy="290512"/>
          </a:xfrm>
          <a:prstGeom prst="rect">
            <a:avLst/>
          </a:prstGeom>
          <a:noFill/>
        </p:spPr>
      </p:pic>
      <p:sp>
        <p:nvSpPr>
          <p:cNvPr id="3" name="Inhaltsplatzhalter 2"/>
          <p:cNvSpPr>
            <a:spLocks noGrp="1"/>
          </p:cNvSpPr>
          <p:nvPr>
            <p:ph idx="1"/>
          </p:nvPr>
        </p:nvSpPr>
        <p:spPr>
          <a:xfrm>
            <a:off x="216000" y="1600200"/>
            <a:ext cx="8712000" cy="4419600"/>
          </a:xfrm>
        </p:spPr>
        <p:txBody>
          <a:bodyPr lIns="432000" tIns="0" rIns="720000" bIns="0">
            <a:no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Textplatzhalter 15"/>
          <p:cNvSpPr>
            <a:spLocks noGrp="1"/>
          </p:cNvSpPr>
          <p:nvPr>
            <p:ph type="body" sz="quarter" idx="11"/>
          </p:nvPr>
        </p:nvSpPr>
        <p:spPr>
          <a:xfrm>
            <a:off x="648000" y="415800"/>
            <a:ext cx="3505200" cy="270000"/>
          </a:xfrm>
        </p:spPr>
        <p:txBody>
          <a:bodyPr wrap="none" lIns="0" tIns="0" rIns="0" bIns="0" anchor="ctr">
            <a:noAutofit/>
          </a:bodyPr>
          <a:lstStyle>
            <a:lvl1pPr>
              <a:buFontTx/>
              <a:buNone/>
              <a:defRPr sz="2000" b="1">
                <a:solidFill>
                  <a:schemeClr val="bg1"/>
                </a:solidFill>
              </a:defRPr>
            </a:lvl1pPr>
            <a:lvl2pPr>
              <a:buNone/>
              <a:defRPr/>
            </a:lvl2pPr>
            <a:lvl3pPr>
              <a:buNone/>
              <a:defRPr/>
            </a:lvl3pPr>
            <a:lvl4pPr>
              <a:buNone/>
              <a:defRPr/>
            </a:lvl4pPr>
            <a:lvl5pPr>
              <a:buNone/>
              <a:defRPr/>
            </a:lvl5pPr>
          </a:lstStyle>
          <a:p>
            <a:pPr lvl="0"/>
            <a:r>
              <a:rPr lang="de-DE" dirty="0" smtClean="0"/>
              <a:t>Textmasterformate durch Klicken bearbeiten</a:t>
            </a:r>
          </a:p>
        </p:txBody>
      </p:sp>
      <p:sp>
        <p:nvSpPr>
          <p:cNvPr id="17" name="Textplatzhalter 15"/>
          <p:cNvSpPr>
            <a:spLocks noGrp="1"/>
          </p:cNvSpPr>
          <p:nvPr>
            <p:ph type="body" sz="quarter" idx="12"/>
          </p:nvPr>
        </p:nvSpPr>
        <p:spPr>
          <a:xfrm>
            <a:off x="648000" y="720600"/>
            <a:ext cx="3505200" cy="270000"/>
          </a:xfrm>
        </p:spPr>
        <p:txBody>
          <a:bodyPr wrap="none" lIns="0" bIns="0" anchor="ctr">
            <a:noAutofit/>
          </a:bodyPr>
          <a:lstStyle>
            <a:lvl1pPr>
              <a:buFontTx/>
              <a:buNone/>
              <a:defRPr sz="2000" b="0">
                <a:solidFill>
                  <a:schemeClr val="bg1"/>
                </a:solidFill>
              </a:defRPr>
            </a:lvl1pPr>
            <a:lvl2pPr>
              <a:buNone/>
              <a:defRPr/>
            </a:lvl2pPr>
            <a:lvl3pPr>
              <a:buNone/>
              <a:defRPr/>
            </a:lvl3pPr>
            <a:lvl4pPr>
              <a:buNone/>
              <a:defRPr/>
            </a:lvl4pPr>
            <a:lvl5pPr>
              <a:buNone/>
              <a:defRPr/>
            </a:lvl5pPr>
          </a:lstStyle>
          <a:p>
            <a:pPr lvl="0"/>
            <a:r>
              <a:rPr lang="de-DE" dirty="0" smtClean="0"/>
              <a:t>Textmasterformate durch Klicken bearbeiten</a:t>
            </a:r>
          </a:p>
        </p:txBody>
      </p:sp>
      <p:sp>
        <p:nvSpPr>
          <p:cNvPr id="6" name="Datumsplatzhalter 8"/>
          <p:cNvSpPr>
            <a:spLocks noGrp="1"/>
          </p:cNvSpPr>
          <p:nvPr>
            <p:ph type="dt" sz="half" idx="13"/>
          </p:nvPr>
        </p:nvSpPr>
        <p:spPr/>
        <p:txBody>
          <a:bodyPr/>
          <a:lstStyle>
            <a:lvl1pPr>
              <a:defRPr/>
            </a:lvl1pPr>
          </a:lstStyle>
          <a:p>
            <a:r>
              <a:rPr lang="de-DE" smtClean="0"/>
              <a:t>07.10.2020, TRR 257 Annual Meeting</a:t>
            </a:r>
            <a:endParaRPr lang="de-DE" dirty="0"/>
          </a:p>
        </p:txBody>
      </p:sp>
      <p:sp>
        <p:nvSpPr>
          <p:cNvPr id="7" name="Fußzeilenplatzhalter 9"/>
          <p:cNvSpPr>
            <a:spLocks noGrp="1"/>
          </p:cNvSpPr>
          <p:nvPr>
            <p:ph type="ftr" sz="quarter" idx="14"/>
          </p:nvPr>
        </p:nvSpPr>
        <p:spPr/>
        <p:txBody>
          <a:bodyPr/>
          <a:lstStyle>
            <a:lvl1pPr>
              <a:defRPr/>
            </a:lvl1pPr>
          </a:lstStyle>
          <a:p>
            <a:r>
              <a:rPr lang="en-US" smtClean="0"/>
              <a:t>Cosima Schuster, DFG Head Office</a:t>
            </a:r>
            <a:endParaRPr lang="de-DE" dirty="0"/>
          </a:p>
        </p:txBody>
      </p:sp>
    </p:spTree>
    <p:extLst>
      <p:ext uri="{BB962C8B-B14F-4D97-AF65-F5344CB8AC3E}">
        <p14:creationId xmlns:p14="http://schemas.microsoft.com/office/powerpoint/2010/main" val="2667589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und Textfeld mit Standard-Bild">
    <p:spTree>
      <p:nvGrpSpPr>
        <p:cNvPr id="1" name=""/>
        <p:cNvGrpSpPr/>
        <p:nvPr/>
      </p:nvGrpSpPr>
      <p:grpSpPr>
        <a:xfrm>
          <a:off x="0" y="0"/>
          <a:ext cx="0" cy="0"/>
          <a:chOff x="0" y="0"/>
          <a:chExt cx="0" cy="0"/>
        </a:xfrm>
      </p:grpSpPr>
      <p:sp>
        <p:nvSpPr>
          <p:cNvPr id="4" name="Fußzeilenplatzhalter 4"/>
          <p:cNvSpPr>
            <a:spLocks noGrp="1"/>
          </p:cNvSpPr>
          <p:nvPr>
            <p:ph type="ftr" sz="quarter" idx="19"/>
          </p:nvPr>
        </p:nvSpPr>
        <p:spPr/>
        <p:txBody>
          <a:bodyPr/>
          <a:lstStyle>
            <a:lvl1pPr>
              <a:defRPr/>
            </a:lvl1pPr>
          </a:lstStyle>
          <a:p>
            <a:pPr>
              <a:defRPr/>
            </a:pPr>
            <a:r>
              <a:rPr lang="en-US" smtClean="0"/>
              <a:t>Cosima Schuster, DFG Head Office</a:t>
            </a:r>
            <a:endParaRPr lang="de-DE" dirty="0"/>
          </a:p>
        </p:txBody>
      </p:sp>
      <p:sp>
        <p:nvSpPr>
          <p:cNvPr id="5" name="Datumsplatzhalter 5"/>
          <p:cNvSpPr>
            <a:spLocks noGrp="1"/>
          </p:cNvSpPr>
          <p:nvPr>
            <p:ph type="dt" sz="half" idx="20"/>
          </p:nvPr>
        </p:nvSpPr>
        <p:spPr/>
        <p:txBody>
          <a:bodyPr/>
          <a:lstStyle>
            <a:lvl1pPr>
              <a:defRPr/>
            </a:lvl1pPr>
          </a:lstStyle>
          <a:p>
            <a:pPr>
              <a:defRPr/>
            </a:pPr>
            <a:r>
              <a:rPr lang="de-DE" smtClean="0"/>
              <a:t>07.10.2020, TRR 257 Annual Meeting</a:t>
            </a:r>
            <a:endParaRPr lang="de-DE"/>
          </a:p>
        </p:txBody>
      </p:sp>
      <p:sp>
        <p:nvSpPr>
          <p:cNvPr id="17" name="Titel 16"/>
          <p:cNvSpPr>
            <a:spLocks noGrp="1"/>
          </p:cNvSpPr>
          <p:nvPr>
            <p:ph type="title"/>
          </p:nvPr>
        </p:nvSpPr>
        <p:spPr/>
        <p:txBody>
          <a:bodyPr/>
          <a:lstStyle/>
          <a:p>
            <a:r>
              <a:rPr lang="de-DE" smtClean="0"/>
              <a:t>Titelmasterformat durch Klicken bearbeiten</a:t>
            </a:r>
            <a:endParaRPr lang="de-DE"/>
          </a:p>
        </p:txBody>
      </p:sp>
      <p:sp>
        <p:nvSpPr>
          <p:cNvPr id="18" name="Textplatzhalter 18"/>
          <p:cNvSpPr>
            <a:spLocks noGrp="1"/>
          </p:cNvSpPr>
          <p:nvPr>
            <p:ph type="body" sz="quarter" idx="22" hasCustomPrompt="1"/>
          </p:nvPr>
        </p:nvSpPr>
        <p:spPr>
          <a:xfrm>
            <a:off x="647700" y="720000"/>
            <a:ext cx="7920000" cy="270000"/>
          </a:xfrm>
        </p:spPr>
        <p:txBody>
          <a:bodyPr wrap="none" lIns="0" rIns="0" anchor="b"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smtClean="0"/>
              <a:t>Untertitel</a:t>
            </a:r>
          </a:p>
        </p:txBody>
      </p:sp>
      <p:sp>
        <p:nvSpPr>
          <p:cNvPr id="19" name="Foliennummernplatzhalter 10"/>
          <p:cNvSpPr>
            <a:spLocks noGrp="1"/>
          </p:cNvSpPr>
          <p:nvPr>
            <p:ph type="sldNum" sz="quarter" idx="4"/>
          </p:nvPr>
        </p:nvSpPr>
        <p:spPr>
          <a:xfrm>
            <a:off x="142844" y="6459538"/>
            <a:ext cx="36000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2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a:p>
        </p:txBody>
      </p:sp>
      <p:sp>
        <p:nvSpPr>
          <p:cNvPr id="9" name="Inhaltsplatzhalter 7"/>
          <p:cNvSpPr>
            <a:spLocks noGrp="1"/>
          </p:cNvSpPr>
          <p:nvPr>
            <p:ph sz="quarter" idx="15"/>
          </p:nvPr>
        </p:nvSpPr>
        <p:spPr>
          <a:xfrm>
            <a:off x="216000" y="1569600"/>
            <a:ext cx="6284826" cy="45216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Bildplatzhalter 6"/>
          <p:cNvSpPr>
            <a:spLocks noGrp="1" noChangeAspect="1"/>
          </p:cNvSpPr>
          <p:nvPr>
            <p:ph type="pic" sz="quarter" idx="18" hasCustomPrompt="1"/>
          </p:nvPr>
        </p:nvSpPr>
        <p:spPr>
          <a:xfrm>
            <a:off x="6929454" y="1569600"/>
            <a:ext cx="1998546" cy="1930838"/>
          </a:xfrm>
          <a:prstGeom prst="rect">
            <a:avLst/>
          </a:prstGeom>
        </p:spPr>
        <p:txBody>
          <a:bodyPr vert="horz" wrap="none" lIns="72000" tIns="72000" rIns="180000" bIns="180000"/>
          <a:lstStyle>
            <a:lvl1pPr>
              <a:buFontTx/>
              <a:buNone/>
              <a:defRPr sz="1100"/>
            </a:lvl1pPr>
          </a:lstStyle>
          <a:p>
            <a:r>
              <a:rPr lang="de-DE" smtClean="0"/>
              <a:t>Bild durch Klicken hinzufügen</a:t>
            </a:r>
            <a:endParaRPr lang="de-DE"/>
          </a:p>
        </p:txBody>
      </p:sp>
    </p:spTree>
    <p:extLst>
      <p:ext uri="{BB962C8B-B14F-4D97-AF65-F5344CB8AC3E}">
        <p14:creationId xmlns:p14="http://schemas.microsoft.com/office/powerpoint/2010/main" val="771304914"/>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numm. Text und Standard-Bi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smtClean="0"/>
              <a:t>Titelmasterformat durch Klicken bearbeiten</a:t>
            </a:r>
            <a:endParaRPr lang="de-DE" dirty="0"/>
          </a:p>
        </p:txBody>
      </p:sp>
      <p:sp>
        <p:nvSpPr>
          <p:cNvPr id="9" name="Inhaltsplatzhalter 7"/>
          <p:cNvSpPr>
            <a:spLocks noGrp="1"/>
          </p:cNvSpPr>
          <p:nvPr>
            <p:ph sz="quarter" idx="15"/>
          </p:nvPr>
        </p:nvSpPr>
        <p:spPr>
          <a:xfrm>
            <a:off x="647700" y="1569600"/>
            <a:ext cx="6067440" cy="4521600"/>
          </a:xfrm>
          <a:noFill/>
        </p:spPr>
        <p:txBody>
          <a:bodyPr rIns="0"/>
          <a:lstStyle>
            <a:lvl1pPr marL="360900" indent="-342900">
              <a:buClrTx/>
              <a:buFont typeface="+mj-lt"/>
              <a:buAutoNum type="arabicPeriod"/>
              <a:defRPr>
                <a:solidFill>
                  <a:schemeClr val="tx1"/>
                </a:solidFill>
              </a:defRPr>
            </a:lvl1pPr>
          </a:lstStyle>
          <a:p>
            <a:pPr lvl="0"/>
            <a:r>
              <a:rPr lang="de-DE" smtClean="0"/>
              <a:t>Formatvorlagen des Textmasters bearbeiten</a:t>
            </a:r>
          </a:p>
        </p:txBody>
      </p:sp>
      <p:sp>
        <p:nvSpPr>
          <p:cNvPr id="10" name="Bildplatzhalter 6"/>
          <p:cNvSpPr>
            <a:spLocks noGrp="1" noChangeAspect="1"/>
          </p:cNvSpPr>
          <p:nvPr>
            <p:ph type="pic" sz="quarter" idx="18" hasCustomPrompt="1"/>
          </p:nvPr>
        </p:nvSpPr>
        <p:spPr>
          <a:xfrm>
            <a:off x="6912000" y="1641600"/>
            <a:ext cx="2012400" cy="2012400"/>
          </a:xfrm>
          <a:prstGeom prst="rect">
            <a:avLst/>
          </a:prstGeom>
        </p:spPr>
        <p:txBody>
          <a:bodyPr vert="horz" wrap="none" lIns="72000" tIns="72000" rIns="180000" bIns="180000"/>
          <a:lstStyle>
            <a:lvl1pPr>
              <a:buFontTx/>
              <a:buNone/>
              <a:defRPr sz="1100"/>
            </a:lvl1pPr>
          </a:lstStyle>
          <a:p>
            <a:r>
              <a:rPr lang="de-DE" dirty="0" smtClean="0"/>
              <a:t>Bild durch Klicken hinzufügen</a:t>
            </a:r>
            <a:endParaRPr lang="de-DE" dirty="0"/>
          </a:p>
        </p:txBody>
      </p:sp>
      <p:sp>
        <p:nvSpPr>
          <p:cNvPr id="11"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en-US" smtClean="0"/>
              <a:t>Cosima Schuster, DFG Head Office</a:t>
            </a:r>
            <a:endParaRPr lang="de-DE"/>
          </a:p>
        </p:txBody>
      </p:sp>
      <p:sp>
        <p:nvSpPr>
          <p:cNvPr id="12"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smtClean="0"/>
              <a:t>07.10.2020, TRR 257 Annual Meeting</a:t>
            </a:r>
            <a:endParaRPr lang="de-DE"/>
          </a:p>
        </p:txBody>
      </p:sp>
      <p:sp>
        <p:nvSpPr>
          <p:cNvPr id="13"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21"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smtClean="0"/>
              <a:t>Untertitel durch Klicken hinzufügen</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Aufzählung und Standard-Bi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smtClean="0"/>
              <a:t>Titelmasterformat durch Klicken bearbeiten</a:t>
            </a:r>
            <a:endParaRPr lang="de-DE"/>
          </a:p>
        </p:txBody>
      </p:sp>
      <p:sp>
        <p:nvSpPr>
          <p:cNvPr id="9" name="Inhaltsplatzhalter 7"/>
          <p:cNvSpPr>
            <a:spLocks noGrp="1"/>
          </p:cNvSpPr>
          <p:nvPr>
            <p:ph sz="quarter" idx="15"/>
          </p:nvPr>
        </p:nvSpPr>
        <p:spPr>
          <a:xfrm>
            <a:off x="647700" y="1569600"/>
            <a:ext cx="6067440" cy="4521600"/>
          </a:xfrm>
        </p:spPr>
        <p:txBody>
          <a:bodyPr r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Bildplatzhalter 6"/>
          <p:cNvSpPr>
            <a:spLocks noGrp="1" noChangeAspect="1"/>
          </p:cNvSpPr>
          <p:nvPr>
            <p:ph type="pic" sz="quarter" idx="18" hasCustomPrompt="1"/>
          </p:nvPr>
        </p:nvSpPr>
        <p:spPr>
          <a:xfrm>
            <a:off x="6912000" y="1642178"/>
            <a:ext cx="2012400" cy="2012400"/>
          </a:xfrm>
          <a:prstGeom prst="rect">
            <a:avLst/>
          </a:prstGeom>
        </p:spPr>
        <p:txBody>
          <a:bodyPr vert="horz" wrap="none" lIns="72000" tIns="72000" rIns="180000" bIns="180000"/>
          <a:lstStyle>
            <a:lvl1pPr>
              <a:buFontTx/>
              <a:buNone/>
              <a:defRPr sz="1100"/>
            </a:lvl1pPr>
          </a:lstStyle>
          <a:p>
            <a:r>
              <a:rPr lang="de-DE" smtClean="0"/>
              <a:t>Bild durch Klicken hinzufügen</a:t>
            </a:r>
            <a:endParaRPr lang="de-DE"/>
          </a:p>
        </p:txBody>
      </p:sp>
      <p:sp>
        <p:nvSpPr>
          <p:cNvPr id="12"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en-US" smtClean="0"/>
              <a:t>Cosima Schuster, DFG Head Office</a:t>
            </a:r>
            <a:endParaRPr lang="de-DE"/>
          </a:p>
        </p:txBody>
      </p:sp>
      <p:sp>
        <p:nvSpPr>
          <p:cNvPr id="13"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smtClean="0"/>
              <a:t>07.10.2020, TRR 257 Annual Meeting</a:t>
            </a:r>
            <a:endParaRPr lang="de-DE"/>
          </a:p>
        </p:txBody>
      </p:sp>
      <p:sp>
        <p:nvSpPr>
          <p:cNvPr id="14"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11"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smtClean="0"/>
              <a:t>Untertitel durch Klicken hinzufügen</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xt und Standard-Bi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smtClean="0"/>
              <a:t>Titelmasterformat durch Klicken bearbeiten</a:t>
            </a:r>
            <a:endParaRPr lang="de-DE"/>
          </a:p>
        </p:txBody>
      </p:sp>
      <p:sp>
        <p:nvSpPr>
          <p:cNvPr id="9" name="Inhaltsplatzhalter 7"/>
          <p:cNvSpPr>
            <a:spLocks noGrp="1"/>
          </p:cNvSpPr>
          <p:nvPr>
            <p:ph sz="quarter" idx="15" hasCustomPrompt="1"/>
          </p:nvPr>
        </p:nvSpPr>
        <p:spPr>
          <a:xfrm>
            <a:off x="647700" y="1569600"/>
            <a:ext cx="6067440" cy="4521600"/>
          </a:xfrm>
        </p:spPr>
        <p:txBody>
          <a:bodyPr rIns="0"/>
          <a:lstStyle>
            <a:lvl1pPr marL="0" indent="0">
              <a:buNone/>
              <a:defRPr baseline="0"/>
            </a:lvl1pPr>
          </a:lstStyle>
          <a:p>
            <a:pPr lvl="0"/>
            <a:r>
              <a:rPr lang="de-DE" dirty="0" smtClean="0"/>
              <a:t>Textmasterformat bearbeiten</a:t>
            </a:r>
            <a:endParaRPr lang="de-DE" dirty="0"/>
          </a:p>
        </p:txBody>
      </p:sp>
      <p:sp>
        <p:nvSpPr>
          <p:cNvPr id="10" name="Bildplatzhalter 6"/>
          <p:cNvSpPr>
            <a:spLocks noGrp="1" noChangeAspect="1"/>
          </p:cNvSpPr>
          <p:nvPr>
            <p:ph type="pic" sz="quarter" idx="18" hasCustomPrompt="1"/>
          </p:nvPr>
        </p:nvSpPr>
        <p:spPr>
          <a:xfrm>
            <a:off x="6912000" y="1642178"/>
            <a:ext cx="2012400" cy="2012400"/>
          </a:xfrm>
          <a:prstGeom prst="rect">
            <a:avLst/>
          </a:prstGeom>
        </p:spPr>
        <p:txBody>
          <a:bodyPr vert="horz" wrap="none" lIns="72000" tIns="72000" rIns="180000" bIns="180000"/>
          <a:lstStyle>
            <a:lvl1pPr>
              <a:buFontTx/>
              <a:buNone/>
              <a:defRPr sz="1100"/>
            </a:lvl1pPr>
          </a:lstStyle>
          <a:p>
            <a:r>
              <a:rPr lang="de-DE" smtClean="0"/>
              <a:t>Bild durch Klicken hinzufügen</a:t>
            </a:r>
            <a:endParaRPr lang="de-DE"/>
          </a:p>
        </p:txBody>
      </p:sp>
      <p:sp>
        <p:nvSpPr>
          <p:cNvPr id="12"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en-US" smtClean="0"/>
              <a:t>Cosima Schuster, DFG Head Office</a:t>
            </a:r>
            <a:endParaRPr lang="de-DE"/>
          </a:p>
        </p:txBody>
      </p:sp>
      <p:sp>
        <p:nvSpPr>
          <p:cNvPr id="13"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smtClean="0"/>
              <a:t>07.10.2020, TRR 257 Annual Meeting</a:t>
            </a:r>
            <a:endParaRPr lang="de-DE"/>
          </a:p>
        </p:txBody>
      </p:sp>
      <p:sp>
        <p:nvSpPr>
          <p:cNvPr id="14"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8"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smtClean="0"/>
              <a:t>Untertitel durch Klicken hinzufügen</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Aufzählungstext">
    <p:spTree>
      <p:nvGrpSpPr>
        <p:cNvPr id="1" name=""/>
        <p:cNvGrpSpPr/>
        <p:nvPr/>
      </p:nvGrpSpPr>
      <p:grpSpPr>
        <a:xfrm>
          <a:off x="0" y="0"/>
          <a:ext cx="0" cy="0"/>
          <a:chOff x="0" y="0"/>
          <a:chExt cx="0" cy="0"/>
        </a:xfrm>
      </p:grpSpPr>
      <p:sp>
        <p:nvSpPr>
          <p:cNvPr id="11" name="Inhaltsplatzhalter 10"/>
          <p:cNvSpPr>
            <a:spLocks noGrp="1"/>
          </p:cNvSpPr>
          <p:nvPr>
            <p:ph sz="quarter" idx="18"/>
          </p:nvPr>
        </p:nvSpPr>
        <p:spPr>
          <a:xfrm>
            <a:off x="647700" y="1570038"/>
            <a:ext cx="8280399" cy="4521200"/>
          </a:xfrm>
        </p:spPr>
        <p:txBody>
          <a:bodyPr rIns="0"/>
          <a:lstStyle>
            <a:lvl2pPr>
              <a:spcBef>
                <a:spcPts val="800"/>
              </a:spcBef>
              <a:defRPr/>
            </a:lvl2pPr>
            <a:lvl3pPr>
              <a:spcBef>
                <a:spcPts val="400"/>
              </a:spcBef>
              <a:defRPr/>
            </a:lvl3pPr>
            <a:lvl4pPr>
              <a:spcBef>
                <a:spcPts val="200"/>
              </a:spcBef>
              <a:defRPr/>
            </a:lvl4pPr>
            <a:lvl5pPr>
              <a:spcBef>
                <a:spcPts val="0"/>
              </a:spcBef>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7" name="Titel 16"/>
          <p:cNvSpPr>
            <a:spLocks noGrp="1"/>
          </p:cNvSpPr>
          <p:nvPr>
            <p:ph type="title"/>
          </p:nvPr>
        </p:nvSpPr>
        <p:spPr>
          <a:xfrm>
            <a:off x="647700" y="417600"/>
            <a:ext cx="7920000" cy="270000"/>
          </a:xfrm>
        </p:spPr>
        <p:txBody>
          <a:bodyPr/>
          <a:lstStyle/>
          <a:p>
            <a:r>
              <a:rPr lang="de-DE" smtClean="0"/>
              <a:t>Titelmasterformat durch Klicken bearbeiten</a:t>
            </a:r>
            <a:endParaRPr lang="de-DE" dirty="0"/>
          </a:p>
        </p:txBody>
      </p:sp>
      <p:sp>
        <p:nvSpPr>
          <p:cNvPr id="9"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en-US" smtClean="0"/>
              <a:t>Cosima Schuster, DFG Head Office</a:t>
            </a:r>
            <a:endParaRPr lang="de-DE"/>
          </a:p>
        </p:txBody>
      </p:sp>
      <p:sp>
        <p:nvSpPr>
          <p:cNvPr id="10"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smtClean="0"/>
              <a:t>07.10.2020, TRR 257 Annual Meeting</a:t>
            </a:r>
            <a:endParaRPr lang="de-DE"/>
          </a:p>
        </p:txBody>
      </p:sp>
      <p:sp>
        <p:nvSpPr>
          <p:cNvPr id="12"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8"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smtClean="0"/>
              <a:t>Untertitel durch Klicken hinzufügen</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sp>
        <p:nvSpPr>
          <p:cNvPr id="11" name="Inhaltsplatzhalter 10"/>
          <p:cNvSpPr>
            <a:spLocks noGrp="1"/>
          </p:cNvSpPr>
          <p:nvPr>
            <p:ph sz="quarter" idx="18" hasCustomPrompt="1"/>
          </p:nvPr>
        </p:nvSpPr>
        <p:spPr>
          <a:xfrm>
            <a:off x="647700" y="1570038"/>
            <a:ext cx="8280399" cy="4521200"/>
          </a:xfrm>
        </p:spPr>
        <p:txBody>
          <a:bodyPr rIns="0"/>
          <a:lstStyle>
            <a:lvl1pPr marL="0" indent="0">
              <a:buNone/>
              <a:defRPr/>
            </a:lvl1pPr>
            <a:lvl2pPr>
              <a:spcBef>
                <a:spcPts val="800"/>
              </a:spcBef>
              <a:defRPr/>
            </a:lvl2pPr>
            <a:lvl3pPr>
              <a:spcBef>
                <a:spcPts val="400"/>
              </a:spcBef>
              <a:defRPr/>
            </a:lvl3pPr>
            <a:lvl4pPr>
              <a:spcBef>
                <a:spcPts val="200"/>
              </a:spcBef>
              <a:defRPr/>
            </a:lvl4pPr>
            <a:lvl5pPr>
              <a:spcBef>
                <a:spcPts val="0"/>
              </a:spcBef>
              <a:defRPr/>
            </a:lvl5pPr>
          </a:lstStyle>
          <a:p>
            <a:pPr lvl="0"/>
            <a:r>
              <a:rPr lang="de-DE" dirty="0" smtClean="0"/>
              <a:t>Textmasterformat bearbeiten</a:t>
            </a:r>
          </a:p>
        </p:txBody>
      </p:sp>
      <p:sp>
        <p:nvSpPr>
          <p:cNvPr id="17" name="Titel 16"/>
          <p:cNvSpPr>
            <a:spLocks noGrp="1"/>
          </p:cNvSpPr>
          <p:nvPr>
            <p:ph type="title"/>
          </p:nvPr>
        </p:nvSpPr>
        <p:spPr>
          <a:xfrm>
            <a:off x="647700" y="417600"/>
            <a:ext cx="7920000" cy="270000"/>
          </a:xfrm>
        </p:spPr>
        <p:txBody>
          <a:bodyPr/>
          <a:lstStyle/>
          <a:p>
            <a:r>
              <a:rPr lang="de-DE" smtClean="0"/>
              <a:t>Titelmasterformat durch Klicken bearbeiten</a:t>
            </a:r>
            <a:endParaRPr lang="de-DE" dirty="0"/>
          </a:p>
        </p:txBody>
      </p:sp>
      <p:sp>
        <p:nvSpPr>
          <p:cNvPr id="9"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en-US" smtClean="0"/>
              <a:t>Cosima Schuster, DFG Head Office</a:t>
            </a:r>
            <a:endParaRPr lang="de-DE"/>
          </a:p>
        </p:txBody>
      </p:sp>
      <p:sp>
        <p:nvSpPr>
          <p:cNvPr id="10"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smtClean="0"/>
              <a:t>07.10.2020, TRR 257 Annual Meeting</a:t>
            </a:r>
            <a:endParaRPr lang="de-DE"/>
          </a:p>
        </p:txBody>
      </p:sp>
      <p:sp>
        <p:nvSpPr>
          <p:cNvPr id="12"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8"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smtClean="0"/>
              <a:t>Untertitel durch Klicken hinzufügen</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zwei gleichgroße Spalten">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smtClean="0"/>
              <a:t>Titelmasterformat durch Klicken bearbeiten</a:t>
            </a:r>
            <a:endParaRPr lang="de-DE"/>
          </a:p>
        </p:txBody>
      </p:sp>
      <p:sp>
        <p:nvSpPr>
          <p:cNvPr id="11"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en-US" smtClean="0"/>
              <a:t>Cosima Schuster, DFG Head Office</a:t>
            </a:r>
            <a:endParaRPr lang="de-DE"/>
          </a:p>
        </p:txBody>
      </p:sp>
      <p:sp>
        <p:nvSpPr>
          <p:cNvPr id="12"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smtClean="0"/>
              <a:t>07.10.2020, TRR 257 Annual Meeting</a:t>
            </a:r>
            <a:endParaRPr lang="de-DE"/>
          </a:p>
        </p:txBody>
      </p:sp>
      <p:sp>
        <p:nvSpPr>
          <p:cNvPr id="13"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10"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smtClean="0"/>
              <a:t>Untertitel durch Klicken hinzufügen</a:t>
            </a:r>
          </a:p>
        </p:txBody>
      </p:sp>
      <p:sp>
        <p:nvSpPr>
          <p:cNvPr id="14" name="Inhaltsplatzhalter 7"/>
          <p:cNvSpPr>
            <a:spLocks noGrp="1"/>
          </p:cNvSpPr>
          <p:nvPr>
            <p:ph sz="quarter" idx="15"/>
          </p:nvPr>
        </p:nvSpPr>
        <p:spPr>
          <a:xfrm>
            <a:off x="611560" y="1569600"/>
            <a:ext cx="4103316" cy="4521600"/>
          </a:xfrm>
        </p:spPr>
        <p:txBody>
          <a:bodyPr r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6" name="Inhaltsplatzhalter 7"/>
          <p:cNvSpPr>
            <a:spLocks noGrp="1"/>
          </p:cNvSpPr>
          <p:nvPr>
            <p:ph sz="quarter" idx="16"/>
          </p:nvPr>
        </p:nvSpPr>
        <p:spPr>
          <a:xfrm>
            <a:off x="4826442" y="1569600"/>
            <a:ext cx="4101557" cy="4521600"/>
          </a:xfrm>
        </p:spPr>
        <p:txBody>
          <a:bodyPr lIns="0" r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Haupt- sowie Nebenspalte">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smtClean="0"/>
              <a:t>Titelmasterformat durch Klicken bearbeiten</a:t>
            </a:r>
            <a:endParaRPr lang="de-DE"/>
          </a:p>
        </p:txBody>
      </p:sp>
      <p:sp>
        <p:nvSpPr>
          <p:cNvPr id="9" name="Inhaltsplatzhalter 7"/>
          <p:cNvSpPr>
            <a:spLocks noGrp="1"/>
          </p:cNvSpPr>
          <p:nvPr>
            <p:ph sz="quarter" idx="15"/>
          </p:nvPr>
        </p:nvSpPr>
        <p:spPr>
          <a:xfrm>
            <a:off x="611560" y="1569600"/>
            <a:ext cx="4638380" cy="4521600"/>
          </a:xfrm>
        </p:spPr>
        <p:txBody>
          <a:bodyPr r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Inhaltsplatzhalter 7"/>
          <p:cNvSpPr>
            <a:spLocks noGrp="1"/>
          </p:cNvSpPr>
          <p:nvPr>
            <p:ph sz="quarter" idx="16"/>
          </p:nvPr>
        </p:nvSpPr>
        <p:spPr>
          <a:xfrm>
            <a:off x="5286380" y="1569600"/>
            <a:ext cx="3641620" cy="4521600"/>
          </a:xfrm>
        </p:spPr>
        <p:txBody>
          <a:bodyPr lIns="0" r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2"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en-US" smtClean="0"/>
              <a:t>Cosima Schuster, DFG Head Office</a:t>
            </a:r>
            <a:endParaRPr lang="de-DE"/>
          </a:p>
        </p:txBody>
      </p:sp>
      <p:sp>
        <p:nvSpPr>
          <p:cNvPr id="13"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smtClean="0"/>
              <a:t>07.10.2020, TRR 257 Annual Meeting</a:t>
            </a:r>
            <a:endParaRPr lang="de-DE"/>
          </a:p>
        </p:txBody>
      </p:sp>
      <p:sp>
        <p:nvSpPr>
          <p:cNvPr id="14"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10"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smtClean="0"/>
              <a:t>Untertitel durch Klicken hinzufügen</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de-DE" smtClean="0"/>
              <a:t>Titelmasterformat durch Klicken bearbeiten</a:t>
            </a:r>
            <a:endParaRPr lang="de-DE"/>
          </a:p>
        </p:txBody>
      </p:sp>
      <p:sp>
        <p:nvSpPr>
          <p:cNvPr id="9"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en-US" smtClean="0"/>
              <a:t>Cosima Schuster, DFG Head Office</a:t>
            </a:r>
            <a:endParaRPr lang="de-DE"/>
          </a:p>
        </p:txBody>
      </p:sp>
      <p:sp>
        <p:nvSpPr>
          <p:cNvPr id="10"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smtClean="0"/>
              <a:t>07.10.2020, TRR 257 Annual Meeting</a:t>
            </a:r>
            <a:endParaRPr lang="de-DE"/>
          </a:p>
        </p:txBody>
      </p:sp>
      <p:sp>
        <p:nvSpPr>
          <p:cNvPr id="11"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7" name="Textplatzhalter 18"/>
          <p:cNvSpPr>
            <a:spLocks noGrp="1"/>
          </p:cNvSpPr>
          <p:nvPr>
            <p:ph type="body" sz="quarter" idx="22" hasCustomPrompt="1"/>
          </p:nvPr>
        </p:nvSpPr>
        <p:spPr>
          <a:xfrm>
            <a:off x="647700" y="730108"/>
            <a:ext cx="7920000" cy="270000"/>
          </a:xfrm>
        </p:spPr>
        <p:txBody>
          <a:bodyPr wrap="none" lIns="0" rIns="0" anchor="t"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lvl="0"/>
            <a:r>
              <a:rPr lang="de-DE" dirty="0" smtClean="0"/>
              <a:t>Untertitel durch Klicken hinzufügen</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platzhalter 2"/>
          <p:cNvSpPr>
            <a:spLocks noGrp="1"/>
          </p:cNvSpPr>
          <p:nvPr>
            <p:ph type="body" idx="1"/>
          </p:nvPr>
        </p:nvSpPr>
        <p:spPr bwMode="auto">
          <a:xfrm>
            <a:off x="647700" y="1570038"/>
            <a:ext cx="8280400" cy="4521200"/>
          </a:xfrm>
          <a:prstGeom prst="rect">
            <a:avLst/>
          </a:prstGeom>
          <a:noFill/>
          <a:ln w="9525">
            <a:noFill/>
            <a:miter lim="800000"/>
            <a:headEnd/>
            <a:tailEnd/>
          </a:ln>
        </p:spPr>
        <p:txBody>
          <a:bodyPr vert="horz" wrap="square" lIns="0" tIns="0" rIns="72000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a:t>
            </a:r>
            <a:r>
              <a:rPr lang="de-DE" dirty="0"/>
              <a:t>Ebene</a:t>
            </a:r>
          </a:p>
          <a:p>
            <a:pPr lvl="3"/>
            <a:r>
              <a:rPr lang="de-DE" dirty="0"/>
              <a:t>Vierte Ebene</a:t>
            </a:r>
          </a:p>
          <a:p>
            <a:pPr lvl="4"/>
            <a:r>
              <a:rPr lang="de-DE" dirty="0"/>
              <a:t>Fünfte Ebene</a:t>
            </a:r>
          </a:p>
        </p:txBody>
      </p:sp>
      <p:sp>
        <p:nvSpPr>
          <p:cNvPr id="7" name="Fußzeilenplatzhalter 4"/>
          <p:cNvSpPr>
            <a:spLocks noGrp="1"/>
          </p:cNvSpPr>
          <p:nvPr>
            <p:ph type="ftr" sz="quarter" idx="3"/>
          </p:nvPr>
        </p:nvSpPr>
        <p:spPr>
          <a:xfrm>
            <a:off x="647700" y="6261100"/>
            <a:ext cx="6358156" cy="198438"/>
          </a:xfrm>
          <a:prstGeom prst="rect">
            <a:avLst/>
          </a:prstGeom>
        </p:spPr>
        <p:txBody>
          <a:bodyPr vert="horz" wrap="squar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en-US" smtClean="0"/>
              <a:t>Cosima Schuster, DFG Head Office</a:t>
            </a:r>
            <a:endParaRPr lang="de-DE"/>
          </a:p>
        </p:txBody>
      </p:sp>
      <p:sp>
        <p:nvSpPr>
          <p:cNvPr id="6" name="Datumsplatzhalter 5"/>
          <p:cNvSpPr>
            <a:spLocks noGrp="1"/>
          </p:cNvSpPr>
          <p:nvPr>
            <p:ph type="dt" sz="half" idx="2"/>
          </p:nvPr>
        </p:nvSpPr>
        <p:spPr>
          <a:xfrm>
            <a:off x="647700" y="6459538"/>
            <a:ext cx="6357600" cy="244800"/>
          </a:xfrm>
          <a:prstGeom prst="rect">
            <a:avLst/>
          </a:prstGeom>
        </p:spPr>
        <p:txBody>
          <a:bodyPr vert="horz" wrap="none" lIns="0" tIns="0" rIns="0" bIns="0" numCol="1" anchor="t" anchorCtr="0" compatLnSpc="1">
            <a:prstTxWarp prst="textNoShape">
              <a:avLst/>
            </a:prstTxWarp>
          </a:bodyPr>
          <a:lstStyle>
            <a:lvl1pPr>
              <a:defRPr sz="1000" smtClean="0">
                <a:solidFill>
                  <a:srgbClr val="646567"/>
                </a:solidFill>
                <a:ea typeface="Arial" pitchFamily="-65" charset="0"/>
                <a:cs typeface="Arial" pitchFamily="-65" charset="0"/>
              </a:defRPr>
            </a:lvl1pPr>
          </a:lstStyle>
          <a:p>
            <a:pPr>
              <a:defRPr/>
            </a:pPr>
            <a:r>
              <a:rPr lang="de-DE" smtClean="0"/>
              <a:t>07.10.2020, TRR 257 Annual Meeting</a:t>
            </a:r>
            <a:endParaRPr lang="de-DE"/>
          </a:p>
        </p:txBody>
      </p:sp>
      <p:sp>
        <p:nvSpPr>
          <p:cNvPr id="15" name="Rechteck 14"/>
          <p:cNvSpPr/>
          <p:nvPr/>
        </p:nvSpPr>
        <p:spPr>
          <a:xfrm>
            <a:off x="215900" y="215900"/>
            <a:ext cx="8712200" cy="1008063"/>
          </a:xfrm>
          <a:prstGeom prst="rect">
            <a:avLst/>
          </a:prstGeom>
          <a:solidFill>
            <a:srgbClr val="6DA5D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e-DE">
              <a:cs typeface="Arial"/>
            </a:endParaRPr>
          </a:p>
        </p:txBody>
      </p:sp>
      <p:pic>
        <p:nvPicPr>
          <p:cNvPr id="1031" name="Bild 9" descr="DFG-Balken_A01.gif"/>
          <p:cNvPicPr>
            <a:picLocks/>
          </p:cNvPicPr>
          <p:nvPr/>
        </p:nvPicPr>
        <p:blipFill>
          <a:blip r:embed="rId15"/>
          <a:srcRect/>
          <a:stretch>
            <a:fillRect/>
          </a:stretch>
        </p:blipFill>
        <p:spPr bwMode="auto">
          <a:xfrm>
            <a:off x="215900" y="1325563"/>
            <a:ext cx="8712200" cy="142875"/>
          </a:xfrm>
          <a:prstGeom prst="rect">
            <a:avLst/>
          </a:prstGeom>
          <a:noFill/>
          <a:ln w="9525">
            <a:noFill/>
            <a:miter lim="800000"/>
            <a:headEnd/>
            <a:tailEnd/>
          </a:ln>
        </p:spPr>
      </p:pic>
      <p:sp>
        <p:nvSpPr>
          <p:cNvPr id="11" name="Foliennummernplatzhalter 10"/>
          <p:cNvSpPr>
            <a:spLocks noGrp="1"/>
          </p:cNvSpPr>
          <p:nvPr>
            <p:ph type="sldNum" sz="quarter" idx="4"/>
          </p:nvPr>
        </p:nvSpPr>
        <p:spPr>
          <a:xfrm>
            <a:off x="107504" y="6459538"/>
            <a:ext cx="395340" cy="244800"/>
          </a:xfrm>
          <a:prstGeom prst="rect">
            <a:avLst/>
          </a:prstGeom>
        </p:spPr>
        <p:txBody>
          <a:bodyPr vert="horz" wrap="square" lIns="0" tIns="0" rIns="0" bIns="0" numCol="1" anchor="t" anchorCtr="0" compatLnSpc="1">
            <a:prstTxWarp prst="textNoShape">
              <a:avLst/>
            </a:prstTxWarp>
          </a:bodyPr>
          <a:lstStyle>
            <a:lvl1pPr algn="r" defTabSz="457200" rtl="0" fontAlgn="base">
              <a:spcBef>
                <a:spcPct val="0"/>
              </a:spcBef>
              <a:spcAft>
                <a:spcPct val="0"/>
              </a:spcAft>
              <a:defRPr lang="de-DE" sz="1000" kern="1200" smtClean="0">
                <a:solidFill>
                  <a:srgbClr val="646567"/>
                </a:solidFill>
                <a:latin typeface="Arial" pitchFamily="-65" charset="0"/>
                <a:ea typeface="Arial" pitchFamily="-65" charset="0"/>
                <a:cs typeface="Arial" pitchFamily="-65" charset="0"/>
              </a:defRPr>
            </a:lvl1pPr>
          </a:lstStyle>
          <a:p>
            <a:pPr>
              <a:defRPr/>
            </a:pPr>
            <a:fld id="{3A856605-71F6-4F71-93AA-EF2E76CDBB0B}" type="slidenum">
              <a:rPr lang="de-DE" smtClean="0"/>
              <a:pPr>
                <a:defRPr/>
              </a:pPr>
              <a:t>‹Nr.›</a:t>
            </a:fld>
            <a:endParaRPr lang="de-DE" dirty="0"/>
          </a:p>
        </p:txBody>
      </p:sp>
      <p:sp>
        <p:nvSpPr>
          <p:cNvPr id="16" name="Titelplatzhalter 15"/>
          <p:cNvSpPr>
            <a:spLocks noGrp="1"/>
          </p:cNvSpPr>
          <p:nvPr>
            <p:ph type="title"/>
          </p:nvPr>
        </p:nvSpPr>
        <p:spPr>
          <a:xfrm>
            <a:off x="647700" y="417600"/>
            <a:ext cx="7920000" cy="270000"/>
          </a:xfrm>
          <a:prstGeom prst="rect">
            <a:avLst/>
          </a:prstGeom>
        </p:spPr>
        <p:txBody>
          <a:bodyPr vert="horz" wrap="none" lIns="0" tIns="0" rIns="0" bIns="0" rtlCol="0" anchor="t" anchorCtr="0">
            <a:noAutofit/>
          </a:bodyPr>
          <a:lstStyle/>
          <a:p>
            <a:r>
              <a:rPr lang="de-DE" dirty="0" smtClean="0"/>
              <a:t>Titelmasterformat durch Klicken bearbeiten</a:t>
            </a:r>
            <a:endParaRPr lang="de-DE" dirty="0"/>
          </a:p>
        </p:txBody>
      </p:sp>
      <p:sp>
        <p:nvSpPr>
          <p:cNvPr id="12" name="Textplatzhalter 18"/>
          <p:cNvSpPr txBox="1">
            <a:spLocks/>
          </p:cNvSpPr>
          <p:nvPr/>
        </p:nvSpPr>
        <p:spPr>
          <a:xfrm>
            <a:off x="647700" y="801546"/>
            <a:ext cx="7920000" cy="270000"/>
          </a:xfrm>
          <a:prstGeom prst="rect">
            <a:avLst/>
          </a:prstGeom>
        </p:spPr>
        <p:txBody>
          <a:bodyPr wrap="none" lIns="0" rIns="0" anchor="b" anchorCtr="0"/>
          <a:lstStyle>
            <a:lvl1pPr marL="0" indent="0">
              <a:lnSpc>
                <a:spcPct val="100000"/>
              </a:lnSpc>
              <a:spcAft>
                <a:spcPts val="0"/>
              </a:spcAft>
              <a:buNone/>
              <a:defRPr sz="2000">
                <a:solidFill>
                  <a:schemeClr val="bg1"/>
                </a:solidFill>
              </a:defRPr>
            </a:lvl1pPr>
            <a:lvl2pPr marL="0" indent="0">
              <a:lnSpc>
                <a:spcPct val="100000"/>
              </a:lnSpc>
              <a:spcAft>
                <a:spcPts val="0"/>
              </a:spcAft>
              <a:buNone/>
              <a:defRPr sz="2000">
                <a:solidFill>
                  <a:schemeClr val="bg1"/>
                </a:solidFill>
              </a:defRPr>
            </a:lvl2pPr>
            <a:lvl3pPr marL="0" indent="0">
              <a:lnSpc>
                <a:spcPct val="100000"/>
              </a:lnSpc>
              <a:spcAft>
                <a:spcPts val="0"/>
              </a:spcAft>
              <a:buNone/>
              <a:defRPr sz="2000">
                <a:solidFill>
                  <a:schemeClr val="bg1"/>
                </a:solidFill>
              </a:defRPr>
            </a:lvl3pPr>
            <a:lvl4pPr marL="0" indent="0">
              <a:lnSpc>
                <a:spcPct val="100000"/>
              </a:lnSpc>
              <a:spcAft>
                <a:spcPts val="0"/>
              </a:spcAft>
              <a:buNone/>
              <a:defRPr sz="2000">
                <a:solidFill>
                  <a:schemeClr val="bg1"/>
                </a:solidFill>
              </a:defRPr>
            </a:lvl4pPr>
            <a:lvl5pPr marL="0" indent="0">
              <a:lnSpc>
                <a:spcPct val="100000"/>
              </a:lnSpc>
              <a:spcAft>
                <a:spcPts val="0"/>
              </a:spcAft>
              <a:buNone/>
              <a:defRPr sz="2000">
                <a:solidFill>
                  <a:schemeClr val="bg1"/>
                </a:solidFill>
              </a:defRPr>
            </a:lvl5pPr>
          </a:lstStyle>
          <a:p>
            <a:pPr marL="0" marR="0" lvl="0" indent="0" algn="l" defTabSz="457200" rtl="0" eaLnBrk="1" fontAlgn="base" latinLnBrk="0" hangingPunct="1">
              <a:lnSpc>
                <a:spcPct val="100000"/>
              </a:lnSpc>
              <a:spcBef>
                <a:spcPts val="1200"/>
              </a:spcBef>
              <a:spcAft>
                <a:spcPts val="0"/>
              </a:spcAft>
              <a:buClr>
                <a:srgbClr val="0069AF"/>
              </a:buClr>
              <a:buSzPct val="90000"/>
              <a:buFont typeface="Arial" pitchFamily="-65" charset="0"/>
              <a:buNone/>
              <a:tabLst/>
              <a:defRPr/>
            </a:pPr>
            <a:endParaRPr kumimoji="0" lang="de-DE" sz="2000" b="0" i="0" u="none" strike="noStrike" kern="1200" cap="none" spc="0" normalizeH="0" baseline="0" noProof="0" dirty="0" smtClean="0">
              <a:ln>
                <a:noFill/>
              </a:ln>
              <a:solidFill>
                <a:schemeClr val="bg1"/>
              </a:solidFill>
              <a:effectLst/>
              <a:uLnTx/>
              <a:uFillTx/>
              <a:latin typeface="Arial"/>
              <a:ea typeface="ＭＳ Ｐゴシック" pitchFamily="-65" charset="-128"/>
              <a:cs typeface="Arial"/>
            </a:endParaRPr>
          </a:p>
        </p:txBody>
      </p:sp>
      <p:pic>
        <p:nvPicPr>
          <p:cNvPr id="13" name="Grafik 12" descr="dfg_logo_blau.jpg"/>
          <p:cNvPicPr>
            <a:picLocks noChangeAspect="1"/>
          </p:cNvPicPr>
          <p:nvPr/>
        </p:nvPicPr>
        <p:blipFill>
          <a:blip r:embed="rId16"/>
          <a:stretch>
            <a:fillRect/>
          </a:stretch>
        </p:blipFill>
        <p:spPr>
          <a:xfrm>
            <a:off x="7884000" y="6300000"/>
            <a:ext cx="819512" cy="28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timing>
    <p:tnLst>
      <p:par>
        <p:cTn id="1" dur="indefinite" restart="never" nodeType="tmRoot"/>
      </p:par>
    </p:tnLst>
  </p:timing>
  <p:hf hdr="0"/>
  <p:txStyles>
    <p:titleStyle>
      <a:lvl1pPr algn="l" defTabSz="457200" rtl="0" eaLnBrk="1" fontAlgn="base" hangingPunct="1">
        <a:spcBef>
          <a:spcPct val="0"/>
        </a:spcBef>
        <a:spcAft>
          <a:spcPct val="0"/>
        </a:spcAft>
        <a:defRPr sz="2000" b="1" kern="1200">
          <a:solidFill>
            <a:schemeClr val="bg1"/>
          </a:solidFill>
          <a:latin typeface="Arial"/>
          <a:ea typeface="ＭＳ Ｐゴシック" pitchFamily="-65" charset="-128"/>
          <a:cs typeface="Arial"/>
        </a:defRPr>
      </a:lvl1pPr>
      <a:lvl2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9pPr>
    </p:titleStyle>
    <p:bodyStyle>
      <a:lvl1pPr marL="252000" indent="-234000" algn="l" defTabSz="457200" rtl="0" eaLnBrk="1" fontAlgn="base" hangingPunct="1">
        <a:lnSpc>
          <a:spcPct val="120000"/>
        </a:lnSpc>
        <a:spcBef>
          <a:spcPts val="1200"/>
        </a:spcBef>
        <a:spcAft>
          <a:spcPts val="0"/>
        </a:spcAft>
        <a:buClr>
          <a:srgbClr val="0069AF"/>
        </a:buClr>
        <a:buSzPct val="90000"/>
        <a:buFont typeface="Arial" pitchFamily="-65" charset="0"/>
        <a:buChar char="►"/>
        <a:defRPr sz="1800" kern="1200">
          <a:solidFill>
            <a:schemeClr val="tx1"/>
          </a:solidFill>
          <a:latin typeface="Arial"/>
          <a:ea typeface="ＭＳ Ｐゴシック" pitchFamily="-65" charset="-128"/>
          <a:cs typeface="Arial"/>
        </a:defRPr>
      </a:lvl1pPr>
      <a:lvl2pPr marL="432000" indent="-180000" algn="l" defTabSz="457200" rtl="0" eaLnBrk="1" fontAlgn="base" hangingPunct="1">
        <a:lnSpc>
          <a:spcPct val="120000"/>
        </a:lnSpc>
        <a:spcBef>
          <a:spcPts val="800"/>
        </a:spcBef>
        <a:spcAft>
          <a:spcPts val="0"/>
        </a:spcAft>
        <a:buClr>
          <a:srgbClr val="3F85C1"/>
        </a:buClr>
        <a:buSzPct val="100000"/>
        <a:buFont typeface="Arial" pitchFamily="-65" charset="0"/>
        <a:buChar char="●"/>
        <a:defRPr sz="1600" kern="1200">
          <a:solidFill>
            <a:schemeClr val="tx1"/>
          </a:solidFill>
          <a:latin typeface="Arial"/>
          <a:ea typeface="ＭＳ Ｐゴシック" pitchFamily="-65" charset="-128"/>
          <a:cs typeface="Arial"/>
        </a:defRPr>
      </a:lvl2pPr>
      <a:lvl3pPr marL="612000" indent="-180000" algn="l" defTabSz="457200" rtl="0" eaLnBrk="1" fontAlgn="base" hangingPunct="1">
        <a:lnSpc>
          <a:spcPct val="120000"/>
        </a:lnSpc>
        <a:spcBef>
          <a:spcPts val="400"/>
        </a:spcBef>
        <a:spcAft>
          <a:spcPts val="0"/>
        </a:spcAft>
        <a:buClr>
          <a:srgbClr val="6DA5D5"/>
        </a:buClr>
        <a:buSzPct val="100000"/>
        <a:buFont typeface="Arial" pitchFamily="-65" charset="0"/>
        <a:buChar char="●"/>
        <a:defRPr sz="1400" kern="1200">
          <a:solidFill>
            <a:schemeClr val="tx1"/>
          </a:solidFill>
          <a:latin typeface="Arial"/>
          <a:ea typeface="ＭＳ Ｐゴシック" pitchFamily="-65" charset="-128"/>
          <a:cs typeface="Arial"/>
        </a:defRPr>
      </a:lvl3pPr>
      <a:lvl4pPr marL="774000" indent="-162000" algn="l" defTabSz="457200" rtl="0" eaLnBrk="1" fontAlgn="base" hangingPunct="1">
        <a:lnSpc>
          <a:spcPct val="120000"/>
        </a:lnSpc>
        <a:spcBef>
          <a:spcPts val="200"/>
        </a:spcBef>
        <a:spcAft>
          <a:spcPts val="0"/>
        </a:spcAft>
        <a:buClr>
          <a:srgbClr val="96C7E8"/>
        </a:buClr>
        <a:buSzPct val="100000"/>
        <a:buFont typeface="Arial" pitchFamily="-65" charset="0"/>
        <a:buChar char="●"/>
        <a:defRPr sz="1200" kern="1200">
          <a:solidFill>
            <a:schemeClr val="tx1"/>
          </a:solidFill>
          <a:latin typeface="Arial"/>
          <a:ea typeface="ＭＳ Ｐゴシック" pitchFamily="-65" charset="-128"/>
          <a:cs typeface="Arial"/>
        </a:defRPr>
      </a:lvl4pPr>
      <a:lvl5pPr marL="900000" indent="-144000" algn="l" defTabSz="457200" rtl="0" eaLnBrk="1" fontAlgn="base" hangingPunct="1">
        <a:lnSpc>
          <a:spcPct val="120000"/>
        </a:lnSpc>
        <a:spcBef>
          <a:spcPts val="0"/>
        </a:spcBef>
        <a:spcAft>
          <a:spcPts val="0"/>
        </a:spcAft>
        <a:buClr>
          <a:srgbClr val="96C7E8"/>
        </a:buClr>
        <a:buSzPct val="100000"/>
        <a:buFont typeface="Arial" pitchFamily="-65" charset="0"/>
        <a:buChar char="●"/>
        <a:defRPr sz="1000" kern="1200">
          <a:solidFill>
            <a:schemeClr val="tx1"/>
          </a:solidFill>
          <a:latin typeface="Arial"/>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blogs.royalsociety.org/in-verba/2015/11/17/implicit-and-unconscious-the-bias-in-us-al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implicit.harvard.edu/implicit/swissde/"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www.dfg.de/chancengleichheits-monitori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www.dfg.de/diversity/e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24"/>
          <p:cNvSpPr>
            <a:spLocks noGrp="1"/>
          </p:cNvSpPr>
          <p:nvPr>
            <p:ph type="ctrTitle"/>
          </p:nvPr>
        </p:nvSpPr>
        <p:spPr/>
        <p:txBody>
          <a:bodyPr/>
          <a:lstStyle/>
          <a:p>
            <a:r>
              <a:rPr lang="de-DE" dirty="0" err="1" smtClean="0"/>
              <a:t>Implicit</a:t>
            </a:r>
            <a:r>
              <a:rPr lang="de-DE" dirty="0" smtClean="0"/>
              <a:t> Bias</a:t>
            </a:r>
            <a:endParaRPr lang="de-DE" dirty="0"/>
          </a:p>
        </p:txBody>
      </p:sp>
      <p:sp>
        <p:nvSpPr>
          <p:cNvPr id="26" name="Textplatzhalter 25"/>
          <p:cNvSpPr>
            <a:spLocks noGrp="1"/>
          </p:cNvSpPr>
          <p:nvPr>
            <p:ph type="body" sz="quarter" idx="15"/>
          </p:nvPr>
        </p:nvSpPr>
        <p:spPr/>
        <p:txBody>
          <a:bodyPr/>
          <a:lstStyle/>
          <a:p>
            <a:r>
              <a:rPr lang="de-DE" dirty="0" err="1" smtClean="0"/>
              <a:t>Equal</a:t>
            </a:r>
            <a:r>
              <a:rPr lang="de-DE" dirty="0" smtClean="0"/>
              <a:t> </a:t>
            </a:r>
            <a:r>
              <a:rPr lang="de-DE" dirty="0" err="1" smtClean="0"/>
              <a:t>opportunities</a:t>
            </a:r>
            <a:r>
              <a:rPr lang="de-DE" dirty="0" smtClean="0"/>
              <a:t> in </a:t>
            </a:r>
            <a:r>
              <a:rPr lang="de-DE" dirty="0" err="1" smtClean="0"/>
              <a:t>the</a:t>
            </a:r>
            <a:r>
              <a:rPr lang="de-DE" dirty="0" smtClean="0"/>
              <a:t> </a:t>
            </a:r>
            <a:r>
              <a:rPr lang="de-DE" dirty="0" err="1" smtClean="0"/>
              <a:t>evaluation</a:t>
            </a:r>
            <a:r>
              <a:rPr lang="de-DE" dirty="0" smtClean="0"/>
              <a:t> </a:t>
            </a:r>
            <a:r>
              <a:rPr lang="de-DE" dirty="0" err="1" smtClean="0"/>
              <a:t>and</a:t>
            </a:r>
            <a:r>
              <a:rPr lang="de-DE" dirty="0" smtClean="0"/>
              <a:t> </a:t>
            </a:r>
            <a:r>
              <a:rPr lang="de-DE" dirty="0" err="1" smtClean="0"/>
              <a:t>decision</a:t>
            </a:r>
            <a:r>
              <a:rPr lang="de-DE" smtClean="0"/>
              <a:t> process</a:t>
            </a:r>
            <a:endParaRPr lang="de-DE" dirty="0" smtClean="0"/>
          </a:p>
          <a:p>
            <a:endParaRPr lang="de-DE" dirty="0"/>
          </a:p>
          <a:p>
            <a:r>
              <a:rPr lang="de-DE" dirty="0" smtClean="0"/>
              <a:t>TRR 257 Annual </a:t>
            </a:r>
            <a:r>
              <a:rPr lang="de-DE" dirty="0"/>
              <a:t>Meeting: Soft Skills </a:t>
            </a:r>
            <a:r>
              <a:rPr lang="de-DE" dirty="0" err="1"/>
              <a:t>and</a:t>
            </a:r>
            <a:r>
              <a:rPr lang="de-DE" dirty="0"/>
              <a:t> Gender </a:t>
            </a:r>
            <a:r>
              <a:rPr lang="de-DE" dirty="0" smtClean="0"/>
              <a:t>Training</a:t>
            </a:r>
          </a:p>
          <a:p>
            <a:r>
              <a:rPr lang="de-DE" dirty="0" smtClean="0"/>
              <a:t>Cosima Schuster, DFG Head Office</a:t>
            </a:r>
            <a:endParaRPr lang="de-DE" dirty="0"/>
          </a:p>
        </p:txBody>
      </p:sp>
      <p:pic>
        <p:nvPicPr>
          <p:cNvPr id="5" name="Bildplatzhalter 4" descr="Startgrafik_100_14.jpg"/>
          <p:cNvPicPr>
            <a:picLocks noGrp="1" noChangeAspect="1"/>
          </p:cNvPicPr>
          <p:nvPr>
            <p:ph type="pic" sz="quarter" idx="18"/>
          </p:nvPr>
        </p:nvPicPr>
        <p:blipFill>
          <a:blip r:embed="rId2"/>
          <a:srcRect l="14" r="14"/>
          <a:stretch>
            <a:fillRect/>
          </a:stretch>
        </p:blip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itchFamily="66" charset="0"/>
              </a:rPr>
              <a:t>How does the DFG promote gender equality in its area of activity? </a:t>
            </a:r>
            <a:endParaRPr lang="en-GB" dirty="0"/>
          </a:p>
        </p:txBody>
      </p:sp>
      <p:sp>
        <p:nvSpPr>
          <p:cNvPr id="5" name="Foliennummernplatzhalter 4"/>
          <p:cNvSpPr>
            <a:spLocks noGrp="1"/>
          </p:cNvSpPr>
          <p:nvPr>
            <p:ph type="sldNum" sz="quarter" idx="4"/>
          </p:nvPr>
        </p:nvSpPr>
        <p:spPr/>
        <p:txBody>
          <a:bodyPr/>
          <a:lstStyle/>
          <a:p>
            <a:pPr>
              <a:defRPr/>
            </a:pPr>
            <a:fld id="{3A856605-71F6-4F71-93AA-EF2E76CDBB0B}" type="slidenum">
              <a:rPr lang="de-DE" smtClean="0"/>
              <a:pPr>
                <a:defRPr/>
              </a:pPr>
              <a:t>10</a:t>
            </a:fld>
            <a:endParaRPr lang="en-GB" dirty="0"/>
          </a:p>
        </p:txBody>
      </p:sp>
      <p:sp>
        <p:nvSpPr>
          <p:cNvPr id="6" name="Textplatzhalter 5"/>
          <p:cNvSpPr>
            <a:spLocks noGrp="1"/>
          </p:cNvSpPr>
          <p:nvPr>
            <p:ph type="body" sz="quarter" idx="22"/>
          </p:nvPr>
        </p:nvSpPr>
        <p:spPr/>
        <p:txBody>
          <a:bodyPr/>
          <a:lstStyle/>
          <a:p>
            <a:r>
              <a:rPr lang="en-GB" dirty="0" smtClean="0"/>
              <a:t>Through a qualitative gender equality strategy – four action levels</a:t>
            </a:r>
          </a:p>
        </p:txBody>
      </p:sp>
      <p:grpSp>
        <p:nvGrpSpPr>
          <p:cNvPr id="20" name="Gruppieren 19"/>
          <p:cNvGrpSpPr/>
          <p:nvPr/>
        </p:nvGrpSpPr>
        <p:grpSpPr>
          <a:xfrm>
            <a:off x="611560" y="4941168"/>
            <a:ext cx="8302534" cy="720080"/>
            <a:chOff x="219075" y="3501008"/>
            <a:chExt cx="8672880" cy="720080"/>
          </a:xfrm>
        </p:grpSpPr>
        <p:sp>
          <p:nvSpPr>
            <p:cNvPr id="7" name="Rechteck 6"/>
            <p:cNvSpPr/>
            <p:nvPr/>
          </p:nvSpPr>
          <p:spPr>
            <a:xfrm>
              <a:off x="219075" y="3501008"/>
              <a:ext cx="8672880" cy="706702"/>
            </a:xfrm>
            <a:prstGeom prst="rect">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9388" lvl="0" indent="-179388" defTabSz="914400">
                <a:spcBef>
                  <a:spcPts val="0"/>
                </a:spcBef>
                <a:spcAft>
                  <a:spcPts val="400"/>
                </a:spcAft>
                <a:buClr>
                  <a:srgbClr val="00519E"/>
                </a:buClr>
                <a:buSzPct val="90000"/>
                <a:buFontTx/>
                <a:buChar char="►"/>
                <a:defRPr/>
              </a:pPr>
              <a:r>
                <a:rPr lang="en-GB" b="1" kern="0" dirty="0" smtClean="0">
                  <a:solidFill>
                    <a:schemeClr val="tx1"/>
                  </a:solidFill>
                </a:rPr>
                <a:t>Work-life balance</a:t>
              </a:r>
              <a:r>
                <a:rPr lang="en-GB" b="1" kern="0" dirty="0" smtClean="0">
                  <a:solidFill>
                    <a:srgbClr val="000000"/>
                  </a:solidFill>
                </a:rPr>
                <a:t>: </a:t>
              </a:r>
              <a:r>
                <a:rPr lang="en-GB" kern="0" dirty="0" smtClean="0">
                  <a:solidFill>
                    <a:srgbClr val="000000"/>
                  </a:solidFill>
                </a:rPr>
                <a:t>Workload reduction for serving on statutory bodies, allowances for childcare costs </a:t>
              </a:r>
              <a:endParaRPr lang="en-GB" kern="0" dirty="0">
                <a:solidFill>
                  <a:srgbClr val="000000"/>
                </a:solidFill>
              </a:endParaRPr>
            </a:p>
          </p:txBody>
        </p:sp>
        <p:cxnSp>
          <p:nvCxnSpPr>
            <p:cNvPr id="10" name="Gerader Verbinder 9"/>
            <p:cNvCxnSpPr/>
            <p:nvPr/>
          </p:nvCxnSpPr>
          <p:spPr>
            <a:xfrm>
              <a:off x="219075" y="4221088"/>
              <a:ext cx="8672880" cy="0"/>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21" name="Gruppieren 20"/>
          <p:cNvGrpSpPr/>
          <p:nvPr/>
        </p:nvGrpSpPr>
        <p:grpSpPr>
          <a:xfrm>
            <a:off x="621291" y="4018442"/>
            <a:ext cx="8304557" cy="706702"/>
            <a:chOff x="219075" y="4485303"/>
            <a:chExt cx="8674993" cy="706702"/>
          </a:xfrm>
        </p:grpSpPr>
        <p:sp>
          <p:nvSpPr>
            <p:cNvPr id="8" name="Rechteck 7"/>
            <p:cNvSpPr/>
            <p:nvPr/>
          </p:nvSpPr>
          <p:spPr>
            <a:xfrm>
              <a:off x="219075" y="4485303"/>
              <a:ext cx="8672880" cy="706702"/>
            </a:xfrm>
            <a:prstGeom prst="rect">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9388" indent="-179388" defTabSz="914400">
                <a:spcBef>
                  <a:spcPts val="0"/>
                </a:spcBef>
                <a:spcAft>
                  <a:spcPts val="400"/>
                </a:spcAft>
                <a:buClr>
                  <a:srgbClr val="00519E"/>
                </a:buClr>
                <a:buSzPct val="90000"/>
                <a:buFontTx/>
                <a:buChar char="►"/>
              </a:pPr>
              <a:r>
                <a:rPr lang="en-GB" b="1" kern="0" dirty="0" smtClean="0">
                  <a:solidFill>
                    <a:srgbClr val="000000"/>
                  </a:solidFill>
                </a:rPr>
                <a:t>Career/staff development: </a:t>
              </a:r>
              <a:r>
                <a:rPr lang="en-GB" kern="0" dirty="0">
                  <a:solidFill>
                    <a:srgbClr val="000000"/>
                  </a:solidFill>
                </a:rPr>
                <a:t>Workshops, mentoring, examples of best practice, individual career development </a:t>
              </a:r>
            </a:p>
          </p:txBody>
        </p:sp>
        <p:cxnSp>
          <p:nvCxnSpPr>
            <p:cNvPr id="11" name="Gerader Verbinder 10"/>
            <p:cNvCxnSpPr/>
            <p:nvPr/>
          </p:nvCxnSpPr>
          <p:spPr>
            <a:xfrm>
              <a:off x="219075" y="5157192"/>
              <a:ext cx="8674993" cy="0"/>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18" name="Gruppieren 17"/>
          <p:cNvGrpSpPr/>
          <p:nvPr/>
        </p:nvGrpSpPr>
        <p:grpSpPr>
          <a:xfrm>
            <a:off x="621291" y="2060848"/>
            <a:ext cx="8305222" cy="1720941"/>
            <a:chOff x="250825" y="3658402"/>
            <a:chExt cx="8675688" cy="1720941"/>
          </a:xfrm>
        </p:grpSpPr>
        <p:sp>
          <p:nvSpPr>
            <p:cNvPr id="9" name="Rechteck 8"/>
            <p:cNvSpPr/>
            <p:nvPr/>
          </p:nvSpPr>
          <p:spPr>
            <a:xfrm>
              <a:off x="251520" y="3658402"/>
              <a:ext cx="8674993" cy="706702"/>
            </a:xfrm>
            <a:prstGeom prst="rect">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9388" indent="-179388" defTabSz="914400">
                <a:spcBef>
                  <a:spcPts val="0"/>
                </a:spcBef>
                <a:spcAft>
                  <a:spcPts val="400"/>
                </a:spcAft>
                <a:buClr>
                  <a:srgbClr val="00519E"/>
                </a:buClr>
                <a:buSzPct val="90000"/>
                <a:buFontTx/>
                <a:buChar char="►"/>
              </a:pPr>
              <a:r>
                <a:rPr lang="en-GB" b="1" kern="0" dirty="0">
                  <a:solidFill>
                    <a:srgbClr val="000000"/>
                  </a:solidFill>
                </a:rPr>
                <a:t>Instruments: </a:t>
              </a:r>
              <a:r>
                <a:rPr lang="en-GB" kern="0" dirty="0" smtClean="0">
                  <a:solidFill>
                    <a:srgbClr val="000000"/>
                  </a:solidFill>
                </a:rPr>
                <a:t>Modules for researchers with clear gender equality objective</a:t>
              </a:r>
              <a:endParaRPr lang="en-GB" kern="0" dirty="0">
                <a:solidFill>
                  <a:srgbClr val="000000"/>
                </a:solidFill>
              </a:endParaRPr>
            </a:p>
          </p:txBody>
        </p:sp>
        <p:cxnSp>
          <p:nvCxnSpPr>
            <p:cNvPr id="12" name="Gerader Verbinder 11"/>
            <p:cNvCxnSpPr/>
            <p:nvPr/>
          </p:nvCxnSpPr>
          <p:spPr>
            <a:xfrm>
              <a:off x="251520" y="4365104"/>
              <a:ext cx="8674993" cy="0"/>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Rechteck 12"/>
            <p:cNvSpPr/>
            <p:nvPr/>
          </p:nvSpPr>
          <p:spPr>
            <a:xfrm>
              <a:off x="250825" y="4594505"/>
              <a:ext cx="8675688" cy="784837"/>
            </a:xfrm>
            <a:prstGeom prst="rect">
              <a:avLst/>
            </a:prstGeom>
            <a:solidFill>
              <a:schemeClr val="bg1">
                <a:lumMod val="9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9388" indent="-179388" defTabSz="914400">
                <a:spcBef>
                  <a:spcPts val="0"/>
                </a:spcBef>
                <a:spcAft>
                  <a:spcPts val="400"/>
                </a:spcAft>
                <a:buClr>
                  <a:srgbClr val="00519E"/>
                </a:buClr>
                <a:buSzPct val="90000"/>
                <a:buFontTx/>
                <a:buChar char="►"/>
              </a:pPr>
              <a:r>
                <a:rPr lang="en-GB" b="1" kern="0" dirty="0">
                  <a:solidFill>
                    <a:schemeClr val="tx1"/>
                  </a:solidFill>
                </a:rPr>
                <a:t>Processes</a:t>
              </a:r>
              <a:r>
                <a:rPr lang="en-GB" b="1" kern="0" dirty="0">
                  <a:solidFill>
                    <a:srgbClr val="000000"/>
                  </a:solidFill>
                </a:rPr>
                <a:t>: </a:t>
              </a:r>
              <a:r>
                <a:rPr lang="en-GB" kern="0" dirty="0" smtClean="0">
                  <a:solidFill>
                    <a:srgbClr val="000000"/>
                  </a:solidFill>
                </a:rPr>
                <a:t>More women in the review process; </a:t>
              </a:r>
              <a:r>
                <a:rPr lang="en-GB" kern="0" dirty="0" smtClean="0">
                  <a:solidFill>
                    <a:schemeClr val="tx2"/>
                  </a:solidFill>
                </a:rPr>
                <a:t>awareness-raising on implicit</a:t>
              </a:r>
              <a:r>
                <a:rPr lang="en-GB" dirty="0" smtClean="0">
                  <a:solidFill>
                    <a:schemeClr val="tx2"/>
                  </a:solidFill>
                </a:rPr>
                <a:t> </a:t>
              </a:r>
              <a:r>
                <a:rPr lang="en-GB" kern="0" dirty="0" smtClean="0">
                  <a:solidFill>
                    <a:schemeClr val="tx2"/>
                  </a:solidFill>
                </a:rPr>
                <a:t>bias effects</a:t>
              </a:r>
              <a:r>
                <a:rPr lang="en-GB" kern="0" dirty="0" smtClean="0">
                  <a:solidFill>
                    <a:srgbClr val="000000"/>
                  </a:solidFill>
                </a:rPr>
                <a:t>; uniformity in taking relevant factors into consideration   </a:t>
              </a:r>
              <a:endParaRPr lang="en-GB" kern="0" dirty="0">
                <a:solidFill>
                  <a:srgbClr val="000000"/>
                </a:solidFill>
              </a:endParaRPr>
            </a:p>
          </p:txBody>
        </p:sp>
        <p:cxnSp>
          <p:nvCxnSpPr>
            <p:cNvPr id="14" name="Gerader Verbinder 13"/>
            <p:cNvCxnSpPr/>
            <p:nvPr/>
          </p:nvCxnSpPr>
          <p:spPr>
            <a:xfrm>
              <a:off x="250825" y="5379343"/>
              <a:ext cx="8675688" cy="0"/>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9" name="Fußzeilenplatzhalter 4"/>
          <p:cNvSpPr>
            <a:spLocks noGrp="1"/>
          </p:cNvSpPr>
          <p:nvPr>
            <p:ph type="ftr" sz="quarter" idx="3"/>
          </p:nvPr>
        </p:nvSpPr>
        <p:spPr>
          <a:xfrm>
            <a:off x="647700" y="6261100"/>
            <a:ext cx="6358156" cy="198438"/>
          </a:xfrm>
        </p:spPr>
        <p:txBody>
          <a:bodyPr/>
          <a:lstStyle/>
          <a:p>
            <a:pPr>
              <a:defRPr/>
            </a:pPr>
            <a:r>
              <a:rPr lang="en-US" smtClean="0"/>
              <a:t>Cosima Schuster, DFG Head Office</a:t>
            </a:r>
            <a:endParaRPr lang="en-GB" dirty="0"/>
          </a:p>
        </p:txBody>
      </p:sp>
      <p:sp>
        <p:nvSpPr>
          <p:cNvPr id="22" name="Datumsplatzhalter 5"/>
          <p:cNvSpPr>
            <a:spLocks noGrp="1"/>
          </p:cNvSpPr>
          <p:nvPr>
            <p:ph type="dt" sz="half" idx="2"/>
          </p:nvPr>
        </p:nvSpPr>
        <p:spPr>
          <a:xfrm>
            <a:off x="647700" y="6459538"/>
            <a:ext cx="6357600" cy="244800"/>
          </a:xfrm>
        </p:spPr>
        <p:txBody>
          <a:bodyPr/>
          <a:lstStyle/>
          <a:p>
            <a:pPr>
              <a:defRPr/>
            </a:pPr>
            <a:r>
              <a:rPr lang="de-DE" smtClean="0"/>
              <a:t>07.10.2020, TRR 257 Annual Meeting</a:t>
            </a:r>
            <a:endParaRPr lang="en-GB" dirty="0"/>
          </a:p>
        </p:txBody>
      </p:sp>
      <p:sp>
        <p:nvSpPr>
          <p:cNvPr id="3" name="Textfeld 2"/>
          <p:cNvSpPr txBox="1"/>
          <p:nvPr/>
        </p:nvSpPr>
        <p:spPr>
          <a:xfrm>
            <a:off x="617786" y="1519742"/>
            <a:ext cx="8308728" cy="424732"/>
          </a:xfrm>
          <a:prstGeom prst="rect">
            <a:avLst/>
          </a:prstGeom>
          <a:noFill/>
        </p:spPr>
        <p:txBody>
          <a:bodyPr wrap="square" rtlCol="0">
            <a:spAutoFit/>
          </a:bodyPr>
          <a:lstStyle/>
          <a:p>
            <a:pPr marL="252000" indent="-234000">
              <a:lnSpc>
                <a:spcPct val="120000"/>
              </a:lnSpc>
              <a:spcBef>
                <a:spcPts val="1200"/>
              </a:spcBef>
              <a:spcAft>
                <a:spcPts val="0"/>
              </a:spcAft>
              <a:buClr>
                <a:srgbClr val="0069AF"/>
              </a:buClr>
              <a:buSzPct val="90000"/>
              <a:buFont typeface="Arial" pitchFamily="-65" charset="0"/>
              <a:buChar char="►"/>
            </a:pPr>
            <a:r>
              <a:rPr lang="en-GB" dirty="0">
                <a:latin typeface="Arial"/>
              </a:rPr>
              <a:t>Principle of </a:t>
            </a:r>
            <a:r>
              <a:rPr lang="en-GB" dirty="0" smtClean="0">
                <a:latin typeface="Arial"/>
              </a:rPr>
              <a:t>“challenge </a:t>
            </a:r>
            <a:r>
              <a:rPr lang="en-GB" dirty="0">
                <a:latin typeface="Arial"/>
              </a:rPr>
              <a:t>and </a:t>
            </a:r>
            <a:r>
              <a:rPr lang="en-GB" dirty="0" smtClean="0">
                <a:latin typeface="Arial"/>
              </a:rPr>
              <a:t>support”</a:t>
            </a:r>
            <a:endParaRPr lang="en-GB" dirty="0">
              <a:latin typeface="Arial"/>
              <a:cs typeface="Arial"/>
            </a:endParaRPr>
          </a:p>
        </p:txBody>
      </p:sp>
    </p:spTree>
    <p:extLst>
      <p:ext uri="{BB962C8B-B14F-4D97-AF65-F5344CB8AC3E}">
        <p14:creationId xmlns:p14="http://schemas.microsoft.com/office/powerpoint/2010/main" val="425110250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latin typeface="Arial" pitchFamily="66" charset="0"/>
              </a:rPr>
              <a:t>How does the DFG promote gender equality in its area of activity? </a:t>
            </a:r>
            <a:endParaRPr lang="en-GB" dirty="0"/>
          </a:p>
        </p:txBody>
      </p:sp>
      <p:sp>
        <p:nvSpPr>
          <p:cNvPr id="3" name="Inhaltsplatzhalter 2"/>
          <p:cNvSpPr>
            <a:spLocks noGrp="1"/>
          </p:cNvSpPr>
          <p:nvPr>
            <p:ph sz="quarter" idx="15"/>
          </p:nvPr>
        </p:nvSpPr>
        <p:spPr>
          <a:xfrm>
            <a:off x="647699" y="1484784"/>
            <a:ext cx="8278813" cy="6035864"/>
          </a:xfrm>
        </p:spPr>
        <p:txBody>
          <a:bodyPr/>
          <a:lstStyle/>
          <a:p>
            <a:r>
              <a:rPr lang="en-GB" b="1" dirty="0" smtClean="0"/>
              <a:t>Making allowances for personal situations</a:t>
            </a:r>
            <a:r>
              <a:rPr lang="en-GB" dirty="0" smtClean="0"/>
              <a:t> when </a:t>
            </a:r>
            <a:r>
              <a:rPr dirty="0"/>
              <a:t/>
            </a:r>
            <a:br>
              <a:rPr dirty="0"/>
            </a:br>
            <a:r>
              <a:rPr lang="en-GB" dirty="0" smtClean="0"/>
              <a:t>assessing academic achievements in proposals</a:t>
            </a:r>
            <a:r>
              <a:rPr dirty="0"/>
              <a:t/>
            </a:r>
            <a:br>
              <a:rPr dirty="0"/>
            </a:br>
            <a:r>
              <a:rPr lang="en-GB" dirty="0" smtClean="0"/>
              <a:t>(periods of childcare, etc.)</a:t>
            </a:r>
          </a:p>
          <a:p>
            <a:r>
              <a:rPr lang="en-GB" b="1" dirty="0" smtClean="0"/>
              <a:t>Limitation of publication list</a:t>
            </a:r>
            <a:r>
              <a:rPr lang="en-GB" dirty="0" smtClean="0"/>
              <a:t> to a maximum of 10 items</a:t>
            </a:r>
          </a:p>
          <a:p>
            <a:r>
              <a:rPr lang="en-GB" dirty="0" smtClean="0"/>
              <a:t>Support for </a:t>
            </a:r>
            <a:r>
              <a:rPr lang="en-GB" b="1" dirty="0" smtClean="0"/>
              <a:t>work-life balance</a:t>
            </a:r>
            <a:endParaRPr lang="en-GB" dirty="0" smtClean="0"/>
          </a:p>
          <a:p>
            <a:r>
              <a:rPr lang="en-GB" b="1" dirty="0" smtClean="0"/>
              <a:t>Staff support for part-time work</a:t>
            </a:r>
            <a:r>
              <a:rPr lang="en-GB" dirty="0" smtClean="0"/>
              <a:t> by project leaders for family reasons (children, relatives in need of care)</a:t>
            </a:r>
          </a:p>
          <a:p>
            <a:r>
              <a:rPr lang="en-GB" b="1" dirty="0"/>
              <a:t>Funding for temporary replacements</a:t>
            </a:r>
            <a:r>
              <a:rPr lang="en-GB" dirty="0" smtClean="0"/>
              <a:t> for project team members who take temporary leave or reduce working hours for family reasons</a:t>
            </a:r>
          </a:p>
          <a:p>
            <a:r>
              <a:rPr lang="en-GB" b="1" dirty="0" smtClean="0"/>
              <a:t>Career development measures</a:t>
            </a:r>
            <a:r>
              <a:rPr lang="en-GB" dirty="0" smtClean="0"/>
              <a:t> and </a:t>
            </a:r>
            <a:r>
              <a:rPr lang="en-GB" b="1" dirty="0" smtClean="0"/>
              <a:t>promotion of family-friendly structures </a:t>
            </a:r>
            <a:r>
              <a:rPr lang="en-GB" dirty="0" smtClean="0"/>
              <a:t>at funded institutions (remote working, additional childcare)</a:t>
            </a:r>
          </a:p>
        </p:txBody>
      </p:sp>
      <p:pic>
        <p:nvPicPr>
          <p:cNvPr id="9" name="Bildplatzhalter 8" descr="Unbenannt.png"/>
          <p:cNvPicPr>
            <a:picLocks noGrp="1" noChangeAspect="1"/>
          </p:cNvPicPr>
          <p:nvPr>
            <p:ph type="pic" sz="quarter" idx="18"/>
          </p:nvPr>
        </p:nvPicPr>
        <p:blipFill>
          <a:blip r:embed="rId3"/>
          <a:srcRect/>
          <a:stretch>
            <a:fillRect/>
          </a:stretch>
        </p:blipFill>
        <p:spPr/>
      </p:pic>
      <p:sp>
        <p:nvSpPr>
          <p:cNvPr id="5" name="Fußzeilenplatzhalter 4"/>
          <p:cNvSpPr>
            <a:spLocks noGrp="1"/>
          </p:cNvSpPr>
          <p:nvPr>
            <p:ph type="ftr" sz="quarter" idx="3"/>
          </p:nvPr>
        </p:nvSpPr>
        <p:spPr/>
        <p:txBody>
          <a:bodyPr/>
          <a:lstStyle/>
          <a:p>
            <a:pPr>
              <a:defRPr/>
            </a:pPr>
            <a:r>
              <a:rPr lang="en-US" smtClean="0"/>
              <a:t>Cosima Schuster, DFG Head Office</a:t>
            </a:r>
            <a:endParaRPr lang="en-GB"/>
          </a:p>
        </p:txBody>
      </p:sp>
      <p:sp>
        <p:nvSpPr>
          <p:cNvPr id="6" name="Datumsplatzhalter 5"/>
          <p:cNvSpPr>
            <a:spLocks noGrp="1"/>
          </p:cNvSpPr>
          <p:nvPr>
            <p:ph type="dt" sz="half" idx="2"/>
          </p:nvPr>
        </p:nvSpPr>
        <p:spPr/>
        <p:txBody>
          <a:bodyPr/>
          <a:lstStyle/>
          <a:p>
            <a:pPr>
              <a:defRPr/>
            </a:pPr>
            <a:r>
              <a:rPr lang="de-DE" smtClean="0"/>
              <a:t>07.10.2020, TRR 257 Annual Meeting</a:t>
            </a:r>
            <a:endParaRPr lang="en-GB" dirty="0"/>
          </a:p>
        </p:txBody>
      </p:sp>
      <p:sp>
        <p:nvSpPr>
          <p:cNvPr id="7" name="Foliennummernplatzhalter 6"/>
          <p:cNvSpPr>
            <a:spLocks noGrp="1"/>
          </p:cNvSpPr>
          <p:nvPr>
            <p:ph type="sldNum" sz="quarter" idx="4"/>
          </p:nvPr>
        </p:nvSpPr>
        <p:spPr/>
        <p:txBody>
          <a:bodyPr/>
          <a:lstStyle/>
          <a:p>
            <a:pPr>
              <a:defRPr/>
            </a:pPr>
            <a:fld id="{3A856605-71F6-4F71-93AA-EF2E76CDBB0B}" type="slidenum">
              <a:rPr lang="de-DE" smtClean="0"/>
              <a:pPr>
                <a:defRPr/>
              </a:pPr>
              <a:t>11</a:t>
            </a:fld>
            <a:endParaRPr lang="en-GB" dirty="0"/>
          </a:p>
        </p:txBody>
      </p:sp>
      <p:sp>
        <p:nvSpPr>
          <p:cNvPr id="8" name="Textplatzhalter 7"/>
          <p:cNvSpPr>
            <a:spLocks noGrp="1"/>
          </p:cNvSpPr>
          <p:nvPr>
            <p:ph type="body" sz="quarter" idx="22"/>
          </p:nvPr>
        </p:nvSpPr>
        <p:spPr/>
        <p:txBody>
          <a:bodyPr/>
          <a:lstStyle/>
          <a:p>
            <a:r>
              <a:rPr lang="en-GB" dirty="0" smtClean="0">
                <a:latin typeface="Arial" pitchFamily="66" charset="0"/>
              </a:rPr>
              <a:t>Through funding measures in DFG-funded projects</a:t>
            </a:r>
            <a:endParaRPr lang="en-GB" dirty="0"/>
          </a:p>
        </p:txBody>
      </p:sp>
    </p:spTree>
    <p:extLst>
      <p:ext uri="{BB962C8B-B14F-4D97-AF65-F5344CB8AC3E}">
        <p14:creationId xmlns:p14="http://schemas.microsoft.com/office/powerpoint/2010/main" val="77667990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8"/>
          </p:nvPr>
        </p:nvSpPr>
        <p:spPr>
          <a:xfrm>
            <a:off x="647700" y="1570038"/>
            <a:ext cx="8280399" cy="4889500"/>
          </a:xfrm>
        </p:spPr>
        <p:txBody>
          <a:bodyPr/>
          <a:lstStyle/>
          <a:p>
            <a:r>
              <a:rPr lang="de-DE" b="1" dirty="0" smtClean="0"/>
              <a:t>Video </a:t>
            </a:r>
            <a:r>
              <a:rPr lang="de-DE" b="1" dirty="0" err="1" smtClean="0"/>
              <a:t>of</a:t>
            </a:r>
            <a:r>
              <a:rPr lang="de-DE" b="1" dirty="0" smtClean="0"/>
              <a:t> </a:t>
            </a:r>
            <a:r>
              <a:rPr lang="de-DE" b="1" dirty="0" err="1" smtClean="0"/>
              <a:t>the</a:t>
            </a:r>
            <a:r>
              <a:rPr lang="de-DE" b="1" dirty="0" smtClean="0"/>
              <a:t> Royal Society </a:t>
            </a:r>
            <a:r>
              <a:rPr lang="de-DE" b="1" dirty="0" err="1" smtClean="0"/>
              <a:t>shown</a:t>
            </a:r>
            <a:r>
              <a:rPr lang="de-DE" b="1" dirty="0" smtClean="0"/>
              <a:t> at </a:t>
            </a:r>
            <a:r>
              <a:rPr lang="de-DE" b="1" dirty="0" err="1" smtClean="0"/>
              <a:t>the</a:t>
            </a:r>
            <a:r>
              <a:rPr lang="de-DE" b="1" dirty="0" smtClean="0"/>
              <a:t> </a:t>
            </a:r>
            <a:r>
              <a:rPr lang="de-DE" b="1" dirty="0" err="1" smtClean="0"/>
              <a:t>beginning</a:t>
            </a:r>
            <a:r>
              <a:rPr lang="de-DE" b="1" dirty="0" smtClean="0"/>
              <a:t> </a:t>
            </a:r>
            <a:r>
              <a:rPr lang="de-DE" b="1" dirty="0" err="1" smtClean="0"/>
              <a:t>of</a:t>
            </a:r>
            <a:r>
              <a:rPr lang="de-DE" b="1" dirty="0" smtClean="0"/>
              <a:t> </a:t>
            </a:r>
            <a:r>
              <a:rPr lang="de-DE" b="1" dirty="0" err="1" smtClean="0"/>
              <a:t>review</a:t>
            </a:r>
            <a:r>
              <a:rPr lang="de-DE" b="1" dirty="0" smtClean="0"/>
              <a:t> </a:t>
            </a:r>
            <a:r>
              <a:rPr lang="de-DE" b="1" dirty="0" err="1" smtClean="0"/>
              <a:t>panels</a:t>
            </a:r>
            <a:r>
              <a:rPr lang="de-DE" b="1" dirty="0" smtClean="0"/>
              <a:t> </a:t>
            </a:r>
            <a:r>
              <a:rPr lang="de-DE" sz="1600" u="sng" dirty="0" smtClean="0">
                <a:hlinkClick r:id="rId2"/>
              </a:rPr>
              <a:t>http</a:t>
            </a:r>
            <a:r>
              <a:rPr lang="de-DE" sz="1600" u="sng" dirty="0">
                <a:hlinkClick r:id="rId2"/>
              </a:rPr>
              <a:t>://blogs.royalsociety.org/in-verba/2015/11/17/implicit-and-unconscious-the-bias-in-us-all</a:t>
            </a:r>
            <a:r>
              <a:rPr lang="de-DE" sz="1600" u="sng" dirty="0" smtClean="0">
                <a:hlinkClick r:id="rId2"/>
              </a:rPr>
              <a:t>/</a:t>
            </a:r>
            <a:endParaRPr lang="de-DE" sz="1600" b="1" dirty="0" smtClean="0"/>
          </a:p>
          <a:p>
            <a:r>
              <a:rPr lang="de-DE" b="1" dirty="0" smtClean="0"/>
              <a:t>Science, 27.05.2016</a:t>
            </a:r>
            <a:r>
              <a:rPr lang="de-DE" dirty="0" smtClean="0"/>
              <a:t>, </a:t>
            </a:r>
            <a:r>
              <a:rPr lang="de-DE" dirty="0" err="1" smtClean="0"/>
              <a:t>report</a:t>
            </a:r>
            <a:r>
              <a:rPr lang="de-DE" dirty="0" smtClean="0"/>
              <a:t> on „</a:t>
            </a:r>
            <a:r>
              <a:rPr lang="de-DE" dirty="0" err="1" smtClean="0"/>
              <a:t>forum</a:t>
            </a:r>
            <a:r>
              <a:rPr lang="de-DE" dirty="0" smtClean="0"/>
              <a:t> on </a:t>
            </a:r>
            <a:r>
              <a:rPr lang="de-DE" dirty="0" err="1" smtClean="0"/>
              <a:t>implicit</a:t>
            </a:r>
            <a:r>
              <a:rPr lang="de-DE" dirty="0" smtClean="0"/>
              <a:t> </a:t>
            </a:r>
            <a:r>
              <a:rPr lang="de-DE" dirty="0" err="1" smtClean="0"/>
              <a:t>bias</a:t>
            </a:r>
            <a:r>
              <a:rPr lang="de-DE" dirty="0" smtClean="0"/>
              <a:t> in </a:t>
            </a:r>
            <a:r>
              <a:rPr lang="de-DE" dirty="0" err="1" smtClean="0"/>
              <a:t>peer</a:t>
            </a:r>
            <a:r>
              <a:rPr lang="de-DE" dirty="0" smtClean="0"/>
              <a:t> </a:t>
            </a:r>
            <a:r>
              <a:rPr lang="de-DE" dirty="0" err="1" smtClean="0"/>
              <a:t>review</a:t>
            </a:r>
            <a:r>
              <a:rPr lang="de-DE" dirty="0" smtClean="0"/>
              <a:t>“</a:t>
            </a:r>
          </a:p>
          <a:p>
            <a:pPr lvl="1"/>
            <a:r>
              <a:rPr lang="de-DE" sz="1800" dirty="0" smtClean="0"/>
              <a:t>Gender ok, international </a:t>
            </a:r>
            <a:r>
              <a:rPr lang="de-DE" sz="1800" dirty="0" err="1" smtClean="0"/>
              <a:t>representation</a:t>
            </a:r>
            <a:r>
              <a:rPr lang="de-DE" sz="1800" dirty="0" smtClean="0"/>
              <a:t> not</a:t>
            </a:r>
          </a:p>
          <a:p>
            <a:pPr lvl="1"/>
            <a:r>
              <a:rPr lang="de-DE" sz="1800" dirty="0" smtClean="0">
                <a:sym typeface="Wingdings" panose="05000000000000000000" pitchFamily="2" charset="2"/>
              </a:rPr>
              <a:t> </a:t>
            </a:r>
            <a:r>
              <a:rPr lang="de-DE" sz="1800" dirty="0" err="1" smtClean="0"/>
              <a:t>Broaden</a:t>
            </a:r>
            <a:r>
              <a:rPr lang="de-DE" sz="1800" dirty="0" smtClean="0"/>
              <a:t>, </a:t>
            </a:r>
            <a:r>
              <a:rPr lang="de-DE" sz="1800" dirty="0" err="1" smtClean="0"/>
              <a:t>diversity</a:t>
            </a:r>
            <a:r>
              <a:rPr lang="de-DE" sz="1800" dirty="0" smtClean="0"/>
              <a:t>, </a:t>
            </a:r>
            <a:r>
              <a:rPr lang="de-DE" sz="1800" dirty="0" err="1" smtClean="0"/>
              <a:t>and</a:t>
            </a:r>
            <a:r>
              <a:rPr lang="de-DE" sz="1800" dirty="0" smtClean="0"/>
              <a:t> </a:t>
            </a:r>
            <a:r>
              <a:rPr lang="de-DE" sz="1800" dirty="0" err="1" smtClean="0"/>
              <a:t>internationalize</a:t>
            </a:r>
            <a:r>
              <a:rPr lang="de-DE" sz="1800" dirty="0" smtClean="0"/>
              <a:t> </a:t>
            </a:r>
            <a:r>
              <a:rPr lang="de-DE" sz="1800" dirty="0" err="1" smtClean="0"/>
              <a:t>the</a:t>
            </a:r>
            <a:r>
              <a:rPr lang="de-DE" sz="1800" dirty="0" smtClean="0"/>
              <a:t> </a:t>
            </a:r>
            <a:r>
              <a:rPr lang="de-DE" sz="1800" dirty="0" err="1" smtClean="0"/>
              <a:t>pool</a:t>
            </a:r>
            <a:r>
              <a:rPr lang="de-DE" sz="1800" dirty="0" smtClean="0"/>
              <a:t> </a:t>
            </a:r>
            <a:r>
              <a:rPr lang="de-DE" sz="1800" dirty="0" err="1" smtClean="0"/>
              <a:t>of</a:t>
            </a:r>
            <a:r>
              <a:rPr lang="de-DE" sz="1800" dirty="0" smtClean="0"/>
              <a:t> </a:t>
            </a:r>
            <a:r>
              <a:rPr lang="de-DE" sz="1800" dirty="0" err="1" smtClean="0"/>
              <a:t>editor</a:t>
            </a:r>
            <a:r>
              <a:rPr lang="de-DE" sz="1800" dirty="0" smtClean="0"/>
              <a:t> </a:t>
            </a:r>
            <a:r>
              <a:rPr lang="de-DE" sz="1800" dirty="0" err="1" smtClean="0"/>
              <a:t>and</a:t>
            </a:r>
            <a:r>
              <a:rPr lang="de-DE" sz="1800" dirty="0" smtClean="0"/>
              <a:t> </a:t>
            </a:r>
            <a:r>
              <a:rPr lang="de-DE" sz="1800" dirty="0" err="1" smtClean="0"/>
              <a:t>reviewers</a:t>
            </a:r>
            <a:endParaRPr lang="de-DE" sz="1800" dirty="0" smtClean="0"/>
          </a:p>
          <a:p>
            <a:pPr lvl="1"/>
            <a:r>
              <a:rPr lang="de-DE" sz="1800" dirty="0" smtClean="0">
                <a:sym typeface="Wingdings" panose="05000000000000000000" pitchFamily="2" charset="2"/>
              </a:rPr>
              <a:t> </a:t>
            </a:r>
            <a:r>
              <a:rPr lang="de-DE" sz="1800" dirty="0" smtClean="0"/>
              <a:t>Professional </a:t>
            </a:r>
            <a:r>
              <a:rPr lang="de-DE" sz="1800" dirty="0" err="1" smtClean="0"/>
              <a:t>full</a:t>
            </a:r>
            <a:r>
              <a:rPr lang="de-DE" sz="1800" dirty="0" smtClean="0"/>
              <a:t>-time </a:t>
            </a:r>
            <a:r>
              <a:rPr lang="de-DE" sz="1800" dirty="0" err="1" smtClean="0"/>
              <a:t>editors</a:t>
            </a:r>
            <a:r>
              <a:rPr lang="de-DE" sz="1800" dirty="0" smtClean="0"/>
              <a:t> </a:t>
            </a:r>
            <a:r>
              <a:rPr lang="de-DE" sz="1800" dirty="0" err="1" smtClean="0"/>
              <a:t>compensate</a:t>
            </a:r>
            <a:r>
              <a:rPr lang="de-DE" sz="1800" dirty="0" smtClean="0"/>
              <a:t> </a:t>
            </a:r>
            <a:r>
              <a:rPr lang="de-DE" sz="1800" dirty="0" err="1" smtClean="0"/>
              <a:t>implicit</a:t>
            </a:r>
            <a:r>
              <a:rPr lang="de-DE" sz="1800" dirty="0" smtClean="0"/>
              <a:t> </a:t>
            </a:r>
            <a:r>
              <a:rPr lang="de-DE" sz="1800" dirty="0" err="1" smtClean="0"/>
              <a:t>bias</a:t>
            </a:r>
            <a:endParaRPr lang="de-DE" sz="1800" dirty="0" smtClean="0"/>
          </a:p>
          <a:p>
            <a:r>
              <a:rPr lang="de-DE" dirty="0" smtClean="0"/>
              <a:t>Lindau Nobel </a:t>
            </a:r>
            <a:r>
              <a:rPr lang="de-DE" dirty="0" err="1" smtClean="0"/>
              <a:t>Laureates</a:t>
            </a:r>
            <a:r>
              <a:rPr lang="de-DE" dirty="0" smtClean="0"/>
              <a:t> Meeting 2016: Panel </a:t>
            </a:r>
            <a:r>
              <a:rPr lang="de-DE" dirty="0" err="1" smtClean="0"/>
              <a:t>disussion</a:t>
            </a:r>
            <a:r>
              <a:rPr lang="de-DE" dirty="0" smtClean="0"/>
              <a:t> „</a:t>
            </a:r>
            <a:r>
              <a:rPr lang="en-US" dirty="0" smtClean="0"/>
              <a:t>Glass </a:t>
            </a:r>
            <a:r>
              <a:rPr lang="en-US" dirty="0"/>
              <a:t>Ceilings – Is German top research male-dominated? </a:t>
            </a:r>
            <a:r>
              <a:rPr lang="de-DE" dirty="0" smtClean="0"/>
              <a:t>“ </a:t>
            </a:r>
          </a:p>
          <a:p>
            <a:r>
              <a:rPr lang="en-US" dirty="0" smtClean="0"/>
              <a:t>Gender </a:t>
            </a:r>
            <a:r>
              <a:rPr lang="en-US" dirty="0"/>
              <a:t>Bias in the Physics </a:t>
            </a:r>
            <a:r>
              <a:rPr lang="en-US" dirty="0" smtClean="0"/>
              <a:t>Classroom, </a:t>
            </a:r>
            <a:r>
              <a:rPr lang="en-US" sz="1600" dirty="0" smtClean="0"/>
              <a:t>Journal </a:t>
            </a:r>
            <a:r>
              <a:rPr lang="en-US" sz="1600" dirty="0"/>
              <a:t>of Women and Minorities in Science and Engineering </a:t>
            </a:r>
            <a:r>
              <a:rPr lang="en-US" sz="1600" dirty="0" smtClean="0"/>
              <a:t>23(1</a:t>
            </a:r>
            <a:r>
              <a:rPr lang="en-US" sz="1600" dirty="0"/>
              <a:t>), </a:t>
            </a:r>
            <a:r>
              <a:rPr lang="en-US" sz="1600" dirty="0" smtClean="0"/>
              <a:t>15-36 </a:t>
            </a:r>
            <a:r>
              <a:rPr lang="en-US" sz="1600" dirty="0"/>
              <a:t>(</a:t>
            </a:r>
            <a:r>
              <a:rPr lang="en-US" sz="1600" dirty="0" smtClean="0"/>
              <a:t>2017)</a:t>
            </a:r>
            <a:endParaRPr lang="en-US" sz="1600" dirty="0"/>
          </a:p>
          <a:p>
            <a:r>
              <a:rPr lang="de-DE" dirty="0" smtClean="0"/>
              <a:t>MQST Meeting 2020: Marika Tylor </a:t>
            </a:r>
            <a:r>
              <a:rPr lang="de-DE" dirty="0" err="1" smtClean="0"/>
              <a:t>spoke</a:t>
            </a:r>
            <a:r>
              <a:rPr lang="de-DE" dirty="0" smtClean="0"/>
              <a:t> on  „</a:t>
            </a:r>
            <a:r>
              <a:rPr lang="de-DE" dirty="0" err="1" smtClean="0"/>
              <a:t>Implicit</a:t>
            </a:r>
            <a:r>
              <a:rPr lang="de-DE" dirty="0" smtClean="0"/>
              <a:t> </a:t>
            </a:r>
            <a:r>
              <a:rPr lang="de-DE" dirty="0" err="1" smtClean="0"/>
              <a:t>bias</a:t>
            </a:r>
            <a:r>
              <a:rPr lang="de-DE" dirty="0" smtClean="0"/>
              <a:t> in </a:t>
            </a:r>
            <a:r>
              <a:rPr lang="de-DE" dirty="0" err="1" smtClean="0"/>
              <a:t>physics</a:t>
            </a:r>
            <a:r>
              <a:rPr lang="de-DE" dirty="0" smtClean="0"/>
              <a:t>“</a:t>
            </a:r>
          </a:p>
          <a:p>
            <a:pPr marL="252000" lvl="1" indent="0">
              <a:buNone/>
            </a:pPr>
            <a:endParaRPr lang="de-DE" dirty="0" smtClean="0"/>
          </a:p>
          <a:p>
            <a:pPr lvl="1"/>
            <a:endParaRPr lang="de-DE" dirty="0" smtClean="0"/>
          </a:p>
          <a:p>
            <a:pPr lvl="1"/>
            <a:endParaRPr lang="de-DE" sz="1800" dirty="0"/>
          </a:p>
          <a:p>
            <a:pPr marL="72000" indent="0">
              <a:buNone/>
            </a:pPr>
            <a:endParaRPr lang="de-DE" sz="2000" dirty="0" smtClean="0"/>
          </a:p>
          <a:p>
            <a:pPr lvl="1"/>
            <a:endParaRPr lang="de-DE" sz="1800" dirty="0"/>
          </a:p>
        </p:txBody>
      </p:sp>
      <p:sp>
        <p:nvSpPr>
          <p:cNvPr id="3" name="Titel 2"/>
          <p:cNvSpPr>
            <a:spLocks noGrp="1"/>
          </p:cNvSpPr>
          <p:nvPr>
            <p:ph type="title"/>
          </p:nvPr>
        </p:nvSpPr>
        <p:spPr/>
        <p:txBody>
          <a:bodyPr/>
          <a:lstStyle/>
          <a:p>
            <a:r>
              <a:rPr lang="de-DE" dirty="0" err="1" smtClean="0"/>
              <a:t>Implicit</a:t>
            </a:r>
            <a:r>
              <a:rPr lang="de-DE" dirty="0" smtClean="0"/>
              <a:t> </a:t>
            </a:r>
            <a:r>
              <a:rPr lang="de-DE" dirty="0" err="1" smtClean="0"/>
              <a:t>bias</a:t>
            </a:r>
            <a:r>
              <a:rPr lang="de-DE" dirty="0" smtClean="0"/>
              <a:t> </a:t>
            </a:r>
            <a:endParaRPr lang="de-DE" dirty="0"/>
          </a:p>
        </p:txBody>
      </p:sp>
      <p:sp>
        <p:nvSpPr>
          <p:cNvPr id="4" name="Foliennummernplatzhalter 3"/>
          <p:cNvSpPr>
            <a:spLocks noGrp="1"/>
          </p:cNvSpPr>
          <p:nvPr>
            <p:ph type="sldNum" sz="quarter" idx="4"/>
          </p:nvPr>
        </p:nvSpPr>
        <p:spPr/>
        <p:txBody>
          <a:bodyPr/>
          <a:lstStyle/>
          <a:p>
            <a:pPr>
              <a:defRPr/>
            </a:pPr>
            <a:fld id="{3A856605-71F6-4F71-93AA-EF2E76CDBB0B}" type="slidenum">
              <a:rPr lang="de-DE" smtClean="0"/>
              <a:pPr>
                <a:defRPr/>
              </a:pPr>
              <a:t>12</a:t>
            </a:fld>
            <a:endParaRPr lang="de-DE" dirty="0"/>
          </a:p>
        </p:txBody>
      </p:sp>
      <p:sp>
        <p:nvSpPr>
          <p:cNvPr id="5" name="Textplatzhalter 4"/>
          <p:cNvSpPr>
            <a:spLocks noGrp="1"/>
          </p:cNvSpPr>
          <p:nvPr>
            <p:ph type="body" sz="quarter" idx="22"/>
          </p:nvPr>
        </p:nvSpPr>
        <p:spPr/>
        <p:txBody>
          <a:bodyPr/>
          <a:lstStyle/>
          <a:p>
            <a:r>
              <a:rPr lang="de-DE" dirty="0" err="1" smtClean="0"/>
              <a:t>Examples</a:t>
            </a:r>
            <a:endParaRPr lang="de-DE" dirty="0"/>
          </a:p>
        </p:txBody>
      </p:sp>
      <p:sp>
        <p:nvSpPr>
          <p:cNvPr id="6" name="Datumsplatzhalter 5"/>
          <p:cNvSpPr>
            <a:spLocks noGrp="1"/>
          </p:cNvSpPr>
          <p:nvPr>
            <p:ph type="dt" sz="half" idx="2"/>
          </p:nvPr>
        </p:nvSpPr>
        <p:spPr/>
        <p:txBody>
          <a:bodyPr/>
          <a:lstStyle/>
          <a:p>
            <a:pPr>
              <a:defRPr/>
            </a:pPr>
            <a:r>
              <a:rPr lang="de-DE" smtClean="0"/>
              <a:t>07.10.2020, TRR 257 Annual Meeting</a:t>
            </a:r>
            <a:endParaRPr lang="de-DE"/>
          </a:p>
        </p:txBody>
      </p:sp>
      <p:sp>
        <p:nvSpPr>
          <p:cNvPr id="7" name="Fußzeilenplatzhalter 6"/>
          <p:cNvSpPr>
            <a:spLocks noGrp="1"/>
          </p:cNvSpPr>
          <p:nvPr>
            <p:ph type="ftr" sz="quarter" idx="3"/>
          </p:nvPr>
        </p:nvSpPr>
        <p:spPr/>
        <p:txBody>
          <a:bodyPr/>
          <a:lstStyle/>
          <a:p>
            <a:pPr>
              <a:defRPr/>
            </a:pPr>
            <a:r>
              <a:rPr lang="en-US" smtClean="0"/>
              <a:t>Cosima Schuster, DFG Head Office</a:t>
            </a:r>
            <a:endParaRPr lang="de-DE"/>
          </a:p>
        </p:txBody>
      </p:sp>
    </p:spTree>
    <p:extLst>
      <p:ext uri="{BB962C8B-B14F-4D97-AF65-F5344CB8AC3E}">
        <p14:creationId xmlns:p14="http://schemas.microsoft.com/office/powerpoint/2010/main" val="108546679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Implicit</a:t>
            </a:r>
            <a:r>
              <a:rPr lang="de-DE" dirty="0" smtClean="0"/>
              <a:t> Bias</a:t>
            </a:r>
            <a:endParaRPr lang="de-DE" dirty="0"/>
          </a:p>
        </p:txBody>
      </p:sp>
      <p:sp>
        <p:nvSpPr>
          <p:cNvPr id="4" name="Foliennummernplatzhalter 3"/>
          <p:cNvSpPr>
            <a:spLocks noGrp="1"/>
          </p:cNvSpPr>
          <p:nvPr>
            <p:ph type="sldNum" sz="quarter" idx="4"/>
          </p:nvPr>
        </p:nvSpPr>
        <p:spPr/>
        <p:txBody>
          <a:bodyPr/>
          <a:lstStyle/>
          <a:p>
            <a:pPr>
              <a:defRPr/>
            </a:pPr>
            <a:fld id="{3A856605-71F6-4F71-93AA-EF2E76CDBB0B}" type="slidenum">
              <a:rPr lang="de-DE" smtClean="0"/>
              <a:pPr>
                <a:defRPr/>
              </a:pPr>
              <a:t>13</a:t>
            </a:fld>
            <a:endParaRPr lang="de-DE" dirty="0"/>
          </a:p>
        </p:txBody>
      </p:sp>
      <p:sp>
        <p:nvSpPr>
          <p:cNvPr id="5" name="Textplatzhalter 4"/>
          <p:cNvSpPr>
            <a:spLocks noGrp="1"/>
          </p:cNvSpPr>
          <p:nvPr>
            <p:ph type="body" sz="quarter" idx="22"/>
          </p:nvPr>
        </p:nvSpPr>
        <p:spPr/>
        <p:txBody>
          <a:bodyPr/>
          <a:lstStyle/>
          <a:p>
            <a:r>
              <a:rPr lang="de-DE" dirty="0" smtClean="0"/>
              <a:t>Stereotypes </a:t>
            </a:r>
            <a:r>
              <a:rPr lang="de-DE" dirty="0" err="1" smtClean="0"/>
              <a:t>and</a:t>
            </a:r>
            <a:r>
              <a:rPr lang="de-DE" dirty="0" smtClean="0"/>
              <a:t> </a:t>
            </a:r>
            <a:r>
              <a:rPr lang="de-DE" dirty="0" err="1" smtClean="0"/>
              <a:t>categorization</a:t>
            </a:r>
            <a:endParaRPr lang="de-DE" dirty="0"/>
          </a:p>
        </p:txBody>
      </p:sp>
      <p:sp>
        <p:nvSpPr>
          <p:cNvPr id="6" name="Rechteck 5"/>
          <p:cNvSpPr/>
          <p:nvPr/>
        </p:nvSpPr>
        <p:spPr>
          <a:xfrm>
            <a:off x="250825" y="1700808"/>
            <a:ext cx="8673575" cy="706702"/>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chemeClr val="accent1"/>
              </a:buClr>
              <a:buFont typeface="Arial" panose="020B0604020202020204" pitchFamily="34" charset="0"/>
              <a:buChar char="»"/>
            </a:pPr>
            <a:r>
              <a:rPr lang="en-US" b="1" dirty="0" smtClean="0">
                <a:solidFill>
                  <a:schemeClr val="tx1"/>
                </a:solidFill>
                <a:cs typeface="Arial"/>
              </a:rPr>
              <a:t>Unconscious recourse to </a:t>
            </a:r>
            <a:r>
              <a:rPr lang="en-US" b="1" dirty="0">
                <a:solidFill>
                  <a:schemeClr val="tx1"/>
                </a:solidFill>
                <a:cs typeface="Arial"/>
              </a:rPr>
              <a:t>stereotypes affects </a:t>
            </a:r>
            <a:r>
              <a:rPr lang="en-US" b="1" dirty="0" smtClean="0">
                <a:solidFill>
                  <a:schemeClr val="tx1"/>
                </a:solidFill>
                <a:cs typeface="Arial"/>
              </a:rPr>
              <a:t>all evaluations</a:t>
            </a:r>
            <a:endParaRPr lang="de-DE" b="1" dirty="0">
              <a:solidFill>
                <a:schemeClr val="tx1"/>
              </a:solidFill>
              <a:cs typeface="Arial"/>
            </a:endParaRPr>
          </a:p>
        </p:txBody>
      </p:sp>
      <p:sp>
        <p:nvSpPr>
          <p:cNvPr id="8" name="Rechteck 7"/>
          <p:cNvSpPr/>
          <p:nvPr/>
        </p:nvSpPr>
        <p:spPr>
          <a:xfrm>
            <a:off x="250825" y="4522708"/>
            <a:ext cx="8673575" cy="706702"/>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chemeClr val="accent1"/>
              </a:buClr>
              <a:buFont typeface="Arial" panose="020B0604020202020204" pitchFamily="34" charset="0"/>
              <a:buChar char="»"/>
            </a:pPr>
            <a:r>
              <a:rPr lang="en-US" dirty="0">
                <a:solidFill>
                  <a:schemeClr val="tx1"/>
                </a:solidFill>
                <a:cs typeface="Arial"/>
              </a:rPr>
              <a:t>These </a:t>
            </a:r>
            <a:r>
              <a:rPr lang="en-US" b="1" dirty="0">
                <a:solidFill>
                  <a:schemeClr val="tx1"/>
                </a:solidFill>
                <a:cs typeface="Arial"/>
              </a:rPr>
              <a:t>stereotypes, categories and role models</a:t>
            </a:r>
            <a:r>
              <a:rPr lang="en-US" dirty="0">
                <a:solidFill>
                  <a:schemeClr val="tx1"/>
                </a:solidFill>
                <a:cs typeface="Arial"/>
              </a:rPr>
              <a:t> influence</a:t>
            </a:r>
            <a:r>
              <a:rPr lang="en-US" b="1" dirty="0">
                <a:solidFill>
                  <a:schemeClr val="tx1"/>
                </a:solidFill>
                <a:cs typeface="Arial"/>
              </a:rPr>
              <a:t> judgements and decision-making </a:t>
            </a:r>
            <a:r>
              <a:rPr lang="en-US" b="1" dirty="0" err="1">
                <a:solidFill>
                  <a:schemeClr val="tx1"/>
                </a:solidFill>
                <a:cs typeface="Arial"/>
              </a:rPr>
              <a:t>behaviour</a:t>
            </a:r>
            <a:endParaRPr lang="de-DE" b="1" dirty="0">
              <a:solidFill>
                <a:schemeClr val="tx1"/>
              </a:solidFill>
              <a:cs typeface="Arial"/>
            </a:endParaRPr>
          </a:p>
        </p:txBody>
      </p:sp>
      <p:sp>
        <p:nvSpPr>
          <p:cNvPr id="9" name="Rechteck 8"/>
          <p:cNvSpPr/>
          <p:nvPr/>
        </p:nvSpPr>
        <p:spPr>
          <a:xfrm>
            <a:off x="250825" y="3573016"/>
            <a:ext cx="8673575" cy="706702"/>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chemeClr val="accent1"/>
              </a:buClr>
              <a:buFont typeface="Arial" panose="020B0604020202020204" pitchFamily="34" charset="0"/>
              <a:buChar char="»"/>
            </a:pPr>
            <a:r>
              <a:rPr lang="en-US" b="1" dirty="0">
                <a:solidFill>
                  <a:schemeClr val="tx1"/>
                </a:solidFill>
                <a:cs typeface="Arial"/>
              </a:rPr>
              <a:t>Traditional role models can also be found in science - </a:t>
            </a:r>
            <a:r>
              <a:rPr lang="en-US" dirty="0" smtClean="0">
                <a:solidFill>
                  <a:schemeClr val="tx1"/>
                </a:solidFill>
                <a:cs typeface="Arial"/>
              </a:rPr>
              <a:t>How </a:t>
            </a:r>
            <a:r>
              <a:rPr lang="en-US" dirty="0">
                <a:solidFill>
                  <a:schemeClr val="tx1"/>
                </a:solidFill>
                <a:cs typeface="Arial"/>
              </a:rPr>
              <a:t>can research be reconciled with being a woman and a mother? Is competition </a:t>
            </a:r>
            <a:r>
              <a:rPr lang="en-US" dirty="0" smtClean="0">
                <a:solidFill>
                  <a:schemeClr val="tx1"/>
                </a:solidFill>
                <a:cs typeface="Arial"/>
              </a:rPr>
              <a:t>a male behavior? </a:t>
            </a:r>
            <a:endParaRPr lang="de-DE" dirty="0">
              <a:solidFill>
                <a:schemeClr val="tx1"/>
              </a:solidFill>
              <a:cs typeface="Arial"/>
            </a:endParaRPr>
          </a:p>
        </p:txBody>
      </p:sp>
      <p:sp>
        <p:nvSpPr>
          <p:cNvPr id="10" name="Rechteck 9"/>
          <p:cNvSpPr/>
          <p:nvPr/>
        </p:nvSpPr>
        <p:spPr>
          <a:xfrm>
            <a:off x="251520" y="2554172"/>
            <a:ext cx="8673575" cy="706702"/>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Clr>
                <a:schemeClr val="accent1"/>
              </a:buClr>
              <a:buFont typeface="Arial" panose="020B0604020202020204" pitchFamily="34" charset="0"/>
              <a:buChar char="»"/>
            </a:pPr>
            <a:r>
              <a:rPr lang="en-US" b="1" dirty="0">
                <a:solidFill>
                  <a:schemeClr val="tx1"/>
                </a:solidFill>
                <a:cs typeface="Arial"/>
              </a:rPr>
              <a:t>Subconscious categorizations are made by everyone - </a:t>
            </a:r>
            <a:r>
              <a:rPr lang="en-US" dirty="0" smtClean="0">
                <a:solidFill>
                  <a:schemeClr val="tx1"/>
                </a:solidFill>
                <a:cs typeface="Arial"/>
              </a:rPr>
              <a:t>What </a:t>
            </a:r>
            <a:r>
              <a:rPr lang="en-US" dirty="0">
                <a:solidFill>
                  <a:schemeClr val="tx1"/>
                </a:solidFill>
                <a:cs typeface="Arial"/>
              </a:rPr>
              <a:t>is </a:t>
            </a:r>
            <a:r>
              <a:rPr lang="en-US" dirty="0" smtClean="0">
                <a:solidFill>
                  <a:schemeClr val="tx1"/>
                </a:solidFill>
                <a:cs typeface="Arial"/>
              </a:rPr>
              <a:t>regarded scientific</a:t>
            </a:r>
            <a:r>
              <a:rPr lang="en-US" dirty="0">
                <a:solidFill>
                  <a:schemeClr val="tx1"/>
                </a:solidFill>
                <a:cs typeface="Arial"/>
              </a:rPr>
              <a:t>? What is </a:t>
            </a:r>
            <a:r>
              <a:rPr lang="en-US" dirty="0" smtClean="0">
                <a:solidFill>
                  <a:schemeClr val="tx1"/>
                </a:solidFill>
                <a:cs typeface="Arial"/>
              </a:rPr>
              <a:t>regarded feminine? What is regarded European …?</a:t>
            </a:r>
            <a:endParaRPr lang="de-DE" dirty="0">
              <a:solidFill>
                <a:schemeClr val="tx1"/>
              </a:solidFill>
              <a:cs typeface="Arial"/>
            </a:endParaRPr>
          </a:p>
        </p:txBody>
      </p:sp>
      <p:cxnSp>
        <p:nvCxnSpPr>
          <p:cNvPr id="12" name="Gerader Verbinder 11"/>
          <p:cNvCxnSpPr/>
          <p:nvPr/>
        </p:nvCxnSpPr>
        <p:spPr>
          <a:xfrm>
            <a:off x="237315" y="2407510"/>
            <a:ext cx="8689198" cy="0"/>
          </a:xfrm>
          <a:prstGeom prst="line">
            <a:avLst/>
          </a:prstGeom>
          <a:ln w="38100">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Gerader Verbinder 12"/>
          <p:cNvCxnSpPr/>
          <p:nvPr/>
        </p:nvCxnSpPr>
        <p:spPr>
          <a:xfrm>
            <a:off x="251520" y="3356992"/>
            <a:ext cx="8689198" cy="0"/>
          </a:xfrm>
          <a:prstGeom prst="line">
            <a:avLst/>
          </a:prstGeom>
          <a:ln w="38100">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Gerader Verbinder 13"/>
          <p:cNvCxnSpPr/>
          <p:nvPr/>
        </p:nvCxnSpPr>
        <p:spPr>
          <a:xfrm>
            <a:off x="251520" y="4293096"/>
            <a:ext cx="8689198" cy="0"/>
          </a:xfrm>
          <a:prstGeom prst="line">
            <a:avLst/>
          </a:prstGeom>
          <a:ln w="38100">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Gerader Verbinder 14"/>
          <p:cNvCxnSpPr/>
          <p:nvPr/>
        </p:nvCxnSpPr>
        <p:spPr>
          <a:xfrm>
            <a:off x="251520" y="5229200"/>
            <a:ext cx="8689198" cy="0"/>
          </a:xfrm>
          <a:prstGeom prst="line">
            <a:avLst/>
          </a:prstGeom>
          <a:ln w="38100">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Gerader Verbinder 15"/>
          <p:cNvCxnSpPr/>
          <p:nvPr/>
        </p:nvCxnSpPr>
        <p:spPr>
          <a:xfrm>
            <a:off x="265168" y="6237312"/>
            <a:ext cx="8689198" cy="0"/>
          </a:xfrm>
          <a:prstGeom prst="line">
            <a:avLst/>
          </a:prstGeom>
          <a:ln w="38100">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Rechteck 2"/>
          <p:cNvSpPr/>
          <p:nvPr/>
        </p:nvSpPr>
        <p:spPr>
          <a:xfrm>
            <a:off x="265168" y="5381609"/>
            <a:ext cx="8659232" cy="646331"/>
          </a:xfrm>
          <a:prstGeom prst="rect">
            <a:avLst/>
          </a:prstGeom>
        </p:spPr>
        <p:txBody>
          <a:bodyPr wrap="square">
            <a:spAutoFit/>
          </a:bodyPr>
          <a:lstStyle/>
          <a:p>
            <a:pPr marL="285750" indent="-285750">
              <a:buClr>
                <a:schemeClr val="accent1"/>
              </a:buClr>
              <a:buFont typeface="Arial" panose="020B0604020202020204" pitchFamily="34" charset="0"/>
              <a:buChar char="»"/>
            </a:pPr>
            <a:r>
              <a:rPr lang="de-DE" dirty="0" smtClean="0">
                <a:cs typeface="Arial"/>
              </a:rPr>
              <a:t>Test </a:t>
            </a:r>
            <a:r>
              <a:rPr lang="de-DE" dirty="0" err="1" smtClean="0">
                <a:cs typeface="Arial"/>
              </a:rPr>
              <a:t>your</a:t>
            </a:r>
            <a:r>
              <a:rPr lang="de-DE" dirty="0" smtClean="0">
                <a:cs typeface="Arial"/>
              </a:rPr>
              <a:t> stereotypes: </a:t>
            </a:r>
            <a:r>
              <a:rPr lang="de-DE" b="1" dirty="0" err="1">
                <a:cs typeface="Arial"/>
              </a:rPr>
              <a:t>Implicit</a:t>
            </a:r>
            <a:r>
              <a:rPr lang="de-DE" b="1" dirty="0">
                <a:cs typeface="Arial"/>
              </a:rPr>
              <a:t> </a:t>
            </a:r>
            <a:r>
              <a:rPr lang="de-DE" b="1" dirty="0" err="1">
                <a:cs typeface="Arial"/>
              </a:rPr>
              <a:t>Association</a:t>
            </a:r>
            <a:r>
              <a:rPr lang="de-DE" b="1" dirty="0">
                <a:cs typeface="Arial"/>
              </a:rPr>
              <a:t> Test</a:t>
            </a:r>
            <a:r>
              <a:rPr lang="de-DE" dirty="0">
                <a:cs typeface="Arial"/>
              </a:rPr>
              <a:t> </a:t>
            </a:r>
            <a:r>
              <a:rPr lang="de-CH" dirty="0">
                <a:hlinkClick r:id="rId2"/>
              </a:rPr>
              <a:t>https://implicit.harvard.edu/implicit/swissde/</a:t>
            </a:r>
            <a:r>
              <a:rPr lang="de-DE" dirty="0">
                <a:cs typeface="Arial"/>
              </a:rPr>
              <a:t> </a:t>
            </a:r>
          </a:p>
        </p:txBody>
      </p:sp>
      <p:sp>
        <p:nvSpPr>
          <p:cNvPr id="7" name="Datumsplatzhalter 6"/>
          <p:cNvSpPr>
            <a:spLocks noGrp="1"/>
          </p:cNvSpPr>
          <p:nvPr>
            <p:ph type="dt" sz="half" idx="2"/>
          </p:nvPr>
        </p:nvSpPr>
        <p:spPr/>
        <p:txBody>
          <a:bodyPr/>
          <a:lstStyle/>
          <a:p>
            <a:pPr>
              <a:defRPr/>
            </a:pPr>
            <a:r>
              <a:rPr lang="de-DE" smtClean="0"/>
              <a:t>07.10.2020, TRR 257 Annual Meeting</a:t>
            </a:r>
            <a:endParaRPr lang="de-DE"/>
          </a:p>
        </p:txBody>
      </p:sp>
      <p:sp>
        <p:nvSpPr>
          <p:cNvPr id="11" name="Fußzeilenplatzhalter 10"/>
          <p:cNvSpPr>
            <a:spLocks noGrp="1"/>
          </p:cNvSpPr>
          <p:nvPr>
            <p:ph type="ftr" sz="quarter" idx="3"/>
          </p:nvPr>
        </p:nvSpPr>
        <p:spPr/>
        <p:txBody>
          <a:bodyPr/>
          <a:lstStyle/>
          <a:p>
            <a:pPr>
              <a:defRPr/>
            </a:pPr>
            <a:r>
              <a:rPr lang="en-US" smtClean="0"/>
              <a:t>Cosima Schuster, DFG Head Office</a:t>
            </a:r>
            <a:endParaRPr lang="de-DE"/>
          </a:p>
        </p:txBody>
      </p:sp>
    </p:spTree>
    <p:extLst>
      <p:ext uri="{BB962C8B-B14F-4D97-AF65-F5344CB8AC3E}">
        <p14:creationId xmlns:p14="http://schemas.microsoft.com/office/powerpoint/2010/main" val="319681985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8"/>
          </p:nvPr>
        </p:nvSpPr>
        <p:spPr/>
        <p:txBody>
          <a:bodyPr/>
          <a:lstStyle/>
          <a:p>
            <a:pPr marL="18000" indent="0">
              <a:buNone/>
            </a:pPr>
            <a:r>
              <a:rPr lang="de-DE" dirty="0" err="1" smtClean="0"/>
              <a:t>Exposed</a:t>
            </a:r>
            <a:r>
              <a:rPr lang="de-DE" dirty="0" smtClean="0"/>
              <a:t> </a:t>
            </a:r>
            <a:r>
              <a:rPr lang="de-DE" dirty="0" err="1"/>
              <a:t>to</a:t>
            </a:r>
            <a:r>
              <a:rPr lang="de-DE" dirty="0"/>
              <a:t> </a:t>
            </a:r>
            <a:r>
              <a:rPr lang="de-DE" dirty="0" err="1"/>
              <a:t>much</a:t>
            </a:r>
            <a:r>
              <a:rPr lang="de-DE" dirty="0"/>
              <a:t> </a:t>
            </a:r>
            <a:r>
              <a:rPr lang="de-DE" dirty="0" err="1"/>
              <a:t>more</a:t>
            </a:r>
            <a:r>
              <a:rPr lang="de-DE" dirty="0"/>
              <a:t> </a:t>
            </a:r>
            <a:r>
              <a:rPr lang="de-DE" dirty="0" err="1"/>
              <a:t>sensory</a:t>
            </a:r>
            <a:r>
              <a:rPr lang="de-DE" dirty="0"/>
              <a:t> </a:t>
            </a:r>
            <a:r>
              <a:rPr lang="de-DE" dirty="0" err="1"/>
              <a:t>information</a:t>
            </a:r>
            <a:r>
              <a:rPr lang="de-DE" dirty="0"/>
              <a:t> </a:t>
            </a:r>
            <a:r>
              <a:rPr lang="de-DE" dirty="0" err="1"/>
              <a:t>than</a:t>
            </a:r>
            <a:r>
              <a:rPr lang="de-DE" dirty="0"/>
              <a:t> </a:t>
            </a:r>
            <a:r>
              <a:rPr lang="de-DE" dirty="0" err="1"/>
              <a:t>can</a:t>
            </a:r>
            <a:r>
              <a:rPr lang="de-DE" dirty="0"/>
              <a:t> </a:t>
            </a:r>
            <a:r>
              <a:rPr lang="de-DE" dirty="0" err="1"/>
              <a:t>be</a:t>
            </a:r>
            <a:r>
              <a:rPr lang="de-DE" dirty="0"/>
              <a:t> </a:t>
            </a:r>
            <a:r>
              <a:rPr lang="de-DE" dirty="0" err="1"/>
              <a:t>handled</a:t>
            </a:r>
            <a:r>
              <a:rPr lang="de-DE" dirty="0"/>
              <a:t> </a:t>
            </a:r>
            <a:r>
              <a:rPr lang="de-DE" dirty="0" err="1"/>
              <a:t>conciuosly</a:t>
            </a:r>
            <a:r>
              <a:rPr lang="de-DE" dirty="0"/>
              <a:t>,   </a:t>
            </a:r>
            <a:r>
              <a:rPr lang="de-DE" dirty="0" err="1"/>
              <a:t>we</a:t>
            </a:r>
            <a:r>
              <a:rPr lang="de-DE" dirty="0"/>
              <a:t> </a:t>
            </a:r>
            <a:r>
              <a:rPr lang="de-DE" dirty="0" err="1"/>
              <a:t>use</a:t>
            </a:r>
            <a:r>
              <a:rPr lang="de-DE" dirty="0"/>
              <a:t> mental </a:t>
            </a:r>
            <a:r>
              <a:rPr lang="de-DE" dirty="0" err="1"/>
              <a:t>shortcuts</a:t>
            </a:r>
            <a:r>
              <a:rPr lang="de-DE" dirty="0"/>
              <a:t> </a:t>
            </a:r>
            <a:r>
              <a:rPr lang="de-DE" dirty="0" err="1"/>
              <a:t>and</a:t>
            </a:r>
            <a:r>
              <a:rPr lang="de-DE" dirty="0"/>
              <a:t> </a:t>
            </a:r>
            <a:r>
              <a:rPr lang="de-DE" dirty="0" err="1"/>
              <a:t>past</a:t>
            </a:r>
            <a:r>
              <a:rPr lang="de-DE" dirty="0"/>
              <a:t> </a:t>
            </a:r>
            <a:r>
              <a:rPr lang="de-DE" dirty="0" err="1"/>
              <a:t>knowledge</a:t>
            </a:r>
            <a:r>
              <a:rPr lang="de-DE" dirty="0"/>
              <a:t> </a:t>
            </a:r>
            <a:r>
              <a:rPr lang="de-DE" dirty="0" err="1"/>
              <a:t>to</a:t>
            </a:r>
            <a:r>
              <a:rPr lang="de-DE" dirty="0"/>
              <a:t> </a:t>
            </a:r>
            <a:r>
              <a:rPr lang="de-DE" dirty="0" err="1"/>
              <a:t>make</a:t>
            </a:r>
            <a:r>
              <a:rPr lang="de-DE" dirty="0"/>
              <a:t> </a:t>
            </a:r>
            <a:r>
              <a:rPr lang="de-DE" dirty="0" err="1" smtClean="0"/>
              <a:t>assumptions</a:t>
            </a:r>
            <a:r>
              <a:rPr lang="de-DE" dirty="0" smtClean="0"/>
              <a:t>.</a:t>
            </a:r>
            <a:endParaRPr lang="en-US" dirty="0" smtClean="0"/>
          </a:p>
          <a:p>
            <a:r>
              <a:rPr lang="en-US" dirty="0" smtClean="0"/>
              <a:t>automatic and unconscious process</a:t>
            </a:r>
          </a:p>
          <a:p>
            <a:r>
              <a:rPr lang="en-US" dirty="0" smtClean="0"/>
              <a:t>split-second </a:t>
            </a:r>
            <a:r>
              <a:rPr lang="en-US" dirty="0"/>
              <a:t>decisions (friend or foe?) </a:t>
            </a:r>
          </a:p>
          <a:p>
            <a:r>
              <a:rPr lang="en-US" dirty="0"/>
              <a:t>based on incomplete </a:t>
            </a:r>
            <a:r>
              <a:rPr lang="en-US" dirty="0" smtClean="0"/>
              <a:t>information </a:t>
            </a:r>
            <a:endParaRPr lang="en-US" dirty="0"/>
          </a:p>
        </p:txBody>
      </p:sp>
      <p:sp>
        <p:nvSpPr>
          <p:cNvPr id="3" name="Titel 2"/>
          <p:cNvSpPr>
            <a:spLocks noGrp="1"/>
          </p:cNvSpPr>
          <p:nvPr>
            <p:ph type="title"/>
          </p:nvPr>
        </p:nvSpPr>
        <p:spPr/>
        <p:txBody>
          <a:bodyPr/>
          <a:lstStyle/>
          <a:p>
            <a:r>
              <a:rPr lang="en-US" dirty="0" smtClean="0"/>
              <a:t>Implicit Bias</a:t>
            </a:r>
            <a:r>
              <a:rPr lang="en-US" dirty="0"/>
              <a:t/>
            </a:r>
            <a:br>
              <a:rPr lang="en-US" dirty="0"/>
            </a:br>
            <a:endParaRPr lang="de-DE" dirty="0"/>
          </a:p>
        </p:txBody>
      </p:sp>
      <p:sp>
        <p:nvSpPr>
          <p:cNvPr id="4" name="Fußzeilenplatzhalter 3"/>
          <p:cNvSpPr>
            <a:spLocks noGrp="1"/>
          </p:cNvSpPr>
          <p:nvPr>
            <p:ph type="ftr" sz="quarter" idx="3"/>
          </p:nvPr>
        </p:nvSpPr>
        <p:spPr/>
        <p:txBody>
          <a:bodyPr/>
          <a:lstStyle/>
          <a:p>
            <a:pPr>
              <a:defRPr/>
            </a:pPr>
            <a:r>
              <a:rPr lang="en-US" smtClean="0"/>
              <a:t>Cosima Schuster, DFG Head Office</a:t>
            </a:r>
            <a:endParaRPr lang="de-DE"/>
          </a:p>
        </p:txBody>
      </p:sp>
      <p:sp>
        <p:nvSpPr>
          <p:cNvPr id="5" name="Datumsplatzhalter 4"/>
          <p:cNvSpPr>
            <a:spLocks noGrp="1"/>
          </p:cNvSpPr>
          <p:nvPr>
            <p:ph type="dt" sz="half" idx="2"/>
          </p:nvPr>
        </p:nvSpPr>
        <p:spPr/>
        <p:txBody>
          <a:bodyPr/>
          <a:lstStyle/>
          <a:p>
            <a:pPr>
              <a:defRPr/>
            </a:pPr>
            <a:r>
              <a:rPr lang="de-DE" smtClean="0"/>
              <a:t>07.10.2020, TRR 257 Annual Meeting</a:t>
            </a:r>
            <a:endParaRPr lang="de-DE"/>
          </a:p>
        </p:txBody>
      </p:sp>
      <p:sp>
        <p:nvSpPr>
          <p:cNvPr id="6" name="Foliennummernplatzhalter 5"/>
          <p:cNvSpPr>
            <a:spLocks noGrp="1"/>
          </p:cNvSpPr>
          <p:nvPr>
            <p:ph type="sldNum" sz="quarter" idx="4"/>
          </p:nvPr>
        </p:nvSpPr>
        <p:spPr/>
        <p:txBody>
          <a:bodyPr/>
          <a:lstStyle/>
          <a:p>
            <a:pPr>
              <a:defRPr/>
            </a:pPr>
            <a:fld id="{3A856605-71F6-4F71-93AA-EF2E76CDBB0B}" type="slidenum">
              <a:rPr lang="de-DE" smtClean="0"/>
              <a:pPr>
                <a:defRPr/>
              </a:pPr>
              <a:t>14</a:t>
            </a:fld>
            <a:endParaRPr lang="de-DE" dirty="0"/>
          </a:p>
        </p:txBody>
      </p:sp>
      <p:sp>
        <p:nvSpPr>
          <p:cNvPr id="7" name="Textplatzhalter 6"/>
          <p:cNvSpPr>
            <a:spLocks noGrp="1"/>
          </p:cNvSpPr>
          <p:nvPr>
            <p:ph type="body" sz="quarter" idx="22"/>
          </p:nvPr>
        </p:nvSpPr>
        <p:spPr/>
        <p:txBody>
          <a:bodyPr/>
          <a:lstStyle/>
          <a:p>
            <a:r>
              <a:rPr lang="de-DE" dirty="0" err="1" smtClean="0"/>
              <a:t>Subconcious</a:t>
            </a:r>
            <a:r>
              <a:rPr lang="de-DE" dirty="0" smtClean="0"/>
              <a:t> </a:t>
            </a:r>
            <a:r>
              <a:rPr lang="de-DE" dirty="0" err="1" smtClean="0"/>
              <a:t>processes</a:t>
            </a:r>
            <a:endParaRPr lang="de-DE" dirty="0"/>
          </a:p>
        </p:txBody>
      </p:sp>
    </p:spTree>
    <p:extLst>
      <p:ext uri="{BB962C8B-B14F-4D97-AF65-F5344CB8AC3E}">
        <p14:creationId xmlns:p14="http://schemas.microsoft.com/office/powerpoint/2010/main" val="335288509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8"/>
          </p:nvPr>
        </p:nvSpPr>
        <p:spPr/>
        <p:txBody>
          <a:bodyPr/>
          <a:lstStyle/>
          <a:p>
            <a:pPr marL="18000" indent="0">
              <a:buNone/>
            </a:pPr>
            <a:r>
              <a:rPr lang="en-US" dirty="0"/>
              <a:t>What is considered a typical requirement to be successful in "physics"? </a:t>
            </a:r>
            <a:endParaRPr lang="en-US" dirty="0" smtClean="0"/>
          </a:p>
          <a:p>
            <a:pPr marL="18000" indent="0">
              <a:buNone/>
            </a:pPr>
            <a:r>
              <a:rPr lang="en-US" dirty="0" smtClean="0"/>
              <a:t>Experiment: test your stereotypes – what comes up first in your mind?</a:t>
            </a:r>
          </a:p>
          <a:p>
            <a:pPr>
              <a:buFontTx/>
              <a:buChar char="-"/>
            </a:pPr>
            <a:r>
              <a:rPr lang="en-US" dirty="0" smtClean="0"/>
              <a:t>Physicist</a:t>
            </a:r>
          </a:p>
          <a:p>
            <a:pPr>
              <a:buFontTx/>
              <a:buChar char="-"/>
            </a:pPr>
            <a:r>
              <a:rPr lang="en-US" dirty="0" smtClean="0"/>
              <a:t>Man</a:t>
            </a:r>
          </a:p>
          <a:p>
            <a:pPr>
              <a:buFontTx/>
              <a:buChar char="-"/>
            </a:pPr>
            <a:r>
              <a:rPr lang="en-US" dirty="0" smtClean="0"/>
              <a:t>Woman</a:t>
            </a:r>
          </a:p>
          <a:p>
            <a:pPr>
              <a:buFontTx/>
              <a:buChar char="-"/>
            </a:pPr>
            <a:r>
              <a:rPr lang="en-US" dirty="0" smtClean="0"/>
              <a:t>European</a:t>
            </a:r>
          </a:p>
          <a:p>
            <a:pPr>
              <a:buFontTx/>
              <a:buChar char="-"/>
            </a:pPr>
            <a:r>
              <a:rPr lang="en-US" dirty="0" smtClean="0"/>
              <a:t>Asian</a:t>
            </a:r>
          </a:p>
        </p:txBody>
      </p:sp>
      <p:sp>
        <p:nvSpPr>
          <p:cNvPr id="3" name="Titel 2"/>
          <p:cNvSpPr>
            <a:spLocks noGrp="1"/>
          </p:cNvSpPr>
          <p:nvPr>
            <p:ph type="title"/>
          </p:nvPr>
        </p:nvSpPr>
        <p:spPr/>
        <p:txBody>
          <a:bodyPr/>
          <a:lstStyle/>
          <a:p>
            <a:r>
              <a:rPr lang="de-DE" dirty="0" err="1" smtClean="0"/>
              <a:t>Implicit</a:t>
            </a:r>
            <a:r>
              <a:rPr lang="de-DE" dirty="0" smtClean="0"/>
              <a:t> </a:t>
            </a:r>
            <a:r>
              <a:rPr lang="de-DE" dirty="0" err="1" smtClean="0"/>
              <a:t>bias</a:t>
            </a:r>
            <a:endParaRPr lang="de-DE" dirty="0"/>
          </a:p>
        </p:txBody>
      </p:sp>
      <p:sp>
        <p:nvSpPr>
          <p:cNvPr id="4" name="Fußzeilenplatzhalter 3"/>
          <p:cNvSpPr>
            <a:spLocks noGrp="1"/>
          </p:cNvSpPr>
          <p:nvPr>
            <p:ph type="ftr" sz="quarter" idx="3"/>
          </p:nvPr>
        </p:nvSpPr>
        <p:spPr/>
        <p:txBody>
          <a:bodyPr/>
          <a:lstStyle/>
          <a:p>
            <a:pPr>
              <a:defRPr/>
            </a:pPr>
            <a:r>
              <a:rPr lang="en-US" smtClean="0"/>
              <a:t>Cosima Schuster, DFG Head Office</a:t>
            </a:r>
            <a:endParaRPr lang="de-DE"/>
          </a:p>
        </p:txBody>
      </p:sp>
      <p:sp>
        <p:nvSpPr>
          <p:cNvPr id="5" name="Datumsplatzhalter 4"/>
          <p:cNvSpPr>
            <a:spLocks noGrp="1"/>
          </p:cNvSpPr>
          <p:nvPr>
            <p:ph type="dt" sz="half" idx="2"/>
          </p:nvPr>
        </p:nvSpPr>
        <p:spPr/>
        <p:txBody>
          <a:bodyPr/>
          <a:lstStyle/>
          <a:p>
            <a:pPr>
              <a:defRPr/>
            </a:pPr>
            <a:r>
              <a:rPr lang="de-DE" smtClean="0"/>
              <a:t>07.10.2020, TRR 257 Annual Meeting</a:t>
            </a:r>
            <a:endParaRPr lang="de-DE"/>
          </a:p>
        </p:txBody>
      </p:sp>
      <p:sp>
        <p:nvSpPr>
          <p:cNvPr id="6" name="Foliennummernplatzhalter 5"/>
          <p:cNvSpPr>
            <a:spLocks noGrp="1"/>
          </p:cNvSpPr>
          <p:nvPr>
            <p:ph type="sldNum" sz="quarter" idx="4"/>
          </p:nvPr>
        </p:nvSpPr>
        <p:spPr/>
        <p:txBody>
          <a:bodyPr/>
          <a:lstStyle/>
          <a:p>
            <a:pPr>
              <a:defRPr/>
            </a:pPr>
            <a:fld id="{3A856605-71F6-4F71-93AA-EF2E76CDBB0B}" type="slidenum">
              <a:rPr lang="de-DE" smtClean="0"/>
              <a:pPr>
                <a:defRPr/>
              </a:pPr>
              <a:t>15</a:t>
            </a:fld>
            <a:endParaRPr lang="de-DE" dirty="0"/>
          </a:p>
        </p:txBody>
      </p:sp>
      <p:sp>
        <p:nvSpPr>
          <p:cNvPr id="7" name="Textplatzhalter 6"/>
          <p:cNvSpPr>
            <a:spLocks noGrp="1"/>
          </p:cNvSpPr>
          <p:nvPr>
            <p:ph type="body" sz="quarter" idx="22"/>
          </p:nvPr>
        </p:nvSpPr>
        <p:spPr/>
        <p:txBody>
          <a:bodyPr/>
          <a:lstStyle/>
          <a:p>
            <a:r>
              <a:rPr lang="de-DE" dirty="0" smtClean="0"/>
              <a:t>Stereotypes in </a:t>
            </a:r>
            <a:r>
              <a:rPr lang="de-DE" dirty="0" err="1" smtClean="0"/>
              <a:t>physics</a:t>
            </a:r>
            <a:endParaRPr lang="de-DE" dirty="0"/>
          </a:p>
          <a:p>
            <a:endParaRPr lang="de-DE" dirty="0"/>
          </a:p>
        </p:txBody>
      </p:sp>
    </p:spTree>
    <p:extLst>
      <p:ext uri="{BB962C8B-B14F-4D97-AF65-F5344CB8AC3E}">
        <p14:creationId xmlns:p14="http://schemas.microsoft.com/office/powerpoint/2010/main" val="393840966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8"/>
          </p:nvPr>
        </p:nvSpPr>
        <p:spPr/>
        <p:txBody>
          <a:bodyPr/>
          <a:lstStyle/>
          <a:p>
            <a:pPr marL="18000" indent="0">
              <a:buNone/>
            </a:pPr>
            <a:r>
              <a:rPr lang="en-US" dirty="0"/>
              <a:t>What is considered a typical requirement to be successful in "physics"? </a:t>
            </a:r>
            <a:endParaRPr lang="de-DE" dirty="0" smtClean="0"/>
          </a:p>
          <a:p>
            <a:r>
              <a:rPr lang="en-US" dirty="0"/>
              <a:t>analytical thinking</a:t>
            </a:r>
          </a:p>
          <a:p>
            <a:r>
              <a:rPr lang="en-US" dirty="0"/>
              <a:t>mathematical understanding</a:t>
            </a:r>
          </a:p>
          <a:p>
            <a:r>
              <a:rPr lang="en-US" dirty="0" smtClean="0"/>
              <a:t>pleasure </a:t>
            </a:r>
            <a:r>
              <a:rPr lang="en-US" dirty="0"/>
              <a:t>in handling complex instruments </a:t>
            </a:r>
          </a:p>
          <a:p>
            <a:r>
              <a:rPr lang="en-US" dirty="0" smtClean="0"/>
              <a:t>creativity</a:t>
            </a:r>
            <a:endParaRPr lang="en-US" dirty="0"/>
          </a:p>
          <a:p>
            <a:r>
              <a:rPr lang="en-US" dirty="0"/>
              <a:t>p</a:t>
            </a:r>
            <a:r>
              <a:rPr lang="en-US" dirty="0" smtClean="0"/>
              <a:t>ersistence</a:t>
            </a:r>
            <a:endParaRPr lang="de-DE" dirty="0"/>
          </a:p>
        </p:txBody>
      </p:sp>
      <p:sp>
        <p:nvSpPr>
          <p:cNvPr id="3" name="Titel 2"/>
          <p:cNvSpPr>
            <a:spLocks noGrp="1"/>
          </p:cNvSpPr>
          <p:nvPr>
            <p:ph type="title"/>
          </p:nvPr>
        </p:nvSpPr>
        <p:spPr/>
        <p:txBody>
          <a:bodyPr/>
          <a:lstStyle/>
          <a:p>
            <a:r>
              <a:rPr lang="de-DE" dirty="0" err="1" smtClean="0"/>
              <a:t>Implicit</a:t>
            </a:r>
            <a:r>
              <a:rPr lang="de-DE" dirty="0" smtClean="0"/>
              <a:t> </a:t>
            </a:r>
            <a:r>
              <a:rPr lang="de-DE" dirty="0" err="1" smtClean="0"/>
              <a:t>bias</a:t>
            </a:r>
            <a:endParaRPr lang="de-DE" dirty="0"/>
          </a:p>
        </p:txBody>
      </p:sp>
      <p:sp>
        <p:nvSpPr>
          <p:cNvPr id="4" name="Fußzeilenplatzhalter 3"/>
          <p:cNvSpPr>
            <a:spLocks noGrp="1"/>
          </p:cNvSpPr>
          <p:nvPr>
            <p:ph type="ftr" sz="quarter" idx="3"/>
          </p:nvPr>
        </p:nvSpPr>
        <p:spPr/>
        <p:txBody>
          <a:bodyPr/>
          <a:lstStyle/>
          <a:p>
            <a:pPr>
              <a:defRPr/>
            </a:pPr>
            <a:r>
              <a:rPr lang="en-US" smtClean="0"/>
              <a:t>Cosima Schuster, DFG Head Office</a:t>
            </a:r>
            <a:endParaRPr lang="de-DE"/>
          </a:p>
        </p:txBody>
      </p:sp>
      <p:sp>
        <p:nvSpPr>
          <p:cNvPr id="5" name="Datumsplatzhalter 4"/>
          <p:cNvSpPr>
            <a:spLocks noGrp="1"/>
          </p:cNvSpPr>
          <p:nvPr>
            <p:ph type="dt" sz="half" idx="2"/>
          </p:nvPr>
        </p:nvSpPr>
        <p:spPr/>
        <p:txBody>
          <a:bodyPr/>
          <a:lstStyle/>
          <a:p>
            <a:pPr>
              <a:defRPr/>
            </a:pPr>
            <a:r>
              <a:rPr lang="de-DE" smtClean="0"/>
              <a:t>07.10.2020, TRR 257 Annual Meeting</a:t>
            </a:r>
            <a:endParaRPr lang="de-DE"/>
          </a:p>
        </p:txBody>
      </p:sp>
      <p:sp>
        <p:nvSpPr>
          <p:cNvPr id="6" name="Foliennummernplatzhalter 5"/>
          <p:cNvSpPr>
            <a:spLocks noGrp="1"/>
          </p:cNvSpPr>
          <p:nvPr>
            <p:ph type="sldNum" sz="quarter" idx="4"/>
          </p:nvPr>
        </p:nvSpPr>
        <p:spPr/>
        <p:txBody>
          <a:bodyPr/>
          <a:lstStyle/>
          <a:p>
            <a:pPr>
              <a:defRPr/>
            </a:pPr>
            <a:fld id="{3A856605-71F6-4F71-93AA-EF2E76CDBB0B}" type="slidenum">
              <a:rPr lang="de-DE" smtClean="0"/>
              <a:pPr>
                <a:defRPr/>
              </a:pPr>
              <a:t>16</a:t>
            </a:fld>
            <a:endParaRPr lang="de-DE" dirty="0"/>
          </a:p>
        </p:txBody>
      </p:sp>
      <p:sp>
        <p:nvSpPr>
          <p:cNvPr id="7" name="Textplatzhalter 6"/>
          <p:cNvSpPr>
            <a:spLocks noGrp="1"/>
          </p:cNvSpPr>
          <p:nvPr>
            <p:ph type="body" sz="quarter" idx="22"/>
          </p:nvPr>
        </p:nvSpPr>
        <p:spPr/>
        <p:txBody>
          <a:bodyPr/>
          <a:lstStyle/>
          <a:p>
            <a:r>
              <a:rPr lang="de-DE" dirty="0" smtClean="0"/>
              <a:t>Stereotypes in </a:t>
            </a:r>
            <a:r>
              <a:rPr lang="de-DE" dirty="0" err="1" smtClean="0"/>
              <a:t>physics</a:t>
            </a:r>
            <a:endParaRPr lang="de-DE" dirty="0"/>
          </a:p>
          <a:p>
            <a:endParaRPr lang="de-DE" dirty="0"/>
          </a:p>
        </p:txBody>
      </p:sp>
    </p:spTree>
    <p:extLst>
      <p:ext uri="{BB962C8B-B14F-4D97-AF65-F5344CB8AC3E}">
        <p14:creationId xmlns:p14="http://schemas.microsoft.com/office/powerpoint/2010/main" val="198564712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8"/>
          </p:nvPr>
        </p:nvSpPr>
        <p:spPr>
          <a:xfrm>
            <a:off x="395537" y="1570038"/>
            <a:ext cx="6408712" cy="4521200"/>
          </a:xfrm>
        </p:spPr>
        <p:txBody>
          <a:bodyPr/>
          <a:lstStyle/>
          <a:p>
            <a:pPr lvl="0">
              <a:buFont typeface="Wingdings" panose="05000000000000000000" pitchFamily="2" charset="2"/>
              <a:buChar char="§"/>
            </a:pPr>
            <a:r>
              <a:rPr lang="en-US" dirty="0"/>
              <a:t>The </a:t>
            </a:r>
            <a:r>
              <a:rPr lang="en-US" dirty="0" smtClean="0"/>
              <a:t>more </a:t>
            </a:r>
            <a:r>
              <a:rPr lang="en-US" b="1" dirty="0"/>
              <a:t>objectively</a:t>
            </a:r>
            <a:r>
              <a:rPr lang="en-US" dirty="0"/>
              <a:t> the decision </a:t>
            </a:r>
            <a:r>
              <a:rPr lang="en-US" dirty="0" smtClean="0"/>
              <a:t>process is structured </a:t>
            </a:r>
            <a:r>
              <a:rPr lang="en-US" dirty="0"/>
              <a:t>by </a:t>
            </a:r>
            <a:r>
              <a:rPr lang="en-US" b="1" dirty="0"/>
              <a:t>explicit</a:t>
            </a:r>
            <a:r>
              <a:rPr lang="en-US" dirty="0"/>
              <a:t> criteria, the better an unprejudiced decision is </a:t>
            </a:r>
            <a:r>
              <a:rPr lang="en-US" dirty="0" smtClean="0"/>
              <a:t>possible.</a:t>
            </a:r>
            <a:endParaRPr lang="en-US" dirty="0"/>
          </a:p>
          <a:p>
            <a:pPr lvl="0">
              <a:buFont typeface="Wingdings" panose="05000000000000000000" pitchFamily="2" charset="2"/>
              <a:buChar char="§"/>
            </a:pPr>
            <a:r>
              <a:rPr lang="en-US" dirty="0"/>
              <a:t>The more </a:t>
            </a:r>
            <a:r>
              <a:rPr lang="en-US" b="1" dirty="0"/>
              <a:t>comparably</a:t>
            </a:r>
            <a:r>
              <a:rPr lang="en-US" dirty="0"/>
              <a:t> the decision-relevant criteria are </a:t>
            </a:r>
            <a:r>
              <a:rPr lang="en-US" dirty="0" smtClean="0"/>
              <a:t>preprocessed, </a:t>
            </a:r>
            <a:r>
              <a:rPr lang="en-US" dirty="0"/>
              <a:t>the less the danger of a judgement </a:t>
            </a:r>
            <a:r>
              <a:rPr lang="en-US" b="1" dirty="0" smtClean="0"/>
              <a:t>bias</a:t>
            </a:r>
            <a:r>
              <a:rPr lang="en-US" dirty="0" smtClean="0"/>
              <a:t> exists.</a:t>
            </a:r>
            <a:endParaRPr lang="en-US" dirty="0"/>
          </a:p>
          <a:p>
            <a:pPr lvl="0">
              <a:buFont typeface="Wingdings" panose="05000000000000000000" pitchFamily="2" charset="2"/>
              <a:buChar char="§"/>
            </a:pPr>
            <a:r>
              <a:rPr lang="en-US" dirty="0"/>
              <a:t>An appropriate </a:t>
            </a:r>
            <a:r>
              <a:rPr lang="en-US" b="1" dirty="0"/>
              <a:t>self-observation</a:t>
            </a:r>
            <a:r>
              <a:rPr lang="en-US" dirty="0"/>
              <a:t> of the selection committees </a:t>
            </a:r>
            <a:endParaRPr lang="en-US" dirty="0" smtClean="0"/>
          </a:p>
          <a:p>
            <a:pPr lvl="0">
              <a:buFont typeface="Wingdings" panose="05000000000000000000" pitchFamily="2" charset="2"/>
              <a:buChar char="§"/>
            </a:pPr>
            <a:r>
              <a:rPr lang="en-US" dirty="0" smtClean="0"/>
              <a:t>and </a:t>
            </a:r>
            <a:r>
              <a:rPr lang="en-US" b="1" dirty="0"/>
              <a:t>more time </a:t>
            </a:r>
            <a:r>
              <a:rPr lang="en-US" dirty="0"/>
              <a:t>for decision </a:t>
            </a:r>
            <a:r>
              <a:rPr lang="en-US" dirty="0" smtClean="0"/>
              <a:t>can compensate prejudice and bias. </a:t>
            </a:r>
            <a:r>
              <a:rPr lang="de-DE" dirty="0" smtClean="0"/>
              <a:t> </a:t>
            </a:r>
          </a:p>
          <a:p>
            <a:pPr lvl="0">
              <a:buFont typeface="Wingdings" panose="05000000000000000000" pitchFamily="2" charset="2"/>
              <a:buChar char="§"/>
            </a:pPr>
            <a:endParaRPr lang="de-DE" dirty="0" smtClean="0"/>
          </a:p>
          <a:p>
            <a:pPr lvl="0">
              <a:buFont typeface="Wingdings" panose="05000000000000000000" pitchFamily="2" charset="2"/>
              <a:buChar char="§"/>
            </a:pPr>
            <a:endParaRPr lang="de-DE" dirty="0"/>
          </a:p>
          <a:p>
            <a:pPr>
              <a:buFont typeface="Wingdings" panose="05000000000000000000" pitchFamily="2" charset="2"/>
              <a:buChar char="§"/>
            </a:pPr>
            <a:endParaRPr lang="de-DE" dirty="0"/>
          </a:p>
        </p:txBody>
      </p:sp>
      <p:sp>
        <p:nvSpPr>
          <p:cNvPr id="4" name="Foliennummernplatzhalter 3"/>
          <p:cNvSpPr>
            <a:spLocks noGrp="1"/>
          </p:cNvSpPr>
          <p:nvPr>
            <p:ph type="sldNum" sz="quarter" idx="4"/>
          </p:nvPr>
        </p:nvSpPr>
        <p:spPr/>
        <p:txBody>
          <a:bodyPr/>
          <a:lstStyle/>
          <a:p>
            <a:pPr>
              <a:defRPr/>
            </a:pPr>
            <a:fld id="{3A856605-71F6-4F71-93AA-EF2E76CDBB0B}" type="slidenum">
              <a:rPr lang="de-DE" smtClean="0"/>
              <a:pPr>
                <a:defRPr/>
              </a:pPr>
              <a:t>17</a:t>
            </a:fld>
            <a:endParaRPr lang="de-DE" dirty="0"/>
          </a:p>
        </p:txBody>
      </p:sp>
      <p:pic>
        <p:nvPicPr>
          <p:cNvPr id="8" name="Bildplatzhalter 8" descr="Unbenannt.png"/>
          <p:cNvPicPr>
            <a:picLocks noChangeAspect="1"/>
          </p:cNvPicPr>
          <p:nvPr/>
        </p:nvPicPr>
        <p:blipFill>
          <a:blip r:embed="rId3"/>
          <a:srcRect/>
          <a:stretch>
            <a:fillRect/>
          </a:stretch>
        </p:blipFill>
        <p:spPr bwMode="auto">
          <a:xfrm>
            <a:off x="6912000" y="1642178"/>
            <a:ext cx="2012400" cy="2012400"/>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err="1" smtClean="0"/>
              <a:t>Implict</a:t>
            </a:r>
            <a:r>
              <a:rPr lang="de-DE" dirty="0" smtClean="0"/>
              <a:t> </a:t>
            </a:r>
            <a:r>
              <a:rPr lang="de-DE" dirty="0" err="1" smtClean="0"/>
              <a:t>bias</a:t>
            </a:r>
            <a:endParaRPr lang="de-DE" dirty="0"/>
          </a:p>
        </p:txBody>
      </p:sp>
      <p:sp>
        <p:nvSpPr>
          <p:cNvPr id="10" name="Textplatzhalter 9"/>
          <p:cNvSpPr>
            <a:spLocks noGrp="1"/>
          </p:cNvSpPr>
          <p:nvPr>
            <p:ph type="body" sz="quarter" idx="22"/>
          </p:nvPr>
        </p:nvSpPr>
        <p:spPr/>
        <p:txBody>
          <a:bodyPr/>
          <a:lstStyle/>
          <a:p>
            <a:r>
              <a:rPr lang="de-DE" dirty="0" smtClean="0"/>
              <a:t>Review </a:t>
            </a:r>
            <a:r>
              <a:rPr lang="de-DE" dirty="0" err="1" smtClean="0"/>
              <a:t>and</a:t>
            </a:r>
            <a:r>
              <a:rPr lang="de-DE" dirty="0" smtClean="0"/>
              <a:t> </a:t>
            </a:r>
            <a:r>
              <a:rPr lang="de-DE" dirty="0" err="1" smtClean="0"/>
              <a:t>decision</a:t>
            </a:r>
            <a:r>
              <a:rPr lang="de-DE" dirty="0" smtClean="0"/>
              <a:t> </a:t>
            </a:r>
            <a:r>
              <a:rPr lang="de-DE" dirty="0" err="1" smtClean="0"/>
              <a:t>process</a:t>
            </a:r>
            <a:endParaRPr lang="de-DE" dirty="0"/>
          </a:p>
        </p:txBody>
      </p:sp>
      <p:sp>
        <p:nvSpPr>
          <p:cNvPr id="3" name="Datumsplatzhalter 2"/>
          <p:cNvSpPr>
            <a:spLocks noGrp="1"/>
          </p:cNvSpPr>
          <p:nvPr>
            <p:ph type="dt" sz="half" idx="2"/>
          </p:nvPr>
        </p:nvSpPr>
        <p:spPr/>
        <p:txBody>
          <a:bodyPr/>
          <a:lstStyle/>
          <a:p>
            <a:pPr>
              <a:defRPr/>
            </a:pPr>
            <a:r>
              <a:rPr lang="de-DE" smtClean="0"/>
              <a:t>07.10.2020, TRR 257 Annual Meeting</a:t>
            </a:r>
            <a:endParaRPr lang="de-DE"/>
          </a:p>
        </p:txBody>
      </p:sp>
      <p:sp>
        <p:nvSpPr>
          <p:cNvPr id="5" name="Fußzeilenplatzhalter 4"/>
          <p:cNvSpPr>
            <a:spLocks noGrp="1"/>
          </p:cNvSpPr>
          <p:nvPr>
            <p:ph type="ftr" sz="quarter" idx="3"/>
          </p:nvPr>
        </p:nvSpPr>
        <p:spPr/>
        <p:txBody>
          <a:bodyPr/>
          <a:lstStyle/>
          <a:p>
            <a:pPr>
              <a:defRPr/>
            </a:pPr>
            <a:r>
              <a:rPr lang="en-US" smtClean="0"/>
              <a:t>Cosima Schuster, DFG Head Office</a:t>
            </a:r>
            <a:endParaRPr lang="de-DE"/>
          </a:p>
        </p:txBody>
      </p:sp>
    </p:spTree>
    <p:extLst>
      <p:ext uri="{BB962C8B-B14F-4D97-AF65-F5344CB8AC3E}">
        <p14:creationId xmlns:p14="http://schemas.microsoft.com/office/powerpoint/2010/main" val="409852720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1"/>
          <p:cNvSpPr>
            <a:spLocks noGrp="1"/>
          </p:cNvSpPr>
          <p:nvPr>
            <p:ph idx="4294967295"/>
          </p:nvPr>
        </p:nvSpPr>
        <p:spPr>
          <a:xfrm>
            <a:off x="184133" y="1636730"/>
            <a:ext cx="6821167" cy="4822808"/>
          </a:xfrm>
        </p:spPr>
        <p:txBody>
          <a:bodyPr lIns="432000" tIns="0" rIns="720000" bIns="0"/>
          <a:lstStyle/>
          <a:p>
            <a:pPr>
              <a:tabLst>
                <a:tab pos="2601913" algn="l"/>
              </a:tabLst>
            </a:pPr>
            <a:r>
              <a:rPr lang="en-GB" dirty="0">
                <a:latin typeface="Arial" charset="0"/>
                <a:cs typeface="Arial" charset="0"/>
              </a:rPr>
              <a:t>O</a:t>
            </a:r>
            <a:r>
              <a:rPr lang="en-GB" dirty="0" smtClean="0">
                <a:latin typeface="Arial" charset="0"/>
                <a:cs typeface="Arial" charset="0"/>
              </a:rPr>
              <a:t>pen, bottom-up choice of </a:t>
            </a:r>
            <a:r>
              <a:rPr lang="en-GB" b="1" dirty="0" smtClean="0">
                <a:latin typeface="Arial" charset="0"/>
                <a:cs typeface="Arial" charset="0"/>
              </a:rPr>
              <a:t>research topics</a:t>
            </a:r>
          </a:p>
          <a:p>
            <a:pPr>
              <a:tabLst>
                <a:tab pos="2601913" algn="l"/>
              </a:tabLst>
            </a:pPr>
            <a:r>
              <a:rPr lang="en-GB" b="1" dirty="0">
                <a:latin typeface="Arial" charset="0"/>
                <a:cs typeface="Arial" charset="0"/>
              </a:rPr>
              <a:t>B</a:t>
            </a:r>
            <a:r>
              <a:rPr lang="en-GB" b="1" dirty="0" smtClean="0">
                <a:latin typeface="Arial" charset="0"/>
                <a:cs typeface="Arial" charset="0"/>
              </a:rPr>
              <a:t>asic research </a:t>
            </a:r>
            <a:r>
              <a:rPr lang="en-GB" dirty="0" smtClean="0">
                <a:latin typeface="Arial" charset="0"/>
                <a:cs typeface="Arial" charset="0"/>
              </a:rPr>
              <a:t>in any field of science and the humanities</a:t>
            </a:r>
          </a:p>
          <a:p>
            <a:pPr>
              <a:tabLst>
                <a:tab pos="2601913" algn="l"/>
              </a:tabLst>
            </a:pPr>
            <a:r>
              <a:rPr lang="en-GB" dirty="0" smtClean="0">
                <a:latin typeface="Arial" charset="0"/>
                <a:cs typeface="Arial" charset="0"/>
              </a:rPr>
              <a:t>No </a:t>
            </a:r>
            <a:r>
              <a:rPr lang="en-GB" b="1" dirty="0" smtClean="0">
                <a:latin typeface="Arial" charset="0"/>
                <a:cs typeface="Arial" charset="0"/>
              </a:rPr>
              <a:t>age</a:t>
            </a:r>
            <a:r>
              <a:rPr lang="en-GB" dirty="0" smtClean="0">
                <a:latin typeface="Arial" charset="0"/>
                <a:cs typeface="Arial" charset="0"/>
              </a:rPr>
              <a:t> restrictions</a:t>
            </a:r>
          </a:p>
          <a:p>
            <a:pPr>
              <a:tabLst>
                <a:tab pos="2601913" algn="l"/>
              </a:tabLst>
            </a:pPr>
            <a:r>
              <a:rPr lang="en-GB" dirty="0" smtClean="0">
                <a:latin typeface="Arial" charset="0"/>
                <a:cs typeface="Arial" charset="0"/>
              </a:rPr>
              <a:t>Individual</a:t>
            </a:r>
            <a:r>
              <a:rPr lang="en-GB" b="1" dirty="0" smtClean="0">
                <a:latin typeface="Arial" charset="0"/>
                <a:cs typeface="Arial" charset="0"/>
              </a:rPr>
              <a:t> career phases </a:t>
            </a:r>
            <a:r>
              <a:rPr lang="en-GB" dirty="0" smtClean="0">
                <a:latin typeface="Arial" charset="0"/>
                <a:cs typeface="Arial" charset="0"/>
              </a:rPr>
              <a:t>and family-related career breaks are considered in the review process</a:t>
            </a:r>
          </a:p>
          <a:p>
            <a:pPr marL="18000" indent="0">
              <a:buNone/>
              <a:tabLst>
                <a:tab pos="2601913" algn="l"/>
              </a:tabLst>
            </a:pPr>
            <a:r>
              <a:rPr lang="en-GB" sz="1200" dirty="0" smtClean="0">
                <a:latin typeface="Arial" charset="0"/>
                <a:cs typeface="Arial" charset="0"/>
              </a:rPr>
              <a:t>.</a:t>
            </a:r>
            <a:endParaRPr lang="de-DE" sz="1200" b="1" dirty="0" smtClean="0">
              <a:latin typeface="Arial" charset="0"/>
              <a:cs typeface="Arial" charset="0"/>
            </a:endParaRPr>
          </a:p>
        </p:txBody>
      </p:sp>
      <p:sp>
        <p:nvSpPr>
          <p:cNvPr id="2" name="Datumsplatzhalter 1"/>
          <p:cNvSpPr>
            <a:spLocks noGrp="1"/>
          </p:cNvSpPr>
          <p:nvPr>
            <p:ph type="dt" sz="half" idx="13"/>
          </p:nvPr>
        </p:nvSpPr>
        <p:spPr/>
        <p:txBody>
          <a:bodyPr/>
          <a:lstStyle/>
          <a:p>
            <a:r>
              <a:rPr lang="de-DE" smtClean="0"/>
              <a:t>07.10.2020, TRR 257 Annual Meeting</a:t>
            </a:r>
            <a:endParaRPr lang="de-DE"/>
          </a:p>
        </p:txBody>
      </p:sp>
      <p:sp>
        <p:nvSpPr>
          <p:cNvPr id="3" name="Fußzeilenplatzhalter 2"/>
          <p:cNvSpPr>
            <a:spLocks noGrp="1"/>
          </p:cNvSpPr>
          <p:nvPr>
            <p:ph type="ftr" sz="quarter" idx="14"/>
          </p:nvPr>
        </p:nvSpPr>
        <p:spPr/>
        <p:txBody>
          <a:bodyPr/>
          <a:lstStyle/>
          <a:p>
            <a:r>
              <a:rPr lang="en-US" smtClean="0"/>
              <a:t>Cosima Schuster, DFG Head Office</a:t>
            </a:r>
            <a:endParaRPr lang="de-DE"/>
          </a:p>
        </p:txBody>
      </p:sp>
      <p:pic>
        <p:nvPicPr>
          <p:cNvPr id="15" name="Grafik 14"/>
          <p:cNvPicPr>
            <a:picLocks noChangeAspect="1"/>
          </p:cNvPicPr>
          <p:nvPr/>
        </p:nvPicPr>
        <p:blipFill>
          <a:blip r:embed="rId3"/>
          <a:stretch>
            <a:fillRect/>
          </a:stretch>
        </p:blipFill>
        <p:spPr>
          <a:xfrm>
            <a:off x="6543709" y="1637425"/>
            <a:ext cx="2382680" cy="2727679"/>
          </a:xfrm>
          <a:prstGeom prst="rect">
            <a:avLst/>
          </a:prstGeom>
        </p:spPr>
      </p:pic>
      <p:sp>
        <p:nvSpPr>
          <p:cNvPr id="12" name="Titel 1"/>
          <p:cNvSpPr txBox="1">
            <a:spLocks/>
          </p:cNvSpPr>
          <p:nvPr/>
        </p:nvSpPr>
        <p:spPr>
          <a:xfrm>
            <a:off x="564274" y="385260"/>
            <a:ext cx="7920000" cy="270000"/>
          </a:xfrm>
          <a:prstGeom prst="rect">
            <a:avLst/>
          </a:prstGeom>
        </p:spPr>
        <p:txBody>
          <a:bodyPr/>
          <a:lstStyle>
            <a:lvl1pPr algn="l" defTabSz="457200" rtl="0" eaLnBrk="1" fontAlgn="base" hangingPunct="1">
              <a:spcBef>
                <a:spcPct val="0"/>
              </a:spcBef>
              <a:spcAft>
                <a:spcPct val="0"/>
              </a:spcAft>
              <a:defRPr sz="2000" b="1" kern="1200">
                <a:solidFill>
                  <a:schemeClr val="bg1"/>
                </a:solidFill>
                <a:latin typeface="Arial"/>
                <a:ea typeface="ＭＳ Ｐゴシック" pitchFamily="-65" charset="-128"/>
                <a:cs typeface="Arial"/>
              </a:defRPr>
            </a:lvl1pPr>
            <a:lvl2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9pPr>
          </a:lstStyle>
          <a:p>
            <a:pPr marL="18000" indent="0">
              <a:buNone/>
            </a:pPr>
            <a:r>
              <a:rPr lang="en-GB" dirty="0" smtClean="0"/>
              <a:t>Reminder: Funding </a:t>
            </a:r>
            <a:r>
              <a:rPr lang="en-GB" dirty="0"/>
              <a:t>Principles</a:t>
            </a:r>
          </a:p>
        </p:txBody>
      </p:sp>
    </p:spTree>
    <p:extLst>
      <p:ext uri="{BB962C8B-B14F-4D97-AF65-F5344CB8AC3E}">
        <p14:creationId xmlns:p14="http://schemas.microsoft.com/office/powerpoint/2010/main" val="41441251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8"/>
          </p:nvPr>
        </p:nvSpPr>
        <p:spPr>
          <a:xfrm>
            <a:off x="395537" y="1570038"/>
            <a:ext cx="6264696" cy="4521200"/>
          </a:xfrm>
        </p:spPr>
        <p:txBody>
          <a:bodyPr/>
          <a:lstStyle/>
          <a:p>
            <a:pPr>
              <a:buFont typeface="Wingdings" panose="05000000000000000000" pitchFamily="2" charset="2"/>
              <a:buChar char="§"/>
            </a:pPr>
            <a:r>
              <a:rPr lang="en-US" dirty="0" smtClean="0"/>
              <a:t>The evaluation </a:t>
            </a:r>
            <a:r>
              <a:rPr lang="en-US" dirty="0"/>
              <a:t>is based exclusively on </a:t>
            </a:r>
            <a:r>
              <a:rPr lang="en-US" b="1" dirty="0"/>
              <a:t>clearly defined </a:t>
            </a:r>
            <a:r>
              <a:rPr lang="en-US" dirty="0"/>
              <a:t>scientific </a:t>
            </a:r>
            <a:r>
              <a:rPr lang="en-US" dirty="0" smtClean="0"/>
              <a:t>criteria</a:t>
            </a:r>
          </a:p>
          <a:p>
            <a:pPr>
              <a:buFont typeface="Wingdings" panose="05000000000000000000" pitchFamily="2" charset="2"/>
              <a:buChar char="§"/>
            </a:pPr>
            <a:r>
              <a:rPr lang="en-US" dirty="0" smtClean="0"/>
              <a:t>Age</a:t>
            </a:r>
            <a:r>
              <a:rPr lang="en-US" dirty="0"/>
              <a:t>, gender, ethnic origin, sexual identity, disability, illness, </a:t>
            </a:r>
            <a:r>
              <a:rPr lang="en-US" dirty="0" smtClean="0"/>
              <a:t>are no criteria and must not be discussed!</a:t>
            </a:r>
          </a:p>
          <a:p>
            <a:pPr>
              <a:buFont typeface="Wingdings" panose="05000000000000000000" pitchFamily="2" charset="2"/>
              <a:buChar char="§"/>
            </a:pPr>
            <a:r>
              <a:rPr lang="en-US" dirty="0" smtClean="0"/>
              <a:t>CVs </a:t>
            </a:r>
            <a:r>
              <a:rPr lang="en-US" dirty="0"/>
              <a:t>are evaluated appropriately (qualification phases, publication </a:t>
            </a:r>
            <a:r>
              <a:rPr lang="en-US" dirty="0" smtClean="0"/>
              <a:t>record, </a:t>
            </a:r>
            <a:r>
              <a:rPr lang="en-US" dirty="0"/>
              <a:t>stays abroad) in relation to the </a:t>
            </a:r>
            <a:r>
              <a:rPr lang="en-US" dirty="0" smtClean="0"/>
              <a:t>individual situation</a:t>
            </a:r>
          </a:p>
          <a:p>
            <a:pPr>
              <a:buFont typeface="Wingdings" panose="05000000000000000000" pitchFamily="2" charset="2"/>
              <a:buChar char="§"/>
            </a:pPr>
            <a:r>
              <a:rPr lang="en-US" dirty="0" smtClean="0"/>
              <a:t>Information </a:t>
            </a:r>
            <a:r>
              <a:rPr lang="en-US" dirty="0"/>
              <a:t>not relevant to </a:t>
            </a:r>
            <a:r>
              <a:rPr lang="en-US" dirty="0" smtClean="0"/>
              <a:t>the proposal </a:t>
            </a:r>
            <a:r>
              <a:rPr lang="en-US" dirty="0"/>
              <a:t>is not </a:t>
            </a:r>
            <a:r>
              <a:rPr lang="en-US" dirty="0" smtClean="0"/>
              <a:t>considered in </a:t>
            </a:r>
            <a:r>
              <a:rPr lang="en-US" dirty="0"/>
              <a:t>the decision </a:t>
            </a:r>
            <a:r>
              <a:rPr lang="en-US" dirty="0" smtClean="0"/>
              <a:t>process – no informal discussions!</a:t>
            </a:r>
          </a:p>
          <a:p>
            <a:pPr>
              <a:buFont typeface="Wingdings" panose="05000000000000000000" pitchFamily="2" charset="2"/>
              <a:buChar char="§"/>
            </a:pPr>
            <a:r>
              <a:rPr lang="en-US" dirty="0" smtClean="0"/>
              <a:t>Possible biases are </a:t>
            </a:r>
            <a:r>
              <a:rPr lang="en-US" dirty="0"/>
              <a:t>to be made explicit - all participants are called upon to observe carefully and </a:t>
            </a:r>
            <a:r>
              <a:rPr lang="en-US" dirty="0" smtClean="0"/>
              <a:t>critically </a:t>
            </a:r>
            <a:endParaRPr lang="de-DE" dirty="0"/>
          </a:p>
          <a:p>
            <a:pPr marL="18000" indent="0">
              <a:buNone/>
            </a:pPr>
            <a:endParaRPr lang="de-DE" dirty="0"/>
          </a:p>
          <a:p>
            <a:pPr>
              <a:buFont typeface="Wingdings" panose="05000000000000000000" pitchFamily="2" charset="2"/>
              <a:buChar char="§"/>
            </a:pPr>
            <a:endParaRPr lang="en-US" b="1" dirty="0"/>
          </a:p>
          <a:p>
            <a:pPr>
              <a:buFont typeface="Wingdings" panose="05000000000000000000" pitchFamily="2" charset="2"/>
              <a:buChar char="§"/>
            </a:pPr>
            <a:endParaRPr lang="en-US" dirty="0"/>
          </a:p>
          <a:p>
            <a:pPr>
              <a:buFont typeface="Wingdings" panose="05000000000000000000" pitchFamily="2" charset="2"/>
              <a:buChar char="§"/>
            </a:pPr>
            <a:endParaRPr lang="de-DE" dirty="0"/>
          </a:p>
          <a:p>
            <a:pPr lvl="0">
              <a:buFont typeface="Wingdings" panose="05000000000000000000" pitchFamily="2" charset="2"/>
              <a:buChar char="§"/>
            </a:pPr>
            <a:endParaRPr lang="de-DE" dirty="0" smtClean="0"/>
          </a:p>
          <a:p>
            <a:pPr lvl="0">
              <a:buFont typeface="Wingdings" panose="05000000000000000000" pitchFamily="2" charset="2"/>
              <a:buChar char="§"/>
            </a:pPr>
            <a:endParaRPr lang="de-DE" dirty="0"/>
          </a:p>
          <a:p>
            <a:pPr>
              <a:buFont typeface="Wingdings" panose="05000000000000000000" pitchFamily="2" charset="2"/>
              <a:buChar char="§"/>
            </a:pPr>
            <a:endParaRPr lang="de-DE" dirty="0"/>
          </a:p>
        </p:txBody>
      </p:sp>
      <p:sp>
        <p:nvSpPr>
          <p:cNvPr id="4" name="Foliennummernplatzhalter 3"/>
          <p:cNvSpPr>
            <a:spLocks noGrp="1"/>
          </p:cNvSpPr>
          <p:nvPr>
            <p:ph type="sldNum" sz="quarter" idx="4"/>
          </p:nvPr>
        </p:nvSpPr>
        <p:spPr/>
        <p:txBody>
          <a:bodyPr/>
          <a:lstStyle/>
          <a:p>
            <a:pPr>
              <a:defRPr/>
            </a:pPr>
            <a:fld id="{3A856605-71F6-4F71-93AA-EF2E76CDBB0B}" type="slidenum">
              <a:rPr lang="de-DE" smtClean="0"/>
              <a:pPr>
                <a:defRPr/>
              </a:pPr>
              <a:t>19</a:t>
            </a:fld>
            <a:endParaRPr lang="de-DE" dirty="0"/>
          </a:p>
        </p:txBody>
      </p:sp>
      <p:pic>
        <p:nvPicPr>
          <p:cNvPr id="8" name="Bildplatzhalter 3"/>
          <p:cNvPicPr>
            <a:picLocks noChangeAspect="1"/>
          </p:cNvPicPr>
          <p:nvPr/>
        </p:nvPicPr>
        <p:blipFill>
          <a:blip r:embed="rId3">
            <a:extLst>
              <a:ext uri="{28A0092B-C50C-407E-A947-70E740481C1C}">
                <a14:useLocalDpi xmlns:a14="http://schemas.microsoft.com/office/drawing/2010/main" val="0"/>
              </a:ext>
            </a:extLst>
          </a:blip>
          <a:srcRect t="1708" b="1708"/>
          <a:stretch>
            <a:fillRect/>
          </a:stretch>
        </p:blipFill>
        <p:spPr bwMode="auto">
          <a:xfrm>
            <a:off x="6929454" y="1569600"/>
            <a:ext cx="1998546" cy="1930838"/>
          </a:xfrm>
          <a:prstGeom prst="rect">
            <a:avLst/>
          </a:prstGeom>
          <a:noFill/>
          <a:ln w="9525">
            <a:noFill/>
            <a:miter lim="800000"/>
            <a:headEnd/>
            <a:tailEnd/>
          </a:ln>
        </p:spPr>
      </p:pic>
      <p:sp>
        <p:nvSpPr>
          <p:cNvPr id="7" name="Titel 6"/>
          <p:cNvSpPr>
            <a:spLocks noGrp="1"/>
          </p:cNvSpPr>
          <p:nvPr>
            <p:ph type="title"/>
          </p:nvPr>
        </p:nvSpPr>
        <p:spPr/>
        <p:txBody>
          <a:bodyPr/>
          <a:lstStyle/>
          <a:p>
            <a:r>
              <a:rPr lang="de-DE" dirty="0" err="1" smtClean="0"/>
              <a:t>Implicit</a:t>
            </a:r>
            <a:r>
              <a:rPr lang="de-DE" dirty="0" smtClean="0"/>
              <a:t> </a:t>
            </a:r>
            <a:r>
              <a:rPr lang="de-DE" dirty="0" err="1" smtClean="0"/>
              <a:t>bias</a:t>
            </a:r>
            <a:endParaRPr lang="de-DE" dirty="0"/>
          </a:p>
        </p:txBody>
      </p:sp>
      <p:sp>
        <p:nvSpPr>
          <p:cNvPr id="9" name="Textplatzhalter 8"/>
          <p:cNvSpPr>
            <a:spLocks noGrp="1"/>
          </p:cNvSpPr>
          <p:nvPr>
            <p:ph type="body" sz="quarter" idx="22"/>
          </p:nvPr>
        </p:nvSpPr>
        <p:spPr/>
        <p:txBody>
          <a:bodyPr/>
          <a:lstStyle/>
          <a:p>
            <a:r>
              <a:rPr lang="en-US" dirty="0"/>
              <a:t>What specific advice should be taken into account?</a:t>
            </a:r>
            <a:endParaRPr lang="de-DE" dirty="0"/>
          </a:p>
        </p:txBody>
      </p:sp>
      <p:sp>
        <p:nvSpPr>
          <p:cNvPr id="3" name="Datumsplatzhalter 2"/>
          <p:cNvSpPr>
            <a:spLocks noGrp="1"/>
          </p:cNvSpPr>
          <p:nvPr>
            <p:ph type="dt" sz="half" idx="2"/>
          </p:nvPr>
        </p:nvSpPr>
        <p:spPr/>
        <p:txBody>
          <a:bodyPr/>
          <a:lstStyle/>
          <a:p>
            <a:pPr>
              <a:defRPr/>
            </a:pPr>
            <a:r>
              <a:rPr lang="de-DE" smtClean="0"/>
              <a:t>07.10.2020, TRR 257 Annual Meeting</a:t>
            </a:r>
            <a:endParaRPr lang="de-DE"/>
          </a:p>
        </p:txBody>
      </p:sp>
      <p:sp>
        <p:nvSpPr>
          <p:cNvPr id="5" name="Fußzeilenplatzhalter 4"/>
          <p:cNvSpPr>
            <a:spLocks noGrp="1"/>
          </p:cNvSpPr>
          <p:nvPr>
            <p:ph type="ftr" sz="quarter" idx="3"/>
          </p:nvPr>
        </p:nvSpPr>
        <p:spPr/>
        <p:txBody>
          <a:bodyPr/>
          <a:lstStyle/>
          <a:p>
            <a:pPr>
              <a:defRPr/>
            </a:pPr>
            <a:r>
              <a:rPr lang="en-US" smtClean="0"/>
              <a:t>Cosima Schuster, DFG Head Office</a:t>
            </a:r>
            <a:endParaRPr lang="de-DE"/>
          </a:p>
        </p:txBody>
      </p:sp>
    </p:spTree>
    <p:extLst>
      <p:ext uri="{BB962C8B-B14F-4D97-AF65-F5344CB8AC3E}">
        <p14:creationId xmlns:p14="http://schemas.microsoft.com/office/powerpoint/2010/main" val="341212756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smtClean="0"/>
              <a:t>The DFG – an </a:t>
            </a:r>
            <a:r>
              <a:rPr lang="de-DE" dirty="0" err="1" smtClean="0"/>
              <a:t>introduction</a:t>
            </a:r>
            <a:endParaRPr lang="de-DE" dirty="0" smtClean="0"/>
          </a:p>
          <a:p>
            <a:r>
              <a:rPr lang="en-GB" dirty="0"/>
              <a:t>Why </a:t>
            </a:r>
            <a:r>
              <a:rPr lang="en-GB" dirty="0" smtClean="0"/>
              <a:t>and how does </a:t>
            </a:r>
            <a:r>
              <a:rPr lang="en-GB" dirty="0"/>
              <a:t>the DFG promote gender equality in research</a:t>
            </a:r>
            <a:r>
              <a:rPr lang="en-GB" dirty="0" smtClean="0"/>
              <a:t>?</a:t>
            </a:r>
          </a:p>
          <a:p>
            <a:r>
              <a:rPr lang="en-GB" dirty="0" smtClean="0"/>
              <a:t>Implicit bias </a:t>
            </a:r>
            <a:endParaRPr lang="en-GB" dirty="0"/>
          </a:p>
          <a:p>
            <a:endParaRPr lang="de-DE" dirty="0" smtClean="0"/>
          </a:p>
          <a:p>
            <a:endParaRPr lang="de-DE" dirty="0"/>
          </a:p>
        </p:txBody>
      </p:sp>
      <p:sp>
        <p:nvSpPr>
          <p:cNvPr id="3" name="Textplatzhalter 2"/>
          <p:cNvSpPr>
            <a:spLocks noGrp="1"/>
          </p:cNvSpPr>
          <p:nvPr>
            <p:ph type="body" sz="quarter" idx="11"/>
          </p:nvPr>
        </p:nvSpPr>
        <p:spPr/>
        <p:txBody>
          <a:bodyPr/>
          <a:lstStyle/>
          <a:p>
            <a:r>
              <a:rPr lang="de-DE" dirty="0" smtClean="0"/>
              <a:t>Agenda</a:t>
            </a:r>
            <a:endParaRPr lang="de-DE" dirty="0"/>
          </a:p>
        </p:txBody>
      </p:sp>
      <p:sp>
        <p:nvSpPr>
          <p:cNvPr id="4" name="Textplatzhalter 3"/>
          <p:cNvSpPr>
            <a:spLocks noGrp="1"/>
          </p:cNvSpPr>
          <p:nvPr>
            <p:ph type="body" sz="quarter" idx="12"/>
          </p:nvPr>
        </p:nvSpPr>
        <p:spPr/>
        <p:txBody>
          <a:bodyPr/>
          <a:lstStyle/>
          <a:p>
            <a:endParaRPr lang="de-DE"/>
          </a:p>
        </p:txBody>
      </p:sp>
      <p:sp>
        <p:nvSpPr>
          <p:cNvPr id="5" name="Datumsplatzhalter 4"/>
          <p:cNvSpPr>
            <a:spLocks noGrp="1"/>
          </p:cNvSpPr>
          <p:nvPr>
            <p:ph type="dt" sz="half" idx="13"/>
          </p:nvPr>
        </p:nvSpPr>
        <p:spPr/>
        <p:txBody>
          <a:bodyPr/>
          <a:lstStyle/>
          <a:p>
            <a:r>
              <a:rPr lang="de-DE" smtClean="0"/>
              <a:t>07.10.2020, TRR 257 Annual Meeting</a:t>
            </a:r>
            <a:endParaRPr lang="de-DE" dirty="0"/>
          </a:p>
        </p:txBody>
      </p:sp>
      <p:sp>
        <p:nvSpPr>
          <p:cNvPr id="6" name="Fußzeilenplatzhalter 5"/>
          <p:cNvSpPr>
            <a:spLocks noGrp="1"/>
          </p:cNvSpPr>
          <p:nvPr>
            <p:ph type="ftr" sz="quarter" idx="14"/>
          </p:nvPr>
        </p:nvSpPr>
        <p:spPr/>
        <p:txBody>
          <a:bodyPr/>
          <a:lstStyle/>
          <a:p>
            <a:r>
              <a:rPr lang="en-US" smtClean="0"/>
              <a:t>Cosima Schuster, DFG Head Office</a:t>
            </a:r>
            <a:endParaRPr lang="de-DE" dirty="0"/>
          </a:p>
        </p:txBody>
      </p:sp>
    </p:spTree>
    <p:extLst>
      <p:ext uri="{BB962C8B-B14F-4D97-AF65-F5344CB8AC3E}">
        <p14:creationId xmlns:p14="http://schemas.microsoft.com/office/powerpoint/2010/main" val="460873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Startgrafik_100_14.jpg"/>
          <p:cNvPicPr>
            <a:picLocks noGrp="1" noChangeAspect="1"/>
          </p:cNvPicPr>
          <p:nvPr>
            <p:ph type="pic" sz="quarter" idx="18"/>
          </p:nvPr>
        </p:nvPicPr>
        <p:blipFill>
          <a:blip r:embed="rId2"/>
          <a:srcRect l="14" r="14"/>
          <a:stretch>
            <a:fillRect/>
          </a:stretch>
        </p:blipFill>
        <p:spPr/>
      </p:pic>
      <p:sp>
        <p:nvSpPr>
          <p:cNvPr id="5" name="Rechteck 4"/>
          <p:cNvSpPr/>
          <p:nvPr/>
        </p:nvSpPr>
        <p:spPr>
          <a:xfrm>
            <a:off x="5337175" y="3429000"/>
            <a:ext cx="2819400" cy="2133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24400" y="4114800"/>
            <a:ext cx="1600200" cy="1447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9"/>
          <p:cNvSpPr txBox="1">
            <a:spLocks/>
          </p:cNvSpPr>
          <p:nvPr/>
        </p:nvSpPr>
        <p:spPr bwMode="auto">
          <a:xfrm>
            <a:off x="647700" y="3124200"/>
            <a:ext cx="7962900" cy="685800"/>
          </a:xfrm>
          <a:prstGeom prst="rect">
            <a:avLst/>
          </a:prstGeom>
          <a:noFill/>
          <a:ln w="9525">
            <a:noFill/>
            <a:miter lim="800000"/>
            <a:headEnd/>
            <a:tailEnd/>
          </a:ln>
        </p:spPr>
        <p:txBody>
          <a:bodyPr lIns="0" tIns="0" rIns="0" bIns="0">
            <a:prstTxWarp prst="textNoShape">
              <a:avLst/>
            </a:prstTxWarp>
          </a:bodyPr>
          <a:lstStyle>
            <a:lvl1pPr marL="0" indent="0">
              <a:buFont typeface="Arial"/>
              <a:buNone/>
              <a:defRPr sz="1600" baseline="0"/>
            </a:lvl1pPr>
          </a:lstStyle>
          <a:p>
            <a:r>
              <a:rPr lang="de-DE" sz="3200" b="1" dirty="0" smtClean="0">
                <a:solidFill>
                  <a:srgbClr val="646567"/>
                </a:solidFill>
              </a:rPr>
              <a:t>Vielen Dank für Ihre Aufmerksamkeit</a:t>
            </a:r>
            <a:endParaRPr lang="de-DE" sz="3200" b="1" dirty="0">
              <a:solidFill>
                <a:srgbClr val="646567"/>
              </a:solidFill>
              <a:ea typeface="Times New Roman" pitchFamily="-65" charset="0"/>
              <a:cs typeface="Arial" pitchFamily="34" charset="0"/>
            </a:endParaRPr>
          </a:p>
        </p:txBody>
      </p:sp>
      <p:sp>
        <p:nvSpPr>
          <p:cNvPr id="9" name="Text Box 11"/>
          <p:cNvSpPr txBox="1">
            <a:spLocks noChangeArrowheads="1"/>
          </p:cNvSpPr>
          <p:nvPr/>
        </p:nvSpPr>
        <p:spPr bwMode="auto">
          <a:xfrm>
            <a:off x="676575" y="3962400"/>
            <a:ext cx="8046738" cy="1828800"/>
          </a:xfrm>
          <a:prstGeom prst="rect">
            <a:avLst/>
          </a:prstGeom>
          <a:noFill/>
          <a:ln w="9525">
            <a:noFill/>
            <a:miter lim="800000"/>
            <a:headEnd/>
            <a:tailEnd/>
          </a:ln>
          <a:effectLst/>
        </p:spPr>
        <p:txBody>
          <a:bodyPr wrap="square" lIns="0" tIns="0" rIns="0" bIns="0" anchor="b" anchorCtr="0">
            <a:prstTxWarp prst="textNoShape">
              <a:avLst/>
            </a:prstTxWarp>
            <a:noAutofit/>
          </a:bodyPr>
          <a:lstStyle/>
          <a:p>
            <a:pPr>
              <a:spcBef>
                <a:spcPts val="0"/>
              </a:spcBef>
              <a:spcAft>
                <a:spcPts val="648"/>
              </a:spcAft>
              <a:buClr>
                <a:srgbClr val="0069AF"/>
              </a:buClr>
              <a:buSzPct val="90000"/>
            </a:pPr>
            <a:r>
              <a:rPr lang="de-DE" sz="1800" b="1" dirty="0">
                <a:solidFill>
                  <a:schemeClr val="accent4"/>
                </a:solidFill>
                <a:latin typeface="Arial" pitchFamily="-65" charset="0"/>
              </a:rPr>
              <a:t>Weitere </a:t>
            </a:r>
            <a:r>
              <a:rPr lang="de-DE" sz="1800" b="1" dirty="0" smtClean="0">
                <a:solidFill>
                  <a:schemeClr val="accent4"/>
                </a:solidFill>
                <a:latin typeface="Arial" pitchFamily="-65" charset="0"/>
              </a:rPr>
              <a:t>Informationen</a:t>
            </a:r>
          </a:p>
          <a:p>
            <a:pPr marL="252000" indent="-234000">
              <a:lnSpc>
                <a:spcPct val="120000"/>
              </a:lnSpc>
              <a:spcBef>
                <a:spcPts val="0"/>
              </a:spcBef>
              <a:buClr>
                <a:srgbClr val="0069AF"/>
              </a:buClr>
              <a:buSzPct val="70000"/>
              <a:buFont typeface="Arial" pitchFamily="34" charset="0"/>
              <a:buChar char="►"/>
            </a:pPr>
            <a:r>
              <a:rPr lang="de-DE" sz="1600" dirty="0" smtClean="0">
                <a:latin typeface="Arial" pitchFamily="-65" charset="0"/>
              </a:rPr>
              <a:t>zur </a:t>
            </a:r>
            <a:r>
              <a:rPr lang="de-DE" sz="1600" dirty="0">
                <a:latin typeface="Arial" pitchFamily="-65" charset="0"/>
              </a:rPr>
              <a:t>DFG: </a:t>
            </a:r>
            <a:r>
              <a:rPr lang="de-DE" sz="1600" b="1" dirty="0" smtClean="0"/>
              <a:t>http://www.dfg.de</a:t>
            </a:r>
            <a:endParaRPr lang="de-DE" sz="1600" b="1" dirty="0" smtClean="0">
              <a:latin typeface="Arial" pitchFamily="-65" charset="0"/>
            </a:endParaRPr>
          </a:p>
          <a:p>
            <a:pPr marL="252000" indent="-234000">
              <a:lnSpc>
                <a:spcPct val="120000"/>
              </a:lnSpc>
              <a:spcBef>
                <a:spcPts val="0"/>
              </a:spcBef>
              <a:buClr>
                <a:srgbClr val="0069AF"/>
              </a:buClr>
              <a:buSzPct val="70000"/>
              <a:buFont typeface="Arial" pitchFamily="34" charset="0"/>
              <a:buChar char="►"/>
            </a:pPr>
            <a:r>
              <a:rPr lang="de-DE" sz="1600" dirty="0"/>
              <a:t>zum Förderatlas: http://</a:t>
            </a:r>
            <a:r>
              <a:rPr lang="de-DE" sz="1600" dirty="0" smtClean="0"/>
              <a:t>www.dfg.de/</a:t>
            </a:r>
            <a:r>
              <a:rPr lang="de-DE" sz="1600" b="1" dirty="0" smtClean="0"/>
              <a:t>foerderatlas</a:t>
            </a:r>
          </a:p>
          <a:p>
            <a:pPr marL="252000" indent="-234000">
              <a:lnSpc>
                <a:spcPct val="120000"/>
              </a:lnSpc>
              <a:spcBef>
                <a:spcPts val="0"/>
              </a:spcBef>
              <a:buClr>
                <a:srgbClr val="0069AF"/>
              </a:buClr>
              <a:buSzPct val="70000"/>
              <a:buFont typeface="Arial" pitchFamily="34" charset="0"/>
              <a:buChar char="►"/>
            </a:pPr>
            <a:r>
              <a:rPr lang="de-DE" sz="1600" dirty="0" smtClean="0"/>
              <a:t>zu </a:t>
            </a:r>
            <a:r>
              <a:rPr lang="de-DE" sz="1600" dirty="0" smtClean="0">
                <a:latin typeface="Arial" pitchFamily="-65" charset="0"/>
              </a:rPr>
              <a:t>allen geförderten Projekten: </a:t>
            </a:r>
            <a:r>
              <a:rPr lang="de-DE" sz="1600" dirty="0" smtClean="0"/>
              <a:t>http://www.dfg.de/</a:t>
            </a:r>
            <a:r>
              <a:rPr lang="de-DE" sz="1600" b="1" dirty="0" smtClean="0"/>
              <a:t>gepris</a:t>
            </a:r>
          </a:p>
          <a:p>
            <a:pPr marL="252000" indent="-234000">
              <a:lnSpc>
                <a:spcPct val="120000"/>
              </a:lnSpc>
              <a:spcBef>
                <a:spcPts val="0"/>
              </a:spcBef>
              <a:buClr>
                <a:srgbClr val="0069AF"/>
              </a:buClr>
              <a:buSzPct val="70000"/>
              <a:buFont typeface="Arial" pitchFamily="34" charset="0"/>
              <a:buChar char="►"/>
            </a:pPr>
            <a:r>
              <a:rPr lang="de-DE" sz="1600" dirty="0" smtClean="0">
                <a:latin typeface="Arial" pitchFamily="-65" charset="0"/>
              </a:rPr>
              <a:t>zu den deutschen Forschungseinrichtungen: </a:t>
            </a:r>
            <a:r>
              <a:rPr lang="de-DE" sz="1600" b="1" dirty="0" smtClean="0"/>
              <a:t>http</a:t>
            </a:r>
            <a:r>
              <a:rPr lang="de-DE" sz="1600" b="1" dirty="0"/>
              <a:t>://</a:t>
            </a:r>
            <a:r>
              <a:rPr lang="de-DE" sz="1600" b="1" dirty="0" err="1"/>
              <a:t>gerit.org</a:t>
            </a:r>
            <a:endParaRPr lang="de-DE" sz="1600" b="1" dirty="0" smtClean="0"/>
          </a:p>
        </p:txBody>
      </p:sp>
      <p:sp>
        <p:nvSpPr>
          <p:cNvPr id="13" name="Datumsplatzhalter 12"/>
          <p:cNvSpPr>
            <a:spLocks noGrp="1"/>
          </p:cNvSpPr>
          <p:nvPr>
            <p:ph type="dt" sz="half" idx="2"/>
          </p:nvPr>
        </p:nvSpPr>
        <p:spPr/>
        <p:txBody>
          <a:bodyPr/>
          <a:lstStyle/>
          <a:p>
            <a:pPr>
              <a:defRPr/>
            </a:pPr>
            <a:r>
              <a:rPr lang="de-DE" smtClean="0"/>
              <a:t>07.10.2020, TRR 257 Annual Meeting</a:t>
            </a:r>
            <a:endParaRPr lang="de-DE" dirty="0"/>
          </a:p>
        </p:txBody>
      </p:sp>
      <p:sp>
        <p:nvSpPr>
          <p:cNvPr id="14" name="Fußzeilenplatzhalter 13"/>
          <p:cNvSpPr>
            <a:spLocks noGrp="1"/>
          </p:cNvSpPr>
          <p:nvPr>
            <p:ph type="ftr" sz="quarter" idx="3"/>
          </p:nvPr>
        </p:nvSpPr>
        <p:spPr/>
        <p:txBody>
          <a:bodyPr/>
          <a:lstStyle/>
          <a:p>
            <a:pPr>
              <a:defRPr/>
            </a:pPr>
            <a:r>
              <a:rPr lang="en-US" smtClean="0"/>
              <a:t>Cosima Schuster, DFG Head Office</a:t>
            </a:r>
            <a:endParaRPr lang="de-DE"/>
          </a:p>
        </p:txBody>
      </p:sp>
      <p:sp>
        <p:nvSpPr>
          <p:cNvPr id="15" name="Foliennummernplatzhalter 14"/>
          <p:cNvSpPr>
            <a:spLocks noGrp="1"/>
          </p:cNvSpPr>
          <p:nvPr>
            <p:ph type="sldNum" sz="quarter" idx="4"/>
          </p:nvPr>
        </p:nvSpPr>
        <p:spPr/>
        <p:txBody>
          <a:bodyPr/>
          <a:lstStyle/>
          <a:p>
            <a:pPr>
              <a:defRPr/>
            </a:pPr>
            <a:fld id="{3A856605-71F6-4F71-93AA-EF2E76CDBB0B}" type="slidenum">
              <a:rPr lang="de-DE" smtClean="0"/>
              <a:pPr>
                <a:defRPr/>
              </a:pPr>
              <a:t>20</a:t>
            </a:fld>
            <a:endParaRPr lang="de-DE"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4"/>
          </p:nvPr>
        </p:nvSpPr>
        <p:spPr/>
        <p:txBody>
          <a:bodyPr/>
          <a:lstStyle/>
          <a:p>
            <a:pPr>
              <a:defRPr/>
            </a:pPr>
            <a:fld id="{3A856605-71F6-4F71-93AA-EF2E76CDBB0B}" type="slidenum">
              <a:rPr lang="de-DE" smtClean="0"/>
              <a:pPr>
                <a:defRPr/>
              </a:pPr>
              <a:t>3</a:t>
            </a:fld>
            <a:endParaRPr lang="de-DE" dirty="0"/>
          </a:p>
        </p:txBody>
      </p:sp>
      <p:pic>
        <p:nvPicPr>
          <p:cNvPr id="10" name="Grafik 9" descr="dfg_logo_blau.jpg"/>
          <p:cNvPicPr>
            <a:picLocks noChangeAspect="1"/>
          </p:cNvPicPr>
          <p:nvPr/>
        </p:nvPicPr>
        <p:blipFill>
          <a:blip r:embed="rId3"/>
          <a:stretch>
            <a:fillRect/>
          </a:stretch>
        </p:blipFill>
        <p:spPr>
          <a:xfrm>
            <a:off x="3927654" y="2114619"/>
            <a:ext cx="1877220" cy="659709"/>
          </a:xfrm>
          <a:prstGeom prst="rect">
            <a:avLst/>
          </a:prstGeom>
        </p:spPr>
      </p:pic>
      <p:grpSp>
        <p:nvGrpSpPr>
          <p:cNvPr id="16" name="Gruppieren 15"/>
          <p:cNvGrpSpPr/>
          <p:nvPr/>
        </p:nvGrpSpPr>
        <p:grpSpPr>
          <a:xfrm>
            <a:off x="3516849" y="3138275"/>
            <a:ext cx="2695641" cy="994256"/>
            <a:chOff x="3112180" y="3092913"/>
            <a:chExt cx="2695641" cy="994256"/>
          </a:xfrm>
        </p:grpSpPr>
        <p:sp>
          <p:nvSpPr>
            <p:cNvPr id="11" name="Textfeld 10"/>
            <p:cNvSpPr txBox="1"/>
            <p:nvPr/>
          </p:nvSpPr>
          <p:spPr>
            <a:xfrm>
              <a:off x="3935405" y="3353890"/>
              <a:ext cx="671979" cy="369332"/>
            </a:xfrm>
            <a:prstGeom prst="rect">
              <a:avLst/>
            </a:prstGeom>
            <a:noFill/>
          </p:spPr>
          <p:txBody>
            <a:bodyPr wrap="none" rtlCol="0">
              <a:spAutoFit/>
            </a:bodyPr>
            <a:lstStyle/>
            <a:p>
              <a:r>
                <a:rPr lang="de-DE" b="1" dirty="0" smtClean="0"/>
                <a:t>FOR</a:t>
              </a:r>
            </a:p>
          </p:txBody>
        </p:sp>
        <p:sp>
          <p:nvSpPr>
            <p:cNvPr id="12" name="Textfeld 11"/>
            <p:cNvSpPr txBox="1"/>
            <p:nvPr/>
          </p:nvSpPr>
          <p:spPr>
            <a:xfrm>
              <a:off x="3417746" y="3717837"/>
              <a:ext cx="817508" cy="369332"/>
            </a:xfrm>
            <a:prstGeom prst="rect">
              <a:avLst/>
            </a:prstGeom>
            <a:noFill/>
          </p:spPr>
          <p:txBody>
            <a:bodyPr wrap="square" rtlCol="0">
              <a:spAutoFit/>
            </a:bodyPr>
            <a:lstStyle/>
            <a:p>
              <a:r>
                <a:rPr lang="de-DE" b="1" dirty="0" smtClean="0"/>
                <a:t>SPP</a:t>
              </a:r>
            </a:p>
          </p:txBody>
        </p:sp>
        <p:sp>
          <p:nvSpPr>
            <p:cNvPr id="13" name="Textfeld 12"/>
            <p:cNvSpPr txBox="1"/>
            <p:nvPr/>
          </p:nvSpPr>
          <p:spPr>
            <a:xfrm>
              <a:off x="4990313" y="3545157"/>
              <a:ext cx="817508" cy="369332"/>
            </a:xfrm>
            <a:prstGeom prst="rect">
              <a:avLst/>
            </a:prstGeom>
            <a:noFill/>
          </p:spPr>
          <p:txBody>
            <a:bodyPr wrap="square" rtlCol="0">
              <a:spAutoFit/>
            </a:bodyPr>
            <a:lstStyle/>
            <a:p>
              <a:r>
                <a:rPr lang="de-DE" b="1" dirty="0" smtClean="0"/>
                <a:t>ENP</a:t>
              </a:r>
            </a:p>
          </p:txBody>
        </p:sp>
        <p:sp>
          <p:nvSpPr>
            <p:cNvPr id="14" name="Textfeld 13"/>
            <p:cNvSpPr txBox="1"/>
            <p:nvPr/>
          </p:nvSpPr>
          <p:spPr>
            <a:xfrm>
              <a:off x="4607384" y="3092913"/>
              <a:ext cx="817508" cy="369332"/>
            </a:xfrm>
            <a:prstGeom prst="rect">
              <a:avLst/>
            </a:prstGeom>
            <a:noFill/>
          </p:spPr>
          <p:txBody>
            <a:bodyPr wrap="square" rtlCol="0">
              <a:spAutoFit/>
            </a:bodyPr>
            <a:lstStyle/>
            <a:p>
              <a:r>
                <a:rPr lang="de-DE" b="1" dirty="0" smtClean="0"/>
                <a:t>SBH</a:t>
              </a:r>
            </a:p>
          </p:txBody>
        </p:sp>
        <p:sp>
          <p:nvSpPr>
            <p:cNvPr id="15" name="Textfeld 14"/>
            <p:cNvSpPr txBox="1"/>
            <p:nvPr/>
          </p:nvSpPr>
          <p:spPr>
            <a:xfrm>
              <a:off x="3112180" y="3150067"/>
              <a:ext cx="646331" cy="369332"/>
            </a:xfrm>
            <a:prstGeom prst="rect">
              <a:avLst/>
            </a:prstGeom>
            <a:noFill/>
          </p:spPr>
          <p:txBody>
            <a:bodyPr wrap="none" rtlCol="0">
              <a:spAutoFit/>
            </a:bodyPr>
            <a:lstStyle/>
            <a:p>
              <a:r>
                <a:rPr lang="de-DE" b="1" dirty="0" smtClean="0"/>
                <a:t>SFB</a:t>
              </a:r>
            </a:p>
          </p:txBody>
        </p:sp>
      </p:grpSp>
      <p:grpSp>
        <p:nvGrpSpPr>
          <p:cNvPr id="3" name="Gruppieren 2"/>
          <p:cNvGrpSpPr/>
          <p:nvPr/>
        </p:nvGrpSpPr>
        <p:grpSpPr>
          <a:xfrm>
            <a:off x="6677948" y="2058917"/>
            <a:ext cx="1924566" cy="3297857"/>
            <a:chOff x="756120" y="2199443"/>
            <a:chExt cx="1924566" cy="3297857"/>
          </a:xfrm>
        </p:grpSpPr>
        <p:pic>
          <p:nvPicPr>
            <p:cNvPr id="17" name="Grafik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534" y="2199443"/>
              <a:ext cx="1683736" cy="2525604"/>
            </a:xfrm>
            <a:prstGeom prst="rect">
              <a:avLst/>
            </a:prstGeom>
          </p:spPr>
        </p:pic>
        <p:sp>
          <p:nvSpPr>
            <p:cNvPr id="18" name="Textfeld 17"/>
            <p:cNvSpPr txBox="1"/>
            <p:nvPr/>
          </p:nvSpPr>
          <p:spPr>
            <a:xfrm>
              <a:off x="756120" y="4850969"/>
              <a:ext cx="1924566" cy="646331"/>
            </a:xfrm>
            <a:prstGeom prst="rect">
              <a:avLst/>
            </a:prstGeom>
            <a:noFill/>
          </p:spPr>
          <p:txBody>
            <a:bodyPr wrap="none" rtlCol="0">
              <a:spAutoFit/>
            </a:bodyPr>
            <a:lstStyle/>
            <a:p>
              <a:pPr algn="ctr"/>
              <a:r>
                <a:rPr lang="de-DE" dirty="0" smtClean="0"/>
                <a:t>DFG </a:t>
              </a:r>
              <a:r>
                <a:rPr lang="de-DE" dirty="0" err="1" smtClean="0"/>
                <a:t>head</a:t>
              </a:r>
              <a:r>
                <a:rPr lang="de-DE" dirty="0" smtClean="0"/>
                <a:t> </a:t>
              </a:r>
              <a:r>
                <a:rPr lang="de-DE" dirty="0" err="1" smtClean="0"/>
                <a:t>office</a:t>
              </a:r>
              <a:r>
                <a:rPr lang="de-DE" dirty="0" smtClean="0"/>
                <a:t> </a:t>
              </a:r>
            </a:p>
            <a:p>
              <a:pPr algn="ctr"/>
              <a:r>
                <a:rPr lang="de-DE" dirty="0" smtClean="0"/>
                <a:t>in Bonn</a:t>
              </a:r>
            </a:p>
          </p:txBody>
        </p:sp>
      </p:grpSp>
      <p:grpSp>
        <p:nvGrpSpPr>
          <p:cNvPr id="4" name="Gruppieren 3"/>
          <p:cNvGrpSpPr/>
          <p:nvPr/>
        </p:nvGrpSpPr>
        <p:grpSpPr>
          <a:xfrm>
            <a:off x="644342" y="2058917"/>
            <a:ext cx="2764910" cy="3894964"/>
            <a:chOff x="6096517" y="1774849"/>
            <a:chExt cx="2764910" cy="3894964"/>
          </a:xfrm>
        </p:grpSpPr>
        <p:grpSp>
          <p:nvGrpSpPr>
            <p:cNvPr id="73" name="Gruppieren 72"/>
            <p:cNvGrpSpPr>
              <a:grpSpLocks noChangeAspect="1"/>
            </p:cNvGrpSpPr>
            <p:nvPr/>
          </p:nvGrpSpPr>
          <p:grpSpPr>
            <a:xfrm>
              <a:off x="6479892" y="2589704"/>
              <a:ext cx="1951832" cy="2577306"/>
              <a:chOff x="3327977" y="1521885"/>
              <a:chExt cx="3903663" cy="5154612"/>
            </a:xfrm>
          </p:grpSpPr>
          <p:sp>
            <p:nvSpPr>
              <p:cNvPr id="19" name="Freeform 2"/>
              <p:cNvSpPr>
                <a:spLocks/>
              </p:cNvSpPr>
              <p:nvPr/>
            </p:nvSpPr>
            <p:spPr bwMode="auto">
              <a:xfrm>
                <a:off x="4556112" y="1521885"/>
                <a:ext cx="1007486" cy="1075026"/>
              </a:xfrm>
              <a:custGeom>
                <a:avLst/>
                <a:gdLst>
                  <a:gd name="T0" fmla="*/ 0 w 726"/>
                  <a:gd name="T1" fmla="*/ 82550 h 741"/>
                  <a:gd name="T2" fmla="*/ 44450 w 726"/>
                  <a:gd name="T3" fmla="*/ 168275 h 741"/>
                  <a:gd name="T4" fmla="*/ 111125 w 726"/>
                  <a:gd name="T5" fmla="*/ 257175 h 741"/>
                  <a:gd name="T6" fmla="*/ 158750 w 726"/>
                  <a:gd name="T7" fmla="*/ 342900 h 741"/>
                  <a:gd name="T8" fmla="*/ 39688 w 726"/>
                  <a:gd name="T9" fmla="*/ 415925 h 741"/>
                  <a:gd name="T10" fmla="*/ 47625 w 726"/>
                  <a:gd name="T11" fmla="*/ 490538 h 741"/>
                  <a:gd name="T12" fmla="*/ 114300 w 726"/>
                  <a:gd name="T13" fmla="*/ 468313 h 741"/>
                  <a:gd name="T14" fmla="*/ 80963 w 726"/>
                  <a:gd name="T15" fmla="*/ 512763 h 741"/>
                  <a:gd name="T16" fmla="*/ 68263 w 726"/>
                  <a:gd name="T17" fmla="*/ 588963 h 741"/>
                  <a:gd name="T18" fmla="*/ 142875 w 726"/>
                  <a:gd name="T19" fmla="*/ 611188 h 741"/>
                  <a:gd name="T20" fmla="*/ 158750 w 726"/>
                  <a:gd name="T21" fmla="*/ 687388 h 741"/>
                  <a:gd name="T22" fmla="*/ 109538 w 726"/>
                  <a:gd name="T23" fmla="*/ 703263 h 741"/>
                  <a:gd name="T24" fmla="*/ 147638 w 726"/>
                  <a:gd name="T25" fmla="*/ 771525 h 741"/>
                  <a:gd name="T26" fmla="*/ 290513 w 726"/>
                  <a:gd name="T27" fmla="*/ 808038 h 741"/>
                  <a:gd name="T28" fmla="*/ 403225 w 726"/>
                  <a:gd name="T29" fmla="*/ 898525 h 741"/>
                  <a:gd name="T30" fmla="*/ 465138 w 726"/>
                  <a:gd name="T31" fmla="*/ 993775 h 741"/>
                  <a:gd name="T32" fmla="*/ 530225 w 726"/>
                  <a:gd name="T33" fmla="*/ 966788 h 741"/>
                  <a:gd name="T34" fmla="*/ 615950 w 726"/>
                  <a:gd name="T35" fmla="*/ 911225 h 741"/>
                  <a:gd name="T36" fmla="*/ 708025 w 726"/>
                  <a:gd name="T37" fmla="*/ 865188 h 741"/>
                  <a:gd name="T38" fmla="*/ 744538 w 726"/>
                  <a:gd name="T39" fmla="*/ 936625 h 741"/>
                  <a:gd name="T40" fmla="*/ 760413 w 726"/>
                  <a:gd name="T41" fmla="*/ 1046163 h 741"/>
                  <a:gd name="T42" fmla="*/ 804863 w 726"/>
                  <a:gd name="T43" fmla="*/ 1130300 h 741"/>
                  <a:gd name="T44" fmla="*/ 855663 w 726"/>
                  <a:gd name="T45" fmla="*/ 1174750 h 741"/>
                  <a:gd name="T46" fmla="*/ 957263 w 726"/>
                  <a:gd name="T47" fmla="*/ 1100138 h 741"/>
                  <a:gd name="T48" fmla="*/ 1027113 w 726"/>
                  <a:gd name="T49" fmla="*/ 1000125 h 741"/>
                  <a:gd name="T50" fmla="*/ 1020763 w 726"/>
                  <a:gd name="T51" fmla="*/ 898525 h 741"/>
                  <a:gd name="T52" fmla="*/ 1009650 w 726"/>
                  <a:gd name="T53" fmla="*/ 762000 h 741"/>
                  <a:gd name="T54" fmla="*/ 963613 w 726"/>
                  <a:gd name="T55" fmla="*/ 682625 h 741"/>
                  <a:gd name="T56" fmla="*/ 1023938 w 726"/>
                  <a:gd name="T57" fmla="*/ 611188 h 741"/>
                  <a:gd name="T58" fmla="*/ 1106488 w 726"/>
                  <a:gd name="T59" fmla="*/ 592138 h 741"/>
                  <a:gd name="T60" fmla="*/ 1109663 w 726"/>
                  <a:gd name="T61" fmla="*/ 484188 h 741"/>
                  <a:gd name="T62" fmla="*/ 1131888 w 726"/>
                  <a:gd name="T63" fmla="*/ 422275 h 741"/>
                  <a:gd name="T64" fmla="*/ 1054100 w 726"/>
                  <a:gd name="T65" fmla="*/ 422275 h 741"/>
                  <a:gd name="T66" fmla="*/ 974725 w 726"/>
                  <a:gd name="T67" fmla="*/ 476250 h 741"/>
                  <a:gd name="T68" fmla="*/ 887413 w 726"/>
                  <a:gd name="T69" fmla="*/ 414338 h 741"/>
                  <a:gd name="T70" fmla="*/ 777875 w 726"/>
                  <a:gd name="T71" fmla="*/ 396875 h 741"/>
                  <a:gd name="T72" fmla="*/ 685800 w 726"/>
                  <a:gd name="T73" fmla="*/ 463550 h 741"/>
                  <a:gd name="T74" fmla="*/ 700088 w 726"/>
                  <a:gd name="T75" fmla="*/ 350838 h 741"/>
                  <a:gd name="T76" fmla="*/ 625475 w 726"/>
                  <a:gd name="T77" fmla="*/ 317500 h 741"/>
                  <a:gd name="T78" fmla="*/ 649288 w 726"/>
                  <a:gd name="T79" fmla="*/ 236538 h 741"/>
                  <a:gd name="T80" fmla="*/ 547688 w 726"/>
                  <a:gd name="T81" fmla="*/ 312738 h 741"/>
                  <a:gd name="T82" fmla="*/ 506413 w 726"/>
                  <a:gd name="T83" fmla="*/ 276225 h 741"/>
                  <a:gd name="T84" fmla="*/ 617538 w 726"/>
                  <a:gd name="T85" fmla="*/ 203200 h 741"/>
                  <a:gd name="T86" fmla="*/ 617538 w 726"/>
                  <a:gd name="T87" fmla="*/ 115888 h 741"/>
                  <a:gd name="T88" fmla="*/ 509588 w 726"/>
                  <a:gd name="T89" fmla="*/ 109538 h 741"/>
                  <a:gd name="T90" fmla="*/ 369888 w 726"/>
                  <a:gd name="T91" fmla="*/ 96838 h 741"/>
                  <a:gd name="T92" fmla="*/ 255588 w 726"/>
                  <a:gd name="T93" fmla="*/ 68263 h 741"/>
                  <a:gd name="T94" fmla="*/ 127000 w 726"/>
                  <a:gd name="T95" fmla="*/ 9525 h 7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41">
                    <a:moveTo>
                      <a:pt x="20" y="7"/>
                    </a:moveTo>
                    <a:lnTo>
                      <a:pt x="8" y="31"/>
                    </a:lnTo>
                    <a:lnTo>
                      <a:pt x="0" y="52"/>
                    </a:lnTo>
                    <a:lnTo>
                      <a:pt x="10" y="73"/>
                    </a:lnTo>
                    <a:lnTo>
                      <a:pt x="25" y="83"/>
                    </a:lnTo>
                    <a:lnTo>
                      <a:pt x="28" y="106"/>
                    </a:lnTo>
                    <a:lnTo>
                      <a:pt x="51" y="116"/>
                    </a:lnTo>
                    <a:lnTo>
                      <a:pt x="59" y="138"/>
                    </a:lnTo>
                    <a:lnTo>
                      <a:pt x="70" y="162"/>
                    </a:lnTo>
                    <a:lnTo>
                      <a:pt x="90" y="168"/>
                    </a:lnTo>
                    <a:lnTo>
                      <a:pt x="106" y="195"/>
                    </a:lnTo>
                    <a:lnTo>
                      <a:pt x="100" y="216"/>
                    </a:lnTo>
                    <a:lnTo>
                      <a:pt x="78" y="233"/>
                    </a:lnTo>
                    <a:lnTo>
                      <a:pt x="51" y="242"/>
                    </a:lnTo>
                    <a:lnTo>
                      <a:pt x="25" y="262"/>
                    </a:lnTo>
                    <a:lnTo>
                      <a:pt x="13" y="281"/>
                    </a:lnTo>
                    <a:lnTo>
                      <a:pt x="17" y="304"/>
                    </a:lnTo>
                    <a:lnTo>
                      <a:pt x="30" y="309"/>
                    </a:lnTo>
                    <a:lnTo>
                      <a:pt x="39" y="297"/>
                    </a:lnTo>
                    <a:lnTo>
                      <a:pt x="57" y="290"/>
                    </a:lnTo>
                    <a:lnTo>
                      <a:pt x="72" y="295"/>
                    </a:lnTo>
                    <a:lnTo>
                      <a:pt x="70" y="305"/>
                    </a:lnTo>
                    <a:lnTo>
                      <a:pt x="59" y="314"/>
                    </a:lnTo>
                    <a:lnTo>
                      <a:pt x="51" y="323"/>
                    </a:lnTo>
                    <a:lnTo>
                      <a:pt x="51" y="342"/>
                    </a:lnTo>
                    <a:lnTo>
                      <a:pt x="41" y="355"/>
                    </a:lnTo>
                    <a:lnTo>
                      <a:pt x="43" y="371"/>
                    </a:lnTo>
                    <a:lnTo>
                      <a:pt x="57" y="380"/>
                    </a:lnTo>
                    <a:lnTo>
                      <a:pt x="78" y="376"/>
                    </a:lnTo>
                    <a:lnTo>
                      <a:pt x="90" y="385"/>
                    </a:lnTo>
                    <a:lnTo>
                      <a:pt x="106" y="411"/>
                    </a:lnTo>
                    <a:lnTo>
                      <a:pt x="111" y="428"/>
                    </a:lnTo>
                    <a:lnTo>
                      <a:pt x="100" y="433"/>
                    </a:lnTo>
                    <a:lnTo>
                      <a:pt x="83" y="424"/>
                    </a:lnTo>
                    <a:lnTo>
                      <a:pt x="69" y="430"/>
                    </a:lnTo>
                    <a:lnTo>
                      <a:pt x="69" y="443"/>
                    </a:lnTo>
                    <a:lnTo>
                      <a:pt x="78" y="455"/>
                    </a:lnTo>
                    <a:lnTo>
                      <a:pt x="80" y="471"/>
                    </a:lnTo>
                    <a:lnTo>
                      <a:pt x="93" y="486"/>
                    </a:lnTo>
                    <a:lnTo>
                      <a:pt x="124" y="485"/>
                    </a:lnTo>
                    <a:lnTo>
                      <a:pt x="157" y="495"/>
                    </a:lnTo>
                    <a:lnTo>
                      <a:pt x="183" y="509"/>
                    </a:lnTo>
                    <a:lnTo>
                      <a:pt x="214" y="533"/>
                    </a:lnTo>
                    <a:lnTo>
                      <a:pt x="233" y="552"/>
                    </a:lnTo>
                    <a:lnTo>
                      <a:pt x="254" y="566"/>
                    </a:lnTo>
                    <a:lnTo>
                      <a:pt x="274" y="585"/>
                    </a:lnTo>
                    <a:lnTo>
                      <a:pt x="282" y="604"/>
                    </a:lnTo>
                    <a:lnTo>
                      <a:pt x="293" y="626"/>
                    </a:lnTo>
                    <a:lnTo>
                      <a:pt x="310" y="638"/>
                    </a:lnTo>
                    <a:lnTo>
                      <a:pt x="326" y="626"/>
                    </a:lnTo>
                    <a:lnTo>
                      <a:pt x="334" y="609"/>
                    </a:lnTo>
                    <a:lnTo>
                      <a:pt x="357" y="604"/>
                    </a:lnTo>
                    <a:lnTo>
                      <a:pt x="368" y="592"/>
                    </a:lnTo>
                    <a:lnTo>
                      <a:pt x="388" y="574"/>
                    </a:lnTo>
                    <a:lnTo>
                      <a:pt x="417" y="569"/>
                    </a:lnTo>
                    <a:lnTo>
                      <a:pt x="428" y="554"/>
                    </a:lnTo>
                    <a:lnTo>
                      <a:pt x="446" y="545"/>
                    </a:lnTo>
                    <a:lnTo>
                      <a:pt x="454" y="555"/>
                    </a:lnTo>
                    <a:lnTo>
                      <a:pt x="458" y="578"/>
                    </a:lnTo>
                    <a:lnTo>
                      <a:pt x="469" y="590"/>
                    </a:lnTo>
                    <a:lnTo>
                      <a:pt x="484" y="604"/>
                    </a:lnTo>
                    <a:lnTo>
                      <a:pt x="477" y="628"/>
                    </a:lnTo>
                    <a:lnTo>
                      <a:pt x="479" y="659"/>
                    </a:lnTo>
                    <a:lnTo>
                      <a:pt x="484" y="678"/>
                    </a:lnTo>
                    <a:lnTo>
                      <a:pt x="502" y="692"/>
                    </a:lnTo>
                    <a:lnTo>
                      <a:pt x="507" y="712"/>
                    </a:lnTo>
                    <a:lnTo>
                      <a:pt x="513" y="721"/>
                    </a:lnTo>
                    <a:lnTo>
                      <a:pt x="524" y="733"/>
                    </a:lnTo>
                    <a:lnTo>
                      <a:pt x="539" y="740"/>
                    </a:lnTo>
                    <a:lnTo>
                      <a:pt x="566" y="740"/>
                    </a:lnTo>
                    <a:lnTo>
                      <a:pt x="586" y="714"/>
                    </a:lnTo>
                    <a:lnTo>
                      <a:pt x="603" y="693"/>
                    </a:lnTo>
                    <a:lnTo>
                      <a:pt x="629" y="683"/>
                    </a:lnTo>
                    <a:lnTo>
                      <a:pt x="645" y="661"/>
                    </a:lnTo>
                    <a:lnTo>
                      <a:pt x="647" y="630"/>
                    </a:lnTo>
                    <a:lnTo>
                      <a:pt x="656" y="600"/>
                    </a:lnTo>
                    <a:lnTo>
                      <a:pt x="658" y="580"/>
                    </a:lnTo>
                    <a:lnTo>
                      <a:pt x="643" y="566"/>
                    </a:lnTo>
                    <a:lnTo>
                      <a:pt x="632" y="545"/>
                    </a:lnTo>
                    <a:lnTo>
                      <a:pt x="635" y="512"/>
                    </a:lnTo>
                    <a:lnTo>
                      <a:pt x="636" y="480"/>
                    </a:lnTo>
                    <a:lnTo>
                      <a:pt x="632" y="474"/>
                    </a:lnTo>
                    <a:lnTo>
                      <a:pt x="617" y="452"/>
                    </a:lnTo>
                    <a:lnTo>
                      <a:pt x="607" y="430"/>
                    </a:lnTo>
                    <a:lnTo>
                      <a:pt x="611" y="412"/>
                    </a:lnTo>
                    <a:lnTo>
                      <a:pt x="623" y="393"/>
                    </a:lnTo>
                    <a:lnTo>
                      <a:pt x="645" y="385"/>
                    </a:lnTo>
                    <a:lnTo>
                      <a:pt x="666" y="393"/>
                    </a:lnTo>
                    <a:lnTo>
                      <a:pt x="677" y="380"/>
                    </a:lnTo>
                    <a:lnTo>
                      <a:pt x="697" y="373"/>
                    </a:lnTo>
                    <a:lnTo>
                      <a:pt x="706" y="352"/>
                    </a:lnTo>
                    <a:lnTo>
                      <a:pt x="695" y="324"/>
                    </a:lnTo>
                    <a:lnTo>
                      <a:pt x="699" y="305"/>
                    </a:lnTo>
                    <a:lnTo>
                      <a:pt x="713" y="290"/>
                    </a:lnTo>
                    <a:lnTo>
                      <a:pt x="725" y="276"/>
                    </a:lnTo>
                    <a:lnTo>
                      <a:pt x="713" y="266"/>
                    </a:lnTo>
                    <a:lnTo>
                      <a:pt x="692" y="273"/>
                    </a:lnTo>
                    <a:lnTo>
                      <a:pt x="674" y="280"/>
                    </a:lnTo>
                    <a:lnTo>
                      <a:pt x="664" y="266"/>
                    </a:lnTo>
                    <a:lnTo>
                      <a:pt x="645" y="268"/>
                    </a:lnTo>
                    <a:lnTo>
                      <a:pt x="632" y="285"/>
                    </a:lnTo>
                    <a:lnTo>
                      <a:pt x="614" y="300"/>
                    </a:lnTo>
                    <a:lnTo>
                      <a:pt x="591" y="302"/>
                    </a:lnTo>
                    <a:lnTo>
                      <a:pt x="583" y="271"/>
                    </a:lnTo>
                    <a:lnTo>
                      <a:pt x="559" y="261"/>
                    </a:lnTo>
                    <a:lnTo>
                      <a:pt x="531" y="262"/>
                    </a:lnTo>
                    <a:lnTo>
                      <a:pt x="511" y="249"/>
                    </a:lnTo>
                    <a:lnTo>
                      <a:pt x="490" y="250"/>
                    </a:lnTo>
                    <a:lnTo>
                      <a:pt x="474" y="262"/>
                    </a:lnTo>
                    <a:lnTo>
                      <a:pt x="458" y="280"/>
                    </a:lnTo>
                    <a:lnTo>
                      <a:pt x="432" y="292"/>
                    </a:lnTo>
                    <a:lnTo>
                      <a:pt x="433" y="266"/>
                    </a:lnTo>
                    <a:lnTo>
                      <a:pt x="448" y="243"/>
                    </a:lnTo>
                    <a:lnTo>
                      <a:pt x="441" y="221"/>
                    </a:lnTo>
                    <a:lnTo>
                      <a:pt x="417" y="214"/>
                    </a:lnTo>
                    <a:lnTo>
                      <a:pt x="381" y="221"/>
                    </a:lnTo>
                    <a:lnTo>
                      <a:pt x="394" y="200"/>
                    </a:lnTo>
                    <a:lnTo>
                      <a:pt x="407" y="187"/>
                    </a:lnTo>
                    <a:lnTo>
                      <a:pt x="417" y="164"/>
                    </a:lnTo>
                    <a:lnTo>
                      <a:pt x="409" y="149"/>
                    </a:lnTo>
                    <a:lnTo>
                      <a:pt x="389" y="149"/>
                    </a:lnTo>
                    <a:lnTo>
                      <a:pt x="365" y="173"/>
                    </a:lnTo>
                    <a:lnTo>
                      <a:pt x="345" y="197"/>
                    </a:lnTo>
                    <a:lnTo>
                      <a:pt x="319" y="205"/>
                    </a:lnTo>
                    <a:lnTo>
                      <a:pt x="306" y="200"/>
                    </a:lnTo>
                    <a:lnTo>
                      <a:pt x="319" y="174"/>
                    </a:lnTo>
                    <a:lnTo>
                      <a:pt x="337" y="155"/>
                    </a:lnTo>
                    <a:lnTo>
                      <a:pt x="358" y="138"/>
                    </a:lnTo>
                    <a:lnTo>
                      <a:pt x="389" y="128"/>
                    </a:lnTo>
                    <a:lnTo>
                      <a:pt x="402" y="109"/>
                    </a:lnTo>
                    <a:lnTo>
                      <a:pt x="406" y="88"/>
                    </a:lnTo>
                    <a:lnTo>
                      <a:pt x="389" y="73"/>
                    </a:lnTo>
                    <a:lnTo>
                      <a:pt x="368" y="76"/>
                    </a:lnTo>
                    <a:lnTo>
                      <a:pt x="345" y="88"/>
                    </a:lnTo>
                    <a:lnTo>
                      <a:pt x="321" y="69"/>
                    </a:lnTo>
                    <a:lnTo>
                      <a:pt x="288" y="54"/>
                    </a:lnTo>
                    <a:lnTo>
                      <a:pt x="254" y="52"/>
                    </a:lnTo>
                    <a:lnTo>
                      <a:pt x="233" y="61"/>
                    </a:lnTo>
                    <a:lnTo>
                      <a:pt x="201" y="62"/>
                    </a:lnTo>
                    <a:lnTo>
                      <a:pt x="171" y="50"/>
                    </a:lnTo>
                    <a:lnTo>
                      <a:pt x="161" y="43"/>
                    </a:lnTo>
                    <a:lnTo>
                      <a:pt x="142" y="33"/>
                    </a:lnTo>
                    <a:lnTo>
                      <a:pt x="111" y="19"/>
                    </a:lnTo>
                    <a:lnTo>
                      <a:pt x="80" y="6"/>
                    </a:lnTo>
                    <a:lnTo>
                      <a:pt x="48" y="0"/>
                    </a:lnTo>
                    <a:lnTo>
                      <a:pt x="20" y="7"/>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 name="Freeform 3"/>
              <p:cNvSpPr>
                <a:spLocks/>
              </p:cNvSpPr>
              <p:nvPr/>
            </p:nvSpPr>
            <p:spPr bwMode="auto">
              <a:xfrm>
                <a:off x="4986305" y="2312559"/>
                <a:ext cx="277544" cy="264041"/>
              </a:xfrm>
              <a:custGeom>
                <a:avLst/>
                <a:gdLst>
                  <a:gd name="T0" fmla="*/ 0 w 200"/>
                  <a:gd name="T1" fmla="*/ 147638 h 182"/>
                  <a:gd name="T2" fmla="*/ 25400 w 200"/>
                  <a:gd name="T3" fmla="*/ 128588 h 182"/>
                  <a:gd name="T4" fmla="*/ 38100 w 200"/>
                  <a:gd name="T5" fmla="*/ 101600 h 182"/>
                  <a:gd name="T6" fmla="*/ 74613 w 200"/>
                  <a:gd name="T7" fmla="*/ 93663 h 182"/>
                  <a:gd name="T8" fmla="*/ 92075 w 200"/>
                  <a:gd name="T9" fmla="*/ 74613 h 182"/>
                  <a:gd name="T10" fmla="*/ 123825 w 200"/>
                  <a:gd name="T11" fmla="*/ 46038 h 182"/>
                  <a:gd name="T12" fmla="*/ 169863 w 200"/>
                  <a:gd name="T13" fmla="*/ 38100 h 182"/>
                  <a:gd name="T14" fmla="*/ 187325 w 200"/>
                  <a:gd name="T15" fmla="*/ 14288 h 182"/>
                  <a:gd name="T16" fmla="*/ 215900 w 200"/>
                  <a:gd name="T17" fmla="*/ 0 h 182"/>
                  <a:gd name="T18" fmla="*/ 228600 w 200"/>
                  <a:gd name="T19" fmla="*/ 15875 h 182"/>
                  <a:gd name="T20" fmla="*/ 234950 w 200"/>
                  <a:gd name="T21" fmla="*/ 52388 h 182"/>
                  <a:gd name="T22" fmla="*/ 252413 w 200"/>
                  <a:gd name="T23" fmla="*/ 71438 h 182"/>
                  <a:gd name="T24" fmla="*/ 276225 w 200"/>
                  <a:gd name="T25" fmla="*/ 93663 h 182"/>
                  <a:gd name="T26" fmla="*/ 266700 w 200"/>
                  <a:gd name="T27" fmla="*/ 131763 h 182"/>
                  <a:gd name="T28" fmla="*/ 269875 w 200"/>
                  <a:gd name="T29" fmla="*/ 180975 h 182"/>
                  <a:gd name="T30" fmla="*/ 276225 w 200"/>
                  <a:gd name="T31" fmla="*/ 211138 h 182"/>
                  <a:gd name="T32" fmla="*/ 306388 w 200"/>
                  <a:gd name="T33" fmla="*/ 233363 h 182"/>
                  <a:gd name="T34" fmla="*/ 315913 w 200"/>
                  <a:gd name="T35" fmla="*/ 276225 h 182"/>
                  <a:gd name="T36" fmla="*/ 285750 w 200"/>
                  <a:gd name="T37" fmla="*/ 287338 h 182"/>
                  <a:gd name="T38" fmla="*/ 249238 w 200"/>
                  <a:gd name="T39" fmla="*/ 287338 h 182"/>
                  <a:gd name="T40" fmla="*/ 236538 w 200"/>
                  <a:gd name="T41" fmla="*/ 279400 h 182"/>
                  <a:gd name="T42" fmla="*/ 223838 w 200"/>
                  <a:gd name="T43" fmla="*/ 268288 h 182"/>
                  <a:gd name="T44" fmla="*/ 204788 w 200"/>
                  <a:gd name="T45" fmla="*/ 254000 h 182"/>
                  <a:gd name="T46" fmla="*/ 193675 w 200"/>
                  <a:gd name="T47" fmla="*/ 257175 h 182"/>
                  <a:gd name="T48" fmla="*/ 177800 w 200"/>
                  <a:gd name="T49" fmla="*/ 257175 h 182"/>
                  <a:gd name="T50" fmla="*/ 166688 w 200"/>
                  <a:gd name="T51" fmla="*/ 265113 h 182"/>
                  <a:gd name="T52" fmla="*/ 152400 w 200"/>
                  <a:gd name="T53" fmla="*/ 273050 h 182"/>
                  <a:gd name="T54" fmla="*/ 133350 w 200"/>
                  <a:gd name="T55" fmla="*/ 279400 h 182"/>
                  <a:gd name="T56" fmla="*/ 112713 w 200"/>
                  <a:gd name="T57" fmla="*/ 284163 h 182"/>
                  <a:gd name="T58" fmla="*/ 103188 w 200"/>
                  <a:gd name="T59" fmla="*/ 279400 h 182"/>
                  <a:gd name="T60" fmla="*/ 84138 w 200"/>
                  <a:gd name="T61" fmla="*/ 273050 h 182"/>
                  <a:gd name="T62" fmla="*/ 74613 w 200"/>
                  <a:gd name="T63" fmla="*/ 268288 h 182"/>
                  <a:gd name="T64" fmla="*/ 58738 w 200"/>
                  <a:gd name="T65" fmla="*/ 254000 h 182"/>
                  <a:gd name="T66" fmla="*/ 53975 w 200"/>
                  <a:gd name="T67" fmla="*/ 241300 h 182"/>
                  <a:gd name="T68" fmla="*/ 42863 w 200"/>
                  <a:gd name="T69" fmla="*/ 223838 h 182"/>
                  <a:gd name="T70" fmla="*/ 38100 w 200"/>
                  <a:gd name="T71" fmla="*/ 203200 h 182"/>
                  <a:gd name="T72" fmla="*/ 33338 w 200"/>
                  <a:gd name="T73" fmla="*/ 184150 h 182"/>
                  <a:gd name="T74" fmla="*/ 22225 w 200"/>
                  <a:gd name="T75" fmla="*/ 174625 h 182"/>
                  <a:gd name="T76" fmla="*/ 7938 w 200"/>
                  <a:gd name="T77" fmla="*/ 166688 h 182"/>
                  <a:gd name="T78" fmla="*/ 4763 w 200"/>
                  <a:gd name="T79" fmla="*/ 158750 h 182"/>
                  <a:gd name="T80" fmla="*/ 0 w 200"/>
                  <a:gd name="T81" fmla="*/ 147638 h 1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182">
                    <a:moveTo>
                      <a:pt x="0" y="93"/>
                    </a:moveTo>
                    <a:lnTo>
                      <a:pt x="16" y="81"/>
                    </a:lnTo>
                    <a:lnTo>
                      <a:pt x="24" y="64"/>
                    </a:lnTo>
                    <a:lnTo>
                      <a:pt x="47" y="59"/>
                    </a:lnTo>
                    <a:lnTo>
                      <a:pt x="58" y="47"/>
                    </a:lnTo>
                    <a:lnTo>
                      <a:pt x="78" y="29"/>
                    </a:lnTo>
                    <a:lnTo>
                      <a:pt x="107" y="24"/>
                    </a:lnTo>
                    <a:lnTo>
                      <a:pt x="118" y="9"/>
                    </a:lnTo>
                    <a:lnTo>
                      <a:pt x="136" y="0"/>
                    </a:lnTo>
                    <a:lnTo>
                      <a:pt x="144" y="10"/>
                    </a:lnTo>
                    <a:lnTo>
                      <a:pt x="148" y="33"/>
                    </a:lnTo>
                    <a:lnTo>
                      <a:pt x="159" y="45"/>
                    </a:lnTo>
                    <a:lnTo>
                      <a:pt x="174" y="59"/>
                    </a:lnTo>
                    <a:lnTo>
                      <a:pt x="168" y="83"/>
                    </a:lnTo>
                    <a:lnTo>
                      <a:pt x="170" y="114"/>
                    </a:lnTo>
                    <a:lnTo>
                      <a:pt x="174" y="133"/>
                    </a:lnTo>
                    <a:lnTo>
                      <a:pt x="193" y="147"/>
                    </a:lnTo>
                    <a:lnTo>
                      <a:pt x="199" y="174"/>
                    </a:lnTo>
                    <a:lnTo>
                      <a:pt x="180" y="181"/>
                    </a:lnTo>
                    <a:lnTo>
                      <a:pt x="157" y="181"/>
                    </a:lnTo>
                    <a:lnTo>
                      <a:pt x="149" y="176"/>
                    </a:lnTo>
                    <a:lnTo>
                      <a:pt x="141" y="169"/>
                    </a:lnTo>
                    <a:lnTo>
                      <a:pt x="129" y="160"/>
                    </a:lnTo>
                    <a:lnTo>
                      <a:pt x="122" y="162"/>
                    </a:lnTo>
                    <a:lnTo>
                      <a:pt x="112" y="162"/>
                    </a:lnTo>
                    <a:lnTo>
                      <a:pt x="105" y="167"/>
                    </a:lnTo>
                    <a:lnTo>
                      <a:pt x="96" y="172"/>
                    </a:lnTo>
                    <a:lnTo>
                      <a:pt x="84" y="176"/>
                    </a:lnTo>
                    <a:lnTo>
                      <a:pt x="71" y="179"/>
                    </a:lnTo>
                    <a:lnTo>
                      <a:pt x="65" y="176"/>
                    </a:lnTo>
                    <a:lnTo>
                      <a:pt x="53" y="172"/>
                    </a:lnTo>
                    <a:lnTo>
                      <a:pt x="47" y="169"/>
                    </a:lnTo>
                    <a:lnTo>
                      <a:pt x="37" y="160"/>
                    </a:lnTo>
                    <a:lnTo>
                      <a:pt x="34" y="152"/>
                    </a:lnTo>
                    <a:lnTo>
                      <a:pt x="27" y="141"/>
                    </a:lnTo>
                    <a:lnTo>
                      <a:pt x="24" y="128"/>
                    </a:lnTo>
                    <a:lnTo>
                      <a:pt x="21" y="116"/>
                    </a:lnTo>
                    <a:lnTo>
                      <a:pt x="14" y="110"/>
                    </a:lnTo>
                    <a:lnTo>
                      <a:pt x="5" y="105"/>
                    </a:lnTo>
                    <a:lnTo>
                      <a:pt x="3" y="100"/>
                    </a:lnTo>
                    <a:lnTo>
                      <a:pt x="0" y="93"/>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1" name="Freeform 4"/>
              <p:cNvSpPr>
                <a:spLocks/>
              </p:cNvSpPr>
              <p:nvPr/>
            </p:nvSpPr>
            <p:spPr bwMode="auto">
              <a:xfrm>
                <a:off x="3688785" y="2250175"/>
                <a:ext cx="2027463" cy="1722073"/>
              </a:xfrm>
              <a:custGeom>
                <a:avLst/>
                <a:gdLst>
                  <a:gd name="T0" fmla="*/ 1327150 w 1461"/>
                  <a:gd name="T1" fmla="*/ 1520825 h 1187"/>
                  <a:gd name="T2" fmla="*/ 1235075 w 1461"/>
                  <a:gd name="T3" fmla="*/ 1401763 h 1187"/>
                  <a:gd name="T4" fmla="*/ 1160463 w 1461"/>
                  <a:gd name="T5" fmla="*/ 1262063 h 1187"/>
                  <a:gd name="T6" fmla="*/ 1209675 w 1461"/>
                  <a:gd name="T7" fmla="*/ 1198563 h 1187"/>
                  <a:gd name="T8" fmla="*/ 1198563 w 1461"/>
                  <a:gd name="T9" fmla="*/ 1103313 h 1187"/>
                  <a:gd name="T10" fmla="*/ 1177925 w 1461"/>
                  <a:gd name="T11" fmla="*/ 957263 h 1187"/>
                  <a:gd name="T12" fmla="*/ 1063625 w 1461"/>
                  <a:gd name="T13" fmla="*/ 1046163 h 1187"/>
                  <a:gd name="T14" fmla="*/ 982663 w 1461"/>
                  <a:gd name="T15" fmla="*/ 949325 h 1187"/>
                  <a:gd name="T16" fmla="*/ 893763 w 1461"/>
                  <a:gd name="T17" fmla="*/ 971550 h 1187"/>
                  <a:gd name="T18" fmla="*/ 841375 w 1461"/>
                  <a:gd name="T19" fmla="*/ 1092200 h 1187"/>
                  <a:gd name="T20" fmla="*/ 792163 w 1461"/>
                  <a:gd name="T21" fmla="*/ 1258888 h 1187"/>
                  <a:gd name="T22" fmla="*/ 650875 w 1461"/>
                  <a:gd name="T23" fmla="*/ 1327150 h 1187"/>
                  <a:gd name="T24" fmla="*/ 601663 w 1461"/>
                  <a:gd name="T25" fmla="*/ 1193800 h 1187"/>
                  <a:gd name="T26" fmla="*/ 547688 w 1461"/>
                  <a:gd name="T27" fmla="*/ 1065213 h 1187"/>
                  <a:gd name="T28" fmla="*/ 427038 w 1461"/>
                  <a:gd name="T29" fmla="*/ 990600 h 1187"/>
                  <a:gd name="T30" fmla="*/ 338138 w 1461"/>
                  <a:gd name="T31" fmla="*/ 1133475 h 1187"/>
                  <a:gd name="T32" fmla="*/ 173038 w 1461"/>
                  <a:gd name="T33" fmla="*/ 1171575 h 1187"/>
                  <a:gd name="T34" fmla="*/ 115888 w 1461"/>
                  <a:gd name="T35" fmla="*/ 1006475 h 1187"/>
                  <a:gd name="T36" fmla="*/ 3175 w 1461"/>
                  <a:gd name="T37" fmla="*/ 919163 h 1187"/>
                  <a:gd name="T38" fmla="*/ 152400 w 1461"/>
                  <a:gd name="T39" fmla="*/ 884238 h 1187"/>
                  <a:gd name="T40" fmla="*/ 198438 w 1461"/>
                  <a:gd name="T41" fmla="*/ 714375 h 1187"/>
                  <a:gd name="T42" fmla="*/ 257175 w 1461"/>
                  <a:gd name="T43" fmla="*/ 503238 h 1187"/>
                  <a:gd name="T44" fmla="*/ 338138 w 1461"/>
                  <a:gd name="T45" fmla="*/ 419100 h 1187"/>
                  <a:gd name="T46" fmla="*/ 395288 w 1461"/>
                  <a:gd name="T47" fmla="*/ 412750 h 1187"/>
                  <a:gd name="T48" fmla="*/ 242888 w 1461"/>
                  <a:gd name="T49" fmla="*/ 369888 h 1187"/>
                  <a:gd name="T50" fmla="*/ 287338 w 1461"/>
                  <a:gd name="T51" fmla="*/ 227013 h 1187"/>
                  <a:gd name="T52" fmla="*/ 296863 w 1461"/>
                  <a:gd name="T53" fmla="*/ 163513 h 1187"/>
                  <a:gd name="T54" fmla="*/ 490538 w 1461"/>
                  <a:gd name="T55" fmla="*/ 125413 h 1187"/>
                  <a:gd name="T56" fmla="*/ 719138 w 1461"/>
                  <a:gd name="T57" fmla="*/ 98425 h 1187"/>
                  <a:gd name="T58" fmla="*/ 731838 w 1461"/>
                  <a:gd name="T59" fmla="*/ 238125 h 1187"/>
                  <a:gd name="T60" fmla="*/ 739775 w 1461"/>
                  <a:gd name="T61" fmla="*/ 312738 h 1187"/>
                  <a:gd name="T62" fmla="*/ 803275 w 1461"/>
                  <a:gd name="T63" fmla="*/ 249238 h 1187"/>
                  <a:gd name="T64" fmla="*/ 900113 w 1461"/>
                  <a:gd name="T65" fmla="*/ 233363 h 1187"/>
                  <a:gd name="T66" fmla="*/ 896938 w 1461"/>
                  <a:gd name="T67" fmla="*/ 371475 h 1187"/>
                  <a:gd name="T68" fmla="*/ 946150 w 1461"/>
                  <a:gd name="T69" fmla="*/ 230188 h 1187"/>
                  <a:gd name="T70" fmla="*/ 963613 w 1461"/>
                  <a:gd name="T71" fmla="*/ 15875 h 1187"/>
                  <a:gd name="T72" fmla="*/ 1128713 w 1461"/>
                  <a:gd name="T73" fmla="*/ 41275 h 1187"/>
                  <a:gd name="T74" fmla="*/ 1317625 w 1461"/>
                  <a:gd name="T75" fmla="*/ 82550 h 1187"/>
                  <a:gd name="T76" fmla="*/ 1420813 w 1461"/>
                  <a:gd name="T77" fmla="*/ 185738 h 1187"/>
                  <a:gd name="T78" fmla="*/ 1528763 w 1461"/>
                  <a:gd name="T79" fmla="*/ 287338 h 1187"/>
                  <a:gd name="T80" fmla="*/ 1663700 w 1461"/>
                  <a:gd name="T81" fmla="*/ 325438 h 1187"/>
                  <a:gd name="T82" fmla="*/ 1803400 w 1461"/>
                  <a:gd name="T83" fmla="*/ 341313 h 1187"/>
                  <a:gd name="T84" fmla="*/ 1938338 w 1461"/>
                  <a:gd name="T85" fmla="*/ 385763 h 1187"/>
                  <a:gd name="T86" fmla="*/ 2060575 w 1461"/>
                  <a:gd name="T87" fmla="*/ 487363 h 1187"/>
                  <a:gd name="T88" fmla="*/ 2224088 w 1461"/>
                  <a:gd name="T89" fmla="*/ 571500 h 1187"/>
                  <a:gd name="T90" fmla="*/ 2317750 w 1461"/>
                  <a:gd name="T91" fmla="*/ 615950 h 1187"/>
                  <a:gd name="T92" fmla="*/ 2230438 w 1461"/>
                  <a:gd name="T93" fmla="*/ 703263 h 1187"/>
                  <a:gd name="T94" fmla="*/ 2090738 w 1461"/>
                  <a:gd name="T95" fmla="*/ 733425 h 1187"/>
                  <a:gd name="T96" fmla="*/ 2046288 w 1461"/>
                  <a:gd name="T97" fmla="*/ 854075 h 1187"/>
                  <a:gd name="T98" fmla="*/ 2063750 w 1461"/>
                  <a:gd name="T99" fmla="*/ 1046163 h 1187"/>
                  <a:gd name="T100" fmla="*/ 2028825 w 1461"/>
                  <a:gd name="T101" fmla="*/ 1250950 h 1187"/>
                  <a:gd name="T102" fmla="*/ 1952625 w 1461"/>
                  <a:gd name="T103" fmla="*/ 1363663 h 1187"/>
                  <a:gd name="T104" fmla="*/ 1889125 w 1461"/>
                  <a:gd name="T105" fmla="*/ 1455738 h 1187"/>
                  <a:gd name="T106" fmla="*/ 1909763 w 1461"/>
                  <a:gd name="T107" fmla="*/ 1633538 h 1187"/>
                  <a:gd name="T108" fmla="*/ 1830388 w 1461"/>
                  <a:gd name="T109" fmla="*/ 1674813 h 1187"/>
                  <a:gd name="T110" fmla="*/ 1730375 w 1461"/>
                  <a:gd name="T111" fmla="*/ 1768475 h 1187"/>
                  <a:gd name="T112" fmla="*/ 1547813 w 1461"/>
                  <a:gd name="T113" fmla="*/ 1806575 h 1187"/>
                  <a:gd name="T114" fmla="*/ 1428750 w 1461"/>
                  <a:gd name="T115" fmla="*/ 1882775 h 1187"/>
                  <a:gd name="T116" fmla="*/ 1397000 w 1461"/>
                  <a:gd name="T117" fmla="*/ 1781175 h 1187"/>
                  <a:gd name="T118" fmla="*/ 1371600 w 1461"/>
                  <a:gd name="T119" fmla="*/ 1636713 h 11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61" h="1187">
                    <a:moveTo>
                      <a:pt x="819" y="1033"/>
                    </a:moveTo>
                    <a:lnTo>
                      <a:pt x="816" y="1017"/>
                    </a:lnTo>
                    <a:lnTo>
                      <a:pt x="822" y="995"/>
                    </a:lnTo>
                    <a:lnTo>
                      <a:pt x="836" y="977"/>
                    </a:lnTo>
                    <a:lnTo>
                      <a:pt x="836" y="958"/>
                    </a:lnTo>
                    <a:lnTo>
                      <a:pt x="822" y="946"/>
                    </a:lnTo>
                    <a:lnTo>
                      <a:pt x="797" y="934"/>
                    </a:lnTo>
                    <a:lnTo>
                      <a:pt x="801" y="914"/>
                    </a:lnTo>
                    <a:lnTo>
                      <a:pt x="796" y="890"/>
                    </a:lnTo>
                    <a:lnTo>
                      <a:pt x="778" y="883"/>
                    </a:lnTo>
                    <a:lnTo>
                      <a:pt x="766" y="876"/>
                    </a:lnTo>
                    <a:lnTo>
                      <a:pt x="768" y="850"/>
                    </a:lnTo>
                    <a:lnTo>
                      <a:pt x="760" y="822"/>
                    </a:lnTo>
                    <a:lnTo>
                      <a:pt x="747" y="809"/>
                    </a:lnTo>
                    <a:lnTo>
                      <a:pt x="731" y="795"/>
                    </a:lnTo>
                    <a:lnTo>
                      <a:pt x="715" y="791"/>
                    </a:lnTo>
                    <a:lnTo>
                      <a:pt x="718" y="776"/>
                    </a:lnTo>
                    <a:lnTo>
                      <a:pt x="734" y="774"/>
                    </a:lnTo>
                    <a:lnTo>
                      <a:pt x="752" y="772"/>
                    </a:lnTo>
                    <a:lnTo>
                      <a:pt x="762" y="755"/>
                    </a:lnTo>
                    <a:lnTo>
                      <a:pt x="759" y="738"/>
                    </a:lnTo>
                    <a:lnTo>
                      <a:pt x="747" y="731"/>
                    </a:lnTo>
                    <a:lnTo>
                      <a:pt x="736" y="726"/>
                    </a:lnTo>
                    <a:lnTo>
                      <a:pt x="742" y="712"/>
                    </a:lnTo>
                    <a:lnTo>
                      <a:pt x="755" y="695"/>
                    </a:lnTo>
                    <a:lnTo>
                      <a:pt x="760" y="671"/>
                    </a:lnTo>
                    <a:lnTo>
                      <a:pt x="755" y="655"/>
                    </a:lnTo>
                    <a:lnTo>
                      <a:pt x="762" y="636"/>
                    </a:lnTo>
                    <a:lnTo>
                      <a:pt x="768" y="612"/>
                    </a:lnTo>
                    <a:lnTo>
                      <a:pt x="742" y="603"/>
                    </a:lnTo>
                    <a:lnTo>
                      <a:pt x="718" y="612"/>
                    </a:lnTo>
                    <a:lnTo>
                      <a:pt x="708" y="628"/>
                    </a:lnTo>
                    <a:lnTo>
                      <a:pt x="689" y="631"/>
                    </a:lnTo>
                    <a:lnTo>
                      <a:pt x="679" y="643"/>
                    </a:lnTo>
                    <a:lnTo>
                      <a:pt x="670" y="659"/>
                    </a:lnTo>
                    <a:lnTo>
                      <a:pt x="658" y="665"/>
                    </a:lnTo>
                    <a:lnTo>
                      <a:pt x="646" y="648"/>
                    </a:lnTo>
                    <a:lnTo>
                      <a:pt x="637" y="628"/>
                    </a:lnTo>
                    <a:lnTo>
                      <a:pt x="626" y="609"/>
                    </a:lnTo>
                    <a:lnTo>
                      <a:pt x="619" y="598"/>
                    </a:lnTo>
                    <a:lnTo>
                      <a:pt x="604" y="602"/>
                    </a:lnTo>
                    <a:lnTo>
                      <a:pt x="593" y="614"/>
                    </a:lnTo>
                    <a:lnTo>
                      <a:pt x="586" y="633"/>
                    </a:lnTo>
                    <a:lnTo>
                      <a:pt x="575" y="622"/>
                    </a:lnTo>
                    <a:lnTo>
                      <a:pt x="563" y="612"/>
                    </a:lnTo>
                    <a:lnTo>
                      <a:pt x="547" y="619"/>
                    </a:lnTo>
                    <a:lnTo>
                      <a:pt x="536" y="636"/>
                    </a:lnTo>
                    <a:lnTo>
                      <a:pt x="519" y="650"/>
                    </a:lnTo>
                    <a:lnTo>
                      <a:pt x="516" y="665"/>
                    </a:lnTo>
                    <a:lnTo>
                      <a:pt x="530" y="688"/>
                    </a:lnTo>
                    <a:lnTo>
                      <a:pt x="536" y="714"/>
                    </a:lnTo>
                    <a:lnTo>
                      <a:pt x="542" y="750"/>
                    </a:lnTo>
                    <a:lnTo>
                      <a:pt x="532" y="774"/>
                    </a:lnTo>
                    <a:lnTo>
                      <a:pt x="519" y="791"/>
                    </a:lnTo>
                    <a:lnTo>
                      <a:pt x="499" y="793"/>
                    </a:lnTo>
                    <a:lnTo>
                      <a:pt x="479" y="798"/>
                    </a:lnTo>
                    <a:lnTo>
                      <a:pt x="464" y="812"/>
                    </a:lnTo>
                    <a:lnTo>
                      <a:pt x="446" y="829"/>
                    </a:lnTo>
                    <a:lnTo>
                      <a:pt x="427" y="838"/>
                    </a:lnTo>
                    <a:lnTo>
                      <a:pt x="410" y="836"/>
                    </a:lnTo>
                    <a:lnTo>
                      <a:pt x="399" y="826"/>
                    </a:lnTo>
                    <a:lnTo>
                      <a:pt x="392" y="807"/>
                    </a:lnTo>
                    <a:lnTo>
                      <a:pt x="399" y="790"/>
                    </a:lnTo>
                    <a:lnTo>
                      <a:pt x="389" y="772"/>
                    </a:lnTo>
                    <a:lnTo>
                      <a:pt x="379" y="752"/>
                    </a:lnTo>
                    <a:lnTo>
                      <a:pt x="381" y="731"/>
                    </a:lnTo>
                    <a:lnTo>
                      <a:pt x="391" y="709"/>
                    </a:lnTo>
                    <a:lnTo>
                      <a:pt x="387" y="690"/>
                    </a:lnTo>
                    <a:lnTo>
                      <a:pt x="368" y="677"/>
                    </a:lnTo>
                    <a:lnTo>
                      <a:pt x="345" y="671"/>
                    </a:lnTo>
                    <a:lnTo>
                      <a:pt x="329" y="657"/>
                    </a:lnTo>
                    <a:lnTo>
                      <a:pt x="321" y="633"/>
                    </a:lnTo>
                    <a:lnTo>
                      <a:pt x="308" y="617"/>
                    </a:lnTo>
                    <a:lnTo>
                      <a:pt x="285" y="614"/>
                    </a:lnTo>
                    <a:lnTo>
                      <a:pt x="269" y="624"/>
                    </a:lnTo>
                    <a:lnTo>
                      <a:pt x="272" y="652"/>
                    </a:lnTo>
                    <a:lnTo>
                      <a:pt x="259" y="674"/>
                    </a:lnTo>
                    <a:lnTo>
                      <a:pt x="244" y="684"/>
                    </a:lnTo>
                    <a:lnTo>
                      <a:pt x="234" y="703"/>
                    </a:lnTo>
                    <a:lnTo>
                      <a:pt x="213" y="714"/>
                    </a:lnTo>
                    <a:lnTo>
                      <a:pt x="194" y="724"/>
                    </a:lnTo>
                    <a:lnTo>
                      <a:pt x="181" y="738"/>
                    </a:lnTo>
                    <a:lnTo>
                      <a:pt x="155" y="741"/>
                    </a:lnTo>
                    <a:lnTo>
                      <a:pt x="130" y="734"/>
                    </a:lnTo>
                    <a:lnTo>
                      <a:pt x="109" y="738"/>
                    </a:lnTo>
                    <a:lnTo>
                      <a:pt x="83" y="745"/>
                    </a:lnTo>
                    <a:lnTo>
                      <a:pt x="88" y="709"/>
                    </a:lnTo>
                    <a:lnTo>
                      <a:pt x="90" y="677"/>
                    </a:lnTo>
                    <a:lnTo>
                      <a:pt x="85" y="646"/>
                    </a:lnTo>
                    <a:lnTo>
                      <a:pt x="73" y="634"/>
                    </a:lnTo>
                    <a:lnTo>
                      <a:pt x="52" y="633"/>
                    </a:lnTo>
                    <a:lnTo>
                      <a:pt x="31" y="626"/>
                    </a:lnTo>
                    <a:lnTo>
                      <a:pt x="10" y="617"/>
                    </a:lnTo>
                    <a:lnTo>
                      <a:pt x="0" y="603"/>
                    </a:lnTo>
                    <a:lnTo>
                      <a:pt x="2" y="579"/>
                    </a:lnTo>
                    <a:lnTo>
                      <a:pt x="13" y="559"/>
                    </a:lnTo>
                    <a:lnTo>
                      <a:pt x="24" y="546"/>
                    </a:lnTo>
                    <a:lnTo>
                      <a:pt x="47" y="541"/>
                    </a:lnTo>
                    <a:lnTo>
                      <a:pt x="73" y="550"/>
                    </a:lnTo>
                    <a:lnTo>
                      <a:pt x="96" y="557"/>
                    </a:lnTo>
                    <a:lnTo>
                      <a:pt x="122" y="546"/>
                    </a:lnTo>
                    <a:lnTo>
                      <a:pt x="132" y="529"/>
                    </a:lnTo>
                    <a:lnTo>
                      <a:pt x="135" y="502"/>
                    </a:lnTo>
                    <a:lnTo>
                      <a:pt x="129" y="472"/>
                    </a:lnTo>
                    <a:lnTo>
                      <a:pt x="125" y="450"/>
                    </a:lnTo>
                    <a:lnTo>
                      <a:pt x="135" y="428"/>
                    </a:lnTo>
                    <a:lnTo>
                      <a:pt x="145" y="403"/>
                    </a:lnTo>
                    <a:lnTo>
                      <a:pt x="153" y="374"/>
                    </a:lnTo>
                    <a:lnTo>
                      <a:pt x="160" y="345"/>
                    </a:lnTo>
                    <a:lnTo>
                      <a:pt x="162" y="317"/>
                    </a:lnTo>
                    <a:lnTo>
                      <a:pt x="156" y="290"/>
                    </a:lnTo>
                    <a:lnTo>
                      <a:pt x="177" y="298"/>
                    </a:lnTo>
                    <a:lnTo>
                      <a:pt x="184" y="281"/>
                    </a:lnTo>
                    <a:lnTo>
                      <a:pt x="197" y="269"/>
                    </a:lnTo>
                    <a:lnTo>
                      <a:pt x="213" y="264"/>
                    </a:lnTo>
                    <a:lnTo>
                      <a:pt x="225" y="274"/>
                    </a:lnTo>
                    <a:lnTo>
                      <a:pt x="236" y="291"/>
                    </a:lnTo>
                    <a:lnTo>
                      <a:pt x="249" y="302"/>
                    </a:lnTo>
                    <a:lnTo>
                      <a:pt x="252" y="283"/>
                    </a:lnTo>
                    <a:lnTo>
                      <a:pt x="249" y="260"/>
                    </a:lnTo>
                    <a:lnTo>
                      <a:pt x="238" y="245"/>
                    </a:lnTo>
                    <a:lnTo>
                      <a:pt x="215" y="236"/>
                    </a:lnTo>
                    <a:lnTo>
                      <a:pt x="194" y="238"/>
                    </a:lnTo>
                    <a:lnTo>
                      <a:pt x="171" y="241"/>
                    </a:lnTo>
                    <a:lnTo>
                      <a:pt x="153" y="233"/>
                    </a:lnTo>
                    <a:lnTo>
                      <a:pt x="145" y="214"/>
                    </a:lnTo>
                    <a:lnTo>
                      <a:pt x="143" y="193"/>
                    </a:lnTo>
                    <a:lnTo>
                      <a:pt x="155" y="169"/>
                    </a:lnTo>
                    <a:lnTo>
                      <a:pt x="173" y="160"/>
                    </a:lnTo>
                    <a:lnTo>
                      <a:pt x="181" y="143"/>
                    </a:lnTo>
                    <a:lnTo>
                      <a:pt x="166" y="133"/>
                    </a:lnTo>
                    <a:lnTo>
                      <a:pt x="153" y="121"/>
                    </a:lnTo>
                    <a:lnTo>
                      <a:pt x="156" y="105"/>
                    </a:lnTo>
                    <a:lnTo>
                      <a:pt x="173" y="102"/>
                    </a:lnTo>
                    <a:lnTo>
                      <a:pt x="187" y="103"/>
                    </a:lnTo>
                    <a:lnTo>
                      <a:pt x="197" y="91"/>
                    </a:lnTo>
                    <a:lnTo>
                      <a:pt x="213" y="81"/>
                    </a:lnTo>
                    <a:lnTo>
                      <a:pt x="239" y="76"/>
                    </a:lnTo>
                    <a:lnTo>
                      <a:pt x="275" y="83"/>
                    </a:lnTo>
                    <a:lnTo>
                      <a:pt x="309" y="79"/>
                    </a:lnTo>
                    <a:lnTo>
                      <a:pt x="337" y="72"/>
                    </a:lnTo>
                    <a:lnTo>
                      <a:pt x="370" y="64"/>
                    </a:lnTo>
                    <a:lnTo>
                      <a:pt x="402" y="55"/>
                    </a:lnTo>
                    <a:lnTo>
                      <a:pt x="431" y="53"/>
                    </a:lnTo>
                    <a:lnTo>
                      <a:pt x="453" y="62"/>
                    </a:lnTo>
                    <a:lnTo>
                      <a:pt x="462" y="74"/>
                    </a:lnTo>
                    <a:lnTo>
                      <a:pt x="459" y="93"/>
                    </a:lnTo>
                    <a:lnTo>
                      <a:pt x="451" y="114"/>
                    </a:lnTo>
                    <a:lnTo>
                      <a:pt x="453" y="133"/>
                    </a:lnTo>
                    <a:lnTo>
                      <a:pt x="461" y="150"/>
                    </a:lnTo>
                    <a:lnTo>
                      <a:pt x="462" y="169"/>
                    </a:lnTo>
                    <a:lnTo>
                      <a:pt x="453" y="181"/>
                    </a:lnTo>
                    <a:lnTo>
                      <a:pt x="444" y="193"/>
                    </a:lnTo>
                    <a:lnTo>
                      <a:pt x="453" y="205"/>
                    </a:lnTo>
                    <a:lnTo>
                      <a:pt x="466" y="197"/>
                    </a:lnTo>
                    <a:lnTo>
                      <a:pt x="480" y="203"/>
                    </a:lnTo>
                    <a:lnTo>
                      <a:pt x="495" y="193"/>
                    </a:lnTo>
                    <a:lnTo>
                      <a:pt x="514" y="186"/>
                    </a:lnTo>
                    <a:lnTo>
                      <a:pt x="521" y="174"/>
                    </a:lnTo>
                    <a:lnTo>
                      <a:pt x="506" y="157"/>
                    </a:lnTo>
                    <a:lnTo>
                      <a:pt x="511" y="136"/>
                    </a:lnTo>
                    <a:lnTo>
                      <a:pt x="524" y="122"/>
                    </a:lnTo>
                    <a:lnTo>
                      <a:pt x="543" y="124"/>
                    </a:lnTo>
                    <a:lnTo>
                      <a:pt x="552" y="138"/>
                    </a:lnTo>
                    <a:lnTo>
                      <a:pt x="567" y="147"/>
                    </a:lnTo>
                    <a:lnTo>
                      <a:pt x="581" y="157"/>
                    </a:lnTo>
                    <a:lnTo>
                      <a:pt x="571" y="178"/>
                    </a:lnTo>
                    <a:lnTo>
                      <a:pt x="558" y="195"/>
                    </a:lnTo>
                    <a:lnTo>
                      <a:pt x="562" y="214"/>
                    </a:lnTo>
                    <a:lnTo>
                      <a:pt x="565" y="234"/>
                    </a:lnTo>
                    <a:lnTo>
                      <a:pt x="578" y="219"/>
                    </a:lnTo>
                    <a:lnTo>
                      <a:pt x="591" y="195"/>
                    </a:lnTo>
                    <a:lnTo>
                      <a:pt x="600" y="171"/>
                    </a:lnTo>
                    <a:lnTo>
                      <a:pt x="599" y="160"/>
                    </a:lnTo>
                    <a:lnTo>
                      <a:pt x="596" y="145"/>
                    </a:lnTo>
                    <a:lnTo>
                      <a:pt x="581" y="121"/>
                    </a:lnTo>
                    <a:lnTo>
                      <a:pt x="578" y="93"/>
                    </a:lnTo>
                    <a:lnTo>
                      <a:pt x="586" y="66"/>
                    </a:lnTo>
                    <a:lnTo>
                      <a:pt x="596" y="34"/>
                    </a:lnTo>
                    <a:lnTo>
                      <a:pt x="607" y="10"/>
                    </a:lnTo>
                    <a:lnTo>
                      <a:pt x="624" y="0"/>
                    </a:lnTo>
                    <a:lnTo>
                      <a:pt x="638" y="3"/>
                    </a:lnTo>
                    <a:lnTo>
                      <a:pt x="663" y="17"/>
                    </a:lnTo>
                    <a:lnTo>
                      <a:pt x="689" y="24"/>
                    </a:lnTo>
                    <a:lnTo>
                      <a:pt x="711" y="26"/>
                    </a:lnTo>
                    <a:lnTo>
                      <a:pt x="736" y="19"/>
                    </a:lnTo>
                    <a:lnTo>
                      <a:pt x="762" y="22"/>
                    </a:lnTo>
                    <a:lnTo>
                      <a:pt x="781" y="33"/>
                    </a:lnTo>
                    <a:lnTo>
                      <a:pt x="809" y="34"/>
                    </a:lnTo>
                    <a:lnTo>
                      <a:pt x="830" y="52"/>
                    </a:lnTo>
                    <a:lnTo>
                      <a:pt x="842" y="67"/>
                    </a:lnTo>
                    <a:lnTo>
                      <a:pt x="848" y="81"/>
                    </a:lnTo>
                    <a:lnTo>
                      <a:pt x="871" y="84"/>
                    </a:lnTo>
                    <a:lnTo>
                      <a:pt x="887" y="98"/>
                    </a:lnTo>
                    <a:lnTo>
                      <a:pt x="895" y="117"/>
                    </a:lnTo>
                    <a:lnTo>
                      <a:pt x="908" y="133"/>
                    </a:lnTo>
                    <a:lnTo>
                      <a:pt x="928" y="143"/>
                    </a:lnTo>
                    <a:lnTo>
                      <a:pt x="944" y="150"/>
                    </a:lnTo>
                    <a:lnTo>
                      <a:pt x="956" y="159"/>
                    </a:lnTo>
                    <a:lnTo>
                      <a:pt x="963" y="181"/>
                    </a:lnTo>
                    <a:lnTo>
                      <a:pt x="972" y="203"/>
                    </a:lnTo>
                    <a:lnTo>
                      <a:pt x="987" y="215"/>
                    </a:lnTo>
                    <a:lnTo>
                      <a:pt x="1007" y="222"/>
                    </a:lnTo>
                    <a:lnTo>
                      <a:pt x="1027" y="215"/>
                    </a:lnTo>
                    <a:lnTo>
                      <a:pt x="1048" y="205"/>
                    </a:lnTo>
                    <a:lnTo>
                      <a:pt x="1064" y="203"/>
                    </a:lnTo>
                    <a:lnTo>
                      <a:pt x="1077" y="214"/>
                    </a:lnTo>
                    <a:lnTo>
                      <a:pt x="1092" y="224"/>
                    </a:lnTo>
                    <a:lnTo>
                      <a:pt x="1114" y="224"/>
                    </a:lnTo>
                    <a:lnTo>
                      <a:pt x="1136" y="215"/>
                    </a:lnTo>
                    <a:lnTo>
                      <a:pt x="1149" y="231"/>
                    </a:lnTo>
                    <a:lnTo>
                      <a:pt x="1166" y="238"/>
                    </a:lnTo>
                    <a:lnTo>
                      <a:pt x="1185" y="238"/>
                    </a:lnTo>
                    <a:lnTo>
                      <a:pt x="1204" y="238"/>
                    </a:lnTo>
                    <a:lnTo>
                      <a:pt x="1221" y="243"/>
                    </a:lnTo>
                    <a:lnTo>
                      <a:pt x="1237" y="260"/>
                    </a:lnTo>
                    <a:lnTo>
                      <a:pt x="1248" y="276"/>
                    </a:lnTo>
                    <a:lnTo>
                      <a:pt x="1258" y="290"/>
                    </a:lnTo>
                    <a:lnTo>
                      <a:pt x="1280" y="297"/>
                    </a:lnTo>
                    <a:lnTo>
                      <a:pt x="1298" y="307"/>
                    </a:lnTo>
                    <a:lnTo>
                      <a:pt x="1320" y="319"/>
                    </a:lnTo>
                    <a:lnTo>
                      <a:pt x="1344" y="329"/>
                    </a:lnTo>
                    <a:lnTo>
                      <a:pt x="1366" y="333"/>
                    </a:lnTo>
                    <a:lnTo>
                      <a:pt x="1385" y="343"/>
                    </a:lnTo>
                    <a:lnTo>
                      <a:pt x="1401" y="360"/>
                    </a:lnTo>
                    <a:lnTo>
                      <a:pt x="1405" y="360"/>
                    </a:lnTo>
                    <a:lnTo>
                      <a:pt x="1426" y="364"/>
                    </a:lnTo>
                    <a:lnTo>
                      <a:pt x="1447" y="355"/>
                    </a:lnTo>
                    <a:lnTo>
                      <a:pt x="1460" y="362"/>
                    </a:lnTo>
                    <a:lnTo>
                      <a:pt x="1460" y="388"/>
                    </a:lnTo>
                    <a:lnTo>
                      <a:pt x="1455" y="410"/>
                    </a:lnTo>
                    <a:lnTo>
                      <a:pt x="1445" y="424"/>
                    </a:lnTo>
                    <a:lnTo>
                      <a:pt x="1436" y="438"/>
                    </a:lnTo>
                    <a:lnTo>
                      <a:pt x="1421" y="443"/>
                    </a:lnTo>
                    <a:lnTo>
                      <a:pt x="1405" y="443"/>
                    </a:lnTo>
                    <a:lnTo>
                      <a:pt x="1388" y="433"/>
                    </a:lnTo>
                    <a:lnTo>
                      <a:pt x="1364" y="438"/>
                    </a:lnTo>
                    <a:lnTo>
                      <a:pt x="1350" y="445"/>
                    </a:lnTo>
                    <a:lnTo>
                      <a:pt x="1331" y="453"/>
                    </a:lnTo>
                    <a:lnTo>
                      <a:pt x="1317" y="462"/>
                    </a:lnTo>
                    <a:lnTo>
                      <a:pt x="1298" y="459"/>
                    </a:lnTo>
                    <a:lnTo>
                      <a:pt x="1278" y="467"/>
                    </a:lnTo>
                    <a:lnTo>
                      <a:pt x="1263" y="486"/>
                    </a:lnTo>
                    <a:lnTo>
                      <a:pt x="1280" y="507"/>
                    </a:lnTo>
                    <a:lnTo>
                      <a:pt x="1289" y="538"/>
                    </a:lnTo>
                    <a:lnTo>
                      <a:pt x="1302" y="571"/>
                    </a:lnTo>
                    <a:lnTo>
                      <a:pt x="1311" y="595"/>
                    </a:lnTo>
                    <a:lnTo>
                      <a:pt x="1312" y="621"/>
                    </a:lnTo>
                    <a:lnTo>
                      <a:pt x="1304" y="638"/>
                    </a:lnTo>
                    <a:lnTo>
                      <a:pt x="1300" y="659"/>
                    </a:lnTo>
                    <a:lnTo>
                      <a:pt x="1304" y="690"/>
                    </a:lnTo>
                    <a:lnTo>
                      <a:pt x="1302" y="717"/>
                    </a:lnTo>
                    <a:lnTo>
                      <a:pt x="1296" y="743"/>
                    </a:lnTo>
                    <a:lnTo>
                      <a:pt x="1287" y="764"/>
                    </a:lnTo>
                    <a:lnTo>
                      <a:pt x="1278" y="788"/>
                    </a:lnTo>
                    <a:lnTo>
                      <a:pt x="1276" y="809"/>
                    </a:lnTo>
                    <a:lnTo>
                      <a:pt x="1281" y="831"/>
                    </a:lnTo>
                    <a:lnTo>
                      <a:pt x="1267" y="846"/>
                    </a:lnTo>
                    <a:lnTo>
                      <a:pt x="1248" y="855"/>
                    </a:lnTo>
                    <a:lnTo>
                      <a:pt x="1230" y="859"/>
                    </a:lnTo>
                    <a:lnTo>
                      <a:pt x="1210" y="855"/>
                    </a:lnTo>
                    <a:lnTo>
                      <a:pt x="1195" y="859"/>
                    </a:lnTo>
                    <a:lnTo>
                      <a:pt x="1190" y="871"/>
                    </a:lnTo>
                    <a:lnTo>
                      <a:pt x="1191" y="893"/>
                    </a:lnTo>
                    <a:lnTo>
                      <a:pt x="1190" y="917"/>
                    </a:lnTo>
                    <a:lnTo>
                      <a:pt x="1184" y="933"/>
                    </a:lnTo>
                    <a:lnTo>
                      <a:pt x="1178" y="950"/>
                    </a:lnTo>
                    <a:lnTo>
                      <a:pt x="1188" y="979"/>
                    </a:lnTo>
                    <a:lnTo>
                      <a:pt x="1193" y="1000"/>
                    </a:lnTo>
                    <a:lnTo>
                      <a:pt x="1203" y="1029"/>
                    </a:lnTo>
                    <a:lnTo>
                      <a:pt x="1208" y="1052"/>
                    </a:lnTo>
                    <a:lnTo>
                      <a:pt x="1203" y="1065"/>
                    </a:lnTo>
                    <a:lnTo>
                      <a:pt x="1184" y="1076"/>
                    </a:lnTo>
                    <a:lnTo>
                      <a:pt x="1167" y="1072"/>
                    </a:lnTo>
                    <a:lnTo>
                      <a:pt x="1153" y="1055"/>
                    </a:lnTo>
                    <a:lnTo>
                      <a:pt x="1131" y="1067"/>
                    </a:lnTo>
                    <a:lnTo>
                      <a:pt x="1123" y="1084"/>
                    </a:lnTo>
                    <a:lnTo>
                      <a:pt x="1103" y="1098"/>
                    </a:lnTo>
                    <a:lnTo>
                      <a:pt x="1096" y="1107"/>
                    </a:lnTo>
                    <a:lnTo>
                      <a:pt x="1090" y="1114"/>
                    </a:lnTo>
                    <a:lnTo>
                      <a:pt x="1068" y="1127"/>
                    </a:lnTo>
                    <a:lnTo>
                      <a:pt x="1042" y="1138"/>
                    </a:lnTo>
                    <a:lnTo>
                      <a:pt x="1014" y="1136"/>
                    </a:lnTo>
                    <a:lnTo>
                      <a:pt x="987" y="1141"/>
                    </a:lnTo>
                    <a:lnTo>
                      <a:pt x="975" y="1138"/>
                    </a:lnTo>
                    <a:lnTo>
                      <a:pt x="959" y="1138"/>
                    </a:lnTo>
                    <a:lnTo>
                      <a:pt x="941" y="1150"/>
                    </a:lnTo>
                    <a:lnTo>
                      <a:pt x="926" y="1169"/>
                    </a:lnTo>
                    <a:lnTo>
                      <a:pt x="921" y="1179"/>
                    </a:lnTo>
                    <a:lnTo>
                      <a:pt x="900" y="1186"/>
                    </a:lnTo>
                    <a:lnTo>
                      <a:pt x="879" y="1179"/>
                    </a:lnTo>
                    <a:lnTo>
                      <a:pt x="861" y="1176"/>
                    </a:lnTo>
                    <a:lnTo>
                      <a:pt x="856" y="1160"/>
                    </a:lnTo>
                    <a:lnTo>
                      <a:pt x="871" y="1146"/>
                    </a:lnTo>
                    <a:lnTo>
                      <a:pt x="880" y="1122"/>
                    </a:lnTo>
                    <a:lnTo>
                      <a:pt x="884" y="1096"/>
                    </a:lnTo>
                    <a:lnTo>
                      <a:pt x="880" y="1074"/>
                    </a:lnTo>
                    <a:lnTo>
                      <a:pt x="889" y="1055"/>
                    </a:lnTo>
                    <a:lnTo>
                      <a:pt x="880" y="1043"/>
                    </a:lnTo>
                    <a:lnTo>
                      <a:pt x="864" y="1031"/>
                    </a:lnTo>
                    <a:lnTo>
                      <a:pt x="842" y="1031"/>
                    </a:lnTo>
                    <a:lnTo>
                      <a:pt x="819" y="1033"/>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2" name="Group 7"/>
              <p:cNvGrpSpPr>
                <a:grpSpLocks/>
              </p:cNvGrpSpPr>
              <p:nvPr/>
            </p:nvGrpSpPr>
            <p:grpSpPr bwMode="auto">
              <a:xfrm>
                <a:off x="4506154" y="2395253"/>
                <a:ext cx="208158" cy="478756"/>
                <a:chOff x="2693" y="938"/>
                <a:chExt cx="150" cy="330"/>
              </a:xfrm>
            </p:grpSpPr>
            <p:sp>
              <p:nvSpPr>
                <p:cNvPr id="23" name="Freeform 5"/>
                <p:cNvSpPr>
                  <a:spLocks/>
                </p:cNvSpPr>
                <p:nvPr/>
              </p:nvSpPr>
              <p:spPr bwMode="auto">
                <a:xfrm>
                  <a:off x="2693" y="1126"/>
                  <a:ext cx="150" cy="142"/>
                </a:xfrm>
                <a:custGeom>
                  <a:avLst/>
                  <a:gdLst>
                    <a:gd name="T0" fmla="*/ 11 w 150"/>
                    <a:gd name="T1" fmla="*/ 38 h 142"/>
                    <a:gd name="T2" fmla="*/ 18 w 150"/>
                    <a:gd name="T3" fmla="*/ 46 h 142"/>
                    <a:gd name="T4" fmla="*/ 24 w 150"/>
                    <a:gd name="T5" fmla="*/ 57 h 142"/>
                    <a:gd name="T6" fmla="*/ 30 w 150"/>
                    <a:gd name="T7" fmla="*/ 69 h 142"/>
                    <a:gd name="T8" fmla="*/ 30 w 150"/>
                    <a:gd name="T9" fmla="*/ 83 h 142"/>
                    <a:gd name="T10" fmla="*/ 26 w 150"/>
                    <a:gd name="T11" fmla="*/ 98 h 142"/>
                    <a:gd name="T12" fmla="*/ 30 w 150"/>
                    <a:gd name="T13" fmla="*/ 107 h 142"/>
                    <a:gd name="T14" fmla="*/ 36 w 150"/>
                    <a:gd name="T15" fmla="*/ 119 h 142"/>
                    <a:gd name="T16" fmla="*/ 46 w 150"/>
                    <a:gd name="T17" fmla="*/ 126 h 142"/>
                    <a:gd name="T18" fmla="*/ 57 w 150"/>
                    <a:gd name="T19" fmla="*/ 129 h 142"/>
                    <a:gd name="T20" fmla="*/ 70 w 150"/>
                    <a:gd name="T21" fmla="*/ 127 h 142"/>
                    <a:gd name="T22" fmla="*/ 74 w 150"/>
                    <a:gd name="T23" fmla="*/ 133 h 142"/>
                    <a:gd name="T24" fmla="*/ 80 w 150"/>
                    <a:gd name="T25" fmla="*/ 138 h 142"/>
                    <a:gd name="T26" fmla="*/ 88 w 150"/>
                    <a:gd name="T27" fmla="*/ 141 h 142"/>
                    <a:gd name="T28" fmla="*/ 95 w 150"/>
                    <a:gd name="T29" fmla="*/ 141 h 142"/>
                    <a:gd name="T30" fmla="*/ 103 w 150"/>
                    <a:gd name="T31" fmla="*/ 138 h 142"/>
                    <a:gd name="T32" fmla="*/ 105 w 150"/>
                    <a:gd name="T33" fmla="*/ 129 h 142"/>
                    <a:gd name="T34" fmla="*/ 108 w 150"/>
                    <a:gd name="T35" fmla="*/ 122 h 142"/>
                    <a:gd name="T36" fmla="*/ 118 w 150"/>
                    <a:gd name="T37" fmla="*/ 124 h 142"/>
                    <a:gd name="T38" fmla="*/ 129 w 150"/>
                    <a:gd name="T39" fmla="*/ 124 h 142"/>
                    <a:gd name="T40" fmla="*/ 136 w 150"/>
                    <a:gd name="T41" fmla="*/ 119 h 142"/>
                    <a:gd name="T42" fmla="*/ 139 w 150"/>
                    <a:gd name="T43" fmla="*/ 112 h 142"/>
                    <a:gd name="T44" fmla="*/ 137 w 150"/>
                    <a:gd name="T45" fmla="*/ 103 h 142"/>
                    <a:gd name="T46" fmla="*/ 134 w 150"/>
                    <a:gd name="T47" fmla="*/ 96 h 142"/>
                    <a:gd name="T48" fmla="*/ 134 w 150"/>
                    <a:gd name="T49" fmla="*/ 90 h 142"/>
                    <a:gd name="T50" fmla="*/ 136 w 150"/>
                    <a:gd name="T51" fmla="*/ 83 h 142"/>
                    <a:gd name="T52" fmla="*/ 141 w 150"/>
                    <a:gd name="T53" fmla="*/ 77 h 142"/>
                    <a:gd name="T54" fmla="*/ 145 w 150"/>
                    <a:gd name="T55" fmla="*/ 72 h 142"/>
                    <a:gd name="T56" fmla="*/ 149 w 150"/>
                    <a:gd name="T57" fmla="*/ 62 h 142"/>
                    <a:gd name="T58" fmla="*/ 149 w 150"/>
                    <a:gd name="T59" fmla="*/ 52 h 142"/>
                    <a:gd name="T60" fmla="*/ 145 w 150"/>
                    <a:gd name="T61" fmla="*/ 41 h 142"/>
                    <a:gd name="T62" fmla="*/ 137 w 150"/>
                    <a:gd name="T63" fmla="*/ 34 h 142"/>
                    <a:gd name="T64" fmla="*/ 125 w 150"/>
                    <a:gd name="T65" fmla="*/ 31 h 142"/>
                    <a:gd name="T66" fmla="*/ 118 w 150"/>
                    <a:gd name="T67" fmla="*/ 31 h 142"/>
                    <a:gd name="T68" fmla="*/ 110 w 150"/>
                    <a:gd name="T69" fmla="*/ 27 h 142"/>
                    <a:gd name="T70" fmla="*/ 103 w 150"/>
                    <a:gd name="T71" fmla="*/ 26 h 142"/>
                    <a:gd name="T72" fmla="*/ 93 w 150"/>
                    <a:gd name="T73" fmla="*/ 27 h 142"/>
                    <a:gd name="T74" fmla="*/ 88 w 150"/>
                    <a:gd name="T75" fmla="*/ 29 h 142"/>
                    <a:gd name="T76" fmla="*/ 77 w 150"/>
                    <a:gd name="T77" fmla="*/ 27 h 142"/>
                    <a:gd name="T78" fmla="*/ 72 w 150"/>
                    <a:gd name="T79" fmla="*/ 21 h 142"/>
                    <a:gd name="T80" fmla="*/ 66 w 150"/>
                    <a:gd name="T81" fmla="*/ 12 h 142"/>
                    <a:gd name="T82" fmla="*/ 59 w 150"/>
                    <a:gd name="T83" fmla="*/ 7 h 142"/>
                    <a:gd name="T84" fmla="*/ 49 w 150"/>
                    <a:gd name="T85" fmla="*/ 2 h 142"/>
                    <a:gd name="T86" fmla="*/ 33 w 150"/>
                    <a:gd name="T87" fmla="*/ 0 h 142"/>
                    <a:gd name="T88" fmla="*/ 20 w 150"/>
                    <a:gd name="T89" fmla="*/ 0 h 142"/>
                    <a:gd name="T90" fmla="*/ 8 w 150"/>
                    <a:gd name="T91" fmla="*/ 3 h 142"/>
                    <a:gd name="T92" fmla="*/ 2 w 150"/>
                    <a:gd name="T93" fmla="*/ 9 h 142"/>
                    <a:gd name="T94" fmla="*/ 0 w 150"/>
                    <a:gd name="T95" fmla="*/ 14 h 142"/>
                    <a:gd name="T96" fmla="*/ 2 w 150"/>
                    <a:gd name="T97" fmla="*/ 19 h 142"/>
                    <a:gd name="T98" fmla="*/ 11 w 150"/>
                    <a:gd name="T99" fmla="*/ 38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0" h="142">
                      <a:moveTo>
                        <a:pt x="11" y="38"/>
                      </a:moveTo>
                      <a:lnTo>
                        <a:pt x="18" y="46"/>
                      </a:lnTo>
                      <a:lnTo>
                        <a:pt x="24" y="57"/>
                      </a:lnTo>
                      <a:lnTo>
                        <a:pt x="30" y="69"/>
                      </a:lnTo>
                      <a:lnTo>
                        <a:pt x="30" y="83"/>
                      </a:lnTo>
                      <a:lnTo>
                        <a:pt x="26" y="98"/>
                      </a:lnTo>
                      <a:lnTo>
                        <a:pt x="30" y="107"/>
                      </a:lnTo>
                      <a:lnTo>
                        <a:pt x="36" y="119"/>
                      </a:lnTo>
                      <a:lnTo>
                        <a:pt x="46" y="126"/>
                      </a:lnTo>
                      <a:lnTo>
                        <a:pt x="57" y="129"/>
                      </a:lnTo>
                      <a:lnTo>
                        <a:pt x="70" y="127"/>
                      </a:lnTo>
                      <a:lnTo>
                        <a:pt x="74" y="133"/>
                      </a:lnTo>
                      <a:lnTo>
                        <a:pt x="80" y="138"/>
                      </a:lnTo>
                      <a:lnTo>
                        <a:pt x="88" y="141"/>
                      </a:lnTo>
                      <a:lnTo>
                        <a:pt x="95" y="141"/>
                      </a:lnTo>
                      <a:lnTo>
                        <a:pt x="103" y="138"/>
                      </a:lnTo>
                      <a:lnTo>
                        <a:pt x="105" y="129"/>
                      </a:lnTo>
                      <a:lnTo>
                        <a:pt x="108" y="122"/>
                      </a:lnTo>
                      <a:lnTo>
                        <a:pt x="118" y="124"/>
                      </a:lnTo>
                      <a:lnTo>
                        <a:pt x="129" y="124"/>
                      </a:lnTo>
                      <a:lnTo>
                        <a:pt x="136" y="119"/>
                      </a:lnTo>
                      <a:lnTo>
                        <a:pt x="139" y="112"/>
                      </a:lnTo>
                      <a:lnTo>
                        <a:pt x="137" y="103"/>
                      </a:lnTo>
                      <a:lnTo>
                        <a:pt x="134" y="96"/>
                      </a:lnTo>
                      <a:lnTo>
                        <a:pt x="134" y="90"/>
                      </a:lnTo>
                      <a:lnTo>
                        <a:pt x="136" y="83"/>
                      </a:lnTo>
                      <a:lnTo>
                        <a:pt x="141" y="77"/>
                      </a:lnTo>
                      <a:lnTo>
                        <a:pt x="145" y="72"/>
                      </a:lnTo>
                      <a:lnTo>
                        <a:pt x="149" y="62"/>
                      </a:lnTo>
                      <a:lnTo>
                        <a:pt x="149" y="52"/>
                      </a:lnTo>
                      <a:lnTo>
                        <a:pt x="145" y="41"/>
                      </a:lnTo>
                      <a:lnTo>
                        <a:pt x="137" y="34"/>
                      </a:lnTo>
                      <a:lnTo>
                        <a:pt x="125" y="31"/>
                      </a:lnTo>
                      <a:lnTo>
                        <a:pt x="118" y="31"/>
                      </a:lnTo>
                      <a:lnTo>
                        <a:pt x="110" y="27"/>
                      </a:lnTo>
                      <a:lnTo>
                        <a:pt x="103" y="26"/>
                      </a:lnTo>
                      <a:lnTo>
                        <a:pt x="93" y="27"/>
                      </a:lnTo>
                      <a:lnTo>
                        <a:pt x="88" y="29"/>
                      </a:lnTo>
                      <a:lnTo>
                        <a:pt x="77" y="27"/>
                      </a:lnTo>
                      <a:lnTo>
                        <a:pt x="72" y="21"/>
                      </a:lnTo>
                      <a:lnTo>
                        <a:pt x="66" y="12"/>
                      </a:lnTo>
                      <a:lnTo>
                        <a:pt x="59" y="7"/>
                      </a:lnTo>
                      <a:lnTo>
                        <a:pt x="49" y="2"/>
                      </a:lnTo>
                      <a:lnTo>
                        <a:pt x="33" y="0"/>
                      </a:lnTo>
                      <a:lnTo>
                        <a:pt x="20" y="0"/>
                      </a:lnTo>
                      <a:lnTo>
                        <a:pt x="8" y="3"/>
                      </a:lnTo>
                      <a:lnTo>
                        <a:pt x="2" y="9"/>
                      </a:lnTo>
                      <a:lnTo>
                        <a:pt x="0" y="14"/>
                      </a:lnTo>
                      <a:lnTo>
                        <a:pt x="2" y="19"/>
                      </a:lnTo>
                      <a:lnTo>
                        <a:pt x="11" y="38"/>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Freeform 6"/>
                <p:cNvSpPr>
                  <a:spLocks/>
                </p:cNvSpPr>
                <p:nvPr/>
              </p:nvSpPr>
              <p:spPr bwMode="auto">
                <a:xfrm>
                  <a:off x="2693" y="938"/>
                  <a:ext cx="73" cy="106"/>
                </a:xfrm>
                <a:custGeom>
                  <a:avLst/>
                  <a:gdLst>
                    <a:gd name="T0" fmla="*/ 8 w 73"/>
                    <a:gd name="T1" fmla="*/ 47 h 106"/>
                    <a:gd name="T2" fmla="*/ 10 w 73"/>
                    <a:gd name="T3" fmla="*/ 64 h 106"/>
                    <a:gd name="T4" fmla="*/ 13 w 73"/>
                    <a:gd name="T5" fmla="*/ 81 h 106"/>
                    <a:gd name="T6" fmla="*/ 18 w 73"/>
                    <a:gd name="T7" fmla="*/ 90 h 106"/>
                    <a:gd name="T8" fmla="*/ 26 w 73"/>
                    <a:gd name="T9" fmla="*/ 98 h 106"/>
                    <a:gd name="T10" fmla="*/ 35 w 73"/>
                    <a:gd name="T11" fmla="*/ 103 h 106"/>
                    <a:gd name="T12" fmla="*/ 48 w 73"/>
                    <a:gd name="T13" fmla="*/ 105 h 106"/>
                    <a:gd name="T14" fmla="*/ 59 w 73"/>
                    <a:gd name="T15" fmla="*/ 102 h 106"/>
                    <a:gd name="T16" fmla="*/ 67 w 73"/>
                    <a:gd name="T17" fmla="*/ 93 h 106"/>
                    <a:gd name="T18" fmla="*/ 67 w 73"/>
                    <a:gd name="T19" fmla="*/ 79 h 106"/>
                    <a:gd name="T20" fmla="*/ 64 w 73"/>
                    <a:gd name="T21" fmla="*/ 67 h 106"/>
                    <a:gd name="T22" fmla="*/ 62 w 73"/>
                    <a:gd name="T23" fmla="*/ 59 h 106"/>
                    <a:gd name="T24" fmla="*/ 69 w 73"/>
                    <a:gd name="T25" fmla="*/ 50 h 106"/>
                    <a:gd name="T26" fmla="*/ 72 w 73"/>
                    <a:gd name="T27" fmla="*/ 40 h 106"/>
                    <a:gd name="T28" fmla="*/ 72 w 73"/>
                    <a:gd name="T29" fmla="*/ 26 h 106"/>
                    <a:gd name="T30" fmla="*/ 67 w 73"/>
                    <a:gd name="T31" fmla="*/ 12 h 106"/>
                    <a:gd name="T32" fmla="*/ 61 w 73"/>
                    <a:gd name="T33" fmla="*/ 3 h 106"/>
                    <a:gd name="T34" fmla="*/ 54 w 73"/>
                    <a:gd name="T35" fmla="*/ 0 h 106"/>
                    <a:gd name="T36" fmla="*/ 44 w 73"/>
                    <a:gd name="T37" fmla="*/ 2 h 106"/>
                    <a:gd name="T38" fmla="*/ 37 w 73"/>
                    <a:gd name="T39" fmla="*/ 9 h 106"/>
                    <a:gd name="T40" fmla="*/ 33 w 73"/>
                    <a:gd name="T41" fmla="*/ 14 h 106"/>
                    <a:gd name="T42" fmla="*/ 30 w 73"/>
                    <a:gd name="T43" fmla="*/ 16 h 106"/>
                    <a:gd name="T44" fmla="*/ 23 w 73"/>
                    <a:gd name="T45" fmla="*/ 12 h 106"/>
                    <a:gd name="T46" fmla="*/ 13 w 73"/>
                    <a:gd name="T47" fmla="*/ 12 h 106"/>
                    <a:gd name="T48" fmla="*/ 5 w 73"/>
                    <a:gd name="T49" fmla="*/ 16 h 106"/>
                    <a:gd name="T50" fmla="*/ 2 w 73"/>
                    <a:gd name="T51" fmla="*/ 22 h 106"/>
                    <a:gd name="T52" fmla="*/ 0 w 73"/>
                    <a:gd name="T53" fmla="*/ 33 h 106"/>
                    <a:gd name="T54" fmla="*/ 8 w 73"/>
                    <a:gd name="T55" fmla="*/ 47 h 1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3" h="106">
                      <a:moveTo>
                        <a:pt x="8" y="47"/>
                      </a:moveTo>
                      <a:lnTo>
                        <a:pt x="10" y="64"/>
                      </a:lnTo>
                      <a:lnTo>
                        <a:pt x="13" y="81"/>
                      </a:lnTo>
                      <a:lnTo>
                        <a:pt x="18" y="90"/>
                      </a:lnTo>
                      <a:lnTo>
                        <a:pt x="26" y="98"/>
                      </a:lnTo>
                      <a:lnTo>
                        <a:pt x="35" y="103"/>
                      </a:lnTo>
                      <a:lnTo>
                        <a:pt x="48" y="105"/>
                      </a:lnTo>
                      <a:lnTo>
                        <a:pt x="59" y="102"/>
                      </a:lnTo>
                      <a:lnTo>
                        <a:pt x="67" y="93"/>
                      </a:lnTo>
                      <a:lnTo>
                        <a:pt x="67" y="79"/>
                      </a:lnTo>
                      <a:lnTo>
                        <a:pt x="64" y="67"/>
                      </a:lnTo>
                      <a:lnTo>
                        <a:pt x="62" y="59"/>
                      </a:lnTo>
                      <a:lnTo>
                        <a:pt x="69" y="50"/>
                      </a:lnTo>
                      <a:lnTo>
                        <a:pt x="72" y="40"/>
                      </a:lnTo>
                      <a:lnTo>
                        <a:pt x="72" y="26"/>
                      </a:lnTo>
                      <a:lnTo>
                        <a:pt x="67" y="12"/>
                      </a:lnTo>
                      <a:lnTo>
                        <a:pt x="61" y="3"/>
                      </a:lnTo>
                      <a:lnTo>
                        <a:pt x="54" y="0"/>
                      </a:lnTo>
                      <a:lnTo>
                        <a:pt x="44" y="2"/>
                      </a:lnTo>
                      <a:lnTo>
                        <a:pt x="37" y="9"/>
                      </a:lnTo>
                      <a:lnTo>
                        <a:pt x="33" y="14"/>
                      </a:lnTo>
                      <a:lnTo>
                        <a:pt x="30" y="16"/>
                      </a:lnTo>
                      <a:lnTo>
                        <a:pt x="23" y="12"/>
                      </a:lnTo>
                      <a:lnTo>
                        <a:pt x="13" y="12"/>
                      </a:lnTo>
                      <a:lnTo>
                        <a:pt x="5" y="16"/>
                      </a:lnTo>
                      <a:lnTo>
                        <a:pt x="2" y="22"/>
                      </a:lnTo>
                      <a:lnTo>
                        <a:pt x="0" y="33"/>
                      </a:lnTo>
                      <a:lnTo>
                        <a:pt x="8" y="47"/>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5" name="Group 11"/>
              <p:cNvGrpSpPr>
                <a:grpSpLocks/>
              </p:cNvGrpSpPr>
              <p:nvPr/>
            </p:nvGrpSpPr>
            <p:grpSpPr bwMode="auto">
              <a:xfrm>
                <a:off x="5341562" y="1680020"/>
                <a:ext cx="1558412" cy="1151917"/>
                <a:chOff x="3295" y="445"/>
                <a:chExt cx="1123" cy="794"/>
              </a:xfrm>
            </p:grpSpPr>
            <p:sp>
              <p:nvSpPr>
                <p:cNvPr id="26" name="Freeform 8"/>
                <p:cNvSpPr>
                  <a:spLocks/>
                </p:cNvSpPr>
                <p:nvPr/>
              </p:nvSpPr>
              <p:spPr bwMode="auto">
                <a:xfrm>
                  <a:off x="3295" y="538"/>
                  <a:ext cx="1123" cy="701"/>
                </a:xfrm>
                <a:custGeom>
                  <a:avLst/>
                  <a:gdLst>
                    <a:gd name="T0" fmla="*/ 376 w 1123"/>
                    <a:gd name="T1" fmla="*/ 576 h 701"/>
                    <a:gd name="T2" fmla="*/ 315 w 1123"/>
                    <a:gd name="T3" fmla="*/ 609 h 701"/>
                    <a:gd name="T4" fmla="*/ 326 w 1123"/>
                    <a:gd name="T5" fmla="*/ 671 h 701"/>
                    <a:gd name="T6" fmla="*/ 300 w 1123"/>
                    <a:gd name="T7" fmla="*/ 679 h 701"/>
                    <a:gd name="T8" fmla="*/ 256 w 1123"/>
                    <a:gd name="T9" fmla="*/ 655 h 701"/>
                    <a:gd name="T10" fmla="*/ 209 w 1123"/>
                    <a:gd name="T11" fmla="*/ 659 h 701"/>
                    <a:gd name="T12" fmla="*/ 153 w 1123"/>
                    <a:gd name="T13" fmla="*/ 629 h 701"/>
                    <a:gd name="T14" fmla="*/ 65 w 1123"/>
                    <a:gd name="T15" fmla="*/ 590 h 701"/>
                    <a:gd name="T16" fmla="*/ 30 w 1123"/>
                    <a:gd name="T17" fmla="*/ 543 h 701"/>
                    <a:gd name="T18" fmla="*/ 20 w 1123"/>
                    <a:gd name="T19" fmla="*/ 514 h 701"/>
                    <a:gd name="T20" fmla="*/ 80 w 1123"/>
                    <a:gd name="T21" fmla="*/ 459 h 701"/>
                    <a:gd name="T22" fmla="*/ 93 w 1123"/>
                    <a:gd name="T23" fmla="*/ 379 h 701"/>
                    <a:gd name="T24" fmla="*/ 69 w 1123"/>
                    <a:gd name="T25" fmla="*/ 312 h 701"/>
                    <a:gd name="T26" fmla="*/ 90 w 1123"/>
                    <a:gd name="T27" fmla="*/ 307 h 701"/>
                    <a:gd name="T28" fmla="*/ 102 w 1123"/>
                    <a:gd name="T29" fmla="*/ 253 h 701"/>
                    <a:gd name="T30" fmla="*/ 157 w 1123"/>
                    <a:gd name="T31" fmla="*/ 240 h 701"/>
                    <a:gd name="T32" fmla="*/ 216 w 1123"/>
                    <a:gd name="T33" fmla="*/ 269 h 701"/>
                    <a:gd name="T34" fmla="*/ 248 w 1123"/>
                    <a:gd name="T35" fmla="*/ 236 h 701"/>
                    <a:gd name="T36" fmla="*/ 254 w 1123"/>
                    <a:gd name="T37" fmla="*/ 198 h 701"/>
                    <a:gd name="T38" fmla="*/ 308 w 1123"/>
                    <a:gd name="T39" fmla="*/ 174 h 701"/>
                    <a:gd name="T40" fmla="*/ 378 w 1123"/>
                    <a:gd name="T41" fmla="*/ 162 h 701"/>
                    <a:gd name="T42" fmla="*/ 415 w 1123"/>
                    <a:gd name="T43" fmla="*/ 191 h 701"/>
                    <a:gd name="T44" fmla="*/ 427 w 1123"/>
                    <a:gd name="T45" fmla="*/ 155 h 701"/>
                    <a:gd name="T46" fmla="*/ 476 w 1123"/>
                    <a:gd name="T47" fmla="*/ 88 h 701"/>
                    <a:gd name="T48" fmla="*/ 516 w 1123"/>
                    <a:gd name="T49" fmla="*/ 17 h 701"/>
                    <a:gd name="T50" fmla="*/ 586 w 1123"/>
                    <a:gd name="T51" fmla="*/ 2 h 701"/>
                    <a:gd name="T52" fmla="*/ 642 w 1123"/>
                    <a:gd name="T53" fmla="*/ 14 h 701"/>
                    <a:gd name="T54" fmla="*/ 590 w 1123"/>
                    <a:gd name="T55" fmla="*/ 28 h 701"/>
                    <a:gd name="T56" fmla="*/ 541 w 1123"/>
                    <a:gd name="T57" fmla="*/ 45 h 701"/>
                    <a:gd name="T58" fmla="*/ 502 w 1123"/>
                    <a:gd name="T59" fmla="*/ 85 h 701"/>
                    <a:gd name="T60" fmla="*/ 515 w 1123"/>
                    <a:gd name="T61" fmla="*/ 109 h 701"/>
                    <a:gd name="T62" fmla="*/ 551 w 1123"/>
                    <a:gd name="T63" fmla="*/ 60 h 701"/>
                    <a:gd name="T64" fmla="*/ 598 w 1123"/>
                    <a:gd name="T65" fmla="*/ 45 h 701"/>
                    <a:gd name="T66" fmla="*/ 634 w 1123"/>
                    <a:gd name="T67" fmla="*/ 59 h 701"/>
                    <a:gd name="T68" fmla="*/ 674 w 1123"/>
                    <a:gd name="T69" fmla="*/ 59 h 701"/>
                    <a:gd name="T70" fmla="*/ 717 w 1123"/>
                    <a:gd name="T71" fmla="*/ 102 h 701"/>
                    <a:gd name="T72" fmla="*/ 780 w 1123"/>
                    <a:gd name="T73" fmla="*/ 147 h 701"/>
                    <a:gd name="T74" fmla="*/ 814 w 1123"/>
                    <a:gd name="T75" fmla="*/ 160 h 701"/>
                    <a:gd name="T76" fmla="*/ 840 w 1123"/>
                    <a:gd name="T77" fmla="*/ 145 h 701"/>
                    <a:gd name="T78" fmla="*/ 890 w 1123"/>
                    <a:gd name="T79" fmla="*/ 155 h 701"/>
                    <a:gd name="T80" fmla="*/ 892 w 1123"/>
                    <a:gd name="T81" fmla="*/ 219 h 701"/>
                    <a:gd name="T82" fmla="*/ 920 w 1123"/>
                    <a:gd name="T83" fmla="*/ 272 h 701"/>
                    <a:gd name="T84" fmla="*/ 958 w 1123"/>
                    <a:gd name="T85" fmla="*/ 314 h 701"/>
                    <a:gd name="T86" fmla="*/ 1018 w 1123"/>
                    <a:gd name="T87" fmla="*/ 321 h 701"/>
                    <a:gd name="T88" fmla="*/ 1055 w 1123"/>
                    <a:gd name="T89" fmla="*/ 340 h 701"/>
                    <a:gd name="T90" fmla="*/ 1070 w 1123"/>
                    <a:gd name="T91" fmla="*/ 426 h 701"/>
                    <a:gd name="T92" fmla="*/ 1114 w 1123"/>
                    <a:gd name="T93" fmla="*/ 500 h 701"/>
                    <a:gd name="T94" fmla="*/ 1081 w 1123"/>
                    <a:gd name="T95" fmla="*/ 540 h 701"/>
                    <a:gd name="T96" fmla="*/ 1032 w 1123"/>
                    <a:gd name="T97" fmla="*/ 576 h 701"/>
                    <a:gd name="T98" fmla="*/ 987 w 1123"/>
                    <a:gd name="T99" fmla="*/ 547 h 701"/>
                    <a:gd name="T100" fmla="*/ 940 w 1123"/>
                    <a:gd name="T101" fmla="*/ 495 h 701"/>
                    <a:gd name="T102" fmla="*/ 881 w 1123"/>
                    <a:gd name="T103" fmla="*/ 521 h 701"/>
                    <a:gd name="T104" fmla="*/ 829 w 1123"/>
                    <a:gd name="T105" fmla="*/ 565 h 701"/>
                    <a:gd name="T106" fmla="*/ 785 w 1123"/>
                    <a:gd name="T107" fmla="*/ 586 h 701"/>
                    <a:gd name="T108" fmla="*/ 728 w 1123"/>
                    <a:gd name="T109" fmla="*/ 610 h 701"/>
                    <a:gd name="T110" fmla="*/ 668 w 1123"/>
                    <a:gd name="T111" fmla="*/ 614 h 701"/>
                    <a:gd name="T112" fmla="*/ 617 w 1123"/>
                    <a:gd name="T113" fmla="*/ 597 h 701"/>
                    <a:gd name="T114" fmla="*/ 573 w 1123"/>
                    <a:gd name="T115" fmla="*/ 607 h 701"/>
                    <a:gd name="T116" fmla="*/ 520 w 1123"/>
                    <a:gd name="T117" fmla="*/ 562 h 701"/>
                    <a:gd name="T118" fmla="*/ 455 w 1123"/>
                    <a:gd name="T119" fmla="*/ 553 h 701"/>
                    <a:gd name="T120" fmla="*/ 409 w 1123"/>
                    <a:gd name="T121" fmla="*/ 562 h 7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23" h="701">
                      <a:moveTo>
                        <a:pt x="409" y="562"/>
                      </a:moveTo>
                      <a:lnTo>
                        <a:pt x="396" y="578"/>
                      </a:lnTo>
                      <a:lnTo>
                        <a:pt x="376" y="576"/>
                      </a:lnTo>
                      <a:lnTo>
                        <a:pt x="354" y="588"/>
                      </a:lnTo>
                      <a:lnTo>
                        <a:pt x="328" y="595"/>
                      </a:lnTo>
                      <a:lnTo>
                        <a:pt x="315" y="609"/>
                      </a:lnTo>
                      <a:lnTo>
                        <a:pt x="310" y="629"/>
                      </a:lnTo>
                      <a:lnTo>
                        <a:pt x="318" y="647"/>
                      </a:lnTo>
                      <a:lnTo>
                        <a:pt x="326" y="671"/>
                      </a:lnTo>
                      <a:lnTo>
                        <a:pt x="311" y="684"/>
                      </a:lnTo>
                      <a:lnTo>
                        <a:pt x="308" y="700"/>
                      </a:lnTo>
                      <a:lnTo>
                        <a:pt x="300" y="679"/>
                      </a:lnTo>
                      <a:lnTo>
                        <a:pt x="280" y="665"/>
                      </a:lnTo>
                      <a:lnTo>
                        <a:pt x="266" y="660"/>
                      </a:lnTo>
                      <a:lnTo>
                        <a:pt x="256" y="655"/>
                      </a:lnTo>
                      <a:lnTo>
                        <a:pt x="235" y="664"/>
                      </a:lnTo>
                      <a:lnTo>
                        <a:pt x="218" y="660"/>
                      </a:lnTo>
                      <a:lnTo>
                        <a:pt x="209" y="659"/>
                      </a:lnTo>
                      <a:lnTo>
                        <a:pt x="194" y="643"/>
                      </a:lnTo>
                      <a:lnTo>
                        <a:pt x="176" y="633"/>
                      </a:lnTo>
                      <a:lnTo>
                        <a:pt x="153" y="629"/>
                      </a:lnTo>
                      <a:lnTo>
                        <a:pt x="124" y="617"/>
                      </a:lnTo>
                      <a:lnTo>
                        <a:pt x="87" y="595"/>
                      </a:lnTo>
                      <a:lnTo>
                        <a:pt x="65" y="590"/>
                      </a:lnTo>
                      <a:lnTo>
                        <a:pt x="59" y="579"/>
                      </a:lnTo>
                      <a:lnTo>
                        <a:pt x="46" y="562"/>
                      </a:lnTo>
                      <a:lnTo>
                        <a:pt x="30" y="543"/>
                      </a:lnTo>
                      <a:lnTo>
                        <a:pt x="13" y="538"/>
                      </a:lnTo>
                      <a:lnTo>
                        <a:pt x="0" y="538"/>
                      </a:lnTo>
                      <a:lnTo>
                        <a:pt x="20" y="514"/>
                      </a:lnTo>
                      <a:lnTo>
                        <a:pt x="38" y="493"/>
                      </a:lnTo>
                      <a:lnTo>
                        <a:pt x="64" y="481"/>
                      </a:lnTo>
                      <a:lnTo>
                        <a:pt x="80" y="459"/>
                      </a:lnTo>
                      <a:lnTo>
                        <a:pt x="82" y="429"/>
                      </a:lnTo>
                      <a:lnTo>
                        <a:pt x="90" y="400"/>
                      </a:lnTo>
                      <a:lnTo>
                        <a:pt x="93" y="379"/>
                      </a:lnTo>
                      <a:lnTo>
                        <a:pt x="78" y="367"/>
                      </a:lnTo>
                      <a:lnTo>
                        <a:pt x="67" y="345"/>
                      </a:lnTo>
                      <a:lnTo>
                        <a:pt x="69" y="312"/>
                      </a:lnTo>
                      <a:lnTo>
                        <a:pt x="70" y="279"/>
                      </a:lnTo>
                      <a:lnTo>
                        <a:pt x="78" y="302"/>
                      </a:lnTo>
                      <a:lnTo>
                        <a:pt x="90" y="307"/>
                      </a:lnTo>
                      <a:lnTo>
                        <a:pt x="106" y="297"/>
                      </a:lnTo>
                      <a:lnTo>
                        <a:pt x="100" y="272"/>
                      </a:lnTo>
                      <a:lnTo>
                        <a:pt x="102" y="253"/>
                      </a:lnTo>
                      <a:lnTo>
                        <a:pt x="113" y="240"/>
                      </a:lnTo>
                      <a:lnTo>
                        <a:pt x="137" y="234"/>
                      </a:lnTo>
                      <a:lnTo>
                        <a:pt x="157" y="240"/>
                      </a:lnTo>
                      <a:lnTo>
                        <a:pt x="181" y="264"/>
                      </a:lnTo>
                      <a:lnTo>
                        <a:pt x="197" y="259"/>
                      </a:lnTo>
                      <a:lnTo>
                        <a:pt x="216" y="269"/>
                      </a:lnTo>
                      <a:lnTo>
                        <a:pt x="236" y="274"/>
                      </a:lnTo>
                      <a:lnTo>
                        <a:pt x="249" y="259"/>
                      </a:lnTo>
                      <a:lnTo>
                        <a:pt x="248" y="236"/>
                      </a:lnTo>
                      <a:lnTo>
                        <a:pt x="266" y="228"/>
                      </a:lnTo>
                      <a:lnTo>
                        <a:pt x="256" y="217"/>
                      </a:lnTo>
                      <a:lnTo>
                        <a:pt x="254" y="198"/>
                      </a:lnTo>
                      <a:lnTo>
                        <a:pt x="269" y="183"/>
                      </a:lnTo>
                      <a:lnTo>
                        <a:pt x="293" y="190"/>
                      </a:lnTo>
                      <a:lnTo>
                        <a:pt x="308" y="174"/>
                      </a:lnTo>
                      <a:lnTo>
                        <a:pt x="334" y="169"/>
                      </a:lnTo>
                      <a:lnTo>
                        <a:pt x="357" y="172"/>
                      </a:lnTo>
                      <a:lnTo>
                        <a:pt x="378" y="162"/>
                      </a:lnTo>
                      <a:lnTo>
                        <a:pt x="401" y="160"/>
                      </a:lnTo>
                      <a:lnTo>
                        <a:pt x="407" y="179"/>
                      </a:lnTo>
                      <a:lnTo>
                        <a:pt x="415" y="191"/>
                      </a:lnTo>
                      <a:lnTo>
                        <a:pt x="433" y="193"/>
                      </a:lnTo>
                      <a:lnTo>
                        <a:pt x="445" y="181"/>
                      </a:lnTo>
                      <a:lnTo>
                        <a:pt x="427" y="155"/>
                      </a:lnTo>
                      <a:lnTo>
                        <a:pt x="437" y="136"/>
                      </a:lnTo>
                      <a:lnTo>
                        <a:pt x="459" y="117"/>
                      </a:lnTo>
                      <a:lnTo>
                        <a:pt x="476" y="88"/>
                      </a:lnTo>
                      <a:lnTo>
                        <a:pt x="487" y="64"/>
                      </a:lnTo>
                      <a:lnTo>
                        <a:pt x="502" y="40"/>
                      </a:lnTo>
                      <a:lnTo>
                        <a:pt x="516" y="17"/>
                      </a:lnTo>
                      <a:lnTo>
                        <a:pt x="536" y="3"/>
                      </a:lnTo>
                      <a:lnTo>
                        <a:pt x="559" y="7"/>
                      </a:lnTo>
                      <a:lnTo>
                        <a:pt x="586" y="2"/>
                      </a:lnTo>
                      <a:lnTo>
                        <a:pt x="611" y="0"/>
                      </a:lnTo>
                      <a:lnTo>
                        <a:pt x="630" y="2"/>
                      </a:lnTo>
                      <a:lnTo>
                        <a:pt x="642" y="14"/>
                      </a:lnTo>
                      <a:lnTo>
                        <a:pt x="634" y="28"/>
                      </a:lnTo>
                      <a:lnTo>
                        <a:pt x="617" y="33"/>
                      </a:lnTo>
                      <a:lnTo>
                        <a:pt x="590" y="28"/>
                      </a:lnTo>
                      <a:lnTo>
                        <a:pt x="570" y="33"/>
                      </a:lnTo>
                      <a:lnTo>
                        <a:pt x="562" y="41"/>
                      </a:lnTo>
                      <a:lnTo>
                        <a:pt x="541" y="45"/>
                      </a:lnTo>
                      <a:lnTo>
                        <a:pt x="525" y="50"/>
                      </a:lnTo>
                      <a:lnTo>
                        <a:pt x="515" y="66"/>
                      </a:lnTo>
                      <a:lnTo>
                        <a:pt x="502" y="85"/>
                      </a:lnTo>
                      <a:lnTo>
                        <a:pt x="496" y="102"/>
                      </a:lnTo>
                      <a:lnTo>
                        <a:pt x="500" y="112"/>
                      </a:lnTo>
                      <a:lnTo>
                        <a:pt x="515" y="109"/>
                      </a:lnTo>
                      <a:lnTo>
                        <a:pt x="521" y="90"/>
                      </a:lnTo>
                      <a:lnTo>
                        <a:pt x="536" y="69"/>
                      </a:lnTo>
                      <a:lnTo>
                        <a:pt x="551" y="60"/>
                      </a:lnTo>
                      <a:lnTo>
                        <a:pt x="567" y="66"/>
                      </a:lnTo>
                      <a:lnTo>
                        <a:pt x="580" y="52"/>
                      </a:lnTo>
                      <a:lnTo>
                        <a:pt x="598" y="45"/>
                      </a:lnTo>
                      <a:lnTo>
                        <a:pt x="611" y="50"/>
                      </a:lnTo>
                      <a:lnTo>
                        <a:pt x="619" y="64"/>
                      </a:lnTo>
                      <a:lnTo>
                        <a:pt x="634" y="59"/>
                      </a:lnTo>
                      <a:lnTo>
                        <a:pt x="650" y="45"/>
                      </a:lnTo>
                      <a:lnTo>
                        <a:pt x="671" y="47"/>
                      </a:lnTo>
                      <a:lnTo>
                        <a:pt x="674" y="59"/>
                      </a:lnTo>
                      <a:lnTo>
                        <a:pt x="681" y="78"/>
                      </a:lnTo>
                      <a:lnTo>
                        <a:pt x="691" y="95"/>
                      </a:lnTo>
                      <a:lnTo>
                        <a:pt x="717" y="102"/>
                      </a:lnTo>
                      <a:lnTo>
                        <a:pt x="744" y="114"/>
                      </a:lnTo>
                      <a:lnTo>
                        <a:pt x="765" y="128"/>
                      </a:lnTo>
                      <a:lnTo>
                        <a:pt x="780" y="147"/>
                      </a:lnTo>
                      <a:lnTo>
                        <a:pt x="787" y="169"/>
                      </a:lnTo>
                      <a:lnTo>
                        <a:pt x="803" y="172"/>
                      </a:lnTo>
                      <a:lnTo>
                        <a:pt x="814" y="160"/>
                      </a:lnTo>
                      <a:lnTo>
                        <a:pt x="818" y="143"/>
                      </a:lnTo>
                      <a:lnTo>
                        <a:pt x="829" y="135"/>
                      </a:lnTo>
                      <a:lnTo>
                        <a:pt x="840" y="145"/>
                      </a:lnTo>
                      <a:lnTo>
                        <a:pt x="858" y="135"/>
                      </a:lnTo>
                      <a:lnTo>
                        <a:pt x="879" y="140"/>
                      </a:lnTo>
                      <a:lnTo>
                        <a:pt x="890" y="155"/>
                      </a:lnTo>
                      <a:lnTo>
                        <a:pt x="890" y="178"/>
                      </a:lnTo>
                      <a:lnTo>
                        <a:pt x="886" y="202"/>
                      </a:lnTo>
                      <a:lnTo>
                        <a:pt x="892" y="219"/>
                      </a:lnTo>
                      <a:lnTo>
                        <a:pt x="910" y="229"/>
                      </a:lnTo>
                      <a:lnTo>
                        <a:pt x="927" y="250"/>
                      </a:lnTo>
                      <a:lnTo>
                        <a:pt x="920" y="272"/>
                      </a:lnTo>
                      <a:lnTo>
                        <a:pt x="925" y="291"/>
                      </a:lnTo>
                      <a:lnTo>
                        <a:pt x="936" y="302"/>
                      </a:lnTo>
                      <a:lnTo>
                        <a:pt x="958" y="314"/>
                      </a:lnTo>
                      <a:lnTo>
                        <a:pt x="984" y="324"/>
                      </a:lnTo>
                      <a:lnTo>
                        <a:pt x="1002" y="331"/>
                      </a:lnTo>
                      <a:lnTo>
                        <a:pt x="1018" y="321"/>
                      </a:lnTo>
                      <a:lnTo>
                        <a:pt x="1034" y="319"/>
                      </a:lnTo>
                      <a:lnTo>
                        <a:pt x="1050" y="326"/>
                      </a:lnTo>
                      <a:lnTo>
                        <a:pt x="1055" y="340"/>
                      </a:lnTo>
                      <a:lnTo>
                        <a:pt x="1060" y="364"/>
                      </a:lnTo>
                      <a:lnTo>
                        <a:pt x="1062" y="398"/>
                      </a:lnTo>
                      <a:lnTo>
                        <a:pt x="1070" y="426"/>
                      </a:lnTo>
                      <a:lnTo>
                        <a:pt x="1080" y="453"/>
                      </a:lnTo>
                      <a:lnTo>
                        <a:pt x="1096" y="476"/>
                      </a:lnTo>
                      <a:lnTo>
                        <a:pt x="1114" y="500"/>
                      </a:lnTo>
                      <a:lnTo>
                        <a:pt x="1122" y="521"/>
                      </a:lnTo>
                      <a:lnTo>
                        <a:pt x="1109" y="533"/>
                      </a:lnTo>
                      <a:lnTo>
                        <a:pt x="1081" y="540"/>
                      </a:lnTo>
                      <a:lnTo>
                        <a:pt x="1068" y="560"/>
                      </a:lnTo>
                      <a:lnTo>
                        <a:pt x="1054" y="579"/>
                      </a:lnTo>
                      <a:lnTo>
                        <a:pt x="1032" y="576"/>
                      </a:lnTo>
                      <a:lnTo>
                        <a:pt x="1013" y="571"/>
                      </a:lnTo>
                      <a:lnTo>
                        <a:pt x="1008" y="553"/>
                      </a:lnTo>
                      <a:lnTo>
                        <a:pt x="987" y="547"/>
                      </a:lnTo>
                      <a:lnTo>
                        <a:pt x="979" y="528"/>
                      </a:lnTo>
                      <a:lnTo>
                        <a:pt x="959" y="515"/>
                      </a:lnTo>
                      <a:lnTo>
                        <a:pt x="940" y="495"/>
                      </a:lnTo>
                      <a:lnTo>
                        <a:pt x="915" y="486"/>
                      </a:lnTo>
                      <a:lnTo>
                        <a:pt x="896" y="497"/>
                      </a:lnTo>
                      <a:lnTo>
                        <a:pt x="881" y="521"/>
                      </a:lnTo>
                      <a:lnTo>
                        <a:pt x="870" y="547"/>
                      </a:lnTo>
                      <a:lnTo>
                        <a:pt x="845" y="552"/>
                      </a:lnTo>
                      <a:lnTo>
                        <a:pt x="829" y="565"/>
                      </a:lnTo>
                      <a:lnTo>
                        <a:pt x="813" y="571"/>
                      </a:lnTo>
                      <a:lnTo>
                        <a:pt x="798" y="572"/>
                      </a:lnTo>
                      <a:lnTo>
                        <a:pt x="785" y="586"/>
                      </a:lnTo>
                      <a:lnTo>
                        <a:pt x="780" y="603"/>
                      </a:lnTo>
                      <a:lnTo>
                        <a:pt x="756" y="609"/>
                      </a:lnTo>
                      <a:lnTo>
                        <a:pt x="728" y="610"/>
                      </a:lnTo>
                      <a:lnTo>
                        <a:pt x="705" y="619"/>
                      </a:lnTo>
                      <a:lnTo>
                        <a:pt x="687" y="626"/>
                      </a:lnTo>
                      <a:lnTo>
                        <a:pt x="668" y="614"/>
                      </a:lnTo>
                      <a:lnTo>
                        <a:pt x="648" y="607"/>
                      </a:lnTo>
                      <a:lnTo>
                        <a:pt x="630" y="607"/>
                      </a:lnTo>
                      <a:lnTo>
                        <a:pt x="617" y="597"/>
                      </a:lnTo>
                      <a:lnTo>
                        <a:pt x="603" y="591"/>
                      </a:lnTo>
                      <a:lnTo>
                        <a:pt x="590" y="598"/>
                      </a:lnTo>
                      <a:lnTo>
                        <a:pt x="573" y="607"/>
                      </a:lnTo>
                      <a:lnTo>
                        <a:pt x="553" y="600"/>
                      </a:lnTo>
                      <a:lnTo>
                        <a:pt x="538" y="581"/>
                      </a:lnTo>
                      <a:lnTo>
                        <a:pt x="520" y="562"/>
                      </a:lnTo>
                      <a:lnTo>
                        <a:pt x="500" y="560"/>
                      </a:lnTo>
                      <a:lnTo>
                        <a:pt x="476" y="562"/>
                      </a:lnTo>
                      <a:lnTo>
                        <a:pt x="455" y="553"/>
                      </a:lnTo>
                      <a:lnTo>
                        <a:pt x="438" y="541"/>
                      </a:lnTo>
                      <a:lnTo>
                        <a:pt x="419" y="543"/>
                      </a:lnTo>
                      <a:lnTo>
                        <a:pt x="409" y="562"/>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Freeform 9"/>
                <p:cNvSpPr>
                  <a:spLocks/>
                </p:cNvSpPr>
                <p:nvPr/>
              </p:nvSpPr>
              <p:spPr bwMode="auto">
                <a:xfrm>
                  <a:off x="4007" y="445"/>
                  <a:ext cx="196" cy="197"/>
                </a:xfrm>
                <a:custGeom>
                  <a:avLst/>
                  <a:gdLst>
                    <a:gd name="T0" fmla="*/ 44 w 196"/>
                    <a:gd name="T1" fmla="*/ 0 h 197"/>
                    <a:gd name="T2" fmla="*/ 76 w 196"/>
                    <a:gd name="T3" fmla="*/ 0 h 197"/>
                    <a:gd name="T4" fmla="*/ 88 w 196"/>
                    <a:gd name="T5" fmla="*/ 19 h 197"/>
                    <a:gd name="T6" fmla="*/ 115 w 196"/>
                    <a:gd name="T7" fmla="*/ 31 h 197"/>
                    <a:gd name="T8" fmla="*/ 149 w 196"/>
                    <a:gd name="T9" fmla="*/ 43 h 197"/>
                    <a:gd name="T10" fmla="*/ 159 w 196"/>
                    <a:gd name="T11" fmla="*/ 62 h 197"/>
                    <a:gd name="T12" fmla="*/ 153 w 196"/>
                    <a:gd name="T13" fmla="*/ 78 h 197"/>
                    <a:gd name="T14" fmla="*/ 153 w 196"/>
                    <a:gd name="T15" fmla="*/ 103 h 197"/>
                    <a:gd name="T16" fmla="*/ 179 w 196"/>
                    <a:gd name="T17" fmla="*/ 119 h 197"/>
                    <a:gd name="T18" fmla="*/ 195 w 196"/>
                    <a:gd name="T19" fmla="*/ 138 h 197"/>
                    <a:gd name="T20" fmla="*/ 187 w 196"/>
                    <a:gd name="T21" fmla="*/ 167 h 197"/>
                    <a:gd name="T22" fmla="*/ 169 w 196"/>
                    <a:gd name="T23" fmla="*/ 179 h 197"/>
                    <a:gd name="T24" fmla="*/ 156 w 196"/>
                    <a:gd name="T25" fmla="*/ 164 h 197"/>
                    <a:gd name="T26" fmla="*/ 166 w 196"/>
                    <a:gd name="T27" fmla="*/ 145 h 197"/>
                    <a:gd name="T28" fmla="*/ 158 w 196"/>
                    <a:gd name="T29" fmla="*/ 129 h 197"/>
                    <a:gd name="T30" fmla="*/ 138 w 196"/>
                    <a:gd name="T31" fmla="*/ 138 h 197"/>
                    <a:gd name="T32" fmla="*/ 117 w 196"/>
                    <a:gd name="T33" fmla="*/ 140 h 197"/>
                    <a:gd name="T34" fmla="*/ 112 w 196"/>
                    <a:gd name="T35" fmla="*/ 157 h 197"/>
                    <a:gd name="T36" fmla="*/ 97 w 196"/>
                    <a:gd name="T37" fmla="*/ 160 h 197"/>
                    <a:gd name="T38" fmla="*/ 81 w 196"/>
                    <a:gd name="T39" fmla="*/ 164 h 197"/>
                    <a:gd name="T40" fmla="*/ 81 w 196"/>
                    <a:gd name="T41" fmla="*/ 179 h 197"/>
                    <a:gd name="T42" fmla="*/ 81 w 196"/>
                    <a:gd name="T43" fmla="*/ 195 h 197"/>
                    <a:gd name="T44" fmla="*/ 53 w 196"/>
                    <a:gd name="T45" fmla="*/ 196 h 197"/>
                    <a:gd name="T46" fmla="*/ 26 w 196"/>
                    <a:gd name="T47" fmla="*/ 188 h 197"/>
                    <a:gd name="T48" fmla="*/ 5 w 196"/>
                    <a:gd name="T49" fmla="*/ 171 h 197"/>
                    <a:gd name="T50" fmla="*/ 0 w 196"/>
                    <a:gd name="T51" fmla="*/ 153 h 197"/>
                    <a:gd name="T52" fmla="*/ 19 w 196"/>
                    <a:gd name="T53" fmla="*/ 143 h 197"/>
                    <a:gd name="T54" fmla="*/ 42 w 196"/>
                    <a:gd name="T55" fmla="*/ 141 h 197"/>
                    <a:gd name="T56" fmla="*/ 37 w 196"/>
                    <a:gd name="T57" fmla="*/ 129 h 197"/>
                    <a:gd name="T58" fmla="*/ 16 w 196"/>
                    <a:gd name="T59" fmla="*/ 124 h 197"/>
                    <a:gd name="T60" fmla="*/ 14 w 196"/>
                    <a:gd name="T61" fmla="*/ 110 h 197"/>
                    <a:gd name="T62" fmla="*/ 29 w 196"/>
                    <a:gd name="T63" fmla="*/ 96 h 197"/>
                    <a:gd name="T64" fmla="*/ 16 w 196"/>
                    <a:gd name="T65" fmla="*/ 78 h 197"/>
                    <a:gd name="T66" fmla="*/ 29 w 196"/>
                    <a:gd name="T67" fmla="*/ 64 h 197"/>
                    <a:gd name="T68" fmla="*/ 42 w 196"/>
                    <a:gd name="T69" fmla="*/ 76 h 197"/>
                    <a:gd name="T70" fmla="*/ 53 w 196"/>
                    <a:gd name="T71" fmla="*/ 74 h 197"/>
                    <a:gd name="T72" fmla="*/ 76 w 196"/>
                    <a:gd name="T73" fmla="*/ 76 h 197"/>
                    <a:gd name="T74" fmla="*/ 97 w 196"/>
                    <a:gd name="T75" fmla="*/ 102 h 197"/>
                    <a:gd name="T76" fmla="*/ 115 w 196"/>
                    <a:gd name="T77" fmla="*/ 105 h 197"/>
                    <a:gd name="T78" fmla="*/ 121 w 196"/>
                    <a:gd name="T79" fmla="*/ 78 h 197"/>
                    <a:gd name="T80" fmla="*/ 102 w 196"/>
                    <a:gd name="T81" fmla="*/ 57 h 197"/>
                    <a:gd name="T82" fmla="*/ 71 w 196"/>
                    <a:gd name="T83" fmla="*/ 43 h 197"/>
                    <a:gd name="T84" fmla="*/ 34 w 196"/>
                    <a:gd name="T85" fmla="*/ 29 h 197"/>
                    <a:gd name="T86" fmla="*/ 11 w 196"/>
                    <a:gd name="T87" fmla="*/ 45 h 197"/>
                    <a:gd name="T88" fmla="*/ 16 w 196"/>
                    <a:gd name="T89" fmla="*/ 19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6" h="197">
                      <a:moveTo>
                        <a:pt x="31" y="9"/>
                      </a:moveTo>
                      <a:lnTo>
                        <a:pt x="44" y="0"/>
                      </a:lnTo>
                      <a:lnTo>
                        <a:pt x="60" y="5"/>
                      </a:lnTo>
                      <a:lnTo>
                        <a:pt x="76" y="0"/>
                      </a:lnTo>
                      <a:lnTo>
                        <a:pt x="94" y="5"/>
                      </a:lnTo>
                      <a:lnTo>
                        <a:pt x="88" y="19"/>
                      </a:lnTo>
                      <a:lnTo>
                        <a:pt x="97" y="29"/>
                      </a:lnTo>
                      <a:lnTo>
                        <a:pt x="115" y="31"/>
                      </a:lnTo>
                      <a:lnTo>
                        <a:pt x="133" y="34"/>
                      </a:lnTo>
                      <a:lnTo>
                        <a:pt x="149" y="43"/>
                      </a:lnTo>
                      <a:lnTo>
                        <a:pt x="158" y="50"/>
                      </a:lnTo>
                      <a:lnTo>
                        <a:pt x="159" y="62"/>
                      </a:lnTo>
                      <a:lnTo>
                        <a:pt x="156" y="69"/>
                      </a:lnTo>
                      <a:lnTo>
                        <a:pt x="153" y="78"/>
                      </a:lnTo>
                      <a:lnTo>
                        <a:pt x="147" y="91"/>
                      </a:lnTo>
                      <a:lnTo>
                        <a:pt x="153" y="103"/>
                      </a:lnTo>
                      <a:lnTo>
                        <a:pt x="166" y="114"/>
                      </a:lnTo>
                      <a:lnTo>
                        <a:pt x="179" y="119"/>
                      </a:lnTo>
                      <a:lnTo>
                        <a:pt x="190" y="129"/>
                      </a:lnTo>
                      <a:lnTo>
                        <a:pt x="195" y="138"/>
                      </a:lnTo>
                      <a:lnTo>
                        <a:pt x="193" y="152"/>
                      </a:lnTo>
                      <a:lnTo>
                        <a:pt x="187" y="167"/>
                      </a:lnTo>
                      <a:lnTo>
                        <a:pt x="179" y="176"/>
                      </a:lnTo>
                      <a:lnTo>
                        <a:pt x="169" y="179"/>
                      </a:lnTo>
                      <a:lnTo>
                        <a:pt x="159" y="172"/>
                      </a:lnTo>
                      <a:lnTo>
                        <a:pt x="156" y="164"/>
                      </a:lnTo>
                      <a:lnTo>
                        <a:pt x="159" y="153"/>
                      </a:lnTo>
                      <a:lnTo>
                        <a:pt x="166" y="145"/>
                      </a:lnTo>
                      <a:lnTo>
                        <a:pt x="167" y="134"/>
                      </a:lnTo>
                      <a:lnTo>
                        <a:pt x="158" y="129"/>
                      </a:lnTo>
                      <a:lnTo>
                        <a:pt x="147" y="131"/>
                      </a:lnTo>
                      <a:lnTo>
                        <a:pt x="138" y="138"/>
                      </a:lnTo>
                      <a:lnTo>
                        <a:pt x="125" y="138"/>
                      </a:lnTo>
                      <a:lnTo>
                        <a:pt x="117" y="140"/>
                      </a:lnTo>
                      <a:lnTo>
                        <a:pt x="114" y="148"/>
                      </a:lnTo>
                      <a:lnTo>
                        <a:pt x="112" y="157"/>
                      </a:lnTo>
                      <a:lnTo>
                        <a:pt x="107" y="160"/>
                      </a:lnTo>
                      <a:lnTo>
                        <a:pt x="97" y="160"/>
                      </a:lnTo>
                      <a:lnTo>
                        <a:pt x="86" y="160"/>
                      </a:lnTo>
                      <a:lnTo>
                        <a:pt x="81" y="164"/>
                      </a:lnTo>
                      <a:lnTo>
                        <a:pt x="75" y="172"/>
                      </a:lnTo>
                      <a:lnTo>
                        <a:pt x="81" y="179"/>
                      </a:lnTo>
                      <a:lnTo>
                        <a:pt x="83" y="186"/>
                      </a:lnTo>
                      <a:lnTo>
                        <a:pt x="81" y="195"/>
                      </a:lnTo>
                      <a:lnTo>
                        <a:pt x="68" y="196"/>
                      </a:lnTo>
                      <a:lnTo>
                        <a:pt x="53" y="196"/>
                      </a:lnTo>
                      <a:lnTo>
                        <a:pt x="40" y="188"/>
                      </a:lnTo>
                      <a:lnTo>
                        <a:pt x="26" y="188"/>
                      </a:lnTo>
                      <a:lnTo>
                        <a:pt x="16" y="179"/>
                      </a:lnTo>
                      <a:lnTo>
                        <a:pt x="5" y="171"/>
                      </a:lnTo>
                      <a:lnTo>
                        <a:pt x="0" y="164"/>
                      </a:lnTo>
                      <a:lnTo>
                        <a:pt x="0" y="153"/>
                      </a:lnTo>
                      <a:lnTo>
                        <a:pt x="5" y="148"/>
                      </a:lnTo>
                      <a:lnTo>
                        <a:pt x="19" y="143"/>
                      </a:lnTo>
                      <a:lnTo>
                        <a:pt x="32" y="145"/>
                      </a:lnTo>
                      <a:lnTo>
                        <a:pt x="42" y="141"/>
                      </a:lnTo>
                      <a:lnTo>
                        <a:pt x="42" y="134"/>
                      </a:lnTo>
                      <a:lnTo>
                        <a:pt x="37" y="129"/>
                      </a:lnTo>
                      <a:lnTo>
                        <a:pt x="29" y="126"/>
                      </a:lnTo>
                      <a:lnTo>
                        <a:pt x="16" y="124"/>
                      </a:lnTo>
                      <a:lnTo>
                        <a:pt x="11" y="119"/>
                      </a:lnTo>
                      <a:lnTo>
                        <a:pt x="14" y="110"/>
                      </a:lnTo>
                      <a:lnTo>
                        <a:pt x="26" y="103"/>
                      </a:lnTo>
                      <a:lnTo>
                        <a:pt x="29" y="96"/>
                      </a:lnTo>
                      <a:lnTo>
                        <a:pt x="19" y="88"/>
                      </a:lnTo>
                      <a:lnTo>
                        <a:pt x="16" y="78"/>
                      </a:lnTo>
                      <a:lnTo>
                        <a:pt x="19" y="67"/>
                      </a:lnTo>
                      <a:lnTo>
                        <a:pt x="29" y="64"/>
                      </a:lnTo>
                      <a:lnTo>
                        <a:pt x="37" y="67"/>
                      </a:lnTo>
                      <a:lnTo>
                        <a:pt x="42" y="76"/>
                      </a:lnTo>
                      <a:lnTo>
                        <a:pt x="44" y="83"/>
                      </a:lnTo>
                      <a:lnTo>
                        <a:pt x="53" y="74"/>
                      </a:lnTo>
                      <a:lnTo>
                        <a:pt x="64" y="72"/>
                      </a:lnTo>
                      <a:lnTo>
                        <a:pt x="76" y="76"/>
                      </a:lnTo>
                      <a:lnTo>
                        <a:pt x="88" y="88"/>
                      </a:lnTo>
                      <a:lnTo>
                        <a:pt x="97" y="102"/>
                      </a:lnTo>
                      <a:lnTo>
                        <a:pt x="109" y="110"/>
                      </a:lnTo>
                      <a:lnTo>
                        <a:pt x="115" y="105"/>
                      </a:lnTo>
                      <a:lnTo>
                        <a:pt x="121" y="93"/>
                      </a:lnTo>
                      <a:lnTo>
                        <a:pt x="121" y="78"/>
                      </a:lnTo>
                      <a:lnTo>
                        <a:pt x="114" y="62"/>
                      </a:lnTo>
                      <a:lnTo>
                        <a:pt x="102" y="57"/>
                      </a:lnTo>
                      <a:lnTo>
                        <a:pt x="83" y="48"/>
                      </a:lnTo>
                      <a:lnTo>
                        <a:pt x="71" y="43"/>
                      </a:lnTo>
                      <a:lnTo>
                        <a:pt x="45" y="36"/>
                      </a:lnTo>
                      <a:lnTo>
                        <a:pt x="34" y="29"/>
                      </a:lnTo>
                      <a:lnTo>
                        <a:pt x="24" y="46"/>
                      </a:lnTo>
                      <a:lnTo>
                        <a:pt x="11" y="45"/>
                      </a:lnTo>
                      <a:lnTo>
                        <a:pt x="9" y="31"/>
                      </a:lnTo>
                      <a:lnTo>
                        <a:pt x="16" y="19"/>
                      </a:lnTo>
                      <a:lnTo>
                        <a:pt x="31" y="9"/>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 name="Freeform 10"/>
                <p:cNvSpPr>
                  <a:spLocks/>
                </p:cNvSpPr>
                <p:nvPr/>
              </p:nvSpPr>
              <p:spPr bwMode="auto">
                <a:xfrm>
                  <a:off x="4196" y="655"/>
                  <a:ext cx="193" cy="187"/>
                </a:xfrm>
                <a:custGeom>
                  <a:avLst/>
                  <a:gdLst>
                    <a:gd name="T0" fmla="*/ 131 w 193"/>
                    <a:gd name="T1" fmla="*/ 102 h 187"/>
                    <a:gd name="T2" fmla="*/ 148 w 193"/>
                    <a:gd name="T3" fmla="*/ 114 h 187"/>
                    <a:gd name="T4" fmla="*/ 154 w 193"/>
                    <a:gd name="T5" fmla="*/ 131 h 187"/>
                    <a:gd name="T6" fmla="*/ 159 w 193"/>
                    <a:gd name="T7" fmla="*/ 147 h 187"/>
                    <a:gd name="T8" fmla="*/ 164 w 193"/>
                    <a:gd name="T9" fmla="*/ 157 h 187"/>
                    <a:gd name="T10" fmla="*/ 175 w 193"/>
                    <a:gd name="T11" fmla="*/ 159 h 187"/>
                    <a:gd name="T12" fmla="*/ 190 w 193"/>
                    <a:gd name="T13" fmla="*/ 167 h 187"/>
                    <a:gd name="T14" fmla="*/ 192 w 193"/>
                    <a:gd name="T15" fmla="*/ 176 h 187"/>
                    <a:gd name="T16" fmla="*/ 184 w 193"/>
                    <a:gd name="T17" fmla="*/ 185 h 187"/>
                    <a:gd name="T18" fmla="*/ 167 w 193"/>
                    <a:gd name="T19" fmla="*/ 186 h 187"/>
                    <a:gd name="T20" fmla="*/ 149 w 193"/>
                    <a:gd name="T21" fmla="*/ 183 h 187"/>
                    <a:gd name="T22" fmla="*/ 138 w 193"/>
                    <a:gd name="T23" fmla="*/ 167 h 187"/>
                    <a:gd name="T24" fmla="*/ 131 w 193"/>
                    <a:gd name="T25" fmla="*/ 157 h 187"/>
                    <a:gd name="T26" fmla="*/ 118 w 193"/>
                    <a:gd name="T27" fmla="*/ 150 h 187"/>
                    <a:gd name="T28" fmla="*/ 99 w 193"/>
                    <a:gd name="T29" fmla="*/ 157 h 187"/>
                    <a:gd name="T30" fmla="*/ 81 w 193"/>
                    <a:gd name="T31" fmla="*/ 162 h 187"/>
                    <a:gd name="T32" fmla="*/ 70 w 193"/>
                    <a:gd name="T33" fmla="*/ 162 h 187"/>
                    <a:gd name="T34" fmla="*/ 57 w 193"/>
                    <a:gd name="T35" fmla="*/ 171 h 187"/>
                    <a:gd name="T36" fmla="*/ 46 w 193"/>
                    <a:gd name="T37" fmla="*/ 174 h 187"/>
                    <a:gd name="T38" fmla="*/ 39 w 193"/>
                    <a:gd name="T39" fmla="*/ 166 h 187"/>
                    <a:gd name="T40" fmla="*/ 44 w 193"/>
                    <a:gd name="T41" fmla="*/ 150 h 187"/>
                    <a:gd name="T42" fmla="*/ 52 w 193"/>
                    <a:gd name="T43" fmla="*/ 140 h 187"/>
                    <a:gd name="T44" fmla="*/ 50 w 193"/>
                    <a:gd name="T45" fmla="*/ 128 h 187"/>
                    <a:gd name="T46" fmla="*/ 44 w 193"/>
                    <a:gd name="T47" fmla="*/ 123 h 187"/>
                    <a:gd name="T48" fmla="*/ 46 w 193"/>
                    <a:gd name="T49" fmla="*/ 112 h 187"/>
                    <a:gd name="T50" fmla="*/ 57 w 193"/>
                    <a:gd name="T51" fmla="*/ 109 h 187"/>
                    <a:gd name="T52" fmla="*/ 68 w 193"/>
                    <a:gd name="T53" fmla="*/ 114 h 187"/>
                    <a:gd name="T54" fmla="*/ 78 w 193"/>
                    <a:gd name="T55" fmla="*/ 114 h 187"/>
                    <a:gd name="T56" fmla="*/ 81 w 193"/>
                    <a:gd name="T57" fmla="*/ 109 h 187"/>
                    <a:gd name="T58" fmla="*/ 78 w 193"/>
                    <a:gd name="T59" fmla="*/ 99 h 187"/>
                    <a:gd name="T60" fmla="*/ 70 w 193"/>
                    <a:gd name="T61" fmla="*/ 86 h 187"/>
                    <a:gd name="T62" fmla="*/ 63 w 193"/>
                    <a:gd name="T63" fmla="*/ 76 h 187"/>
                    <a:gd name="T64" fmla="*/ 50 w 193"/>
                    <a:gd name="T65" fmla="*/ 76 h 187"/>
                    <a:gd name="T66" fmla="*/ 44 w 193"/>
                    <a:gd name="T67" fmla="*/ 85 h 187"/>
                    <a:gd name="T68" fmla="*/ 37 w 193"/>
                    <a:gd name="T69" fmla="*/ 93 h 187"/>
                    <a:gd name="T70" fmla="*/ 24 w 193"/>
                    <a:gd name="T71" fmla="*/ 86 h 187"/>
                    <a:gd name="T72" fmla="*/ 9 w 193"/>
                    <a:gd name="T73" fmla="*/ 85 h 187"/>
                    <a:gd name="T74" fmla="*/ 3 w 193"/>
                    <a:gd name="T75" fmla="*/ 76 h 187"/>
                    <a:gd name="T76" fmla="*/ 8 w 193"/>
                    <a:gd name="T77" fmla="*/ 64 h 187"/>
                    <a:gd name="T78" fmla="*/ 9 w 193"/>
                    <a:gd name="T79" fmla="*/ 52 h 187"/>
                    <a:gd name="T80" fmla="*/ 8 w 193"/>
                    <a:gd name="T81" fmla="*/ 36 h 187"/>
                    <a:gd name="T82" fmla="*/ 0 w 193"/>
                    <a:gd name="T83" fmla="*/ 28 h 187"/>
                    <a:gd name="T84" fmla="*/ 3 w 193"/>
                    <a:gd name="T85" fmla="*/ 16 h 187"/>
                    <a:gd name="T86" fmla="*/ 9 w 193"/>
                    <a:gd name="T87" fmla="*/ 7 h 187"/>
                    <a:gd name="T88" fmla="*/ 18 w 193"/>
                    <a:gd name="T89" fmla="*/ 0 h 187"/>
                    <a:gd name="T90" fmla="*/ 35 w 193"/>
                    <a:gd name="T91" fmla="*/ 4 h 187"/>
                    <a:gd name="T92" fmla="*/ 40 w 193"/>
                    <a:gd name="T93" fmla="*/ 14 h 187"/>
                    <a:gd name="T94" fmla="*/ 39 w 193"/>
                    <a:gd name="T95" fmla="*/ 30 h 187"/>
                    <a:gd name="T96" fmla="*/ 46 w 193"/>
                    <a:gd name="T97" fmla="*/ 38 h 187"/>
                    <a:gd name="T98" fmla="*/ 55 w 193"/>
                    <a:gd name="T99" fmla="*/ 45 h 187"/>
                    <a:gd name="T100" fmla="*/ 71 w 193"/>
                    <a:gd name="T101" fmla="*/ 49 h 187"/>
                    <a:gd name="T102" fmla="*/ 88 w 193"/>
                    <a:gd name="T103" fmla="*/ 57 h 187"/>
                    <a:gd name="T104" fmla="*/ 104 w 193"/>
                    <a:gd name="T105" fmla="*/ 67 h 187"/>
                    <a:gd name="T106" fmla="*/ 131 w 193"/>
                    <a:gd name="T107" fmla="*/ 102 h 1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3" h="187">
                      <a:moveTo>
                        <a:pt x="131" y="102"/>
                      </a:moveTo>
                      <a:lnTo>
                        <a:pt x="148" y="114"/>
                      </a:lnTo>
                      <a:lnTo>
                        <a:pt x="154" y="131"/>
                      </a:lnTo>
                      <a:lnTo>
                        <a:pt x="159" y="147"/>
                      </a:lnTo>
                      <a:lnTo>
                        <a:pt x="164" y="157"/>
                      </a:lnTo>
                      <a:lnTo>
                        <a:pt x="175" y="159"/>
                      </a:lnTo>
                      <a:lnTo>
                        <a:pt x="190" y="167"/>
                      </a:lnTo>
                      <a:lnTo>
                        <a:pt x="192" y="176"/>
                      </a:lnTo>
                      <a:lnTo>
                        <a:pt x="184" y="185"/>
                      </a:lnTo>
                      <a:lnTo>
                        <a:pt x="167" y="186"/>
                      </a:lnTo>
                      <a:lnTo>
                        <a:pt x="149" y="183"/>
                      </a:lnTo>
                      <a:lnTo>
                        <a:pt x="138" y="167"/>
                      </a:lnTo>
                      <a:lnTo>
                        <a:pt x="131" y="157"/>
                      </a:lnTo>
                      <a:lnTo>
                        <a:pt x="118" y="150"/>
                      </a:lnTo>
                      <a:lnTo>
                        <a:pt x="99" y="157"/>
                      </a:lnTo>
                      <a:lnTo>
                        <a:pt x="81" y="162"/>
                      </a:lnTo>
                      <a:lnTo>
                        <a:pt x="70" y="162"/>
                      </a:lnTo>
                      <a:lnTo>
                        <a:pt x="57" y="171"/>
                      </a:lnTo>
                      <a:lnTo>
                        <a:pt x="46" y="174"/>
                      </a:lnTo>
                      <a:lnTo>
                        <a:pt x="39" y="166"/>
                      </a:lnTo>
                      <a:lnTo>
                        <a:pt x="44" y="150"/>
                      </a:lnTo>
                      <a:lnTo>
                        <a:pt x="52" y="140"/>
                      </a:lnTo>
                      <a:lnTo>
                        <a:pt x="50" y="128"/>
                      </a:lnTo>
                      <a:lnTo>
                        <a:pt x="44" y="123"/>
                      </a:lnTo>
                      <a:lnTo>
                        <a:pt x="46" y="112"/>
                      </a:lnTo>
                      <a:lnTo>
                        <a:pt x="57" y="109"/>
                      </a:lnTo>
                      <a:lnTo>
                        <a:pt x="68" y="114"/>
                      </a:lnTo>
                      <a:lnTo>
                        <a:pt x="78" y="114"/>
                      </a:lnTo>
                      <a:lnTo>
                        <a:pt x="81" y="109"/>
                      </a:lnTo>
                      <a:lnTo>
                        <a:pt x="78" y="99"/>
                      </a:lnTo>
                      <a:lnTo>
                        <a:pt x="70" y="86"/>
                      </a:lnTo>
                      <a:lnTo>
                        <a:pt x="63" y="76"/>
                      </a:lnTo>
                      <a:lnTo>
                        <a:pt x="50" y="76"/>
                      </a:lnTo>
                      <a:lnTo>
                        <a:pt x="44" y="85"/>
                      </a:lnTo>
                      <a:lnTo>
                        <a:pt x="37" y="93"/>
                      </a:lnTo>
                      <a:lnTo>
                        <a:pt x="24" y="86"/>
                      </a:lnTo>
                      <a:lnTo>
                        <a:pt x="9" y="85"/>
                      </a:lnTo>
                      <a:lnTo>
                        <a:pt x="3" y="76"/>
                      </a:lnTo>
                      <a:lnTo>
                        <a:pt x="8" y="64"/>
                      </a:lnTo>
                      <a:lnTo>
                        <a:pt x="9" y="52"/>
                      </a:lnTo>
                      <a:lnTo>
                        <a:pt x="8" y="36"/>
                      </a:lnTo>
                      <a:lnTo>
                        <a:pt x="0" y="28"/>
                      </a:lnTo>
                      <a:lnTo>
                        <a:pt x="3" y="16"/>
                      </a:lnTo>
                      <a:lnTo>
                        <a:pt x="9" y="7"/>
                      </a:lnTo>
                      <a:lnTo>
                        <a:pt x="18" y="0"/>
                      </a:lnTo>
                      <a:lnTo>
                        <a:pt x="35" y="4"/>
                      </a:lnTo>
                      <a:lnTo>
                        <a:pt x="40" y="14"/>
                      </a:lnTo>
                      <a:lnTo>
                        <a:pt x="39" y="30"/>
                      </a:lnTo>
                      <a:lnTo>
                        <a:pt x="46" y="38"/>
                      </a:lnTo>
                      <a:lnTo>
                        <a:pt x="55" y="45"/>
                      </a:lnTo>
                      <a:lnTo>
                        <a:pt x="71" y="49"/>
                      </a:lnTo>
                      <a:lnTo>
                        <a:pt x="88" y="57"/>
                      </a:lnTo>
                      <a:lnTo>
                        <a:pt x="104" y="67"/>
                      </a:lnTo>
                      <a:lnTo>
                        <a:pt x="131" y="102"/>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9" name="Freeform 12"/>
              <p:cNvSpPr>
                <a:spLocks/>
              </p:cNvSpPr>
              <p:nvPr/>
            </p:nvSpPr>
            <p:spPr bwMode="auto">
              <a:xfrm>
                <a:off x="3327977" y="3117740"/>
                <a:ext cx="1520944" cy="1520415"/>
              </a:xfrm>
              <a:custGeom>
                <a:avLst/>
                <a:gdLst>
                  <a:gd name="T0" fmla="*/ 1104900 w 1096"/>
                  <a:gd name="T1" fmla="*/ 1298575 h 1048"/>
                  <a:gd name="T2" fmla="*/ 1233488 w 1096"/>
                  <a:gd name="T3" fmla="*/ 1241425 h 1048"/>
                  <a:gd name="T4" fmla="*/ 1276350 w 1096"/>
                  <a:gd name="T5" fmla="*/ 1106488 h 1048"/>
                  <a:gd name="T6" fmla="*/ 1371600 w 1096"/>
                  <a:gd name="T7" fmla="*/ 1057275 h 1048"/>
                  <a:gd name="T8" fmla="*/ 1330325 w 1096"/>
                  <a:gd name="T9" fmla="*/ 962025 h 1048"/>
                  <a:gd name="T10" fmla="*/ 1423988 w 1096"/>
                  <a:gd name="T11" fmla="*/ 931863 h 1048"/>
                  <a:gd name="T12" fmla="*/ 1495425 w 1096"/>
                  <a:gd name="T13" fmla="*/ 836613 h 1048"/>
                  <a:gd name="T14" fmla="*/ 1581150 w 1096"/>
                  <a:gd name="T15" fmla="*/ 866775 h 1048"/>
                  <a:gd name="T16" fmla="*/ 1647825 w 1096"/>
                  <a:gd name="T17" fmla="*/ 739775 h 1048"/>
                  <a:gd name="T18" fmla="*/ 1716088 w 1096"/>
                  <a:gd name="T19" fmla="*/ 630238 h 1048"/>
                  <a:gd name="T20" fmla="*/ 1676400 w 1096"/>
                  <a:gd name="T21" fmla="*/ 533400 h 1048"/>
                  <a:gd name="T22" fmla="*/ 1627188 w 1096"/>
                  <a:gd name="T23" fmla="*/ 441325 h 1048"/>
                  <a:gd name="T24" fmla="*/ 1573213 w 1096"/>
                  <a:gd name="T25" fmla="*/ 312738 h 1048"/>
                  <a:gd name="T26" fmla="*/ 1604963 w 1096"/>
                  <a:gd name="T27" fmla="*/ 276225 h 1048"/>
                  <a:gd name="T28" fmla="*/ 1581150 w 1096"/>
                  <a:gd name="T29" fmla="*/ 203200 h 1048"/>
                  <a:gd name="T30" fmla="*/ 1609725 w 1096"/>
                  <a:gd name="T31" fmla="*/ 90488 h 1048"/>
                  <a:gd name="T32" fmla="*/ 1552575 w 1096"/>
                  <a:gd name="T33" fmla="*/ 22225 h 1048"/>
                  <a:gd name="T34" fmla="*/ 1474788 w 1096"/>
                  <a:gd name="T35" fmla="*/ 96838 h 1048"/>
                  <a:gd name="T36" fmla="*/ 1404938 w 1096"/>
                  <a:gd name="T37" fmla="*/ 17463 h 1048"/>
                  <a:gd name="T38" fmla="*/ 1341438 w 1096"/>
                  <a:gd name="T39" fmla="*/ 55563 h 1048"/>
                  <a:gd name="T40" fmla="*/ 1263650 w 1096"/>
                  <a:gd name="T41" fmla="*/ 60325 h 1048"/>
                  <a:gd name="T42" fmla="*/ 1263650 w 1096"/>
                  <a:gd name="T43" fmla="*/ 184150 h 1048"/>
                  <a:gd name="T44" fmla="*/ 1203325 w 1096"/>
                  <a:gd name="T45" fmla="*/ 309563 h 1048"/>
                  <a:gd name="T46" fmla="*/ 1090613 w 1096"/>
                  <a:gd name="T47" fmla="*/ 381000 h 1048"/>
                  <a:gd name="T48" fmla="*/ 1046163 w 1096"/>
                  <a:gd name="T49" fmla="*/ 304800 h 1048"/>
                  <a:gd name="T50" fmla="*/ 1031875 w 1096"/>
                  <a:gd name="T51" fmla="*/ 176213 h 1048"/>
                  <a:gd name="T52" fmla="*/ 935038 w 1096"/>
                  <a:gd name="T53" fmla="*/ 93663 h 1048"/>
                  <a:gd name="T54" fmla="*/ 839788 w 1096"/>
                  <a:gd name="T55" fmla="*/ 41275 h 1048"/>
                  <a:gd name="T56" fmla="*/ 782638 w 1096"/>
                  <a:gd name="T57" fmla="*/ 166688 h 1048"/>
                  <a:gd name="T58" fmla="*/ 658813 w 1096"/>
                  <a:gd name="T59" fmla="*/ 227013 h 1048"/>
                  <a:gd name="T60" fmla="*/ 514350 w 1096"/>
                  <a:gd name="T61" fmla="*/ 252413 h 1048"/>
                  <a:gd name="T62" fmla="*/ 444500 w 1096"/>
                  <a:gd name="T63" fmla="*/ 354013 h 1048"/>
                  <a:gd name="T64" fmla="*/ 366713 w 1096"/>
                  <a:gd name="T65" fmla="*/ 454025 h 1048"/>
                  <a:gd name="T66" fmla="*/ 190500 w 1096"/>
                  <a:gd name="T67" fmla="*/ 506413 h 1048"/>
                  <a:gd name="T68" fmla="*/ 69850 w 1096"/>
                  <a:gd name="T69" fmla="*/ 514350 h 1048"/>
                  <a:gd name="T70" fmla="*/ 131763 w 1096"/>
                  <a:gd name="T71" fmla="*/ 646113 h 1048"/>
                  <a:gd name="T72" fmla="*/ 201613 w 1096"/>
                  <a:gd name="T73" fmla="*/ 758825 h 1048"/>
                  <a:gd name="T74" fmla="*/ 136525 w 1096"/>
                  <a:gd name="T75" fmla="*/ 920750 h 1048"/>
                  <a:gd name="T76" fmla="*/ 28575 w 1096"/>
                  <a:gd name="T77" fmla="*/ 1060450 h 1048"/>
                  <a:gd name="T78" fmla="*/ 12700 w 1096"/>
                  <a:gd name="T79" fmla="*/ 1211263 h 1048"/>
                  <a:gd name="T80" fmla="*/ 42863 w 1096"/>
                  <a:gd name="T81" fmla="*/ 1354138 h 1048"/>
                  <a:gd name="T82" fmla="*/ 104775 w 1096"/>
                  <a:gd name="T83" fmla="*/ 1476375 h 1048"/>
                  <a:gd name="T84" fmla="*/ 165100 w 1096"/>
                  <a:gd name="T85" fmla="*/ 1582738 h 1048"/>
                  <a:gd name="T86" fmla="*/ 263525 w 1096"/>
                  <a:gd name="T87" fmla="*/ 1651000 h 1048"/>
                  <a:gd name="T88" fmla="*/ 330200 w 1096"/>
                  <a:gd name="T89" fmla="*/ 1593850 h 1048"/>
                  <a:gd name="T90" fmla="*/ 441325 w 1096"/>
                  <a:gd name="T91" fmla="*/ 1533525 h 1048"/>
                  <a:gd name="T92" fmla="*/ 555625 w 1096"/>
                  <a:gd name="T93" fmla="*/ 1452563 h 1048"/>
                  <a:gd name="T94" fmla="*/ 688975 w 1096"/>
                  <a:gd name="T95" fmla="*/ 1435100 h 1048"/>
                  <a:gd name="T96" fmla="*/ 803275 w 1096"/>
                  <a:gd name="T97" fmla="*/ 1370013 h 1048"/>
                  <a:gd name="T98" fmla="*/ 889000 w 1096"/>
                  <a:gd name="T99" fmla="*/ 1284288 h 1048"/>
                  <a:gd name="T100" fmla="*/ 946150 w 1096"/>
                  <a:gd name="T101" fmla="*/ 1225550 h 1048"/>
                  <a:gd name="T102" fmla="*/ 1028700 w 1096"/>
                  <a:gd name="T103" fmla="*/ 1355725 h 10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6" h="1048">
                    <a:moveTo>
                      <a:pt x="664" y="866"/>
                    </a:moveTo>
                    <a:lnTo>
                      <a:pt x="679" y="858"/>
                    </a:lnTo>
                    <a:lnTo>
                      <a:pt x="688" y="837"/>
                    </a:lnTo>
                    <a:lnTo>
                      <a:pt x="696" y="818"/>
                    </a:lnTo>
                    <a:lnTo>
                      <a:pt x="711" y="803"/>
                    </a:lnTo>
                    <a:lnTo>
                      <a:pt x="732" y="790"/>
                    </a:lnTo>
                    <a:lnTo>
                      <a:pt x="757" y="789"/>
                    </a:lnTo>
                    <a:lnTo>
                      <a:pt x="777" y="782"/>
                    </a:lnTo>
                    <a:lnTo>
                      <a:pt x="789" y="765"/>
                    </a:lnTo>
                    <a:lnTo>
                      <a:pt x="796" y="739"/>
                    </a:lnTo>
                    <a:lnTo>
                      <a:pt x="806" y="723"/>
                    </a:lnTo>
                    <a:lnTo>
                      <a:pt x="804" y="697"/>
                    </a:lnTo>
                    <a:lnTo>
                      <a:pt x="815" y="687"/>
                    </a:lnTo>
                    <a:lnTo>
                      <a:pt x="836" y="689"/>
                    </a:lnTo>
                    <a:lnTo>
                      <a:pt x="853" y="684"/>
                    </a:lnTo>
                    <a:lnTo>
                      <a:pt x="864" y="666"/>
                    </a:lnTo>
                    <a:lnTo>
                      <a:pt x="871" y="647"/>
                    </a:lnTo>
                    <a:lnTo>
                      <a:pt x="864" y="627"/>
                    </a:lnTo>
                    <a:lnTo>
                      <a:pt x="848" y="622"/>
                    </a:lnTo>
                    <a:lnTo>
                      <a:pt x="838" y="606"/>
                    </a:lnTo>
                    <a:lnTo>
                      <a:pt x="841" y="587"/>
                    </a:lnTo>
                    <a:lnTo>
                      <a:pt x="858" y="575"/>
                    </a:lnTo>
                    <a:lnTo>
                      <a:pt x="884" y="584"/>
                    </a:lnTo>
                    <a:lnTo>
                      <a:pt x="897" y="587"/>
                    </a:lnTo>
                    <a:lnTo>
                      <a:pt x="913" y="578"/>
                    </a:lnTo>
                    <a:lnTo>
                      <a:pt x="923" y="561"/>
                    </a:lnTo>
                    <a:lnTo>
                      <a:pt x="929" y="542"/>
                    </a:lnTo>
                    <a:lnTo>
                      <a:pt x="942" y="527"/>
                    </a:lnTo>
                    <a:lnTo>
                      <a:pt x="959" y="521"/>
                    </a:lnTo>
                    <a:lnTo>
                      <a:pt x="975" y="523"/>
                    </a:lnTo>
                    <a:lnTo>
                      <a:pt x="985" y="534"/>
                    </a:lnTo>
                    <a:lnTo>
                      <a:pt x="996" y="546"/>
                    </a:lnTo>
                    <a:lnTo>
                      <a:pt x="1009" y="534"/>
                    </a:lnTo>
                    <a:lnTo>
                      <a:pt x="1020" y="516"/>
                    </a:lnTo>
                    <a:lnTo>
                      <a:pt x="1029" y="493"/>
                    </a:lnTo>
                    <a:lnTo>
                      <a:pt x="1038" y="466"/>
                    </a:lnTo>
                    <a:lnTo>
                      <a:pt x="1056" y="448"/>
                    </a:lnTo>
                    <a:lnTo>
                      <a:pt x="1079" y="435"/>
                    </a:lnTo>
                    <a:lnTo>
                      <a:pt x="1076" y="419"/>
                    </a:lnTo>
                    <a:lnTo>
                      <a:pt x="1081" y="397"/>
                    </a:lnTo>
                    <a:lnTo>
                      <a:pt x="1095" y="379"/>
                    </a:lnTo>
                    <a:lnTo>
                      <a:pt x="1095" y="360"/>
                    </a:lnTo>
                    <a:lnTo>
                      <a:pt x="1081" y="348"/>
                    </a:lnTo>
                    <a:lnTo>
                      <a:pt x="1056" y="336"/>
                    </a:lnTo>
                    <a:lnTo>
                      <a:pt x="1061" y="316"/>
                    </a:lnTo>
                    <a:lnTo>
                      <a:pt x="1055" y="292"/>
                    </a:lnTo>
                    <a:lnTo>
                      <a:pt x="1038" y="285"/>
                    </a:lnTo>
                    <a:lnTo>
                      <a:pt x="1025" y="278"/>
                    </a:lnTo>
                    <a:lnTo>
                      <a:pt x="1027" y="252"/>
                    </a:lnTo>
                    <a:lnTo>
                      <a:pt x="1020" y="224"/>
                    </a:lnTo>
                    <a:lnTo>
                      <a:pt x="1007" y="211"/>
                    </a:lnTo>
                    <a:lnTo>
                      <a:pt x="991" y="197"/>
                    </a:lnTo>
                    <a:lnTo>
                      <a:pt x="974" y="193"/>
                    </a:lnTo>
                    <a:lnTo>
                      <a:pt x="978" y="178"/>
                    </a:lnTo>
                    <a:lnTo>
                      <a:pt x="994" y="176"/>
                    </a:lnTo>
                    <a:lnTo>
                      <a:pt x="1011" y="174"/>
                    </a:lnTo>
                    <a:lnTo>
                      <a:pt x="1022" y="157"/>
                    </a:lnTo>
                    <a:lnTo>
                      <a:pt x="1019" y="140"/>
                    </a:lnTo>
                    <a:lnTo>
                      <a:pt x="1007" y="133"/>
                    </a:lnTo>
                    <a:lnTo>
                      <a:pt x="996" y="128"/>
                    </a:lnTo>
                    <a:lnTo>
                      <a:pt x="1001" y="114"/>
                    </a:lnTo>
                    <a:lnTo>
                      <a:pt x="1014" y="97"/>
                    </a:lnTo>
                    <a:lnTo>
                      <a:pt x="1020" y="73"/>
                    </a:lnTo>
                    <a:lnTo>
                      <a:pt x="1014" y="57"/>
                    </a:lnTo>
                    <a:lnTo>
                      <a:pt x="1022" y="38"/>
                    </a:lnTo>
                    <a:lnTo>
                      <a:pt x="1027" y="14"/>
                    </a:lnTo>
                    <a:lnTo>
                      <a:pt x="1001" y="5"/>
                    </a:lnTo>
                    <a:lnTo>
                      <a:pt x="978" y="14"/>
                    </a:lnTo>
                    <a:lnTo>
                      <a:pt x="968" y="30"/>
                    </a:lnTo>
                    <a:lnTo>
                      <a:pt x="949" y="33"/>
                    </a:lnTo>
                    <a:lnTo>
                      <a:pt x="939" y="45"/>
                    </a:lnTo>
                    <a:lnTo>
                      <a:pt x="929" y="61"/>
                    </a:lnTo>
                    <a:lnTo>
                      <a:pt x="917" y="67"/>
                    </a:lnTo>
                    <a:lnTo>
                      <a:pt x="906" y="50"/>
                    </a:lnTo>
                    <a:lnTo>
                      <a:pt x="897" y="30"/>
                    </a:lnTo>
                    <a:lnTo>
                      <a:pt x="885" y="11"/>
                    </a:lnTo>
                    <a:lnTo>
                      <a:pt x="879" y="0"/>
                    </a:lnTo>
                    <a:lnTo>
                      <a:pt x="864" y="4"/>
                    </a:lnTo>
                    <a:lnTo>
                      <a:pt x="853" y="16"/>
                    </a:lnTo>
                    <a:lnTo>
                      <a:pt x="845" y="35"/>
                    </a:lnTo>
                    <a:lnTo>
                      <a:pt x="834" y="24"/>
                    </a:lnTo>
                    <a:lnTo>
                      <a:pt x="823" y="14"/>
                    </a:lnTo>
                    <a:lnTo>
                      <a:pt x="806" y="21"/>
                    </a:lnTo>
                    <a:lnTo>
                      <a:pt x="796" y="38"/>
                    </a:lnTo>
                    <a:lnTo>
                      <a:pt x="778" y="52"/>
                    </a:lnTo>
                    <a:lnTo>
                      <a:pt x="775" y="67"/>
                    </a:lnTo>
                    <a:lnTo>
                      <a:pt x="789" y="90"/>
                    </a:lnTo>
                    <a:lnTo>
                      <a:pt x="796" y="116"/>
                    </a:lnTo>
                    <a:lnTo>
                      <a:pt x="801" y="152"/>
                    </a:lnTo>
                    <a:lnTo>
                      <a:pt x="791" y="176"/>
                    </a:lnTo>
                    <a:lnTo>
                      <a:pt x="778" y="193"/>
                    </a:lnTo>
                    <a:lnTo>
                      <a:pt x="758" y="195"/>
                    </a:lnTo>
                    <a:lnTo>
                      <a:pt x="739" y="200"/>
                    </a:lnTo>
                    <a:lnTo>
                      <a:pt x="724" y="214"/>
                    </a:lnTo>
                    <a:lnTo>
                      <a:pt x="705" y="231"/>
                    </a:lnTo>
                    <a:lnTo>
                      <a:pt x="687" y="240"/>
                    </a:lnTo>
                    <a:lnTo>
                      <a:pt x="670" y="238"/>
                    </a:lnTo>
                    <a:lnTo>
                      <a:pt x="659" y="228"/>
                    </a:lnTo>
                    <a:lnTo>
                      <a:pt x="651" y="209"/>
                    </a:lnTo>
                    <a:lnTo>
                      <a:pt x="659" y="192"/>
                    </a:lnTo>
                    <a:lnTo>
                      <a:pt x="648" y="174"/>
                    </a:lnTo>
                    <a:lnTo>
                      <a:pt x="638" y="154"/>
                    </a:lnTo>
                    <a:lnTo>
                      <a:pt x="641" y="133"/>
                    </a:lnTo>
                    <a:lnTo>
                      <a:pt x="650" y="111"/>
                    </a:lnTo>
                    <a:lnTo>
                      <a:pt x="646" y="92"/>
                    </a:lnTo>
                    <a:lnTo>
                      <a:pt x="628" y="79"/>
                    </a:lnTo>
                    <a:lnTo>
                      <a:pt x="604" y="73"/>
                    </a:lnTo>
                    <a:lnTo>
                      <a:pt x="589" y="59"/>
                    </a:lnTo>
                    <a:lnTo>
                      <a:pt x="580" y="35"/>
                    </a:lnTo>
                    <a:lnTo>
                      <a:pt x="567" y="19"/>
                    </a:lnTo>
                    <a:lnTo>
                      <a:pt x="545" y="16"/>
                    </a:lnTo>
                    <a:lnTo>
                      <a:pt x="529" y="26"/>
                    </a:lnTo>
                    <a:lnTo>
                      <a:pt x="532" y="54"/>
                    </a:lnTo>
                    <a:lnTo>
                      <a:pt x="519" y="76"/>
                    </a:lnTo>
                    <a:lnTo>
                      <a:pt x="504" y="86"/>
                    </a:lnTo>
                    <a:lnTo>
                      <a:pt x="493" y="105"/>
                    </a:lnTo>
                    <a:lnTo>
                      <a:pt x="473" y="116"/>
                    </a:lnTo>
                    <a:lnTo>
                      <a:pt x="453" y="126"/>
                    </a:lnTo>
                    <a:lnTo>
                      <a:pt x="440" y="140"/>
                    </a:lnTo>
                    <a:lnTo>
                      <a:pt x="415" y="143"/>
                    </a:lnTo>
                    <a:lnTo>
                      <a:pt x="390" y="136"/>
                    </a:lnTo>
                    <a:lnTo>
                      <a:pt x="368" y="140"/>
                    </a:lnTo>
                    <a:lnTo>
                      <a:pt x="342" y="147"/>
                    </a:lnTo>
                    <a:lnTo>
                      <a:pt x="324" y="159"/>
                    </a:lnTo>
                    <a:lnTo>
                      <a:pt x="309" y="176"/>
                    </a:lnTo>
                    <a:lnTo>
                      <a:pt x="289" y="190"/>
                    </a:lnTo>
                    <a:lnTo>
                      <a:pt x="281" y="202"/>
                    </a:lnTo>
                    <a:lnTo>
                      <a:pt x="280" y="223"/>
                    </a:lnTo>
                    <a:lnTo>
                      <a:pt x="289" y="248"/>
                    </a:lnTo>
                    <a:lnTo>
                      <a:pt x="280" y="269"/>
                    </a:lnTo>
                    <a:lnTo>
                      <a:pt x="262" y="281"/>
                    </a:lnTo>
                    <a:lnTo>
                      <a:pt x="231" y="286"/>
                    </a:lnTo>
                    <a:lnTo>
                      <a:pt x="200" y="297"/>
                    </a:lnTo>
                    <a:lnTo>
                      <a:pt x="169" y="304"/>
                    </a:lnTo>
                    <a:lnTo>
                      <a:pt x="145" y="314"/>
                    </a:lnTo>
                    <a:lnTo>
                      <a:pt x="120" y="319"/>
                    </a:lnTo>
                    <a:lnTo>
                      <a:pt x="99" y="314"/>
                    </a:lnTo>
                    <a:lnTo>
                      <a:pt x="79" y="304"/>
                    </a:lnTo>
                    <a:lnTo>
                      <a:pt x="57" y="309"/>
                    </a:lnTo>
                    <a:lnTo>
                      <a:pt x="44" y="324"/>
                    </a:lnTo>
                    <a:lnTo>
                      <a:pt x="39" y="348"/>
                    </a:lnTo>
                    <a:lnTo>
                      <a:pt x="52" y="369"/>
                    </a:lnTo>
                    <a:lnTo>
                      <a:pt x="72" y="386"/>
                    </a:lnTo>
                    <a:lnTo>
                      <a:pt x="83" y="407"/>
                    </a:lnTo>
                    <a:lnTo>
                      <a:pt x="84" y="426"/>
                    </a:lnTo>
                    <a:lnTo>
                      <a:pt x="107" y="435"/>
                    </a:lnTo>
                    <a:lnTo>
                      <a:pt x="125" y="452"/>
                    </a:lnTo>
                    <a:lnTo>
                      <a:pt x="127" y="478"/>
                    </a:lnTo>
                    <a:lnTo>
                      <a:pt x="116" y="504"/>
                    </a:lnTo>
                    <a:lnTo>
                      <a:pt x="110" y="530"/>
                    </a:lnTo>
                    <a:lnTo>
                      <a:pt x="99" y="558"/>
                    </a:lnTo>
                    <a:lnTo>
                      <a:pt x="86" y="580"/>
                    </a:lnTo>
                    <a:lnTo>
                      <a:pt x="73" y="606"/>
                    </a:lnTo>
                    <a:lnTo>
                      <a:pt x="57" y="630"/>
                    </a:lnTo>
                    <a:lnTo>
                      <a:pt x="34" y="646"/>
                    </a:lnTo>
                    <a:lnTo>
                      <a:pt x="18" y="668"/>
                    </a:lnTo>
                    <a:lnTo>
                      <a:pt x="14" y="689"/>
                    </a:lnTo>
                    <a:lnTo>
                      <a:pt x="24" y="718"/>
                    </a:lnTo>
                    <a:lnTo>
                      <a:pt x="16" y="740"/>
                    </a:lnTo>
                    <a:lnTo>
                      <a:pt x="8" y="763"/>
                    </a:lnTo>
                    <a:lnTo>
                      <a:pt x="0" y="792"/>
                    </a:lnTo>
                    <a:lnTo>
                      <a:pt x="3" y="816"/>
                    </a:lnTo>
                    <a:lnTo>
                      <a:pt x="11" y="840"/>
                    </a:lnTo>
                    <a:lnTo>
                      <a:pt x="27" y="853"/>
                    </a:lnTo>
                    <a:lnTo>
                      <a:pt x="46" y="868"/>
                    </a:lnTo>
                    <a:lnTo>
                      <a:pt x="57" y="887"/>
                    </a:lnTo>
                    <a:lnTo>
                      <a:pt x="68" y="909"/>
                    </a:lnTo>
                    <a:lnTo>
                      <a:pt x="66" y="930"/>
                    </a:lnTo>
                    <a:lnTo>
                      <a:pt x="65" y="953"/>
                    </a:lnTo>
                    <a:lnTo>
                      <a:pt x="86" y="965"/>
                    </a:lnTo>
                    <a:lnTo>
                      <a:pt x="104" y="978"/>
                    </a:lnTo>
                    <a:lnTo>
                      <a:pt x="104" y="997"/>
                    </a:lnTo>
                    <a:lnTo>
                      <a:pt x="110" y="1023"/>
                    </a:lnTo>
                    <a:lnTo>
                      <a:pt x="136" y="1040"/>
                    </a:lnTo>
                    <a:lnTo>
                      <a:pt x="151" y="1047"/>
                    </a:lnTo>
                    <a:lnTo>
                      <a:pt x="166" y="1040"/>
                    </a:lnTo>
                    <a:lnTo>
                      <a:pt x="171" y="1023"/>
                    </a:lnTo>
                    <a:lnTo>
                      <a:pt x="187" y="1016"/>
                    </a:lnTo>
                    <a:lnTo>
                      <a:pt x="206" y="1021"/>
                    </a:lnTo>
                    <a:lnTo>
                      <a:pt x="208" y="1004"/>
                    </a:lnTo>
                    <a:lnTo>
                      <a:pt x="215" y="989"/>
                    </a:lnTo>
                    <a:lnTo>
                      <a:pt x="231" y="984"/>
                    </a:lnTo>
                    <a:lnTo>
                      <a:pt x="257" y="977"/>
                    </a:lnTo>
                    <a:lnTo>
                      <a:pt x="278" y="966"/>
                    </a:lnTo>
                    <a:lnTo>
                      <a:pt x="300" y="953"/>
                    </a:lnTo>
                    <a:lnTo>
                      <a:pt x="319" y="946"/>
                    </a:lnTo>
                    <a:lnTo>
                      <a:pt x="332" y="930"/>
                    </a:lnTo>
                    <a:lnTo>
                      <a:pt x="350" y="915"/>
                    </a:lnTo>
                    <a:lnTo>
                      <a:pt x="370" y="908"/>
                    </a:lnTo>
                    <a:lnTo>
                      <a:pt x="392" y="904"/>
                    </a:lnTo>
                    <a:lnTo>
                      <a:pt x="412" y="899"/>
                    </a:lnTo>
                    <a:lnTo>
                      <a:pt x="434" y="904"/>
                    </a:lnTo>
                    <a:lnTo>
                      <a:pt x="454" y="901"/>
                    </a:lnTo>
                    <a:lnTo>
                      <a:pt x="473" y="890"/>
                    </a:lnTo>
                    <a:lnTo>
                      <a:pt x="488" y="875"/>
                    </a:lnTo>
                    <a:lnTo>
                      <a:pt x="506" y="863"/>
                    </a:lnTo>
                    <a:lnTo>
                      <a:pt x="527" y="856"/>
                    </a:lnTo>
                    <a:lnTo>
                      <a:pt x="537" y="842"/>
                    </a:lnTo>
                    <a:lnTo>
                      <a:pt x="545" y="823"/>
                    </a:lnTo>
                    <a:lnTo>
                      <a:pt x="560" y="809"/>
                    </a:lnTo>
                    <a:lnTo>
                      <a:pt x="567" y="789"/>
                    </a:lnTo>
                    <a:lnTo>
                      <a:pt x="568" y="768"/>
                    </a:lnTo>
                    <a:lnTo>
                      <a:pt x="580" y="759"/>
                    </a:lnTo>
                    <a:lnTo>
                      <a:pt x="596" y="772"/>
                    </a:lnTo>
                    <a:lnTo>
                      <a:pt x="609" y="789"/>
                    </a:lnTo>
                    <a:lnTo>
                      <a:pt x="620" y="806"/>
                    </a:lnTo>
                    <a:lnTo>
                      <a:pt x="630" y="835"/>
                    </a:lnTo>
                    <a:lnTo>
                      <a:pt x="648" y="854"/>
                    </a:lnTo>
                    <a:lnTo>
                      <a:pt x="664" y="866"/>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 name="Freeform 13"/>
              <p:cNvSpPr>
                <a:spLocks/>
              </p:cNvSpPr>
              <p:nvPr/>
            </p:nvSpPr>
            <p:spPr bwMode="auto">
              <a:xfrm>
                <a:off x="5323522" y="2775357"/>
                <a:ext cx="1194829" cy="1427565"/>
              </a:xfrm>
              <a:custGeom>
                <a:avLst/>
                <a:gdLst>
                  <a:gd name="T0" fmla="*/ 555625 w 861"/>
                  <a:gd name="T1" fmla="*/ 87313 h 984"/>
                  <a:gd name="T2" fmla="*/ 644525 w 861"/>
                  <a:gd name="T3" fmla="*/ 139700 h 984"/>
                  <a:gd name="T4" fmla="*/ 725488 w 861"/>
                  <a:gd name="T5" fmla="*/ 200025 h 984"/>
                  <a:gd name="T6" fmla="*/ 766763 w 861"/>
                  <a:gd name="T7" fmla="*/ 276225 h 984"/>
                  <a:gd name="T8" fmla="*/ 768350 w 861"/>
                  <a:gd name="T9" fmla="*/ 388938 h 984"/>
                  <a:gd name="T10" fmla="*/ 825500 w 861"/>
                  <a:gd name="T11" fmla="*/ 431800 h 984"/>
                  <a:gd name="T12" fmla="*/ 858838 w 861"/>
                  <a:gd name="T13" fmla="*/ 487363 h 984"/>
                  <a:gd name="T14" fmla="*/ 908050 w 861"/>
                  <a:gd name="T15" fmla="*/ 569913 h 984"/>
                  <a:gd name="T16" fmla="*/ 900113 w 861"/>
                  <a:gd name="T17" fmla="*/ 668338 h 984"/>
                  <a:gd name="T18" fmla="*/ 954088 w 861"/>
                  <a:gd name="T19" fmla="*/ 758825 h 984"/>
                  <a:gd name="T20" fmla="*/ 1065213 w 861"/>
                  <a:gd name="T21" fmla="*/ 771525 h 984"/>
                  <a:gd name="T22" fmla="*/ 1149350 w 861"/>
                  <a:gd name="T23" fmla="*/ 795338 h 984"/>
                  <a:gd name="T24" fmla="*/ 1243013 w 861"/>
                  <a:gd name="T25" fmla="*/ 844550 h 984"/>
                  <a:gd name="T26" fmla="*/ 1323975 w 861"/>
                  <a:gd name="T27" fmla="*/ 904875 h 984"/>
                  <a:gd name="T28" fmla="*/ 1344613 w 861"/>
                  <a:gd name="T29" fmla="*/ 989013 h 984"/>
                  <a:gd name="T30" fmla="*/ 1341438 w 861"/>
                  <a:gd name="T31" fmla="*/ 1065213 h 984"/>
                  <a:gd name="T32" fmla="*/ 1274763 w 861"/>
                  <a:gd name="T33" fmla="*/ 1143000 h 984"/>
                  <a:gd name="T34" fmla="*/ 1176338 w 861"/>
                  <a:gd name="T35" fmla="*/ 1112838 h 984"/>
                  <a:gd name="T36" fmla="*/ 1079500 w 861"/>
                  <a:gd name="T37" fmla="*/ 1109663 h 984"/>
                  <a:gd name="T38" fmla="*/ 979488 w 861"/>
                  <a:gd name="T39" fmla="*/ 1154113 h 984"/>
                  <a:gd name="T40" fmla="*/ 863600 w 861"/>
                  <a:gd name="T41" fmla="*/ 1177925 h 984"/>
                  <a:gd name="T42" fmla="*/ 784225 w 861"/>
                  <a:gd name="T43" fmla="*/ 1262063 h 984"/>
                  <a:gd name="T44" fmla="*/ 784225 w 861"/>
                  <a:gd name="T45" fmla="*/ 1336675 h 984"/>
                  <a:gd name="T46" fmla="*/ 838200 w 861"/>
                  <a:gd name="T47" fmla="*/ 1430338 h 984"/>
                  <a:gd name="T48" fmla="*/ 847725 w 861"/>
                  <a:gd name="T49" fmla="*/ 1528763 h 984"/>
                  <a:gd name="T50" fmla="*/ 760413 w 861"/>
                  <a:gd name="T51" fmla="*/ 1544638 h 984"/>
                  <a:gd name="T52" fmla="*/ 708025 w 861"/>
                  <a:gd name="T53" fmla="*/ 1495425 h 984"/>
                  <a:gd name="T54" fmla="*/ 595313 w 861"/>
                  <a:gd name="T55" fmla="*/ 1470025 h 984"/>
                  <a:gd name="T56" fmla="*/ 479425 w 861"/>
                  <a:gd name="T57" fmla="*/ 1443038 h 984"/>
                  <a:gd name="T58" fmla="*/ 363538 w 861"/>
                  <a:gd name="T59" fmla="*/ 1441450 h 984"/>
                  <a:gd name="T60" fmla="*/ 312738 w 861"/>
                  <a:gd name="T61" fmla="*/ 1355725 h 984"/>
                  <a:gd name="T62" fmla="*/ 311150 w 861"/>
                  <a:gd name="T63" fmla="*/ 1249363 h 984"/>
                  <a:gd name="T64" fmla="*/ 214313 w 861"/>
                  <a:gd name="T65" fmla="*/ 1238250 h 984"/>
                  <a:gd name="T66" fmla="*/ 187325 w 861"/>
                  <a:gd name="T67" fmla="*/ 1139825 h 984"/>
                  <a:gd name="T68" fmla="*/ 88900 w 861"/>
                  <a:gd name="T69" fmla="*/ 1052513 h 984"/>
                  <a:gd name="T70" fmla="*/ 12700 w 861"/>
                  <a:gd name="T71" fmla="*/ 966788 h 984"/>
                  <a:gd name="T72" fmla="*/ 19050 w 861"/>
                  <a:gd name="T73" fmla="*/ 879475 h 984"/>
                  <a:gd name="T74" fmla="*/ 23813 w 861"/>
                  <a:gd name="T75" fmla="*/ 788988 h 984"/>
                  <a:gd name="T76" fmla="*/ 111125 w 861"/>
                  <a:gd name="T77" fmla="*/ 781050 h 984"/>
                  <a:gd name="T78" fmla="*/ 152400 w 861"/>
                  <a:gd name="T79" fmla="*/ 709613 h 984"/>
                  <a:gd name="T80" fmla="*/ 184150 w 861"/>
                  <a:gd name="T81" fmla="*/ 604838 h 984"/>
                  <a:gd name="T82" fmla="*/ 193675 w 861"/>
                  <a:gd name="T83" fmla="*/ 468313 h 984"/>
                  <a:gd name="T84" fmla="*/ 211138 w 861"/>
                  <a:gd name="T85" fmla="*/ 371475 h 984"/>
                  <a:gd name="T86" fmla="*/ 166688 w 861"/>
                  <a:gd name="T87" fmla="*/ 254000 h 984"/>
                  <a:gd name="T88" fmla="*/ 158750 w 861"/>
                  <a:gd name="T89" fmla="*/ 166688 h 984"/>
                  <a:gd name="T90" fmla="*/ 252413 w 861"/>
                  <a:gd name="T91" fmla="*/ 142875 h 984"/>
                  <a:gd name="T92" fmla="*/ 333375 w 861"/>
                  <a:gd name="T93" fmla="*/ 112713 h 984"/>
                  <a:gd name="T94" fmla="*/ 409575 w 861"/>
                  <a:gd name="T95" fmla="*/ 120650 h 984"/>
                  <a:gd name="T96" fmla="*/ 444500 w 861"/>
                  <a:gd name="T97" fmla="*/ 49213 h 984"/>
                  <a:gd name="T98" fmla="*/ 465138 w 861"/>
                  <a:gd name="T99" fmla="*/ 4763 h 9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861" h="984">
                    <a:moveTo>
                      <a:pt x="321" y="36"/>
                    </a:moveTo>
                    <a:lnTo>
                      <a:pt x="330" y="47"/>
                    </a:lnTo>
                    <a:lnTo>
                      <a:pt x="350" y="55"/>
                    </a:lnTo>
                    <a:lnTo>
                      <a:pt x="375" y="62"/>
                    </a:lnTo>
                    <a:lnTo>
                      <a:pt x="393" y="71"/>
                    </a:lnTo>
                    <a:lnTo>
                      <a:pt x="406" y="88"/>
                    </a:lnTo>
                    <a:lnTo>
                      <a:pt x="419" y="103"/>
                    </a:lnTo>
                    <a:lnTo>
                      <a:pt x="437" y="119"/>
                    </a:lnTo>
                    <a:lnTo>
                      <a:pt x="457" y="126"/>
                    </a:lnTo>
                    <a:lnTo>
                      <a:pt x="483" y="131"/>
                    </a:lnTo>
                    <a:lnTo>
                      <a:pt x="489" y="148"/>
                    </a:lnTo>
                    <a:lnTo>
                      <a:pt x="483" y="174"/>
                    </a:lnTo>
                    <a:lnTo>
                      <a:pt x="484" y="198"/>
                    </a:lnTo>
                    <a:lnTo>
                      <a:pt x="489" y="226"/>
                    </a:lnTo>
                    <a:lnTo>
                      <a:pt x="484" y="245"/>
                    </a:lnTo>
                    <a:lnTo>
                      <a:pt x="489" y="266"/>
                    </a:lnTo>
                    <a:lnTo>
                      <a:pt x="499" y="274"/>
                    </a:lnTo>
                    <a:lnTo>
                      <a:pt x="520" y="272"/>
                    </a:lnTo>
                    <a:lnTo>
                      <a:pt x="540" y="274"/>
                    </a:lnTo>
                    <a:lnTo>
                      <a:pt x="547" y="290"/>
                    </a:lnTo>
                    <a:lnTo>
                      <a:pt x="541" y="307"/>
                    </a:lnTo>
                    <a:lnTo>
                      <a:pt x="546" y="326"/>
                    </a:lnTo>
                    <a:lnTo>
                      <a:pt x="556" y="340"/>
                    </a:lnTo>
                    <a:lnTo>
                      <a:pt x="572" y="359"/>
                    </a:lnTo>
                    <a:lnTo>
                      <a:pt x="577" y="374"/>
                    </a:lnTo>
                    <a:lnTo>
                      <a:pt x="569" y="395"/>
                    </a:lnTo>
                    <a:lnTo>
                      <a:pt x="567" y="421"/>
                    </a:lnTo>
                    <a:lnTo>
                      <a:pt x="572" y="441"/>
                    </a:lnTo>
                    <a:lnTo>
                      <a:pt x="582" y="462"/>
                    </a:lnTo>
                    <a:lnTo>
                      <a:pt x="601" y="478"/>
                    </a:lnTo>
                    <a:lnTo>
                      <a:pt x="623" y="488"/>
                    </a:lnTo>
                    <a:lnTo>
                      <a:pt x="650" y="491"/>
                    </a:lnTo>
                    <a:lnTo>
                      <a:pt x="671" y="486"/>
                    </a:lnTo>
                    <a:lnTo>
                      <a:pt x="691" y="479"/>
                    </a:lnTo>
                    <a:lnTo>
                      <a:pt x="711" y="486"/>
                    </a:lnTo>
                    <a:lnTo>
                      <a:pt x="724" y="501"/>
                    </a:lnTo>
                    <a:lnTo>
                      <a:pt x="743" y="513"/>
                    </a:lnTo>
                    <a:lnTo>
                      <a:pt x="764" y="518"/>
                    </a:lnTo>
                    <a:lnTo>
                      <a:pt x="783" y="532"/>
                    </a:lnTo>
                    <a:lnTo>
                      <a:pt x="803" y="539"/>
                    </a:lnTo>
                    <a:lnTo>
                      <a:pt x="823" y="551"/>
                    </a:lnTo>
                    <a:lnTo>
                      <a:pt x="834" y="570"/>
                    </a:lnTo>
                    <a:lnTo>
                      <a:pt x="844" y="590"/>
                    </a:lnTo>
                    <a:lnTo>
                      <a:pt x="840" y="609"/>
                    </a:lnTo>
                    <a:lnTo>
                      <a:pt x="847" y="623"/>
                    </a:lnTo>
                    <a:lnTo>
                      <a:pt x="860" y="640"/>
                    </a:lnTo>
                    <a:lnTo>
                      <a:pt x="858" y="658"/>
                    </a:lnTo>
                    <a:lnTo>
                      <a:pt x="845" y="671"/>
                    </a:lnTo>
                    <a:lnTo>
                      <a:pt x="833" y="694"/>
                    </a:lnTo>
                    <a:lnTo>
                      <a:pt x="816" y="706"/>
                    </a:lnTo>
                    <a:lnTo>
                      <a:pt x="803" y="720"/>
                    </a:lnTo>
                    <a:lnTo>
                      <a:pt x="785" y="718"/>
                    </a:lnTo>
                    <a:lnTo>
                      <a:pt x="763" y="714"/>
                    </a:lnTo>
                    <a:lnTo>
                      <a:pt x="741" y="701"/>
                    </a:lnTo>
                    <a:lnTo>
                      <a:pt x="722" y="695"/>
                    </a:lnTo>
                    <a:lnTo>
                      <a:pt x="704" y="702"/>
                    </a:lnTo>
                    <a:lnTo>
                      <a:pt x="680" y="699"/>
                    </a:lnTo>
                    <a:lnTo>
                      <a:pt x="660" y="706"/>
                    </a:lnTo>
                    <a:lnTo>
                      <a:pt x="645" y="720"/>
                    </a:lnTo>
                    <a:lnTo>
                      <a:pt x="617" y="727"/>
                    </a:lnTo>
                    <a:lnTo>
                      <a:pt x="593" y="721"/>
                    </a:lnTo>
                    <a:lnTo>
                      <a:pt x="566" y="728"/>
                    </a:lnTo>
                    <a:lnTo>
                      <a:pt x="544" y="742"/>
                    </a:lnTo>
                    <a:lnTo>
                      <a:pt x="516" y="751"/>
                    </a:lnTo>
                    <a:lnTo>
                      <a:pt x="497" y="770"/>
                    </a:lnTo>
                    <a:lnTo>
                      <a:pt x="494" y="795"/>
                    </a:lnTo>
                    <a:lnTo>
                      <a:pt x="484" y="813"/>
                    </a:lnTo>
                    <a:lnTo>
                      <a:pt x="483" y="832"/>
                    </a:lnTo>
                    <a:lnTo>
                      <a:pt x="494" y="842"/>
                    </a:lnTo>
                    <a:lnTo>
                      <a:pt x="499" y="861"/>
                    </a:lnTo>
                    <a:lnTo>
                      <a:pt x="514" y="882"/>
                    </a:lnTo>
                    <a:lnTo>
                      <a:pt x="528" y="901"/>
                    </a:lnTo>
                    <a:lnTo>
                      <a:pt x="546" y="921"/>
                    </a:lnTo>
                    <a:lnTo>
                      <a:pt x="536" y="942"/>
                    </a:lnTo>
                    <a:lnTo>
                      <a:pt x="534" y="963"/>
                    </a:lnTo>
                    <a:lnTo>
                      <a:pt x="521" y="980"/>
                    </a:lnTo>
                    <a:lnTo>
                      <a:pt x="496" y="970"/>
                    </a:lnTo>
                    <a:lnTo>
                      <a:pt x="479" y="973"/>
                    </a:lnTo>
                    <a:lnTo>
                      <a:pt x="464" y="983"/>
                    </a:lnTo>
                    <a:lnTo>
                      <a:pt x="455" y="968"/>
                    </a:lnTo>
                    <a:lnTo>
                      <a:pt x="446" y="942"/>
                    </a:lnTo>
                    <a:lnTo>
                      <a:pt x="424" y="928"/>
                    </a:lnTo>
                    <a:lnTo>
                      <a:pt x="404" y="923"/>
                    </a:lnTo>
                    <a:lnTo>
                      <a:pt x="375" y="926"/>
                    </a:lnTo>
                    <a:lnTo>
                      <a:pt x="354" y="930"/>
                    </a:lnTo>
                    <a:lnTo>
                      <a:pt x="332" y="920"/>
                    </a:lnTo>
                    <a:lnTo>
                      <a:pt x="302" y="909"/>
                    </a:lnTo>
                    <a:lnTo>
                      <a:pt x="274" y="902"/>
                    </a:lnTo>
                    <a:lnTo>
                      <a:pt x="255" y="904"/>
                    </a:lnTo>
                    <a:lnTo>
                      <a:pt x="229" y="908"/>
                    </a:lnTo>
                    <a:lnTo>
                      <a:pt x="210" y="895"/>
                    </a:lnTo>
                    <a:lnTo>
                      <a:pt x="201" y="875"/>
                    </a:lnTo>
                    <a:lnTo>
                      <a:pt x="197" y="854"/>
                    </a:lnTo>
                    <a:lnTo>
                      <a:pt x="210" y="832"/>
                    </a:lnTo>
                    <a:lnTo>
                      <a:pt x="207" y="806"/>
                    </a:lnTo>
                    <a:lnTo>
                      <a:pt x="196" y="787"/>
                    </a:lnTo>
                    <a:lnTo>
                      <a:pt x="173" y="780"/>
                    </a:lnTo>
                    <a:lnTo>
                      <a:pt x="153" y="787"/>
                    </a:lnTo>
                    <a:lnTo>
                      <a:pt x="135" y="780"/>
                    </a:lnTo>
                    <a:lnTo>
                      <a:pt x="126" y="763"/>
                    </a:lnTo>
                    <a:lnTo>
                      <a:pt x="122" y="742"/>
                    </a:lnTo>
                    <a:lnTo>
                      <a:pt x="118" y="718"/>
                    </a:lnTo>
                    <a:lnTo>
                      <a:pt x="103" y="694"/>
                    </a:lnTo>
                    <a:lnTo>
                      <a:pt x="82" y="675"/>
                    </a:lnTo>
                    <a:lnTo>
                      <a:pt x="56" y="663"/>
                    </a:lnTo>
                    <a:lnTo>
                      <a:pt x="25" y="668"/>
                    </a:lnTo>
                    <a:lnTo>
                      <a:pt x="15" y="637"/>
                    </a:lnTo>
                    <a:lnTo>
                      <a:pt x="8" y="609"/>
                    </a:lnTo>
                    <a:lnTo>
                      <a:pt x="0" y="589"/>
                    </a:lnTo>
                    <a:lnTo>
                      <a:pt x="4" y="570"/>
                    </a:lnTo>
                    <a:lnTo>
                      <a:pt x="12" y="554"/>
                    </a:lnTo>
                    <a:lnTo>
                      <a:pt x="13" y="530"/>
                    </a:lnTo>
                    <a:lnTo>
                      <a:pt x="12" y="508"/>
                    </a:lnTo>
                    <a:lnTo>
                      <a:pt x="15" y="497"/>
                    </a:lnTo>
                    <a:lnTo>
                      <a:pt x="32" y="492"/>
                    </a:lnTo>
                    <a:lnTo>
                      <a:pt x="54" y="496"/>
                    </a:lnTo>
                    <a:lnTo>
                      <a:pt x="70" y="492"/>
                    </a:lnTo>
                    <a:lnTo>
                      <a:pt x="89" y="484"/>
                    </a:lnTo>
                    <a:lnTo>
                      <a:pt x="103" y="469"/>
                    </a:lnTo>
                    <a:lnTo>
                      <a:pt x="96" y="447"/>
                    </a:lnTo>
                    <a:lnTo>
                      <a:pt x="98" y="426"/>
                    </a:lnTo>
                    <a:lnTo>
                      <a:pt x="108" y="403"/>
                    </a:lnTo>
                    <a:lnTo>
                      <a:pt x="116" y="381"/>
                    </a:lnTo>
                    <a:lnTo>
                      <a:pt x="124" y="353"/>
                    </a:lnTo>
                    <a:lnTo>
                      <a:pt x="126" y="324"/>
                    </a:lnTo>
                    <a:lnTo>
                      <a:pt x="122" y="295"/>
                    </a:lnTo>
                    <a:lnTo>
                      <a:pt x="127" y="274"/>
                    </a:lnTo>
                    <a:lnTo>
                      <a:pt x="135" y="257"/>
                    </a:lnTo>
                    <a:lnTo>
                      <a:pt x="133" y="234"/>
                    </a:lnTo>
                    <a:lnTo>
                      <a:pt x="118" y="193"/>
                    </a:lnTo>
                    <a:lnTo>
                      <a:pt x="111" y="174"/>
                    </a:lnTo>
                    <a:lnTo>
                      <a:pt x="105" y="160"/>
                    </a:lnTo>
                    <a:lnTo>
                      <a:pt x="102" y="145"/>
                    </a:lnTo>
                    <a:lnTo>
                      <a:pt x="85" y="124"/>
                    </a:lnTo>
                    <a:lnTo>
                      <a:pt x="100" y="105"/>
                    </a:lnTo>
                    <a:lnTo>
                      <a:pt x="121" y="97"/>
                    </a:lnTo>
                    <a:lnTo>
                      <a:pt x="139" y="100"/>
                    </a:lnTo>
                    <a:lnTo>
                      <a:pt x="159" y="90"/>
                    </a:lnTo>
                    <a:lnTo>
                      <a:pt x="178" y="81"/>
                    </a:lnTo>
                    <a:lnTo>
                      <a:pt x="188" y="76"/>
                    </a:lnTo>
                    <a:lnTo>
                      <a:pt x="210" y="71"/>
                    </a:lnTo>
                    <a:lnTo>
                      <a:pt x="227" y="81"/>
                    </a:lnTo>
                    <a:lnTo>
                      <a:pt x="243" y="81"/>
                    </a:lnTo>
                    <a:lnTo>
                      <a:pt x="258" y="76"/>
                    </a:lnTo>
                    <a:lnTo>
                      <a:pt x="267" y="62"/>
                    </a:lnTo>
                    <a:lnTo>
                      <a:pt x="279" y="45"/>
                    </a:lnTo>
                    <a:lnTo>
                      <a:pt x="280" y="31"/>
                    </a:lnTo>
                    <a:lnTo>
                      <a:pt x="282" y="21"/>
                    </a:lnTo>
                    <a:lnTo>
                      <a:pt x="282" y="0"/>
                    </a:lnTo>
                    <a:lnTo>
                      <a:pt x="293" y="3"/>
                    </a:lnTo>
                    <a:lnTo>
                      <a:pt x="313" y="17"/>
                    </a:lnTo>
                    <a:lnTo>
                      <a:pt x="321" y="36"/>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 name="Freeform 14"/>
              <p:cNvSpPr>
                <a:spLocks/>
              </p:cNvSpPr>
              <p:nvPr/>
            </p:nvSpPr>
            <p:spPr bwMode="auto">
              <a:xfrm>
                <a:off x="5766205" y="2520020"/>
                <a:ext cx="1368294" cy="1449327"/>
              </a:xfrm>
              <a:custGeom>
                <a:avLst/>
                <a:gdLst>
                  <a:gd name="T0" fmla="*/ 111125 w 986"/>
                  <a:gd name="T1" fmla="*/ 142875 h 999"/>
                  <a:gd name="T2" fmla="*/ 15875 w 986"/>
                  <a:gd name="T3" fmla="*/ 195263 h 999"/>
                  <a:gd name="T4" fmla="*/ 28575 w 986"/>
                  <a:gd name="T5" fmla="*/ 279400 h 999"/>
                  <a:gd name="T6" fmla="*/ 0 w 986"/>
                  <a:gd name="T7" fmla="*/ 336550 h 999"/>
                  <a:gd name="T8" fmla="*/ 88900 w 986"/>
                  <a:gd name="T9" fmla="*/ 377825 h 999"/>
                  <a:gd name="T10" fmla="*/ 158750 w 986"/>
                  <a:gd name="T11" fmla="*/ 442913 h 999"/>
                  <a:gd name="T12" fmla="*/ 261938 w 986"/>
                  <a:gd name="T13" fmla="*/ 487363 h 999"/>
                  <a:gd name="T14" fmla="*/ 263525 w 986"/>
                  <a:gd name="T15" fmla="*/ 593725 h 999"/>
                  <a:gd name="T16" fmla="*/ 269875 w 986"/>
                  <a:gd name="T17" fmla="*/ 701675 h 999"/>
                  <a:gd name="T18" fmla="*/ 352425 w 986"/>
                  <a:gd name="T19" fmla="*/ 714375 h 999"/>
                  <a:gd name="T20" fmla="*/ 360363 w 986"/>
                  <a:gd name="T21" fmla="*/ 796925 h 999"/>
                  <a:gd name="T22" fmla="*/ 409575 w 986"/>
                  <a:gd name="T23" fmla="*/ 873125 h 999"/>
                  <a:gd name="T24" fmla="*/ 401638 w 986"/>
                  <a:gd name="T25" fmla="*/ 979488 h 999"/>
                  <a:gd name="T26" fmla="*/ 484188 w 986"/>
                  <a:gd name="T27" fmla="*/ 1054100 h 999"/>
                  <a:gd name="T28" fmla="*/ 590550 w 986"/>
                  <a:gd name="T29" fmla="*/ 1039813 h 999"/>
                  <a:gd name="T30" fmla="*/ 673100 w 986"/>
                  <a:gd name="T31" fmla="*/ 1095375 h 999"/>
                  <a:gd name="T32" fmla="*/ 768350 w 986"/>
                  <a:gd name="T33" fmla="*/ 1136650 h 999"/>
                  <a:gd name="T34" fmla="*/ 833438 w 986"/>
                  <a:gd name="T35" fmla="*/ 1217613 h 999"/>
                  <a:gd name="T36" fmla="*/ 858838 w 986"/>
                  <a:gd name="T37" fmla="*/ 1296988 h 999"/>
                  <a:gd name="T38" fmla="*/ 817563 w 986"/>
                  <a:gd name="T39" fmla="*/ 1382713 h 999"/>
                  <a:gd name="T40" fmla="*/ 868363 w 986"/>
                  <a:gd name="T41" fmla="*/ 1481138 h 999"/>
                  <a:gd name="T42" fmla="*/ 850900 w 986"/>
                  <a:gd name="T43" fmla="*/ 1576388 h 999"/>
                  <a:gd name="T44" fmla="*/ 917575 w 986"/>
                  <a:gd name="T45" fmla="*/ 1538288 h 999"/>
                  <a:gd name="T46" fmla="*/ 1027113 w 986"/>
                  <a:gd name="T47" fmla="*/ 1554163 h 999"/>
                  <a:gd name="T48" fmla="*/ 1166813 w 986"/>
                  <a:gd name="T49" fmla="*/ 1527175 h 999"/>
                  <a:gd name="T50" fmla="*/ 1225550 w 986"/>
                  <a:gd name="T51" fmla="*/ 1425575 h 999"/>
                  <a:gd name="T52" fmla="*/ 1303338 w 986"/>
                  <a:gd name="T53" fmla="*/ 1390650 h 999"/>
                  <a:gd name="T54" fmla="*/ 1370013 w 986"/>
                  <a:gd name="T55" fmla="*/ 1346200 h 999"/>
                  <a:gd name="T56" fmla="*/ 1458913 w 986"/>
                  <a:gd name="T57" fmla="*/ 1349375 h 999"/>
                  <a:gd name="T58" fmla="*/ 1555750 w 986"/>
                  <a:gd name="T59" fmla="*/ 1316038 h 999"/>
                  <a:gd name="T60" fmla="*/ 1517650 w 986"/>
                  <a:gd name="T61" fmla="*/ 1235075 h 999"/>
                  <a:gd name="T62" fmla="*/ 1484313 w 986"/>
                  <a:gd name="T63" fmla="*/ 1136650 h 999"/>
                  <a:gd name="T64" fmla="*/ 1535113 w 986"/>
                  <a:gd name="T65" fmla="*/ 1039813 h 999"/>
                  <a:gd name="T66" fmla="*/ 1500188 w 986"/>
                  <a:gd name="T67" fmla="*/ 938213 h 999"/>
                  <a:gd name="T68" fmla="*/ 1481138 w 986"/>
                  <a:gd name="T69" fmla="*/ 849313 h 999"/>
                  <a:gd name="T70" fmla="*/ 1401763 w 986"/>
                  <a:gd name="T71" fmla="*/ 788988 h 999"/>
                  <a:gd name="T72" fmla="*/ 1443038 w 986"/>
                  <a:gd name="T73" fmla="*/ 676275 h 999"/>
                  <a:gd name="T74" fmla="*/ 1360488 w 986"/>
                  <a:gd name="T75" fmla="*/ 569913 h 999"/>
                  <a:gd name="T76" fmla="*/ 1258888 w 986"/>
                  <a:gd name="T77" fmla="*/ 452438 h 999"/>
                  <a:gd name="T78" fmla="*/ 1179513 w 986"/>
                  <a:gd name="T79" fmla="*/ 384175 h 999"/>
                  <a:gd name="T80" fmla="*/ 1230313 w 986"/>
                  <a:gd name="T81" fmla="*/ 271463 h 999"/>
                  <a:gd name="T82" fmla="*/ 1295400 w 986"/>
                  <a:gd name="T83" fmla="*/ 166688 h 999"/>
                  <a:gd name="T84" fmla="*/ 1274763 w 986"/>
                  <a:gd name="T85" fmla="*/ 74613 h 999"/>
                  <a:gd name="T86" fmla="*/ 1187450 w 986"/>
                  <a:gd name="T87" fmla="*/ 147638 h 999"/>
                  <a:gd name="T88" fmla="*/ 1114425 w 986"/>
                  <a:gd name="T89" fmla="*/ 106363 h 999"/>
                  <a:gd name="T90" fmla="*/ 1036638 w 986"/>
                  <a:gd name="T91" fmla="*/ 46038 h 999"/>
                  <a:gd name="T92" fmla="*/ 936625 w 986"/>
                  <a:gd name="T93" fmla="*/ 17463 h 999"/>
                  <a:gd name="T94" fmla="*/ 855663 w 986"/>
                  <a:gd name="T95" fmla="*/ 104775 h 999"/>
                  <a:gd name="T96" fmla="*/ 781050 w 986"/>
                  <a:gd name="T97" fmla="*/ 136525 h 999"/>
                  <a:gd name="T98" fmla="*/ 714375 w 986"/>
                  <a:gd name="T99" fmla="*/ 195263 h 999"/>
                  <a:gd name="T100" fmla="*/ 604838 w 986"/>
                  <a:gd name="T101" fmla="*/ 222250 h 999"/>
                  <a:gd name="T102" fmla="*/ 514350 w 986"/>
                  <a:gd name="T103" fmla="*/ 192088 h 999"/>
                  <a:gd name="T104" fmla="*/ 450850 w 986"/>
                  <a:gd name="T105" fmla="*/ 177800 h 999"/>
                  <a:gd name="T106" fmla="*/ 369888 w 986"/>
                  <a:gd name="T107" fmla="*/ 150813 h 999"/>
                  <a:gd name="T108" fmla="*/ 269875 w 986"/>
                  <a:gd name="T109" fmla="*/ 120650 h 999"/>
                  <a:gd name="T110" fmla="*/ 179388 w 986"/>
                  <a:gd name="T111" fmla="*/ 90488 h 9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86" h="999">
                    <a:moveTo>
                      <a:pt x="103" y="76"/>
                    </a:moveTo>
                    <a:lnTo>
                      <a:pt x="90" y="92"/>
                    </a:lnTo>
                    <a:lnTo>
                      <a:pt x="70" y="90"/>
                    </a:lnTo>
                    <a:lnTo>
                      <a:pt x="48" y="102"/>
                    </a:lnTo>
                    <a:lnTo>
                      <a:pt x="23" y="109"/>
                    </a:lnTo>
                    <a:lnTo>
                      <a:pt x="10" y="123"/>
                    </a:lnTo>
                    <a:lnTo>
                      <a:pt x="4" y="143"/>
                    </a:lnTo>
                    <a:lnTo>
                      <a:pt x="12" y="161"/>
                    </a:lnTo>
                    <a:lnTo>
                      <a:pt x="18" y="176"/>
                    </a:lnTo>
                    <a:lnTo>
                      <a:pt x="20" y="185"/>
                    </a:lnTo>
                    <a:lnTo>
                      <a:pt x="5" y="198"/>
                    </a:lnTo>
                    <a:lnTo>
                      <a:pt x="0" y="212"/>
                    </a:lnTo>
                    <a:lnTo>
                      <a:pt x="12" y="223"/>
                    </a:lnTo>
                    <a:lnTo>
                      <a:pt x="31" y="231"/>
                    </a:lnTo>
                    <a:lnTo>
                      <a:pt x="56" y="238"/>
                    </a:lnTo>
                    <a:lnTo>
                      <a:pt x="74" y="247"/>
                    </a:lnTo>
                    <a:lnTo>
                      <a:pt x="87" y="264"/>
                    </a:lnTo>
                    <a:lnTo>
                      <a:pt x="100" y="279"/>
                    </a:lnTo>
                    <a:lnTo>
                      <a:pt x="118" y="295"/>
                    </a:lnTo>
                    <a:lnTo>
                      <a:pt x="139" y="302"/>
                    </a:lnTo>
                    <a:lnTo>
                      <a:pt x="165" y="307"/>
                    </a:lnTo>
                    <a:lnTo>
                      <a:pt x="170" y="324"/>
                    </a:lnTo>
                    <a:lnTo>
                      <a:pt x="165" y="350"/>
                    </a:lnTo>
                    <a:lnTo>
                      <a:pt x="166" y="374"/>
                    </a:lnTo>
                    <a:lnTo>
                      <a:pt x="170" y="402"/>
                    </a:lnTo>
                    <a:lnTo>
                      <a:pt x="166" y="421"/>
                    </a:lnTo>
                    <a:lnTo>
                      <a:pt x="170" y="442"/>
                    </a:lnTo>
                    <a:lnTo>
                      <a:pt x="181" y="450"/>
                    </a:lnTo>
                    <a:lnTo>
                      <a:pt x="201" y="448"/>
                    </a:lnTo>
                    <a:lnTo>
                      <a:pt x="222" y="450"/>
                    </a:lnTo>
                    <a:lnTo>
                      <a:pt x="228" y="466"/>
                    </a:lnTo>
                    <a:lnTo>
                      <a:pt x="223" y="483"/>
                    </a:lnTo>
                    <a:lnTo>
                      <a:pt x="227" y="502"/>
                    </a:lnTo>
                    <a:lnTo>
                      <a:pt x="238" y="516"/>
                    </a:lnTo>
                    <a:lnTo>
                      <a:pt x="253" y="535"/>
                    </a:lnTo>
                    <a:lnTo>
                      <a:pt x="258" y="550"/>
                    </a:lnTo>
                    <a:lnTo>
                      <a:pt x="251" y="571"/>
                    </a:lnTo>
                    <a:lnTo>
                      <a:pt x="249" y="597"/>
                    </a:lnTo>
                    <a:lnTo>
                      <a:pt x="253" y="617"/>
                    </a:lnTo>
                    <a:lnTo>
                      <a:pt x="264" y="638"/>
                    </a:lnTo>
                    <a:lnTo>
                      <a:pt x="282" y="654"/>
                    </a:lnTo>
                    <a:lnTo>
                      <a:pt x="305" y="664"/>
                    </a:lnTo>
                    <a:lnTo>
                      <a:pt x="332" y="667"/>
                    </a:lnTo>
                    <a:lnTo>
                      <a:pt x="352" y="662"/>
                    </a:lnTo>
                    <a:lnTo>
                      <a:pt x="372" y="655"/>
                    </a:lnTo>
                    <a:lnTo>
                      <a:pt x="393" y="662"/>
                    </a:lnTo>
                    <a:lnTo>
                      <a:pt x="406" y="678"/>
                    </a:lnTo>
                    <a:lnTo>
                      <a:pt x="424" y="690"/>
                    </a:lnTo>
                    <a:lnTo>
                      <a:pt x="446" y="695"/>
                    </a:lnTo>
                    <a:lnTo>
                      <a:pt x="464" y="709"/>
                    </a:lnTo>
                    <a:lnTo>
                      <a:pt x="484" y="716"/>
                    </a:lnTo>
                    <a:lnTo>
                      <a:pt x="505" y="728"/>
                    </a:lnTo>
                    <a:lnTo>
                      <a:pt x="516" y="747"/>
                    </a:lnTo>
                    <a:lnTo>
                      <a:pt x="525" y="767"/>
                    </a:lnTo>
                    <a:lnTo>
                      <a:pt x="521" y="786"/>
                    </a:lnTo>
                    <a:lnTo>
                      <a:pt x="529" y="800"/>
                    </a:lnTo>
                    <a:lnTo>
                      <a:pt x="541" y="817"/>
                    </a:lnTo>
                    <a:lnTo>
                      <a:pt x="539" y="835"/>
                    </a:lnTo>
                    <a:lnTo>
                      <a:pt x="526" y="848"/>
                    </a:lnTo>
                    <a:lnTo>
                      <a:pt x="515" y="871"/>
                    </a:lnTo>
                    <a:lnTo>
                      <a:pt x="521" y="888"/>
                    </a:lnTo>
                    <a:lnTo>
                      <a:pt x="536" y="912"/>
                    </a:lnTo>
                    <a:lnTo>
                      <a:pt x="547" y="933"/>
                    </a:lnTo>
                    <a:lnTo>
                      <a:pt x="539" y="959"/>
                    </a:lnTo>
                    <a:lnTo>
                      <a:pt x="534" y="979"/>
                    </a:lnTo>
                    <a:lnTo>
                      <a:pt x="536" y="993"/>
                    </a:lnTo>
                    <a:lnTo>
                      <a:pt x="551" y="998"/>
                    </a:lnTo>
                    <a:lnTo>
                      <a:pt x="565" y="988"/>
                    </a:lnTo>
                    <a:lnTo>
                      <a:pt x="578" y="969"/>
                    </a:lnTo>
                    <a:lnTo>
                      <a:pt x="601" y="960"/>
                    </a:lnTo>
                    <a:lnTo>
                      <a:pt x="627" y="967"/>
                    </a:lnTo>
                    <a:lnTo>
                      <a:pt x="647" y="979"/>
                    </a:lnTo>
                    <a:lnTo>
                      <a:pt x="674" y="978"/>
                    </a:lnTo>
                    <a:lnTo>
                      <a:pt x="712" y="971"/>
                    </a:lnTo>
                    <a:lnTo>
                      <a:pt x="735" y="962"/>
                    </a:lnTo>
                    <a:lnTo>
                      <a:pt x="749" y="936"/>
                    </a:lnTo>
                    <a:lnTo>
                      <a:pt x="754" y="912"/>
                    </a:lnTo>
                    <a:lnTo>
                      <a:pt x="772" y="898"/>
                    </a:lnTo>
                    <a:lnTo>
                      <a:pt x="780" y="879"/>
                    </a:lnTo>
                    <a:lnTo>
                      <a:pt x="796" y="869"/>
                    </a:lnTo>
                    <a:lnTo>
                      <a:pt x="821" y="876"/>
                    </a:lnTo>
                    <a:lnTo>
                      <a:pt x="842" y="883"/>
                    </a:lnTo>
                    <a:lnTo>
                      <a:pt x="855" y="871"/>
                    </a:lnTo>
                    <a:lnTo>
                      <a:pt x="863" y="848"/>
                    </a:lnTo>
                    <a:lnTo>
                      <a:pt x="884" y="831"/>
                    </a:lnTo>
                    <a:lnTo>
                      <a:pt x="902" y="840"/>
                    </a:lnTo>
                    <a:lnTo>
                      <a:pt x="919" y="850"/>
                    </a:lnTo>
                    <a:lnTo>
                      <a:pt x="940" y="841"/>
                    </a:lnTo>
                    <a:lnTo>
                      <a:pt x="967" y="840"/>
                    </a:lnTo>
                    <a:lnTo>
                      <a:pt x="980" y="829"/>
                    </a:lnTo>
                    <a:lnTo>
                      <a:pt x="985" y="814"/>
                    </a:lnTo>
                    <a:lnTo>
                      <a:pt x="966" y="797"/>
                    </a:lnTo>
                    <a:lnTo>
                      <a:pt x="956" y="778"/>
                    </a:lnTo>
                    <a:lnTo>
                      <a:pt x="943" y="760"/>
                    </a:lnTo>
                    <a:lnTo>
                      <a:pt x="930" y="738"/>
                    </a:lnTo>
                    <a:lnTo>
                      <a:pt x="935" y="716"/>
                    </a:lnTo>
                    <a:lnTo>
                      <a:pt x="948" y="700"/>
                    </a:lnTo>
                    <a:lnTo>
                      <a:pt x="963" y="683"/>
                    </a:lnTo>
                    <a:lnTo>
                      <a:pt x="967" y="655"/>
                    </a:lnTo>
                    <a:lnTo>
                      <a:pt x="959" y="626"/>
                    </a:lnTo>
                    <a:lnTo>
                      <a:pt x="963" y="607"/>
                    </a:lnTo>
                    <a:lnTo>
                      <a:pt x="945" y="591"/>
                    </a:lnTo>
                    <a:lnTo>
                      <a:pt x="933" y="571"/>
                    </a:lnTo>
                    <a:lnTo>
                      <a:pt x="940" y="552"/>
                    </a:lnTo>
                    <a:lnTo>
                      <a:pt x="933" y="535"/>
                    </a:lnTo>
                    <a:lnTo>
                      <a:pt x="923" y="526"/>
                    </a:lnTo>
                    <a:lnTo>
                      <a:pt x="897" y="514"/>
                    </a:lnTo>
                    <a:lnTo>
                      <a:pt x="883" y="497"/>
                    </a:lnTo>
                    <a:lnTo>
                      <a:pt x="888" y="473"/>
                    </a:lnTo>
                    <a:lnTo>
                      <a:pt x="902" y="448"/>
                    </a:lnTo>
                    <a:lnTo>
                      <a:pt x="909" y="426"/>
                    </a:lnTo>
                    <a:lnTo>
                      <a:pt x="902" y="407"/>
                    </a:lnTo>
                    <a:lnTo>
                      <a:pt x="883" y="383"/>
                    </a:lnTo>
                    <a:lnTo>
                      <a:pt x="857" y="359"/>
                    </a:lnTo>
                    <a:lnTo>
                      <a:pt x="834" y="331"/>
                    </a:lnTo>
                    <a:lnTo>
                      <a:pt x="816" y="307"/>
                    </a:lnTo>
                    <a:lnTo>
                      <a:pt x="793" y="285"/>
                    </a:lnTo>
                    <a:lnTo>
                      <a:pt x="774" y="276"/>
                    </a:lnTo>
                    <a:lnTo>
                      <a:pt x="754" y="266"/>
                    </a:lnTo>
                    <a:lnTo>
                      <a:pt x="743" y="242"/>
                    </a:lnTo>
                    <a:lnTo>
                      <a:pt x="749" y="219"/>
                    </a:lnTo>
                    <a:lnTo>
                      <a:pt x="761" y="192"/>
                    </a:lnTo>
                    <a:lnTo>
                      <a:pt x="775" y="171"/>
                    </a:lnTo>
                    <a:lnTo>
                      <a:pt x="796" y="150"/>
                    </a:lnTo>
                    <a:lnTo>
                      <a:pt x="811" y="126"/>
                    </a:lnTo>
                    <a:lnTo>
                      <a:pt x="816" y="105"/>
                    </a:lnTo>
                    <a:lnTo>
                      <a:pt x="806" y="85"/>
                    </a:lnTo>
                    <a:lnTo>
                      <a:pt x="801" y="66"/>
                    </a:lnTo>
                    <a:lnTo>
                      <a:pt x="803" y="47"/>
                    </a:lnTo>
                    <a:lnTo>
                      <a:pt x="775" y="54"/>
                    </a:lnTo>
                    <a:lnTo>
                      <a:pt x="762" y="74"/>
                    </a:lnTo>
                    <a:lnTo>
                      <a:pt x="748" y="93"/>
                    </a:lnTo>
                    <a:lnTo>
                      <a:pt x="726" y="90"/>
                    </a:lnTo>
                    <a:lnTo>
                      <a:pt x="707" y="85"/>
                    </a:lnTo>
                    <a:lnTo>
                      <a:pt x="702" y="67"/>
                    </a:lnTo>
                    <a:lnTo>
                      <a:pt x="681" y="61"/>
                    </a:lnTo>
                    <a:lnTo>
                      <a:pt x="673" y="42"/>
                    </a:lnTo>
                    <a:lnTo>
                      <a:pt x="653" y="29"/>
                    </a:lnTo>
                    <a:lnTo>
                      <a:pt x="634" y="9"/>
                    </a:lnTo>
                    <a:lnTo>
                      <a:pt x="609" y="0"/>
                    </a:lnTo>
                    <a:lnTo>
                      <a:pt x="590" y="11"/>
                    </a:lnTo>
                    <a:lnTo>
                      <a:pt x="575" y="35"/>
                    </a:lnTo>
                    <a:lnTo>
                      <a:pt x="564" y="61"/>
                    </a:lnTo>
                    <a:lnTo>
                      <a:pt x="539" y="66"/>
                    </a:lnTo>
                    <a:lnTo>
                      <a:pt x="523" y="79"/>
                    </a:lnTo>
                    <a:lnTo>
                      <a:pt x="507" y="85"/>
                    </a:lnTo>
                    <a:lnTo>
                      <a:pt x="492" y="86"/>
                    </a:lnTo>
                    <a:lnTo>
                      <a:pt x="479" y="100"/>
                    </a:lnTo>
                    <a:lnTo>
                      <a:pt x="474" y="117"/>
                    </a:lnTo>
                    <a:lnTo>
                      <a:pt x="450" y="123"/>
                    </a:lnTo>
                    <a:lnTo>
                      <a:pt x="422" y="124"/>
                    </a:lnTo>
                    <a:lnTo>
                      <a:pt x="399" y="133"/>
                    </a:lnTo>
                    <a:lnTo>
                      <a:pt x="381" y="140"/>
                    </a:lnTo>
                    <a:lnTo>
                      <a:pt x="362" y="128"/>
                    </a:lnTo>
                    <a:lnTo>
                      <a:pt x="342" y="121"/>
                    </a:lnTo>
                    <a:lnTo>
                      <a:pt x="324" y="121"/>
                    </a:lnTo>
                    <a:lnTo>
                      <a:pt x="311" y="111"/>
                    </a:lnTo>
                    <a:lnTo>
                      <a:pt x="297" y="105"/>
                    </a:lnTo>
                    <a:lnTo>
                      <a:pt x="284" y="112"/>
                    </a:lnTo>
                    <a:lnTo>
                      <a:pt x="267" y="121"/>
                    </a:lnTo>
                    <a:lnTo>
                      <a:pt x="248" y="114"/>
                    </a:lnTo>
                    <a:lnTo>
                      <a:pt x="233" y="95"/>
                    </a:lnTo>
                    <a:lnTo>
                      <a:pt x="214" y="76"/>
                    </a:lnTo>
                    <a:lnTo>
                      <a:pt x="194" y="74"/>
                    </a:lnTo>
                    <a:lnTo>
                      <a:pt x="170" y="76"/>
                    </a:lnTo>
                    <a:lnTo>
                      <a:pt x="150" y="67"/>
                    </a:lnTo>
                    <a:lnTo>
                      <a:pt x="132" y="55"/>
                    </a:lnTo>
                    <a:lnTo>
                      <a:pt x="113" y="57"/>
                    </a:lnTo>
                    <a:lnTo>
                      <a:pt x="103" y="76"/>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2" name="Freeform 15"/>
              <p:cNvSpPr>
                <a:spLocks/>
              </p:cNvSpPr>
              <p:nvPr/>
            </p:nvSpPr>
            <p:spPr bwMode="auto">
              <a:xfrm>
                <a:off x="6354600" y="3052455"/>
                <a:ext cx="319176" cy="242279"/>
              </a:xfrm>
              <a:custGeom>
                <a:avLst/>
                <a:gdLst>
                  <a:gd name="T0" fmla="*/ 244475 w 230"/>
                  <a:gd name="T1" fmla="*/ 9525 h 167"/>
                  <a:gd name="T2" fmla="*/ 273050 w 230"/>
                  <a:gd name="T3" fmla="*/ 28575 h 167"/>
                  <a:gd name="T4" fmla="*/ 292100 w 230"/>
                  <a:gd name="T5" fmla="*/ 55562 h 167"/>
                  <a:gd name="T6" fmla="*/ 282575 w 230"/>
                  <a:gd name="T7" fmla="*/ 82550 h 167"/>
                  <a:gd name="T8" fmla="*/ 279400 w 230"/>
                  <a:gd name="T9" fmla="*/ 98425 h 167"/>
                  <a:gd name="T10" fmla="*/ 288925 w 230"/>
                  <a:gd name="T11" fmla="*/ 112712 h 167"/>
                  <a:gd name="T12" fmla="*/ 314325 w 230"/>
                  <a:gd name="T13" fmla="*/ 119062 h 167"/>
                  <a:gd name="T14" fmla="*/ 341313 w 230"/>
                  <a:gd name="T15" fmla="*/ 138112 h 167"/>
                  <a:gd name="T16" fmla="*/ 358775 w 230"/>
                  <a:gd name="T17" fmla="*/ 165100 h 167"/>
                  <a:gd name="T18" fmla="*/ 363538 w 230"/>
                  <a:gd name="T19" fmla="*/ 196850 h 167"/>
                  <a:gd name="T20" fmla="*/ 358775 w 230"/>
                  <a:gd name="T21" fmla="*/ 222250 h 167"/>
                  <a:gd name="T22" fmla="*/ 341313 w 230"/>
                  <a:gd name="T23" fmla="*/ 236537 h 167"/>
                  <a:gd name="T24" fmla="*/ 314325 w 230"/>
                  <a:gd name="T25" fmla="*/ 247650 h 167"/>
                  <a:gd name="T26" fmla="*/ 292100 w 230"/>
                  <a:gd name="T27" fmla="*/ 238125 h 167"/>
                  <a:gd name="T28" fmla="*/ 258763 w 230"/>
                  <a:gd name="T29" fmla="*/ 222250 h 167"/>
                  <a:gd name="T30" fmla="*/ 239713 w 230"/>
                  <a:gd name="T31" fmla="*/ 217487 h 167"/>
                  <a:gd name="T32" fmla="*/ 219075 w 230"/>
                  <a:gd name="T33" fmla="*/ 222250 h 167"/>
                  <a:gd name="T34" fmla="*/ 209550 w 230"/>
                  <a:gd name="T35" fmla="*/ 238125 h 167"/>
                  <a:gd name="T36" fmla="*/ 195263 w 230"/>
                  <a:gd name="T37" fmla="*/ 255587 h 167"/>
                  <a:gd name="T38" fmla="*/ 174625 w 230"/>
                  <a:gd name="T39" fmla="*/ 263525 h 167"/>
                  <a:gd name="T40" fmla="*/ 152400 w 230"/>
                  <a:gd name="T41" fmla="*/ 255587 h 167"/>
                  <a:gd name="T42" fmla="*/ 133350 w 230"/>
                  <a:gd name="T43" fmla="*/ 238125 h 167"/>
                  <a:gd name="T44" fmla="*/ 115888 w 230"/>
                  <a:gd name="T45" fmla="*/ 225425 h 167"/>
                  <a:gd name="T46" fmla="*/ 95250 w 230"/>
                  <a:gd name="T47" fmla="*/ 225425 h 167"/>
                  <a:gd name="T48" fmla="*/ 77788 w 230"/>
                  <a:gd name="T49" fmla="*/ 238125 h 167"/>
                  <a:gd name="T50" fmla="*/ 50800 w 230"/>
                  <a:gd name="T51" fmla="*/ 249237 h 167"/>
                  <a:gd name="T52" fmla="*/ 31750 w 230"/>
                  <a:gd name="T53" fmla="*/ 252412 h 167"/>
                  <a:gd name="T54" fmla="*/ 7938 w 230"/>
                  <a:gd name="T55" fmla="*/ 241300 h 167"/>
                  <a:gd name="T56" fmla="*/ 0 w 230"/>
                  <a:gd name="T57" fmla="*/ 217487 h 167"/>
                  <a:gd name="T58" fmla="*/ 4763 w 230"/>
                  <a:gd name="T59" fmla="*/ 177800 h 167"/>
                  <a:gd name="T60" fmla="*/ 22225 w 230"/>
                  <a:gd name="T61" fmla="*/ 138112 h 167"/>
                  <a:gd name="T62" fmla="*/ 31750 w 230"/>
                  <a:gd name="T63" fmla="*/ 104775 h 167"/>
                  <a:gd name="T64" fmla="*/ 22225 w 230"/>
                  <a:gd name="T65" fmla="*/ 74612 h 167"/>
                  <a:gd name="T66" fmla="*/ 31750 w 230"/>
                  <a:gd name="T67" fmla="*/ 52387 h 167"/>
                  <a:gd name="T68" fmla="*/ 53975 w 230"/>
                  <a:gd name="T69" fmla="*/ 39687 h 167"/>
                  <a:gd name="T70" fmla="*/ 82550 w 230"/>
                  <a:gd name="T71" fmla="*/ 44450 h 167"/>
                  <a:gd name="T72" fmla="*/ 92075 w 230"/>
                  <a:gd name="T73" fmla="*/ 52387 h 167"/>
                  <a:gd name="T74" fmla="*/ 98425 w 230"/>
                  <a:gd name="T75" fmla="*/ 28575 h 167"/>
                  <a:gd name="T76" fmla="*/ 115888 w 230"/>
                  <a:gd name="T77" fmla="*/ 11112 h 167"/>
                  <a:gd name="T78" fmla="*/ 144463 w 230"/>
                  <a:gd name="T79" fmla="*/ 3175 h 167"/>
                  <a:gd name="T80" fmla="*/ 180975 w 230"/>
                  <a:gd name="T81" fmla="*/ 14287 h 167"/>
                  <a:gd name="T82" fmla="*/ 192088 w 230"/>
                  <a:gd name="T83" fmla="*/ 14287 h 167"/>
                  <a:gd name="T84" fmla="*/ 201613 w 230"/>
                  <a:gd name="T85" fmla="*/ 0 h 167"/>
                  <a:gd name="T86" fmla="*/ 244475 w 230"/>
                  <a:gd name="T87" fmla="*/ 9525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0" h="167">
                    <a:moveTo>
                      <a:pt x="154" y="6"/>
                    </a:moveTo>
                    <a:lnTo>
                      <a:pt x="172" y="18"/>
                    </a:lnTo>
                    <a:lnTo>
                      <a:pt x="184" y="35"/>
                    </a:lnTo>
                    <a:lnTo>
                      <a:pt x="178" y="52"/>
                    </a:lnTo>
                    <a:lnTo>
                      <a:pt x="176" y="62"/>
                    </a:lnTo>
                    <a:lnTo>
                      <a:pt x="182" y="71"/>
                    </a:lnTo>
                    <a:lnTo>
                      <a:pt x="198" y="75"/>
                    </a:lnTo>
                    <a:lnTo>
                      <a:pt x="215" y="87"/>
                    </a:lnTo>
                    <a:lnTo>
                      <a:pt x="226" y="104"/>
                    </a:lnTo>
                    <a:lnTo>
                      <a:pt x="229" y="124"/>
                    </a:lnTo>
                    <a:lnTo>
                      <a:pt x="226" y="140"/>
                    </a:lnTo>
                    <a:lnTo>
                      <a:pt x="215" y="149"/>
                    </a:lnTo>
                    <a:lnTo>
                      <a:pt x="198" y="156"/>
                    </a:lnTo>
                    <a:lnTo>
                      <a:pt x="184" y="150"/>
                    </a:lnTo>
                    <a:lnTo>
                      <a:pt x="163" y="140"/>
                    </a:lnTo>
                    <a:lnTo>
                      <a:pt x="151" y="137"/>
                    </a:lnTo>
                    <a:lnTo>
                      <a:pt x="138" y="140"/>
                    </a:lnTo>
                    <a:lnTo>
                      <a:pt x="132" y="150"/>
                    </a:lnTo>
                    <a:lnTo>
                      <a:pt x="123" y="161"/>
                    </a:lnTo>
                    <a:lnTo>
                      <a:pt x="110" y="166"/>
                    </a:lnTo>
                    <a:lnTo>
                      <a:pt x="96" y="161"/>
                    </a:lnTo>
                    <a:lnTo>
                      <a:pt x="84" y="150"/>
                    </a:lnTo>
                    <a:lnTo>
                      <a:pt x="73" y="142"/>
                    </a:lnTo>
                    <a:lnTo>
                      <a:pt x="60" y="142"/>
                    </a:lnTo>
                    <a:lnTo>
                      <a:pt x="49" y="150"/>
                    </a:lnTo>
                    <a:lnTo>
                      <a:pt x="32" y="157"/>
                    </a:lnTo>
                    <a:lnTo>
                      <a:pt x="20" y="159"/>
                    </a:lnTo>
                    <a:lnTo>
                      <a:pt x="5" y="152"/>
                    </a:lnTo>
                    <a:lnTo>
                      <a:pt x="0" y="137"/>
                    </a:lnTo>
                    <a:lnTo>
                      <a:pt x="3" y="112"/>
                    </a:lnTo>
                    <a:lnTo>
                      <a:pt x="14" y="87"/>
                    </a:lnTo>
                    <a:lnTo>
                      <a:pt x="20" y="66"/>
                    </a:lnTo>
                    <a:lnTo>
                      <a:pt x="14" y="47"/>
                    </a:lnTo>
                    <a:lnTo>
                      <a:pt x="20" y="33"/>
                    </a:lnTo>
                    <a:lnTo>
                      <a:pt x="34" y="25"/>
                    </a:lnTo>
                    <a:lnTo>
                      <a:pt x="52" y="28"/>
                    </a:lnTo>
                    <a:lnTo>
                      <a:pt x="58" y="33"/>
                    </a:lnTo>
                    <a:lnTo>
                      <a:pt x="62" y="18"/>
                    </a:lnTo>
                    <a:lnTo>
                      <a:pt x="73" y="7"/>
                    </a:lnTo>
                    <a:lnTo>
                      <a:pt x="91" y="2"/>
                    </a:lnTo>
                    <a:lnTo>
                      <a:pt x="114" y="9"/>
                    </a:lnTo>
                    <a:lnTo>
                      <a:pt x="121" y="9"/>
                    </a:lnTo>
                    <a:lnTo>
                      <a:pt x="127" y="0"/>
                    </a:lnTo>
                    <a:lnTo>
                      <a:pt x="154" y="6"/>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 name="Freeform 16"/>
              <p:cNvSpPr>
                <a:spLocks/>
              </p:cNvSpPr>
              <p:nvPr/>
            </p:nvSpPr>
            <p:spPr bwMode="auto">
              <a:xfrm>
                <a:off x="4117591" y="3745927"/>
                <a:ext cx="1061607" cy="1500104"/>
              </a:xfrm>
              <a:custGeom>
                <a:avLst/>
                <a:gdLst>
                  <a:gd name="T0" fmla="*/ 1154112 w 765"/>
                  <a:gd name="T1" fmla="*/ 760413 h 1034"/>
                  <a:gd name="T2" fmla="*/ 1084262 w 765"/>
                  <a:gd name="T3" fmla="*/ 730250 h 1034"/>
                  <a:gd name="T4" fmla="*/ 1068387 w 765"/>
                  <a:gd name="T5" fmla="*/ 635000 h 1034"/>
                  <a:gd name="T6" fmla="*/ 1098550 w 765"/>
                  <a:gd name="T7" fmla="*/ 555625 h 1034"/>
                  <a:gd name="T8" fmla="*/ 1160462 w 765"/>
                  <a:gd name="T9" fmla="*/ 488950 h 1034"/>
                  <a:gd name="T10" fmla="*/ 1163637 w 765"/>
                  <a:gd name="T11" fmla="*/ 390525 h 1034"/>
                  <a:gd name="T12" fmla="*/ 1195387 w 765"/>
                  <a:gd name="T13" fmla="*/ 314325 h 1034"/>
                  <a:gd name="T14" fmla="*/ 1130300 w 765"/>
                  <a:gd name="T15" fmla="*/ 260350 h 1034"/>
                  <a:gd name="T16" fmla="*/ 1073150 w 765"/>
                  <a:gd name="T17" fmla="*/ 174625 h 1034"/>
                  <a:gd name="T18" fmla="*/ 998537 w 765"/>
                  <a:gd name="T19" fmla="*/ 192088 h 1034"/>
                  <a:gd name="T20" fmla="*/ 969962 w 765"/>
                  <a:gd name="T21" fmla="*/ 234950 h 1034"/>
                  <a:gd name="T22" fmla="*/ 876300 w 765"/>
                  <a:gd name="T23" fmla="*/ 230188 h 1034"/>
                  <a:gd name="T24" fmla="*/ 904875 w 765"/>
                  <a:gd name="T25" fmla="*/ 150813 h 1034"/>
                  <a:gd name="T26" fmla="*/ 923925 w 765"/>
                  <a:gd name="T27" fmla="*/ 38100 h 1034"/>
                  <a:gd name="T28" fmla="*/ 846137 w 765"/>
                  <a:gd name="T29" fmla="*/ 0 h 1034"/>
                  <a:gd name="T30" fmla="*/ 744537 w 765"/>
                  <a:gd name="T31" fmla="*/ 52388 h 1034"/>
                  <a:gd name="T32" fmla="*/ 698500 w 765"/>
                  <a:gd name="T33" fmla="*/ 161925 h 1034"/>
                  <a:gd name="T34" fmla="*/ 644525 w 765"/>
                  <a:gd name="T35" fmla="*/ 142875 h 1034"/>
                  <a:gd name="T36" fmla="*/ 576262 w 765"/>
                  <a:gd name="T37" fmla="*/ 173038 h 1034"/>
                  <a:gd name="T38" fmla="*/ 520700 w 765"/>
                  <a:gd name="T39" fmla="*/ 246063 h 1034"/>
                  <a:gd name="T40" fmla="*/ 431800 w 765"/>
                  <a:gd name="T41" fmla="*/ 246063 h 1034"/>
                  <a:gd name="T42" fmla="*/ 468312 w 765"/>
                  <a:gd name="T43" fmla="*/ 309563 h 1034"/>
                  <a:gd name="T44" fmla="*/ 450850 w 765"/>
                  <a:gd name="T45" fmla="*/ 400050 h 1034"/>
                  <a:gd name="T46" fmla="*/ 374650 w 765"/>
                  <a:gd name="T47" fmla="*/ 420688 h 1034"/>
                  <a:gd name="T48" fmla="*/ 350837 w 765"/>
                  <a:gd name="T49" fmla="*/ 530225 h 1034"/>
                  <a:gd name="T50" fmla="*/ 260350 w 765"/>
                  <a:gd name="T51" fmla="*/ 568325 h 1034"/>
                  <a:gd name="T52" fmla="*/ 188912 w 765"/>
                  <a:gd name="T53" fmla="*/ 646113 h 1034"/>
                  <a:gd name="T54" fmla="*/ 176212 w 765"/>
                  <a:gd name="T55" fmla="*/ 736600 h 1034"/>
                  <a:gd name="T56" fmla="*/ 111125 w 765"/>
                  <a:gd name="T57" fmla="*/ 815975 h 1034"/>
                  <a:gd name="T58" fmla="*/ 139700 w 765"/>
                  <a:gd name="T59" fmla="*/ 914400 h 1034"/>
                  <a:gd name="T60" fmla="*/ 139700 w 765"/>
                  <a:gd name="T61" fmla="*/ 1019175 h 1034"/>
                  <a:gd name="T62" fmla="*/ 41275 w 765"/>
                  <a:gd name="T63" fmla="*/ 1101725 h 1034"/>
                  <a:gd name="T64" fmla="*/ 7937 w 765"/>
                  <a:gd name="T65" fmla="*/ 1200150 h 1034"/>
                  <a:gd name="T66" fmla="*/ 93662 w 765"/>
                  <a:gd name="T67" fmla="*/ 1200150 h 1034"/>
                  <a:gd name="T68" fmla="*/ 204787 w 765"/>
                  <a:gd name="T69" fmla="*/ 1162050 h 1034"/>
                  <a:gd name="T70" fmla="*/ 287337 w 765"/>
                  <a:gd name="T71" fmla="*/ 1238250 h 1034"/>
                  <a:gd name="T72" fmla="*/ 304800 w 765"/>
                  <a:gd name="T73" fmla="*/ 1344613 h 1034"/>
                  <a:gd name="T74" fmla="*/ 304800 w 765"/>
                  <a:gd name="T75" fmla="*/ 1419225 h 1034"/>
                  <a:gd name="T76" fmla="*/ 304800 w 765"/>
                  <a:gd name="T77" fmla="*/ 1498600 h 1034"/>
                  <a:gd name="T78" fmla="*/ 381000 w 765"/>
                  <a:gd name="T79" fmla="*/ 1538288 h 1034"/>
                  <a:gd name="T80" fmla="*/ 455612 w 765"/>
                  <a:gd name="T81" fmla="*/ 1558925 h 1034"/>
                  <a:gd name="T82" fmla="*/ 493712 w 765"/>
                  <a:gd name="T83" fmla="*/ 1579563 h 1034"/>
                  <a:gd name="T84" fmla="*/ 514350 w 765"/>
                  <a:gd name="T85" fmla="*/ 1639888 h 1034"/>
                  <a:gd name="T86" fmla="*/ 576262 w 765"/>
                  <a:gd name="T87" fmla="*/ 1582738 h 1034"/>
                  <a:gd name="T88" fmla="*/ 641350 w 765"/>
                  <a:gd name="T89" fmla="*/ 1574800 h 1034"/>
                  <a:gd name="T90" fmla="*/ 620712 w 765"/>
                  <a:gd name="T91" fmla="*/ 1528763 h 1034"/>
                  <a:gd name="T92" fmla="*/ 600075 w 765"/>
                  <a:gd name="T93" fmla="*/ 1423988 h 1034"/>
                  <a:gd name="T94" fmla="*/ 561975 w 765"/>
                  <a:gd name="T95" fmla="*/ 1309688 h 1034"/>
                  <a:gd name="T96" fmla="*/ 608012 w 765"/>
                  <a:gd name="T97" fmla="*/ 1219200 h 1034"/>
                  <a:gd name="T98" fmla="*/ 623887 w 765"/>
                  <a:gd name="T99" fmla="*/ 1136650 h 1034"/>
                  <a:gd name="T100" fmla="*/ 701675 w 765"/>
                  <a:gd name="T101" fmla="*/ 1125538 h 1034"/>
                  <a:gd name="T102" fmla="*/ 804862 w 765"/>
                  <a:gd name="T103" fmla="*/ 1131888 h 1034"/>
                  <a:gd name="T104" fmla="*/ 854075 w 765"/>
                  <a:gd name="T105" fmla="*/ 1065213 h 1034"/>
                  <a:gd name="T106" fmla="*/ 925512 w 765"/>
                  <a:gd name="T107" fmla="*/ 1046163 h 1034"/>
                  <a:gd name="T108" fmla="*/ 974725 w 765"/>
                  <a:gd name="T109" fmla="*/ 992188 h 1034"/>
                  <a:gd name="T110" fmla="*/ 979487 w 765"/>
                  <a:gd name="T111" fmla="*/ 920750 h 1034"/>
                  <a:gd name="T112" fmla="*/ 1069975 w 765"/>
                  <a:gd name="T113" fmla="*/ 947738 h 1034"/>
                  <a:gd name="T114" fmla="*/ 1119187 w 765"/>
                  <a:gd name="T115" fmla="*/ 882650 h 10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65" h="1034">
                    <a:moveTo>
                      <a:pt x="720" y="521"/>
                    </a:moveTo>
                    <a:lnTo>
                      <a:pt x="717" y="498"/>
                    </a:lnTo>
                    <a:lnTo>
                      <a:pt x="727" y="479"/>
                    </a:lnTo>
                    <a:lnTo>
                      <a:pt x="718" y="460"/>
                    </a:lnTo>
                    <a:lnTo>
                      <a:pt x="704" y="452"/>
                    </a:lnTo>
                    <a:lnTo>
                      <a:pt x="683" y="460"/>
                    </a:lnTo>
                    <a:lnTo>
                      <a:pt x="670" y="445"/>
                    </a:lnTo>
                    <a:lnTo>
                      <a:pt x="665" y="422"/>
                    </a:lnTo>
                    <a:lnTo>
                      <a:pt x="673" y="400"/>
                    </a:lnTo>
                    <a:lnTo>
                      <a:pt x="683" y="383"/>
                    </a:lnTo>
                    <a:lnTo>
                      <a:pt x="702" y="365"/>
                    </a:lnTo>
                    <a:lnTo>
                      <a:pt x="692" y="350"/>
                    </a:lnTo>
                    <a:lnTo>
                      <a:pt x="696" y="327"/>
                    </a:lnTo>
                    <a:lnTo>
                      <a:pt x="710" y="314"/>
                    </a:lnTo>
                    <a:lnTo>
                      <a:pt x="731" y="308"/>
                    </a:lnTo>
                    <a:lnTo>
                      <a:pt x="725" y="293"/>
                    </a:lnTo>
                    <a:lnTo>
                      <a:pt x="722" y="260"/>
                    </a:lnTo>
                    <a:lnTo>
                      <a:pt x="733" y="246"/>
                    </a:lnTo>
                    <a:lnTo>
                      <a:pt x="751" y="236"/>
                    </a:lnTo>
                    <a:lnTo>
                      <a:pt x="764" y="219"/>
                    </a:lnTo>
                    <a:lnTo>
                      <a:pt x="753" y="198"/>
                    </a:lnTo>
                    <a:lnTo>
                      <a:pt x="733" y="198"/>
                    </a:lnTo>
                    <a:lnTo>
                      <a:pt x="723" y="177"/>
                    </a:lnTo>
                    <a:lnTo>
                      <a:pt x="712" y="164"/>
                    </a:lnTo>
                    <a:lnTo>
                      <a:pt x="694" y="153"/>
                    </a:lnTo>
                    <a:lnTo>
                      <a:pt x="683" y="127"/>
                    </a:lnTo>
                    <a:lnTo>
                      <a:pt x="676" y="110"/>
                    </a:lnTo>
                    <a:lnTo>
                      <a:pt x="663" y="107"/>
                    </a:lnTo>
                    <a:lnTo>
                      <a:pt x="650" y="107"/>
                    </a:lnTo>
                    <a:lnTo>
                      <a:pt x="629" y="121"/>
                    </a:lnTo>
                    <a:lnTo>
                      <a:pt x="622" y="131"/>
                    </a:lnTo>
                    <a:lnTo>
                      <a:pt x="617" y="138"/>
                    </a:lnTo>
                    <a:lnTo>
                      <a:pt x="611" y="148"/>
                    </a:lnTo>
                    <a:lnTo>
                      <a:pt x="591" y="155"/>
                    </a:lnTo>
                    <a:lnTo>
                      <a:pt x="570" y="148"/>
                    </a:lnTo>
                    <a:lnTo>
                      <a:pt x="552" y="145"/>
                    </a:lnTo>
                    <a:lnTo>
                      <a:pt x="549" y="129"/>
                    </a:lnTo>
                    <a:lnTo>
                      <a:pt x="562" y="115"/>
                    </a:lnTo>
                    <a:lnTo>
                      <a:pt x="570" y="95"/>
                    </a:lnTo>
                    <a:lnTo>
                      <a:pt x="575" y="67"/>
                    </a:lnTo>
                    <a:lnTo>
                      <a:pt x="572" y="43"/>
                    </a:lnTo>
                    <a:lnTo>
                      <a:pt x="582" y="24"/>
                    </a:lnTo>
                    <a:lnTo>
                      <a:pt x="572" y="12"/>
                    </a:lnTo>
                    <a:lnTo>
                      <a:pt x="554" y="2"/>
                    </a:lnTo>
                    <a:lnTo>
                      <a:pt x="533" y="0"/>
                    </a:lnTo>
                    <a:lnTo>
                      <a:pt x="508" y="2"/>
                    </a:lnTo>
                    <a:lnTo>
                      <a:pt x="486" y="15"/>
                    </a:lnTo>
                    <a:lnTo>
                      <a:pt x="469" y="33"/>
                    </a:lnTo>
                    <a:lnTo>
                      <a:pt x="461" y="59"/>
                    </a:lnTo>
                    <a:lnTo>
                      <a:pt x="450" y="86"/>
                    </a:lnTo>
                    <a:lnTo>
                      <a:pt x="440" y="102"/>
                    </a:lnTo>
                    <a:lnTo>
                      <a:pt x="427" y="114"/>
                    </a:lnTo>
                    <a:lnTo>
                      <a:pt x="416" y="103"/>
                    </a:lnTo>
                    <a:lnTo>
                      <a:pt x="406" y="90"/>
                    </a:lnTo>
                    <a:lnTo>
                      <a:pt x="393" y="88"/>
                    </a:lnTo>
                    <a:lnTo>
                      <a:pt x="373" y="93"/>
                    </a:lnTo>
                    <a:lnTo>
                      <a:pt x="363" y="109"/>
                    </a:lnTo>
                    <a:lnTo>
                      <a:pt x="354" y="129"/>
                    </a:lnTo>
                    <a:lnTo>
                      <a:pt x="344" y="146"/>
                    </a:lnTo>
                    <a:lnTo>
                      <a:pt x="328" y="155"/>
                    </a:lnTo>
                    <a:lnTo>
                      <a:pt x="310" y="148"/>
                    </a:lnTo>
                    <a:lnTo>
                      <a:pt x="289" y="143"/>
                    </a:lnTo>
                    <a:lnTo>
                      <a:pt x="272" y="155"/>
                    </a:lnTo>
                    <a:lnTo>
                      <a:pt x="269" y="174"/>
                    </a:lnTo>
                    <a:lnTo>
                      <a:pt x="280" y="190"/>
                    </a:lnTo>
                    <a:lnTo>
                      <a:pt x="295" y="195"/>
                    </a:lnTo>
                    <a:lnTo>
                      <a:pt x="302" y="215"/>
                    </a:lnTo>
                    <a:lnTo>
                      <a:pt x="295" y="236"/>
                    </a:lnTo>
                    <a:lnTo>
                      <a:pt x="284" y="252"/>
                    </a:lnTo>
                    <a:lnTo>
                      <a:pt x="267" y="257"/>
                    </a:lnTo>
                    <a:lnTo>
                      <a:pt x="246" y="255"/>
                    </a:lnTo>
                    <a:lnTo>
                      <a:pt x="236" y="265"/>
                    </a:lnTo>
                    <a:lnTo>
                      <a:pt x="238" y="291"/>
                    </a:lnTo>
                    <a:lnTo>
                      <a:pt x="227" y="307"/>
                    </a:lnTo>
                    <a:lnTo>
                      <a:pt x="221" y="334"/>
                    </a:lnTo>
                    <a:lnTo>
                      <a:pt x="210" y="348"/>
                    </a:lnTo>
                    <a:lnTo>
                      <a:pt x="189" y="357"/>
                    </a:lnTo>
                    <a:lnTo>
                      <a:pt x="164" y="358"/>
                    </a:lnTo>
                    <a:lnTo>
                      <a:pt x="142" y="369"/>
                    </a:lnTo>
                    <a:lnTo>
                      <a:pt x="127" y="386"/>
                    </a:lnTo>
                    <a:lnTo>
                      <a:pt x="119" y="407"/>
                    </a:lnTo>
                    <a:lnTo>
                      <a:pt x="111" y="426"/>
                    </a:lnTo>
                    <a:lnTo>
                      <a:pt x="96" y="434"/>
                    </a:lnTo>
                    <a:lnTo>
                      <a:pt x="111" y="464"/>
                    </a:lnTo>
                    <a:lnTo>
                      <a:pt x="103" y="486"/>
                    </a:lnTo>
                    <a:lnTo>
                      <a:pt x="87" y="496"/>
                    </a:lnTo>
                    <a:lnTo>
                      <a:pt x="70" y="514"/>
                    </a:lnTo>
                    <a:lnTo>
                      <a:pt x="69" y="532"/>
                    </a:lnTo>
                    <a:lnTo>
                      <a:pt x="77" y="556"/>
                    </a:lnTo>
                    <a:lnTo>
                      <a:pt x="88" y="576"/>
                    </a:lnTo>
                    <a:lnTo>
                      <a:pt x="101" y="601"/>
                    </a:lnTo>
                    <a:lnTo>
                      <a:pt x="100" y="620"/>
                    </a:lnTo>
                    <a:lnTo>
                      <a:pt x="88" y="642"/>
                    </a:lnTo>
                    <a:lnTo>
                      <a:pt x="70" y="659"/>
                    </a:lnTo>
                    <a:lnTo>
                      <a:pt x="46" y="671"/>
                    </a:lnTo>
                    <a:lnTo>
                      <a:pt x="26" y="694"/>
                    </a:lnTo>
                    <a:lnTo>
                      <a:pt x="12" y="707"/>
                    </a:lnTo>
                    <a:lnTo>
                      <a:pt x="0" y="728"/>
                    </a:lnTo>
                    <a:lnTo>
                      <a:pt x="5" y="756"/>
                    </a:lnTo>
                    <a:lnTo>
                      <a:pt x="15" y="769"/>
                    </a:lnTo>
                    <a:lnTo>
                      <a:pt x="36" y="766"/>
                    </a:lnTo>
                    <a:lnTo>
                      <a:pt x="59" y="756"/>
                    </a:lnTo>
                    <a:lnTo>
                      <a:pt x="83" y="751"/>
                    </a:lnTo>
                    <a:lnTo>
                      <a:pt x="103" y="737"/>
                    </a:lnTo>
                    <a:lnTo>
                      <a:pt x="129" y="732"/>
                    </a:lnTo>
                    <a:lnTo>
                      <a:pt x="145" y="740"/>
                    </a:lnTo>
                    <a:lnTo>
                      <a:pt x="162" y="756"/>
                    </a:lnTo>
                    <a:lnTo>
                      <a:pt x="181" y="780"/>
                    </a:lnTo>
                    <a:lnTo>
                      <a:pt x="186" y="797"/>
                    </a:lnTo>
                    <a:lnTo>
                      <a:pt x="184" y="819"/>
                    </a:lnTo>
                    <a:lnTo>
                      <a:pt x="192" y="847"/>
                    </a:lnTo>
                    <a:lnTo>
                      <a:pt x="202" y="859"/>
                    </a:lnTo>
                    <a:lnTo>
                      <a:pt x="207" y="878"/>
                    </a:lnTo>
                    <a:lnTo>
                      <a:pt x="192" y="894"/>
                    </a:lnTo>
                    <a:lnTo>
                      <a:pt x="184" y="913"/>
                    </a:lnTo>
                    <a:lnTo>
                      <a:pt x="197" y="930"/>
                    </a:lnTo>
                    <a:lnTo>
                      <a:pt x="192" y="944"/>
                    </a:lnTo>
                    <a:lnTo>
                      <a:pt x="196" y="957"/>
                    </a:lnTo>
                    <a:lnTo>
                      <a:pt x="215" y="964"/>
                    </a:lnTo>
                    <a:lnTo>
                      <a:pt x="240" y="969"/>
                    </a:lnTo>
                    <a:lnTo>
                      <a:pt x="256" y="961"/>
                    </a:lnTo>
                    <a:lnTo>
                      <a:pt x="269" y="969"/>
                    </a:lnTo>
                    <a:lnTo>
                      <a:pt x="287" y="982"/>
                    </a:lnTo>
                    <a:lnTo>
                      <a:pt x="302" y="971"/>
                    </a:lnTo>
                    <a:lnTo>
                      <a:pt x="321" y="978"/>
                    </a:lnTo>
                    <a:lnTo>
                      <a:pt x="311" y="995"/>
                    </a:lnTo>
                    <a:lnTo>
                      <a:pt x="306" y="1013"/>
                    </a:lnTo>
                    <a:lnTo>
                      <a:pt x="308" y="1030"/>
                    </a:lnTo>
                    <a:lnTo>
                      <a:pt x="324" y="1033"/>
                    </a:lnTo>
                    <a:lnTo>
                      <a:pt x="336" y="1023"/>
                    </a:lnTo>
                    <a:lnTo>
                      <a:pt x="350" y="1007"/>
                    </a:lnTo>
                    <a:lnTo>
                      <a:pt x="363" y="997"/>
                    </a:lnTo>
                    <a:lnTo>
                      <a:pt x="383" y="1004"/>
                    </a:lnTo>
                    <a:lnTo>
                      <a:pt x="399" y="1006"/>
                    </a:lnTo>
                    <a:lnTo>
                      <a:pt x="404" y="992"/>
                    </a:lnTo>
                    <a:lnTo>
                      <a:pt x="398" y="973"/>
                    </a:lnTo>
                    <a:lnTo>
                      <a:pt x="414" y="971"/>
                    </a:lnTo>
                    <a:lnTo>
                      <a:pt x="391" y="963"/>
                    </a:lnTo>
                    <a:lnTo>
                      <a:pt x="370" y="944"/>
                    </a:lnTo>
                    <a:lnTo>
                      <a:pt x="368" y="918"/>
                    </a:lnTo>
                    <a:lnTo>
                      <a:pt x="378" y="897"/>
                    </a:lnTo>
                    <a:lnTo>
                      <a:pt x="372" y="873"/>
                    </a:lnTo>
                    <a:lnTo>
                      <a:pt x="363" y="852"/>
                    </a:lnTo>
                    <a:lnTo>
                      <a:pt x="354" y="825"/>
                    </a:lnTo>
                    <a:lnTo>
                      <a:pt x="359" y="806"/>
                    </a:lnTo>
                    <a:lnTo>
                      <a:pt x="372" y="790"/>
                    </a:lnTo>
                    <a:lnTo>
                      <a:pt x="383" y="768"/>
                    </a:lnTo>
                    <a:lnTo>
                      <a:pt x="380" y="749"/>
                    </a:lnTo>
                    <a:lnTo>
                      <a:pt x="378" y="726"/>
                    </a:lnTo>
                    <a:lnTo>
                      <a:pt x="393" y="716"/>
                    </a:lnTo>
                    <a:lnTo>
                      <a:pt x="411" y="713"/>
                    </a:lnTo>
                    <a:lnTo>
                      <a:pt x="429" y="725"/>
                    </a:lnTo>
                    <a:lnTo>
                      <a:pt x="442" y="709"/>
                    </a:lnTo>
                    <a:lnTo>
                      <a:pt x="463" y="702"/>
                    </a:lnTo>
                    <a:lnTo>
                      <a:pt x="484" y="707"/>
                    </a:lnTo>
                    <a:lnTo>
                      <a:pt x="507" y="713"/>
                    </a:lnTo>
                    <a:lnTo>
                      <a:pt x="526" y="707"/>
                    </a:lnTo>
                    <a:lnTo>
                      <a:pt x="536" y="690"/>
                    </a:lnTo>
                    <a:lnTo>
                      <a:pt x="538" y="671"/>
                    </a:lnTo>
                    <a:lnTo>
                      <a:pt x="551" y="659"/>
                    </a:lnTo>
                    <a:lnTo>
                      <a:pt x="567" y="661"/>
                    </a:lnTo>
                    <a:lnTo>
                      <a:pt x="583" y="659"/>
                    </a:lnTo>
                    <a:lnTo>
                      <a:pt x="588" y="644"/>
                    </a:lnTo>
                    <a:lnTo>
                      <a:pt x="598" y="630"/>
                    </a:lnTo>
                    <a:lnTo>
                      <a:pt x="614" y="625"/>
                    </a:lnTo>
                    <a:lnTo>
                      <a:pt x="622" y="607"/>
                    </a:lnTo>
                    <a:lnTo>
                      <a:pt x="614" y="595"/>
                    </a:lnTo>
                    <a:lnTo>
                      <a:pt x="617" y="580"/>
                    </a:lnTo>
                    <a:lnTo>
                      <a:pt x="635" y="578"/>
                    </a:lnTo>
                    <a:lnTo>
                      <a:pt x="653" y="592"/>
                    </a:lnTo>
                    <a:lnTo>
                      <a:pt x="674" y="597"/>
                    </a:lnTo>
                    <a:lnTo>
                      <a:pt x="684" y="580"/>
                    </a:lnTo>
                    <a:lnTo>
                      <a:pt x="691" y="564"/>
                    </a:lnTo>
                    <a:lnTo>
                      <a:pt x="705" y="556"/>
                    </a:lnTo>
                    <a:lnTo>
                      <a:pt x="718" y="538"/>
                    </a:lnTo>
                    <a:lnTo>
                      <a:pt x="720" y="521"/>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 name="Freeform 17"/>
              <p:cNvSpPr>
                <a:spLocks/>
              </p:cNvSpPr>
              <p:nvPr/>
            </p:nvSpPr>
            <p:spPr bwMode="auto">
              <a:xfrm>
                <a:off x="3365446" y="4218880"/>
                <a:ext cx="1050505" cy="1344870"/>
              </a:xfrm>
              <a:custGeom>
                <a:avLst/>
                <a:gdLst>
                  <a:gd name="T0" fmla="*/ 1023937 w 757"/>
                  <a:gd name="T1" fmla="*/ 252412 h 927"/>
                  <a:gd name="T2" fmla="*/ 969962 w 757"/>
                  <a:gd name="T3" fmla="*/ 327025 h 927"/>
                  <a:gd name="T4" fmla="*/ 1020762 w 757"/>
                  <a:gd name="T5" fmla="*/ 436562 h 927"/>
                  <a:gd name="T6" fmla="*/ 971550 w 757"/>
                  <a:gd name="T7" fmla="*/ 528637 h 927"/>
                  <a:gd name="T8" fmla="*/ 879475 w 757"/>
                  <a:gd name="T9" fmla="*/ 604837 h 927"/>
                  <a:gd name="T10" fmla="*/ 884237 w 757"/>
                  <a:gd name="T11" fmla="*/ 703262 h 927"/>
                  <a:gd name="T12" fmla="*/ 992187 w 757"/>
                  <a:gd name="T13" fmla="*/ 674687 h 927"/>
                  <a:gd name="T14" fmla="*/ 1090612 w 757"/>
                  <a:gd name="T15" fmla="*/ 657225 h 927"/>
                  <a:gd name="T16" fmla="*/ 1155700 w 757"/>
                  <a:gd name="T17" fmla="*/ 747712 h 927"/>
                  <a:gd name="T18" fmla="*/ 1181100 w 757"/>
                  <a:gd name="T19" fmla="*/ 846137 h 927"/>
                  <a:gd name="T20" fmla="*/ 1152525 w 757"/>
                  <a:gd name="T21" fmla="*/ 931862 h 927"/>
                  <a:gd name="T22" fmla="*/ 1173162 w 757"/>
                  <a:gd name="T23" fmla="*/ 1008062 h 927"/>
                  <a:gd name="T24" fmla="*/ 1179512 w 757"/>
                  <a:gd name="T25" fmla="*/ 1090612 h 927"/>
                  <a:gd name="T26" fmla="*/ 1187450 w 757"/>
                  <a:gd name="T27" fmla="*/ 1196975 h 927"/>
                  <a:gd name="T28" fmla="*/ 1139825 w 757"/>
                  <a:gd name="T29" fmla="*/ 1298575 h 927"/>
                  <a:gd name="T30" fmla="*/ 1101725 w 757"/>
                  <a:gd name="T31" fmla="*/ 1385887 h 927"/>
                  <a:gd name="T32" fmla="*/ 1062037 w 757"/>
                  <a:gd name="T33" fmla="*/ 1470025 h 927"/>
                  <a:gd name="T34" fmla="*/ 957262 w 757"/>
                  <a:gd name="T35" fmla="*/ 1404937 h 927"/>
                  <a:gd name="T36" fmla="*/ 874712 w 757"/>
                  <a:gd name="T37" fmla="*/ 1408112 h 927"/>
                  <a:gd name="T38" fmla="*/ 755650 w 757"/>
                  <a:gd name="T39" fmla="*/ 1397000 h 927"/>
                  <a:gd name="T40" fmla="*/ 658812 w 757"/>
                  <a:gd name="T41" fmla="*/ 1347787 h 927"/>
                  <a:gd name="T42" fmla="*/ 585787 w 757"/>
                  <a:gd name="T43" fmla="*/ 1284287 h 927"/>
                  <a:gd name="T44" fmla="*/ 592137 w 757"/>
                  <a:gd name="T45" fmla="*/ 1182687 h 927"/>
                  <a:gd name="T46" fmla="*/ 568325 w 757"/>
                  <a:gd name="T47" fmla="*/ 1087437 h 927"/>
                  <a:gd name="T48" fmla="*/ 558800 w 757"/>
                  <a:gd name="T49" fmla="*/ 996950 h 927"/>
                  <a:gd name="T50" fmla="*/ 465137 w 757"/>
                  <a:gd name="T51" fmla="*/ 950912 h 927"/>
                  <a:gd name="T52" fmla="*/ 349250 w 757"/>
                  <a:gd name="T53" fmla="*/ 952500 h 927"/>
                  <a:gd name="T54" fmla="*/ 266700 w 757"/>
                  <a:gd name="T55" fmla="*/ 1019175 h 927"/>
                  <a:gd name="T56" fmla="*/ 173037 w 757"/>
                  <a:gd name="T57" fmla="*/ 977900 h 927"/>
                  <a:gd name="T58" fmla="*/ 120650 w 757"/>
                  <a:gd name="T59" fmla="*/ 952500 h 927"/>
                  <a:gd name="T60" fmla="*/ 179387 w 757"/>
                  <a:gd name="T61" fmla="*/ 868362 h 927"/>
                  <a:gd name="T62" fmla="*/ 141287 w 757"/>
                  <a:gd name="T63" fmla="*/ 782637 h 927"/>
                  <a:gd name="T64" fmla="*/ 50800 w 757"/>
                  <a:gd name="T65" fmla="*/ 706437 h 927"/>
                  <a:gd name="T66" fmla="*/ 0 w 757"/>
                  <a:gd name="T67" fmla="*/ 600075 h 927"/>
                  <a:gd name="T68" fmla="*/ 44450 w 757"/>
                  <a:gd name="T69" fmla="*/ 485775 h 927"/>
                  <a:gd name="T70" fmla="*/ 131762 w 757"/>
                  <a:gd name="T71" fmla="*/ 419100 h 927"/>
                  <a:gd name="T72" fmla="*/ 220662 w 757"/>
                  <a:gd name="T73" fmla="*/ 446087 h 927"/>
                  <a:gd name="T74" fmla="*/ 284162 w 757"/>
                  <a:gd name="T75" fmla="*/ 415925 h 927"/>
                  <a:gd name="T76" fmla="*/ 325437 w 757"/>
                  <a:gd name="T77" fmla="*/ 357187 h 927"/>
                  <a:gd name="T78" fmla="*/ 434975 w 757"/>
                  <a:gd name="T79" fmla="*/ 307975 h 927"/>
                  <a:gd name="T80" fmla="*/ 512762 w 757"/>
                  <a:gd name="T81" fmla="*/ 247650 h 927"/>
                  <a:gd name="T82" fmla="*/ 612775 w 757"/>
                  <a:gd name="T83" fmla="*/ 222250 h 927"/>
                  <a:gd name="T84" fmla="*/ 708025 w 757"/>
                  <a:gd name="T85" fmla="*/ 207962 h 927"/>
                  <a:gd name="T86" fmla="*/ 793750 w 757"/>
                  <a:gd name="T87" fmla="*/ 153987 h 927"/>
                  <a:gd name="T88" fmla="*/ 846137 w 757"/>
                  <a:gd name="T89" fmla="*/ 79375 h 927"/>
                  <a:gd name="T90" fmla="*/ 879475 w 757"/>
                  <a:gd name="T91" fmla="*/ 0 h 927"/>
                  <a:gd name="T92" fmla="*/ 941387 w 757"/>
                  <a:gd name="T93" fmla="*/ 74612 h 927"/>
                  <a:gd name="T94" fmla="*/ 1016000 w 757"/>
                  <a:gd name="T95" fmla="*/ 169862 h 9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57" h="927">
                    <a:moveTo>
                      <a:pt x="640" y="107"/>
                    </a:moveTo>
                    <a:lnTo>
                      <a:pt x="653" y="137"/>
                    </a:lnTo>
                    <a:lnTo>
                      <a:pt x="645" y="159"/>
                    </a:lnTo>
                    <a:lnTo>
                      <a:pt x="629" y="169"/>
                    </a:lnTo>
                    <a:lnTo>
                      <a:pt x="612" y="187"/>
                    </a:lnTo>
                    <a:lnTo>
                      <a:pt x="611" y="206"/>
                    </a:lnTo>
                    <a:lnTo>
                      <a:pt x="619" y="230"/>
                    </a:lnTo>
                    <a:lnTo>
                      <a:pt x="630" y="250"/>
                    </a:lnTo>
                    <a:lnTo>
                      <a:pt x="643" y="275"/>
                    </a:lnTo>
                    <a:lnTo>
                      <a:pt x="642" y="294"/>
                    </a:lnTo>
                    <a:lnTo>
                      <a:pt x="630" y="316"/>
                    </a:lnTo>
                    <a:lnTo>
                      <a:pt x="612" y="333"/>
                    </a:lnTo>
                    <a:lnTo>
                      <a:pt x="588" y="345"/>
                    </a:lnTo>
                    <a:lnTo>
                      <a:pt x="568" y="368"/>
                    </a:lnTo>
                    <a:lnTo>
                      <a:pt x="554" y="381"/>
                    </a:lnTo>
                    <a:lnTo>
                      <a:pt x="542" y="402"/>
                    </a:lnTo>
                    <a:lnTo>
                      <a:pt x="547" y="430"/>
                    </a:lnTo>
                    <a:lnTo>
                      <a:pt x="557" y="443"/>
                    </a:lnTo>
                    <a:lnTo>
                      <a:pt x="577" y="440"/>
                    </a:lnTo>
                    <a:lnTo>
                      <a:pt x="601" y="430"/>
                    </a:lnTo>
                    <a:lnTo>
                      <a:pt x="625" y="425"/>
                    </a:lnTo>
                    <a:lnTo>
                      <a:pt x="645" y="411"/>
                    </a:lnTo>
                    <a:lnTo>
                      <a:pt x="671" y="406"/>
                    </a:lnTo>
                    <a:lnTo>
                      <a:pt x="687" y="414"/>
                    </a:lnTo>
                    <a:lnTo>
                      <a:pt x="704" y="430"/>
                    </a:lnTo>
                    <a:lnTo>
                      <a:pt x="723" y="454"/>
                    </a:lnTo>
                    <a:lnTo>
                      <a:pt x="728" y="471"/>
                    </a:lnTo>
                    <a:lnTo>
                      <a:pt x="726" y="493"/>
                    </a:lnTo>
                    <a:lnTo>
                      <a:pt x="733" y="521"/>
                    </a:lnTo>
                    <a:lnTo>
                      <a:pt x="744" y="533"/>
                    </a:lnTo>
                    <a:lnTo>
                      <a:pt x="748" y="552"/>
                    </a:lnTo>
                    <a:lnTo>
                      <a:pt x="733" y="568"/>
                    </a:lnTo>
                    <a:lnTo>
                      <a:pt x="726" y="587"/>
                    </a:lnTo>
                    <a:lnTo>
                      <a:pt x="739" y="604"/>
                    </a:lnTo>
                    <a:lnTo>
                      <a:pt x="733" y="618"/>
                    </a:lnTo>
                    <a:lnTo>
                      <a:pt x="739" y="635"/>
                    </a:lnTo>
                    <a:lnTo>
                      <a:pt x="736" y="649"/>
                    </a:lnTo>
                    <a:lnTo>
                      <a:pt x="739" y="664"/>
                    </a:lnTo>
                    <a:lnTo>
                      <a:pt x="743" y="687"/>
                    </a:lnTo>
                    <a:lnTo>
                      <a:pt x="748" y="712"/>
                    </a:lnTo>
                    <a:lnTo>
                      <a:pt x="756" y="735"/>
                    </a:lnTo>
                    <a:lnTo>
                      <a:pt x="748" y="754"/>
                    </a:lnTo>
                    <a:lnTo>
                      <a:pt x="748" y="774"/>
                    </a:lnTo>
                    <a:lnTo>
                      <a:pt x="731" y="793"/>
                    </a:lnTo>
                    <a:lnTo>
                      <a:pt x="718" y="818"/>
                    </a:lnTo>
                    <a:lnTo>
                      <a:pt x="713" y="837"/>
                    </a:lnTo>
                    <a:lnTo>
                      <a:pt x="708" y="859"/>
                    </a:lnTo>
                    <a:lnTo>
                      <a:pt x="694" y="873"/>
                    </a:lnTo>
                    <a:lnTo>
                      <a:pt x="676" y="890"/>
                    </a:lnTo>
                    <a:lnTo>
                      <a:pt x="673" y="909"/>
                    </a:lnTo>
                    <a:lnTo>
                      <a:pt x="669" y="926"/>
                    </a:lnTo>
                    <a:lnTo>
                      <a:pt x="648" y="916"/>
                    </a:lnTo>
                    <a:lnTo>
                      <a:pt x="625" y="904"/>
                    </a:lnTo>
                    <a:lnTo>
                      <a:pt x="603" y="885"/>
                    </a:lnTo>
                    <a:lnTo>
                      <a:pt x="583" y="874"/>
                    </a:lnTo>
                    <a:lnTo>
                      <a:pt x="568" y="883"/>
                    </a:lnTo>
                    <a:lnTo>
                      <a:pt x="551" y="887"/>
                    </a:lnTo>
                    <a:lnTo>
                      <a:pt x="529" y="880"/>
                    </a:lnTo>
                    <a:lnTo>
                      <a:pt x="507" y="883"/>
                    </a:lnTo>
                    <a:lnTo>
                      <a:pt x="476" y="880"/>
                    </a:lnTo>
                    <a:lnTo>
                      <a:pt x="446" y="871"/>
                    </a:lnTo>
                    <a:lnTo>
                      <a:pt x="426" y="864"/>
                    </a:lnTo>
                    <a:lnTo>
                      <a:pt x="415" y="849"/>
                    </a:lnTo>
                    <a:lnTo>
                      <a:pt x="398" y="831"/>
                    </a:lnTo>
                    <a:lnTo>
                      <a:pt x="380" y="828"/>
                    </a:lnTo>
                    <a:lnTo>
                      <a:pt x="369" y="809"/>
                    </a:lnTo>
                    <a:lnTo>
                      <a:pt x="363" y="783"/>
                    </a:lnTo>
                    <a:lnTo>
                      <a:pt x="362" y="762"/>
                    </a:lnTo>
                    <a:lnTo>
                      <a:pt x="373" y="745"/>
                    </a:lnTo>
                    <a:lnTo>
                      <a:pt x="373" y="723"/>
                    </a:lnTo>
                    <a:lnTo>
                      <a:pt x="363" y="707"/>
                    </a:lnTo>
                    <a:lnTo>
                      <a:pt x="358" y="685"/>
                    </a:lnTo>
                    <a:lnTo>
                      <a:pt x="367" y="664"/>
                    </a:lnTo>
                    <a:lnTo>
                      <a:pt x="365" y="643"/>
                    </a:lnTo>
                    <a:lnTo>
                      <a:pt x="352" y="628"/>
                    </a:lnTo>
                    <a:lnTo>
                      <a:pt x="332" y="619"/>
                    </a:lnTo>
                    <a:lnTo>
                      <a:pt x="308" y="612"/>
                    </a:lnTo>
                    <a:lnTo>
                      <a:pt x="293" y="599"/>
                    </a:lnTo>
                    <a:lnTo>
                      <a:pt x="271" y="588"/>
                    </a:lnTo>
                    <a:lnTo>
                      <a:pt x="242" y="595"/>
                    </a:lnTo>
                    <a:lnTo>
                      <a:pt x="220" y="600"/>
                    </a:lnTo>
                    <a:lnTo>
                      <a:pt x="204" y="618"/>
                    </a:lnTo>
                    <a:lnTo>
                      <a:pt x="191" y="633"/>
                    </a:lnTo>
                    <a:lnTo>
                      <a:pt x="168" y="642"/>
                    </a:lnTo>
                    <a:lnTo>
                      <a:pt x="148" y="637"/>
                    </a:lnTo>
                    <a:lnTo>
                      <a:pt x="129" y="626"/>
                    </a:lnTo>
                    <a:lnTo>
                      <a:pt x="109" y="616"/>
                    </a:lnTo>
                    <a:lnTo>
                      <a:pt x="87" y="618"/>
                    </a:lnTo>
                    <a:lnTo>
                      <a:pt x="67" y="623"/>
                    </a:lnTo>
                    <a:lnTo>
                      <a:pt x="76" y="600"/>
                    </a:lnTo>
                    <a:lnTo>
                      <a:pt x="89" y="580"/>
                    </a:lnTo>
                    <a:lnTo>
                      <a:pt x="98" y="562"/>
                    </a:lnTo>
                    <a:lnTo>
                      <a:pt x="113" y="547"/>
                    </a:lnTo>
                    <a:lnTo>
                      <a:pt x="118" y="519"/>
                    </a:lnTo>
                    <a:lnTo>
                      <a:pt x="108" y="502"/>
                    </a:lnTo>
                    <a:lnTo>
                      <a:pt x="89" y="493"/>
                    </a:lnTo>
                    <a:lnTo>
                      <a:pt x="72" y="476"/>
                    </a:lnTo>
                    <a:lnTo>
                      <a:pt x="52" y="457"/>
                    </a:lnTo>
                    <a:lnTo>
                      <a:pt x="32" y="445"/>
                    </a:lnTo>
                    <a:lnTo>
                      <a:pt x="17" y="428"/>
                    </a:lnTo>
                    <a:lnTo>
                      <a:pt x="10" y="406"/>
                    </a:lnTo>
                    <a:lnTo>
                      <a:pt x="0" y="378"/>
                    </a:lnTo>
                    <a:lnTo>
                      <a:pt x="4" y="350"/>
                    </a:lnTo>
                    <a:lnTo>
                      <a:pt x="12" y="323"/>
                    </a:lnTo>
                    <a:lnTo>
                      <a:pt x="28" y="306"/>
                    </a:lnTo>
                    <a:lnTo>
                      <a:pt x="52" y="295"/>
                    </a:lnTo>
                    <a:lnTo>
                      <a:pt x="76" y="283"/>
                    </a:lnTo>
                    <a:lnTo>
                      <a:pt x="83" y="264"/>
                    </a:lnTo>
                    <a:lnTo>
                      <a:pt x="109" y="281"/>
                    </a:lnTo>
                    <a:lnTo>
                      <a:pt x="124" y="288"/>
                    </a:lnTo>
                    <a:lnTo>
                      <a:pt x="139" y="281"/>
                    </a:lnTo>
                    <a:lnTo>
                      <a:pt x="144" y="264"/>
                    </a:lnTo>
                    <a:lnTo>
                      <a:pt x="160" y="257"/>
                    </a:lnTo>
                    <a:lnTo>
                      <a:pt x="179" y="262"/>
                    </a:lnTo>
                    <a:lnTo>
                      <a:pt x="181" y="245"/>
                    </a:lnTo>
                    <a:lnTo>
                      <a:pt x="188" y="230"/>
                    </a:lnTo>
                    <a:lnTo>
                      <a:pt x="205" y="225"/>
                    </a:lnTo>
                    <a:lnTo>
                      <a:pt x="230" y="218"/>
                    </a:lnTo>
                    <a:lnTo>
                      <a:pt x="251" y="207"/>
                    </a:lnTo>
                    <a:lnTo>
                      <a:pt x="274" y="194"/>
                    </a:lnTo>
                    <a:lnTo>
                      <a:pt x="292" y="187"/>
                    </a:lnTo>
                    <a:lnTo>
                      <a:pt x="305" y="171"/>
                    </a:lnTo>
                    <a:lnTo>
                      <a:pt x="323" y="156"/>
                    </a:lnTo>
                    <a:lnTo>
                      <a:pt x="344" y="149"/>
                    </a:lnTo>
                    <a:lnTo>
                      <a:pt x="365" y="145"/>
                    </a:lnTo>
                    <a:lnTo>
                      <a:pt x="386" y="140"/>
                    </a:lnTo>
                    <a:lnTo>
                      <a:pt x="407" y="145"/>
                    </a:lnTo>
                    <a:lnTo>
                      <a:pt x="428" y="142"/>
                    </a:lnTo>
                    <a:lnTo>
                      <a:pt x="446" y="131"/>
                    </a:lnTo>
                    <a:lnTo>
                      <a:pt x="461" y="116"/>
                    </a:lnTo>
                    <a:lnTo>
                      <a:pt x="479" y="104"/>
                    </a:lnTo>
                    <a:lnTo>
                      <a:pt x="500" y="97"/>
                    </a:lnTo>
                    <a:lnTo>
                      <a:pt x="510" y="83"/>
                    </a:lnTo>
                    <a:lnTo>
                      <a:pt x="518" y="64"/>
                    </a:lnTo>
                    <a:lnTo>
                      <a:pt x="533" y="50"/>
                    </a:lnTo>
                    <a:lnTo>
                      <a:pt x="541" y="30"/>
                    </a:lnTo>
                    <a:lnTo>
                      <a:pt x="542" y="9"/>
                    </a:lnTo>
                    <a:lnTo>
                      <a:pt x="554" y="0"/>
                    </a:lnTo>
                    <a:lnTo>
                      <a:pt x="570" y="13"/>
                    </a:lnTo>
                    <a:lnTo>
                      <a:pt x="583" y="30"/>
                    </a:lnTo>
                    <a:lnTo>
                      <a:pt x="593" y="47"/>
                    </a:lnTo>
                    <a:lnTo>
                      <a:pt x="603" y="76"/>
                    </a:lnTo>
                    <a:lnTo>
                      <a:pt x="621" y="95"/>
                    </a:lnTo>
                    <a:lnTo>
                      <a:pt x="640" y="107"/>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 name="Freeform 18"/>
              <p:cNvSpPr>
                <a:spLocks/>
              </p:cNvSpPr>
              <p:nvPr/>
            </p:nvSpPr>
            <p:spPr bwMode="auto">
              <a:xfrm>
                <a:off x="3458423" y="5071937"/>
                <a:ext cx="435745" cy="352538"/>
              </a:xfrm>
              <a:custGeom>
                <a:avLst/>
                <a:gdLst>
                  <a:gd name="T0" fmla="*/ 15875 w 314"/>
                  <a:gd name="T1" fmla="*/ 93662 h 243"/>
                  <a:gd name="T2" fmla="*/ 31750 w 314"/>
                  <a:gd name="T3" fmla="*/ 112712 h 243"/>
                  <a:gd name="T4" fmla="*/ 58738 w 314"/>
                  <a:gd name="T5" fmla="*/ 128587 h 243"/>
                  <a:gd name="T6" fmla="*/ 73025 w 314"/>
                  <a:gd name="T7" fmla="*/ 165100 h 243"/>
                  <a:gd name="T8" fmla="*/ 82550 w 314"/>
                  <a:gd name="T9" fmla="*/ 203200 h 243"/>
                  <a:gd name="T10" fmla="*/ 90488 w 314"/>
                  <a:gd name="T11" fmla="*/ 241300 h 243"/>
                  <a:gd name="T12" fmla="*/ 103188 w 314"/>
                  <a:gd name="T13" fmla="*/ 271462 h 243"/>
                  <a:gd name="T14" fmla="*/ 128588 w 314"/>
                  <a:gd name="T15" fmla="*/ 295275 h 243"/>
                  <a:gd name="T16" fmla="*/ 155575 w 314"/>
                  <a:gd name="T17" fmla="*/ 309562 h 243"/>
                  <a:gd name="T18" fmla="*/ 184150 w 314"/>
                  <a:gd name="T19" fmla="*/ 304800 h 243"/>
                  <a:gd name="T20" fmla="*/ 227013 w 314"/>
                  <a:gd name="T21" fmla="*/ 301625 h 243"/>
                  <a:gd name="T22" fmla="*/ 274638 w 314"/>
                  <a:gd name="T23" fmla="*/ 304800 h 243"/>
                  <a:gd name="T24" fmla="*/ 300038 w 314"/>
                  <a:gd name="T25" fmla="*/ 320675 h 243"/>
                  <a:gd name="T26" fmla="*/ 328613 w 314"/>
                  <a:gd name="T27" fmla="*/ 339725 h 243"/>
                  <a:gd name="T28" fmla="*/ 338138 w 314"/>
                  <a:gd name="T29" fmla="*/ 369887 h 243"/>
                  <a:gd name="T30" fmla="*/ 369888 w 314"/>
                  <a:gd name="T31" fmla="*/ 381000 h 243"/>
                  <a:gd name="T32" fmla="*/ 403225 w 314"/>
                  <a:gd name="T33" fmla="*/ 369887 h 243"/>
                  <a:gd name="T34" fmla="*/ 434975 w 314"/>
                  <a:gd name="T35" fmla="*/ 384175 h 243"/>
                  <a:gd name="T36" fmla="*/ 458788 w 314"/>
                  <a:gd name="T37" fmla="*/ 377825 h 243"/>
                  <a:gd name="T38" fmla="*/ 496888 w 314"/>
                  <a:gd name="T39" fmla="*/ 381000 h 243"/>
                  <a:gd name="T40" fmla="*/ 479425 w 314"/>
                  <a:gd name="T41" fmla="*/ 350837 h 243"/>
                  <a:gd name="T42" fmla="*/ 469900 w 314"/>
                  <a:gd name="T43" fmla="*/ 309562 h 243"/>
                  <a:gd name="T44" fmla="*/ 468313 w 314"/>
                  <a:gd name="T45" fmla="*/ 276225 h 243"/>
                  <a:gd name="T46" fmla="*/ 484188 w 314"/>
                  <a:gd name="T47" fmla="*/ 249237 h 243"/>
                  <a:gd name="T48" fmla="*/ 484188 w 314"/>
                  <a:gd name="T49" fmla="*/ 214312 h 243"/>
                  <a:gd name="T50" fmla="*/ 469900 w 314"/>
                  <a:gd name="T51" fmla="*/ 188912 h 243"/>
                  <a:gd name="T52" fmla="*/ 460375 w 314"/>
                  <a:gd name="T53" fmla="*/ 153987 h 243"/>
                  <a:gd name="T54" fmla="*/ 476250 w 314"/>
                  <a:gd name="T55" fmla="*/ 120650 h 243"/>
                  <a:gd name="T56" fmla="*/ 473075 w 314"/>
                  <a:gd name="T57" fmla="*/ 87312 h 243"/>
                  <a:gd name="T58" fmla="*/ 452438 w 314"/>
                  <a:gd name="T59" fmla="*/ 63500 h 243"/>
                  <a:gd name="T60" fmla="*/ 420688 w 314"/>
                  <a:gd name="T61" fmla="*/ 49212 h 243"/>
                  <a:gd name="T62" fmla="*/ 382588 w 314"/>
                  <a:gd name="T63" fmla="*/ 38100 h 243"/>
                  <a:gd name="T64" fmla="*/ 358775 w 314"/>
                  <a:gd name="T65" fmla="*/ 17462 h 243"/>
                  <a:gd name="T66" fmla="*/ 323850 w 314"/>
                  <a:gd name="T67" fmla="*/ 0 h 243"/>
                  <a:gd name="T68" fmla="*/ 277813 w 314"/>
                  <a:gd name="T69" fmla="*/ 11112 h 243"/>
                  <a:gd name="T70" fmla="*/ 242888 w 314"/>
                  <a:gd name="T71" fmla="*/ 19050 h 243"/>
                  <a:gd name="T72" fmla="*/ 217488 w 314"/>
                  <a:gd name="T73" fmla="*/ 47625 h 243"/>
                  <a:gd name="T74" fmla="*/ 196850 w 314"/>
                  <a:gd name="T75" fmla="*/ 71437 h 243"/>
                  <a:gd name="T76" fmla="*/ 160338 w 314"/>
                  <a:gd name="T77" fmla="*/ 85725 h 243"/>
                  <a:gd name="T78" fmla="*/ 128588 w 314"/>
                  <a:gd name="T79" fmla="*/ 77787 h 243"/>
                  <a:gd name="T80" fmla="*/ 98425 w 314"/>
                  <a:gd name="T81" fmla="*/ 60325 h 243"/>
                  <a:gd name="T82" fmla="*/ 66675 w 314"/>
                  <a:gd name="T83" fmla="*/ 44450 h 243"/>
                  <a:gd name="T84" fmla="*/ 31750 w 314"/>
                  <a:gd name="T85" fmla="*/ 47625 h 243"/>
                  <a:gd name="T86" fmla="*/ 0 w 314"/>
                  <a:gd name="T87" fmla="*/ 55562 h 243"/>
                  <a:gd name="T88" fmla="*/ 3175 w 314"/>
                  <a:gd name="T89" fmla="*/ 77787 h 243"/>
                  <a:gd name="T90" fmla="*/ 15875 w 314"/>
                  <a:gd name="T91" fmla="*/ 93662 h 2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14" h="243">
                    <a:moveTo>
                      <a:pt x="10" y="59"/>
                    </a:moveTo>
                    <a:lnTo>
                      <a:pt x="20" y="71"/>
                    </a:lnTo>
                    <a:lnTo>
                      <a:pt x="37" y="81"/>
                    </a:lnTo>
                    <a:lnTo>
                      <a:pt x="46" y="104"/>
                    </a:lnTo>
                    <a:lnTo>
                      <a:pt x="52" y="128"/>
                    </a:lnTo>
                    <a:lnTo>
                      <a:pt x="57" y="152"/>
                    </a:lnTo>
                    <a:lnTo>
                      <a:pt x="65" y="171"/>
                    </a:lnTo>
                    <a:lnTo>
                      <a:pt x="81" y="186"/>
                    </a:lnTo>
                    <a:lnTo>
                      <a:pt x="98" y="195"/>
                    </a:lnTo>
                    <a:lnTo>
                      <a:pt x="116" y="192"/>
                    </a:lnTo>
                    <a:lnTo>
                      <a:pt x="143" y="190"/>
                    </a:lnTo>
                    <a:lnTo>
                      <a:pt x="173" y="192"/>
                    </a:lnTo>
                    <a:lnTo>
                      <a:pt x="189" y="202"/>
                    </a:lnTo>
                    <a:lnTo>
                      <a:pt x="207" y="214"/>
                    </a:lnTo>
                    <a:lnTo>
                      <a:pt x="213" y="233"/>
                    </a:lnTo>
                    <a:lnTo>
                      <a:pt x="233" y="240"/>
                    </a:lnTo>
                    <a:lnTo>
                      <a:pt x="254" y="233"/>
                    </a:lnTo>
                    <a:lnTo>
                      <a:pt x="274" y="242"/>
                    </a:lnTo>
                    <a:lnTo>
                      <a:pt x="289" y="238"/>
                    </a:lnTo>
                    <a:lnTo>
                      <a:pt x="313" y="240"/>
                    </a:lnTo>
                    <a:lnTo>
                      <a:pt x="302" y="221"/>
                    </a:lnTo>
                    <a:lnTo>
                      <a:pt x="296" y="195"/>
                    </a:lnTo>
                    <a:lnTo>
                      <a:pt x="295" y="174"/>
                    </a:lnTo>
                    <a:lnTo>
                      <a:pt x="305" y="157"/>
                    </a:lnTo>
                    <a:lnTo>
                      <a:pt x="305" y="135"/>
                    </a:lnTo>
                    <a:lnTo>
                      <a:pt x="296" y="119"/>
                    </a:lnTo>
                    <a:lnTo>
                      <a:pt x="290" y="97"/>
                    </a:lnTo>
                    <a:lnTo>
                      <a:pt x="300" y="76"/>
                    </a:lnTo>
                    <a:lnTo>
                      <a:pt x="298" y="55"/>
                    </a:lnTo>
                    <a:lnTo>
                      <a:pt x="285" y="40"/>
                    </a:lnTo>
                    <a:lnTo>
                      <a:pt x="265" y="31"/>
                    </a:lnTo>
                    <a:lnTo>
                      <a:pt x="241" y="24"/>
                    </a:lnTo>
                    <a:lnTo>
                      <a:pt x="226" y="11"/>
                    </a:lnTo>
                    <a:lnTo>
                      <a:pt x="204" y="0"/>
                    </a:lnTo>
                    <a:lnTo>
                      <a:pt x="175" y="7"/>
                    </a:lnTo>
                    <a:lnTo>
                      <a:pt x="153" y="12"/>
                    </a:lnTo>
                    <a:lnTo>
                      <a:pt x="137" y="30"/>
                    </a:lnTo>
                    <a:lnTo>
                      <a:pt x="124" y="45"/>
                    </a:lnTo>
                    <a:lnTo>
                      <a:pt x="101" y="54"/>
                    </a:lnTo>
                    <a:lnTo>
                      <a:pt x="81" y="49"/>
                    </a:lnTo>
                    <a:lnTo>
                      <a:pt x="62" y="38"/>
                    </a:lnTo>
                    <a:lnTo>
                      <a:pt x="42" y="28"/>
                    </a:lnTo>
                    <a:lnTo>
                      <a:pt x="20" y="30"/>
                    </a:lnTo>
                    <a:lnTo>
                      <a:pt x="0" y="35"/>
                    </a:lnTo>
                    <a:lnTo>
                      <a:pt x="2" y="49"/>
                    </a:lnTo>
                    <a:lnTo>
                      <a:pt x="10" y="59"/>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 name="Freeform 19"/>
              <p:cNvSpPr>
                <a:spLocks/>
              </p:cNvSpPr>
              <p:nvPr/>
            </p:nvSpPr>
            <p:spPr bwMode="auto">
              <a:xfrm>
                <a:off x="3923310" y="4995046"/>
                <a:ext cx="1375232" cy="1514611"/>
              </a:xfrm>
              <a:custGeom>
                <a:avLst/>
                <a:gdLst>
                  <a:gd name="T0" fmla="*/ 1117600 w 991"/>
                  <a:gd name="T1" fmla="*/ 1619250 h 1044"/>
                  <a:gd name="T2" fmla="*/ 1216025 w 991"/>
                  <a:gd name="T3" fmla="*/ 1558925 h 1044"/>
                  <a:gd name="T4" fmla="*/ 1282700 w 991"/>
                  <a:gd name="T5" fmla="*/ 1557338 h 1044"/>
                  <a:gd name="T6" fmla="*/ 1373187 w 991"/>
                  <a:gd name="T7" fmla="*/ 1535113 h 1044"/>
                  <a:gd name="T8" fmla="*/ 1362075 w 991"/>
                  <a:gd name="T9" fmla="*/ 1460500 h 1044"/>
                  <a:gd name="T10" fmla="*/ 1365250 w 991"/>
                  <a:gd name="T11" fmla="*/ 1349375 h 1044"/>
                  <a:gd name="T12" fmla="*/ 1376362 w 991"/>
                  <a:gd name="T13" fmla="*/ 1228725 h 1044"/>
                  <a:gd name="T14" fmla="*/ 1347787 w 991"/>
                  <a:gd name="T15" fmla="*/ 1100138 h 1044"/>
                  <a:gd name="T16" fmla="*/ 1365250 w 991"/>
                  <a:gd name="T17" fmla="*/ 1023938 h 1044"/>
                  <a:gd name="T18" fmla="*/ 1438275 w 991"/>
                  <a:gd name="T19" fmla="*/ 944563 h 1044"/>
                  <a:gd name="T20" fmla="*/ 1490662 w 991"/>
                  <a:gd name="T21" fmla="*/ 865188 h 1044"/>
                  <a:gd name="T22" fmla="*/ 1509712 w 991"/>
                  <a:gd name="T23" fmla="*/ 817563 h 1044"/>
                  <a:gd name="T24" fmla="*/ 1571625 w 991"/>
                  <a:gd name="T25" fmla="*/ 817563 h 1044"/>
                  <a:gd name="T26" fmla="*/ 1557337 w 991"/>
                  <a:gd name="T27" fmla="*/ 722313 h 1044"/>
                  <a:gd name="T28" fmla="*/ 1533525 w 991"/>
                  <a:gd name="T29" fmla="*/ 590550 h 1044"/>
                  <a:gd name="T30" fmla="*/ 1476375 w 991"/>
                  <a:gd name="T31" fmla="*/ 511175 h 1044"/>
                  <a:gd name="T32" fmla="*/ 1411287 w 991"/>
                  <a:gd name="T33" fmla="*/ 450850 h 1044"/>
                  <a:gd name="T34" fmla="*/ 1368425 w 991"/>
                  <a:gd name="T35" fmla="*/ 363538 h 1044"/>
                  <a:gd name="T36" fmla="*/ 1389062 w 991"/>
                  <a:gd name="T37" fmla="*/ 265113 h 1044"/>
                  <a:gd name="T38" fmla="*/ 1393825 w 991"/>
                  <a:gd name="T39" fmla="*/ 161925 h 1044"/>
                  <a:gd name="T40" fmla="*/ 1323975 w 991"/>
                  <a:gd name="T41" fmla="*/ 212725 h 1044"/>
                  <a:gd name="T42" fmla="*/ 1270000 w 991"/>
                  <a:gd name="T43" fmla="*/ 174625 h 1044"/>
                  <a:gd name="T44" fmla="*/ 1220787 w 991"/>
                  <a:gd name="T45" fmla="*/ 128588 h 1044"/>
                  <a:gd name="T46" fmla="*/ 1189037 w 991"/>
                  <a:gd name="T47" fmla="*/ 84138 h 1044"/>
                  <a:gd name="T48" fmla="*/ 1146175 w 991"/>
                  <a:gd name="T49" fmla="*/ 11113 h 1044"/>
                  <a:gd name="T50" fmla="*/ 1073150 w 991"/>
                  <a:gd name="T51" fmla="*/ 41275 h 1044"/>
                  <a:gd name="T52" fmla="*/ 1006475 w 991"/>
                  <a:gd name="T53" fmla="*/ 12700 h 1044"/>
                  <a:gd name="T54" fmla="*/ 990600 w 991"/>
                  <a:gd name="T55" fmla="*/ 92075 h 1044"/>
                  <a:gd name="T56" fmla="*/ 928687 w 991"/>
                  <a:gd name="T57" fmla="*/ 128588 h 1044"/>
                  <a:gd name="T58" fmla="*/ 854075 w 991"/>
                  <a:gd name="T59" fmla="*/ 180975 h 1044"/>
                  <a:gd name="T60" fmla="*/ 827087 w 991"/>
                  <a:gd name="T61" fmla="*/ 227013 h 1044"/>
                  <a:gd name="T62" fmla="*/ 757237 w 991"/>
                  <a:gd name="T63" fmla="*/ 254000 h 1044"/>
                  <a:gd name="T64" fmla="*/ 706437 w 991"/>
                  <a:gd name="T65" fmla="*/ 241300 h 1044"/>
                  <a:gd name="T66" fmla="*/ 701675 w 991"/>
                  <a:gd name="T67" fmla="*/ 174625 h 1044"/>
                  <a:gd name="T68" fmla="*/ 628650 w 991"/>
                  <a:gd name="T69" fmla="*/ 158750 h 1044"/>
                  <a:gd name="T70" fmla="*/ 538162 w 991"/>
                  <a:gd name="T71" fmla="*/ 155575 h 1044"/>
                  <a:gd name="T72" fmla="*/ 538162 w 991"/>
                  <a:gd name="T73" fmla="*/ 242888 h 1044"/>
                  <a:gd name="T74" fmla="*/ 546100 w 991"/>
                  <a:gd name="T75" fmla="*/ 352425 h 1044"/>
                  <a:gd name="T76" fmla="*/ 496887 w 991"/>
                  <a:gd name="T77" fmla="*/ 446088 h 1044"/>
                  <a:gd name="T78" fmla="*/ 465137 w 991"/>
                  <a:gd name="T79" fmla="*/ 533400 h 1044"/>
                  <a:gd name="T80" fmla="*/ 414337 w 991"/>
                  <a:gd name="T81" fmla="*/ 639763 h 1044"/>
                  <a:gd name="T82" fmla="*/ 328612 w 991"/>
                  <a:gd name="T83" fmla="*/ 703263 h 1044"/>
                  <a:gd name="T84" fmla="*/ 266700 w 991"/>
                  <a:gd name="T85" fmla="*/ 782638 h 1044"/>
                  <a:gd name="T86" fmla="*/ 196850 w 991"/>
                  <a:gd name="T87" fmla="*/ 873125 h 1044"/>
                  <a:gd name="T88" fmla="*/ 142875 w 991"/>
                  <a:gd name="T89" fmla="*/ 1039813 h 1044"/>
                  <a:gd name="T90" fmla="*/ 82550 w 991"/>
                  <a:gd name="T91" fmla="*/ 1173163 h 1044"/>
                  <a:gd name="T92" fmla="*/ 61912 w 991"/>
                  <a:gd name="T93" fmla="*/ 1301750 h 1044"/>
                  <a:gd name="T94" fmla="*/ 7937 w 991"/>
                  <a:gd name="T95" fmla="*/ 1447800 h 1044"/>
                  <a:gd name="T96" fmla="*/ 19050 w 991"/>
                  <a:gd name="T97" fmla="*/ 1617663 h 1044"/>
                  <a:gd name="T98" fmla="*/ 76200 w 991"/>
                  <a:gd name="T99" fmla="*/ 1589088 h 1044"/>
                  <a:gd name="T100" fmla="*/ 127000 w 991"/>
                  <a:gd name="T101" fmla="*/ 1647825 h 1044"/>
                  <a:gd name="T102" fmla="*/ 238125 w 991"/>
                  <a:gd name="T103" fmla="*/ 1641475 h 1044"/>
                  <a:gd name="T104" fmla="*/ 339725 w 991"/>
                  <a:gd name="T105" fmla="*/ 1625600 h 1044"/>
                  <a:gd name="T106" fmla="*/ 439737 w 991"/>
                  <a:gd name="T107" fmla="*/ 1619250 h 1044"/>
                  <a:gd name="T108" fmla="*/ 517525 w 991"/>
                  <a:gd name="T109" fmla="*/ 1598613 h 1044"/>
                  <a:gd name="T110" fmla="*/ 561975 w 991"/>
                  <a:gd name="T111" fmla="*/ 1543050 h 1044"/>
                  <a:gd name="T112" fmla="*/ 479425 w 991"/>
                  <a:gd name="T113" fmla="*/ 1497013 h 1044"/>
                  <a:gd name="T114" fmla="*/ 569912 w 991"/>
                  <a:gd name="T115" fmla="*/ 1452563 h 1044"/>
                  <a:gd name="T116" fmla="*/ 677862 w 991"/>
                  <a:gd name="T117" fmla="*/ 1479550 h 1044"/>
                  <a:gd name="T118" fmla="*/ 698500 w 991"/>
                  <a:gd name="T119" fmla="*/ 1570038 h 1044"/>
                  <a:gd name="T120" fmla="*/ 793750 w 991"/>
                  <a:gd name="T121" fmla="*/ 1550988 h 1044"/>
                  <a:gd name="T122" fmla="*/ 879475 w 991"/>
                  <a:gd name="T123" fmla="*/ 1614488 h 1044"/>
                  <a:gd name="T124" fmla="*/ 990600 w 991"/>
                  <a:gd name="T125" fmla="*/ 1611313 h 10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91" h="1044">
                    <a:moveTo>
                      <a:pt x="670" y="1043"/>
                    </a:moveTo>
                    <a:lnTo>
                      <a:pt x="684" y="1032"/>
                    </a:lnTo>
                    <a:lnTo>
                      <a:pt x="704" y="1020"/>
                    </a:lnTo>
                    <a:lnTo>
                      <a:pt x="725" y="1007"/>
                    </a:lnTo>
                    <a:lnTo>
                      <a:pt x="749" y="995"/>
                    </a:lnTo>
                    <a:lnTo>
                      <a:pt x="766" y="982"/>
                    </a:lnTo>
                    <a:lnTo>
                      <a:pt x="779" y="970"/>
                    </a:lnTo>
                    <a:lnTo>
                      <a:pt x="797" y="964"/>
                    </a:lnTo>
                    <a:lnTo>
                      <a:pt x="808" y="981"/>
                    </a:lnTo>
                    <a:lnTo>
                      <a:pt x="834" y="976"/>
                    </a:lnTo>
                    <a:lnTo>
                      <a:pt x="854" y="981"/>
                    </a:lnTo>
                    <a:lnTo>
                      <a:pt x="865" y="967"/>
                    </a:lnTo>
                    <a:lnTo>
                      <a:pt x="854" y="951"/>
                    </a:lnTo>
                    <a:lnTo>
                      <a:pt x="865" y="938"/>
                    </a:lnTo>
                    <a:lnTo>
                      <a:pt x="858" y="920"/>
                    </a:lnTo>
                    <a:lnTo>
                      <a:pt x="857" y="900"/>
                    </a:lnTo>
                    <a:lnTo>
                      <a:pt x="865" y="874"/>
                    </a:lnTo>
                    <a:lnTo>
                      <a:pt x="860" y="850"/>
                    </a:lnTo>
                    <a:lnTo>
                      <a:pt x="867" y="826"/>
                    </a:lnTo>
                    <a:lnTo>
                      <a:pt x="875" y="800"/>
                    </a:lnTo>
                    <a:lnTo>
                      <a:pt x="867" y="774"/>
                    </a:lnTo>
                    <a:lnTo>
                      <a:pt x="862" y="750"/>
                    </a:lnTo>
                    <a:lnTo>
                      <a:pt x="858" y="717"/>
                    </a:lnTo>
                    <a:lnTo>
                      <a:pt x="849" y="693"/>
                    </a:lnTo>
                    <a:lnTo>
                      <a:pt x="841" y="676"/>
                    </a:lnTo>
                    <a:lnTo>
                      <a:pt x="845" y="658"/>
                    </a:lnTo>
                    <a:lnTo>
                      <a:pt x="860" y="645"/>
                    </a:lnTo>
                    <a:lnTo>
                      <a:pt x="880" y="631"/>
                    </a:lnTo>
                    <a:lnTo>
                      <a:pt x="888" y="610"/>
                    </a:lnTo>
                    <a:lnTo>
                      <a:pt x="906" y="595"/>
                    </a:lnTo>
                    <a:lnTo>
                      <a:pt x="932" y="583"/>
                    </a:lnTo>
                    <a:lnTo>
                      <a:pt x="943" y="564"/>
                    </a:lnTo>
                    <a:lnTo>
                      <a:pt x="939" y="545"/>
                    </a:lnTo>
                    <a:lnTo>
                      <a:pt x="922" y="527"/>
                    </a:lnTo>
                    <a:lnTo>
                      <a:pt x="932" y="512"/>
                    </a:lnTo>
                    <a:lnTo>
                      <a:pt x="951" y="515"/>
                    </a:lnTo>
                    <a:lnTo>
                      <a:pt x="963" y="531"/>
                    </a:lnTo>
                    <a:lnTo>
                      <a:pt x="984" y="531"/>
                    </a:lnTo>
                    <a:lnTo>
                      <a:pt x="990" y="515"/>
                    </a:lnTo>
                    <a:lnTo>
                      <a:pt x="974" y="500"/>
                    </a:lnTo>
                    <a:lnTo>
                      <a:pt x="972" y="481"/>
                    </a:lnTo>
                    <a:lnTo>
                      <a:pt x="981" y="455"/>
                    </a:lnTo>
                    <a:lnTo>
                      <a:pt x="990" y="420"/>
                    </a:lnTo>
                    <a:lnTo>
                      <a:pt x="981" y="393"/>
                    </a:lnTo>
                    <a:lnTo>
                      <a:pt x="966" y="372"/>
                    </a:lnTo>
                    <a:lnTo>
                      <a:pt x="948" y="360"/>
                    </a:lnTo>
                    <a:lnTo>
                      <a:pt x="937" y="343"/>
                    </a:lnTo>
                    <a:lnTo>
                      <a:pt x="930" y="322"/>
                    </a:lnTo>
                    <a:lnTo>
                      <a:pt x="922" y="305"/>
                    </a:lnTo>
                    <a:lnTo>
                      <a:pt x="907" y="293"/>
                    </a:lnTo>
                    <a:lnTo>
                      <a:pt x="889" y="284"/>
                    </a:lnTo>
                    <a:lnTo>
                      <a:pt x="871" y="271"/>
                    </a:lnTo>
                    <a:lnTo>
                      <a:pt x="860" y="253"/>
                    </a:lnTo>
                    <a:lnTo>
                      <a:pt x="862" y="229"/>
                    </a:lnTo>
                    <a:lnTo>
                      <a:pt x="878" y="208"/>
                    </a:lnTo>
                    <a:lnTo>
                      <a:pt x="881" y="188"/>
                    </a:lnTo>
                    <a:lnTo>
                      <a:pt x="875" y="167"/>
                    </a:lnTo>
                    <a:lnTo>
                      <a:pt x="878" y="148"/>
                    </a:lnTo>
                    <a:lnTo>
                      <a:pt x="886" y="121"/>
                    </a:lnTo>
                    <a:lnTo>
                      <a:pt x="878" y="102"/>
                    </a:lnTo>
                    <a:lnTo>
                      <a:pt x="860" y="103"/>
                    </a:lnTo>
                    <a:lnTo>
                      <a:pt x="845" y="115"/>
                    </a:lnTo>
                    <a:lnTo>
                      <a:pt x="834" y="134"/>
                    </a:lnTo>
                    <a:lnTo>
                      <a:pt x="816" y="141"/>
                    </a:lnTo>
                    <a:lnTo>
                      <a:pt x="806" y="126"/>
                    </a:lnTo>
                    <a:lnTo>
                      <a:pt x="800" y="110"/>
                    </a:lnTo>
                    <a:lnTo>
                      <a:pt x="787" y="107"/>
                    </a:lnTo>
                    <a:lnTo>
                      <a:pt x="777" y="95"/>
                    </a:lnTo>
                    <a:lnTo>
                      <a:pt x="769" y="81"/>
                    </a:lnTo>
                    <a:lnTo>
                      <a:pt x="779" y="58"/>
                    </a:lnTo>
                    <a:lnTo>
                      <a:pt x="774" y="46"/>
                    </a:lnTo>
                    <a:lnTo>
                      <a:pt x="749" y="53"/>
                    </a:lnTo>
                    <a:lnTo>
                      <a:pt x="730" y="46"/>
                    </a:lnTo>
                    <a:lnTo>
                      <a:pt x="723" y="29"/>
                    </a:lnTo>
                    <a:lnTo>
                      <a:pt x="722" y="7"/>
                    </a:lnTo>
                    <a:lnTo>
                      <a:pt x="705" y="0"/>
                    </a:lnTo>
                    <a:lnTo>
                      <a:pt x="691" y="10"/>
                    </a:lnTo>
                    <a:lnTo>
                      <a:pt x="676" y="26"/>
                    </a:lnTo>
                    <a:lnTo>
                      <a:pt x="665" y="17"/>
                    </a:lnTo>
                    <a:lnTo>
                      <a:pt x="652" y="5"/>
                    </a:lnTo>
                    <a:lnTo>
                      <a:pt x="634" y="8"/>
                    </a:lnTo>
                    <a:lnTo>
                      <a:pt x="621" y="21"/>
                    </a:lnTo>
                    <a:lnTo>
                      <a:pt x="626" y="43"/>
                    </a:lnTo>
                    <a:lnTo>
                      <a:pt x="624" y="58"/>
                    </a:lnTo>
                    <a:lnTo>
                      <a:pt x="613" y="69"/>
                    </a:lnTo>
                    <a:lnTo>
                      <a:pt x="595" y="62"/>
                    </a:lnTo>
                    <a:lnTo>
                      <a:pt x="585" y="81"/>
                    </a:lnTo>
                    <a:lnTo>
                      <a:pt x="572" y="100"/>
                    </a:lnTo>
                    <a:lnTo>
                      <a:pt x="552" y="110"/>
                    </a:lnTo>
                    <a:lnTo>
                      <a:pt x="538" y="114"/>
                    </a:lnTo>
                    <a:lnTo>
                      <a:pt x="543" y="129"/>
                    </a:lnTo>
                    <a:lnTo>
                      <a:pt x="539" y="145"/>
                    </a:lnTo>
                    <a:lnTo>
                      <a:pt x="521" y="143"/>
                    </a:lnTo>
                    <a:lnTo>
                      <a:pt x="503" y="136"/>
                    </a:lnTo>
                    <a:lnTo>
                      <a:pt x="490" y="146"/>
                    </a:lnTo>
                    <a:lnTo>
                      <a:pt x="477" y="160"/>
                    </a:lnTo>
                    <a:lnTo>
                      <a:pt x="463" y="172"/>
                    </a:lnTo>
                    <a:lnTo>
                      <a:pt x="448" y="167"/>
                    </a:lnTo>
                    <a:lnTo>
                      <a:pt x="445" y="152"/>
                    </a:lnTo>
                    <a:lnTo>
                      <a:pt x="451" y="134"/>
                    </a:lnTo>
                    <a:lnTo>
                      <a:pt x="461" y="117"/>
                    </a:lnTo>
                    <a:lnTo>
                      <a:pt x="442" y="110"/>
                    </a:lnTo>
                    <a:lnTo>
                      <a:pt x="427" y="119"/>
                    </a:lnTo>
                    <a:lnTo>
                      <a:pt x="412" y="110"/>
                    </a:lnTo>
                    <a:lnTo>
                      <a:pt x="396" y="100"/>
                    </a:lnTo>
                    <a:lnTo>
                      <a:pt x="378" y="108"/>
                    </a:lnTo>
                    <a:lnTo>
                      <a:pt x="357" y="105"/>
                    </a:lnTo>
                    <a:lnTo>
                      <a:pt x="339" y="98"/>
                    </a:lnTo>
                    <a:lnTo>
                      <a:pt x="328" y="110"/>
                    </a:lnTo>
                    <a:lnTo>
                      <a:pt x="337" y="133"/>
                    </a:lnTo>
                    <a:lnTo>
                      <a:pt x="339" y="153"/>
                    </a:lnTo>
                    <a:lnTo>
                      <a:pt x="346" y="179"/>
                    </a:lnTo>
                    <a:lnTo>
                      <a:pt x="354" y="202"/>
                    </a:lnTo>
                    <a:lnTo>
                      <a:pt x="344" y="222"/>
                    </a:lnTo>
                    <a:lnTo>
                      <a:pt x="341" y="245"/>
                    </a:lnTo>
                    <a:lnTo>
                      <a:pt x="328" y="258"/>
                    </a:lnTo>
                    <a:lnTo>
                      <a:pt x="313" y="281"/>
                    </a:lnTo>
                    <a:lnTo>
                      <a:pt x="310" y="303"/>
                    </a:lnTo>
                    <a:lnTo>
                      <a:pt x="306" y="324"/>
                    </a:lnTo>
                    <a:lnTo>
                      <a:pt x="293" y="336"/>
                    </a:lnTo>
                    <a:lnTo>
                      <a:pt x="274" y="355"/>
                    </a:lnTo>
                    <a:lnTo>
                      <a:pt x="269" y="383"/>
                    </a:lnTo>
                    <a:lnTo>
                      <a:pt x="261" y="403"/>
                    </a:lnTo>
                    <a:lnTo>
                      <a:pt x="243" y="417"/>
                    </a:lnTo>
                    <a:lnTo>
                      <a:pt x="222" y="427"/>
                    </a:lnTo>
                    <a:lnTo>
                      <a:pt x="207" y="443"/>
                    </a:lnTo>
                    <a:lnTo>
                      <a:pt x="196" y="465"/>
                    </a:lnTo>
                    <a:lnTo>
                      <a:pt x="188" y="484"/>
                    </a:lnTo>
                    <a:lnTo>
                      <a:pt x="168" y="493"/>
                    </a:lnTo>
                    <a:lnTo>
                      <a:pt x="150" y="507"/>
                    </a:lnTo>
                    <a:lnTo>
                      <a:pt x="132" y="526"/>
                    </a:lnTo>
                    <a:lnTo>
                      <a:pt x="124" y="550"/>
                    </a:lnTo>
                    <a:lnTo>
                      <a:pt x="113" y="583"/>
                    </a:lnTo>
                    <a:lnTo>
                      <a:pt x="100" y="620"/>
                    </a:lnTo>
                    <a:lnTo>
                      <a:pt x="90" y="655"/>
                    </a:lnTo>
                    <a:lnTo>
                      <a:pt x="83" y="693"/>
                    </a:lnTo>
                    <a:lnTo>
                      <a:pt x="70" y="717"/>
                    </a:lnTo>
                    <a:lnTo>
                      <a:pt x="52" y="739"/>
                    </a:lnTo>
                    <a:lnTo>
                      <a:pt x="39" y="764"/>
                    </a:lnTo>
                    <a:lnTo>
                      <a:pt x="31" y="788"/>
                    </a:lnTo>
                    <a:lnTo>
                      <a:pt x="39" y="820"/>
                    </a:lnTo>
                    <a:lnTo>
                      <a:pt x="30" y="853"/>
                    </a:lnTo>
                    <a:lnTo>
                      <a:pt x="17" y="877"/>
                    </a:lnTo>
                    <a:lnTo>
                      <a:pt x="5" y="912"/>
                    </a:lnTo>
                    <a:lnTo>
                      <a:pt x="0" y="951"/>
                    </a:lnTo>
                    <a:lnTo>
                      <a:pt x="10" y="991"/>
                    </a:lnTo>
                    <a:lnTo>
                      <a:pt x="12" y="1019"/>
                    </a:lnTo>
                    <a:lnTo>
                      <a:pt x="20" y="1029"/>
                    </a:lnTo>
                    <a:lnTo>
                      <a:pt x="30" y="1010"/>
                    </a:lnTo>
                    <a:lnTo>
                      <a:pt x="48" y="1001"/>
                    </a:lnTo>
                    <a:lnTo>
                      <a:pt x="62" y="1005"/>
                    </a:lnTo>
                    <a:lnTo>
                      <a:pt x="72" y="1024"/>
                    </a:lnTo>
                    <a:lnTo>
                      <a:pt x="80" y="1038"/>
                    </a:lnTo>
                    <a:lnTo>
                      <a:pt x="101" y="1029"/>
                    </a:lnTo>
                    <a:lnTo>
                      <a:pt x="129" y="1026"/>
                    </a:lnTo>
                    <a:lnTo>
                      <a:pt x="150" y="1034"/>
                    </a:lnTo>
                    <a:lnTo>
                      <a:pt x="170" y="1039"/>
                    </a:lnTo>
                    <a:lnTo>
                      <a:pt x="194" y="1038"/>
                    </a:lnTo>
                    <a:lnTo>
                      <a:pt x="214" y="1024"/>
                    </a:lnTo>
                    <a:lnTo>
                      <a:pt x="232" y="1014"/>
                    </a:lnTo>
                    <a:lnTo>
                      <a:pt x="254" y="1010"/>
                    </a:lnTo>
                    <a:lnTo>
                      <a:pt x="277" y="1020"/>
                    </a:lnTo>
                    <a:lnTo>
                      <a:pt x="295" y="1032"/>
                    </a:lnTo>
                    <a:lnTo>
                      <a:pt x="315" y="1026"/>
                    </a:lnTo>
                    <a:lnTo>
                      <a:pt x="326" y="1007"/>
                    </a:lnTo>
                    <a:lnTo>
                      <a:pt x="346" y="1001"/>
                    </a:lnTo>
                    <a:lnTo>
                      <a:pt x="365" y="995"/>
                    </a:lnTo>
                    <a:lnTo>
                      <a:pt x="354" y="972"/>
                    </a:lnTo>
                    <a:lnTo>
                      <a:pt x="326" y="969"/>
                    </a:lnTo>
                    <a:lnTo>
                      <a:pt x="303" y="962"/>
                    </a:lnTo>
                    <a:lnTo>
                      <a:pt x="302" y="943"/>
                    </a:lnTo>
                    <a:lnTo>
                      <a:pt x="315" y="931"/>
                    </a:lnTo>
                    <a:lnTo>
                      <a:pt x="334" y="922"/>
                    </a:lnTo>
                    <a:lnTo>
                      <a:pt x="359" y="915"/>
                    </a:lnTo>
                    <a:lnTo>
                      <a:pt x="386" y="915"/>
                    </a:lnTo>
                    <a:lnTo>
                      <a:pt x="411" y="919"/>
                    </a:lnTo>
                    <a:lnTo>
                      <a:pt x="427" y="932"/>
                    </a:lnTo>
                    <a:lnTo>
                      <a:pt x="422" y="957"/>
                    </a:lnTo>
                    <a:lnTo>
                      <a:pt x="427" y="976"/>
                    </a:lnTo>
                    <a:lnTo>
                      <a:pt x="440" y="989"/>
                    </a:lnTo>
                    <a:lnTo>
                      <a:pt x="453" y="976"/>
                    </a:lnTo>
                    <a:lnTo>
                      <a:pt x="477" y="970"/>
                    </a:lnTo>
                    <a:lnTo>
                      <a:pt x="500" y="977"/>
                    </a:lnTo>
                    <a:lnTo>
                      <a:pt x="525" y="986"/>
                    </a:lnTo>
                    <a:lnTo>
                      <a:pt x="539" y="1000"/>
                    </a:lnTo>
                    <a:lnTo>
                      <a:pt x="554" y="1017"/>
                    </a:lnTo>
                    <a:lnTo>
                      <a:pt x="572" y="1019"/>
                    </a:lnTo>
                    <a:lnTo>
                      <a:pt x="598" y="1007"/>
                    </a:lnTo>
                    <a:lnTo>
                      <a:pt x="624" y="1015"/>
                    </a:lnTo>
                    <a:lnTo>
                      <a:pt x="650" y="1029"/>
                    </a:lnTo>
                    <a:lnTo>
                      <a:pt x="670" y="1043"/>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7" name="Freeform 20"/>
              <p:cNvSpPr>
                <a:spLocks/>
              </p:cNvSpPr>
              <p:nvPr/>
            </p:nvSpPr>
            <p:spPr bwMode="auto">
              <a:xfrm>
                <a:off x="4608845" y="4481471"/>
                <a:ext cx="2212029" cy="2195026"/>
              </a:xfrm>
              <a:custGeom>
                <a:avLst/>
                <a:gdLst>
                  <a:gd name="T0" fmla="*/ 733425 w 1594"/>
                  <a:gd name="T1" fmla="*/ 74613 h 1513"/>
                  <a:gd name="T2" fmla="*/ 903288 w 1594"/>
                  <a:gd name="T3" fmla="*/ 206375 h 1513"/>
                  <a:gd name="T4" fmla="*/ 1042988 w 1594"/>
                  <a:gd name="T5" fmla="*/ 153988 h 1513"/>
                  <a:gd name="T6" fmla="*/ 1139825 w 1594"/>
                  <a:gd name="T7" fmla="*/ 131763 h 1513"/>
                  <a:gd name="T8" fmla="*/ 1247775 w 1594"/>
                  <a:gd name="T9" fmla="*/ 36513 h 1513"/>
                  <a:gd name="T10" fmla="*/ 1350963 w 1594"/>
                  <a:gd name="T11" fmla="*/ 104775 h 1513"/>
                  <a:gd name="T12" fmla="*/ 1528763 w 1594"/>
                  <a:gd name="T13" fmla="*/ 158750 h 1513"/>
                  <a:gd name="T14" fmla="*/ 1627188 w 1594"/>
                  <a:gd name="T15" fmla="*/ 339725 h 1513"/>
                  <a:gd name="T16" fmla="*/ 1776413 w 1594"/>
                  <a:gd name="T17" fmla="*/ 438150 h 1513"/>
                  <a:gd name="T18" fmla="*/ 1755775 w 1594"/>
                  <a:gd name="T19" fmla="*/ 596900 h 1513"/>
                  <a:gd name="T20" fmla="*/ 1885950 w 1594"/>
                  <a:gd name="T21" fmla="*/ 731838 h 1513"/>
                  <a:gd name="T22" fmla="*/ 2017713 w 1594"/>
                  <a:gd name="T23" fmla="*/ 865188 h 1513"/>
                  <a:gd name="T24" fmla="*/ 2171700 w 1594"/>
                  <a:gd name="T25" fmla="*/ 992188 h 1513"/>
                  <a:gd name="T26" fmla="*/ 2314575 w 1594"/>
                  <a:gd name="T27" fmla="*/ 1109663 h 1513"/>
                  <a:gd name="T28" fmla="*/ 2503488 w 1594"/>
                  <a:gd name="T29" fmla="*/ 1249363 h 1513"/>
                  <a:gd name="T30" fmla="*/ 2454275 w 1594"/>
                  <a:gd name="T31" fmla="*/ 1427163 h 1513"/>
                  <a:gd name="T32" fmla="*/ 2309813 w 1594"/>
                  <a:gd name="T33" fmla="*/ 1530350 h 1513"/>
                  <a:gd name="T34" fmla="*/ 2128838 w 1594"/>
                  <a:gd name="T35" fmla="*/ 1670050 h 1513"/>
                  <a:gd name="T36" fmla="*/ 1952625 w 1594"/>
                  <a:gd name="T37" fmla="*/ 1779588 h 1513"/>
                  <a:gd name="T38" fmla="*/ 2089150 w 1594"/>
                  <a:gd name="T39" fmla="*/ 1982788 h 1513"/>
                  <a:gd name="T40" fmla="*/ 2130425 w 1594"/>
                  <a:gd name="T41" fmla="*/ 2146300 h 1513"/>
                  <a:gd name="T42" fmla="*/ 2019300 w 1594"/>
                  <a:gd name="T43" fmla="*/ 2190750 h 1513"/>
                  <a:gd name="T44" fmla="*/ 1844675 w 1594"/>
                  <a:gd name="T45" fmla="*/ 2135188 h 1513"/>
                  <a:gd name="T46" fmla="*/ 1698625 w 1594"/>
                  <a:gd name="T47" fmla="*/ 2044700 h 1513"/>
                  <a:gd name="T48" fmla="*/ 1593850 w 1594"/>
                  <a:gd name="T49" fmla="*/ 2157413 h 1513"/>
                  <a:gd name="T50" fmla="*/ 1403350 w 1594"/>
                  <a:gd name="T51" fmla="*/ 2203450 h 1513"/>
                  <a:gd name="T52" fmla="*/ 1181100 w 1594"/>
                  <a:gd name="T53" fmla="*/ 2255838 h 1513"/>
                  <a:gd name="T54" fmla="*/ 989013 w 1594"/>
                  <a:gd name="T55" fmla="*/ 2233613 h 1513"/>
                  <a:gd name="T56" fmla="*/ 782638 w 1594"/>
                  <a:gd name="T57" fmla="*/ 2165350 h 1513"/>
                  <a:gd name="T58" fmla="*/ 738188 w 1594"/>
                  <a:gd name="T59" fmla="*/ 2328863 h 1513"/>
                  <a:gd name="T60" fmla="*/ 593725 w 1594"/>
                  <a:gd name="T61" fmla="*/ 2328863 h 1513"/>
                  <a:gd name="T62" fmla="*/ 479425 w 1594"/>
                  <a:gd name="T63" fmla="*/ 2173288 h 1513"/>
                  <a:gd name="T64" fmla="*/ 303213 w 1594"/>
                  <a:gd name="T65" fmla="*/ 2200275 h 1513"/>
                  <a:gd name="T66" fmla="*/ 482600 w 1594"/>
                  <a:gd name="T67" fmla="*/ 2092325 h 1513"/>
                  <a:gd name="T68" fmla="*/ 590550 w 1594"/>
                  <a:gd name="T69" fmla="*/ 2051050 h 1513"/>
                  <a:gd name="T70" fmla="*/ 604838 w 1594"/>
                  <a:gd name="T71" fmla="*/ 1831975 h 1513"/>
                  <a:gd name="T72" fmla="*/ 557213 w 1594"/>
                  <a:gd name="T73" fmla="*/ 1606550 h 1513"/>
                  <a:gd name="T74" fmla="*/ 712788 w 1594"/>
                  <a:gd name="T75" fmla="*/ 1457325 h 1513"/>
                  <a:gd name="T76" fmla="*/ 777875 w 1594"/>
                  <a:gd name="T77" fmla="*/ 1404938 h 1513"/>
                  <a:gd name="T78" fmla="*/ 774700 w 1594"/>
                  <a:gd name="T79" fmla="*/ 1185863 h 1513"/>
                  <a:gd name="T80" fmla="*/ 657225 w 1594"/>
                  <a:gd name="T81" fmla="*/ 1027113 h 1513"/>
                  <a:gd name="T82" fmla="*/ 615950 w 1594"/>
                  <a:gd name="T83" fmla="*/ 860425 h 1513"/>
                  <a:gd name="T84" fmla="*/ 557213 w 1594"/>
                  <a:gd name="T85" fmla="*/ 744538 h 1513"/>
                  <a:gd name="T86" fmla="*/ 449263 w 1594"/>
                  <a:gd name="T87" fmla="*/ 712788 h 1513"/>
                  <a:gd name="T88" fmla="*/ 363538 w 1594"/>
                  <a:gd name="T89" fmla="*/ 608013 h 1513"/>
                  <a:gd name="T90" fmla="*/ 250825 w 1594"/>
                  <a:gd name="T91" fmla="*/ 569913 h 1513"/>
                  <a:gd name="T92" fmla="*/ 160338 w 1594"/>
                  <a:gd name="T93" fmla="*/ 660400 h 1513"/>
                  <a:gd name="T94" fmla="*/ 22225 w 1594"/>
                  <a:gd name="T95" fmla="*/ 652463 h 1513"/>
                  <a:gd name="T96" fmla="*/ 28575 w 1594"/>
                  <a:gd name="T97" fmla="*/ 449263 h 1513"/>
                  <a:gd name="T98" fmla="*/ 119063 w 1594"/>
                  <a:gd name="T99" fmla="*/ 346075 h 1513"/>
                  <a:gd name="T100" fmla="*/ 288925 w 1594"/>
                  <a:gd name="T101" fmla="*/ 290513 h 1513"/>
                  <a:gd name="T102" fmla="*/ 387350 w 1594"/>
                  <a:gd name="T103" fmla="*/ 195263 h 1513"/>
                  <a:gd name="T104" fmla="*/ 474663 w 1594"/>
                  <a:gd name="T105" fmla="*/ 134938 h 1513"/>
                  <a:gd name="T106" fmla="*/ 581025 w 1594"/>
                  <a:gd name="T107" fmla="*/ 22225 h 15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94" h="1513">
                    <a:moveTo>
                      <a:pt x="366" y="14"/>
                    </a:moveTo>
                    <a:lnTo>
                      <a:pt x="385" y="7"/>
                    </a:lnTo>
                    <a:lnTo>
                      <a:pt x="413" y="0"/>
                    </a:lnTo>
                    <a:lnTo>
                      <a:pt x="436" y="7"/>
                    </a:lnTo>
                    <a:lnTo>
                      <a:pt x="449" y="26"/>
                    </a:lnTo>
                    <a:lnTo>
                      <a:pt x="462" y="47"/>
                    </a:lnTo>
                    <a:lnTo>
                      <a:pt x="484" y="63"/>
                    </a:lnTo>
                    <a:lnTo>
                      <a:pt x="508" y="73"/>
                    </a:lnTo>
                    <a:lnTo>
                      <a:pt x="519" y="90"/>
                    </a:lnTo>
                    <a:lnTo>
                      <a:pt x="525" y="113"/>
                    </a:lnTo>
                    <a:lnTo>
                      <a:pt x="541" y="126"/>
                    </a:lnTo>
                    <a:lnTo>
                      <a:pt x="569" y="130"/>
                    </a:lnTo>
                    <a:lnTo>
                      <a:pt x="582" y="126"/>
                    </a:lnTo>
                    <a:lnTo>
                      <a:pt x="574" y="100"/>
                    </a:lnTo>
                    <a:lnTo>
                      <a:pt x="589" y="85"/>
                    </a:lnTo>
                    <a:lnTo>
                      <a:pt x="610" y="81"/>
                    </a:lnTo>
                    <a:lnTo>
                      <a:pt x="635" y="88"/>
                    </a:lnTo>
                    <a:lnTo>
                      <a:pt x="657" y="97"/>
                    </a:lnTo>
                    <a:lnTo>
                      <a:pt x="674" y="92"/>
                    </a:lnTo>
                    <a:lnTo>
                      <a:pt x="685" y="107"/>
                    </a:lnTo>
                    <a:lnTo>
                      <a:pt x="696" y="118"/>
                    </a:lnTo>
                    <a:lnTo>
                      <a:pt x="714" y="121"/>
                    </a:lnTo>
                    <a:lnTo>
                      <a:pt x="725" y="111"/>
                    </a:lnTo>
                    <a:lnTo>
                      <a:pt x="718" y="83"/>
                    </a:lnTo>
                    <a:lnTo>
                      <a:pt x="709" y="56"/>
                    </a:lnTo>
                    <a:lnTo>
                      <a:pt x="709" y="35"/>
                    </a:lnTo>
                    <a:lnTo>
                      <a:pt x="725" y="14"/>
                    </a:lnTo>
                    <a:lnTo>
                      <a:pt x="745" y="6"/>
                    </a:lnTo>
                    <a:lnTo>
                      <a:pt x="766" y="9"/>
                    </a:lnTo>
                    <a:lnTo>
                      <a:pt x="786" y="23"/>
                    </a:lnTo>
                    <a:lnTo>
                      <a:pt x="789" y="38"/>
                    </a:lnTo>
                    <a:lnTo>
                      <a:pt x="788" y="57"/>
                    </a:lnTo>
                    <a:lnTo>
                      <a:pt x="797" y="73"/>
                    </a:lnTo>
                    <a:lnTo>
                      <a:pt x="815" y="76"/>
                    </a:lnTo>
                    <a:lnTo>
                      <a:pt x="834" y="73"/>
                    </a:lnTo>
                    <a:lnTo>
                      <a:pt x="851" y="66"/>
                    </a:lnTo>
                    <a:lnTo>
                      <a:pt x="877" y="73"/>
                    </a:lnTo>
                    <a:lnTo>
                      <a:pt x="898" y="80"/>
                    </a:lnTo>
                    <a:lnTo>
                      <a:pt x="919" y="69"/>
                    </a:lnTo>
                    <a:lnTo>
                      <a:pt x="934" y="68"/>
                    </a:lnTo>
                    <a:lnTo>
                      <a:pt x="948" y="81"/>
                    </a:lnTo>
                    <a:lnTo>
                      <a:pt x="963" y="100"/>
                    </a:lnTo>
                    <a:lnTo>
                      <a:pt x="979" y="116"/>
                    </a:lnTo>
                    <a:lnTo>
                      <a:pt x="1002" y="135"/>
                    </a:lnTo>
                    <a:lnTo>
                      <a:pt x="1007" y="156"/>
                    </a:lnTo>
                    <a:lnTo>
                      <a:pt x="1020" y="176"/>
                    </a:lnTo>
                    <a:lnTo>
                      <a:pt x="1031" y="195"/>
                    </a:lnTo>
                    <a:lnTo>
                      <a:pt x="1025" y="214"/>
                    </a:lnTo>
                    <a:lnTo>
                      <a:pt x="1049" y="218"/>
                    </a:lnTo>
                    <a:lnTo>
                      <a:pt x="1064" y="221"/>
                    </a:lnTo>
                    <a:lnTo>
                      <a:pt x="1075" y="238"/>
                    </a:lnTo>
                    <a:lnTo>
                      <a:pt x="1085" y="256"/>
                    </a:lnTo>
                    <a:lnTo>
                      <a:pt x="1105" y="264"/>
                    </a:lnTo>
                    <a:lnTo>
                      <a:pt x="1119" y="276"/>
                    </a:lnTo>
                    <a:lnTo>
                      <a:pt x="1136" y="295"/>
                    </a:lnTo>
                    <a:lnTo>
                      <a:pt x="1140" y="314"/>
                    </a:lnTo>
                    <a:lnTo>
                      <a:pt x="1131" y="331"/>
                    </a:lnTo>
                    <a:lnTo>
                      <a:pt x="1114" y="340"/>
                    </a:lnTo>
                    <a:lnTo>
                      <a:pt x="1105" y="359"/>
                    </a:lnTo>
                    <a:lnTo>
                      <a:pt x="1106" y="376"/>
                    </a:lnTo>
                    <a:lnTo>
                      <a:pt x="1121" y="388"/>
                    </a:lnTo>
                    <a:lnTo>
                      <a:pt x="1140" y="404"/>
                    </a:lnTo>
                    <a:lnTo>
                      <a:pt x="1142" y="426"/>
                    </a:lnTo>
                    <a:lnTo>
                      <a:pt x="1149" y="443"/>
                    </a:lnTo>
                    <a:lnTo>
                      <a:pt x="1170" y="452"/>
                    </a:lnTo>
                    <a:lnTo>
                      <a:pt x="1188" y="461"/>
                    </a:lnTo>
                    <a:lnTo>
                      <a:pt x="1202" y="480"/>
                    </a:lnTo>
                    <a:lnTo>
                      <a:pt x="1208" y="499"/>
                    </a:lnTo>
                    <a:lnTo>
                      <a:pt x="1215" y="514"/>
                    </a:lnTo>
                    <a:lnTo>
                      <a:pt x="1240" y="526"/>
                    </a:lnTo>
                    <a:lnTo>
                      <a:pt x="1259" y="530"/>
                    </a:lnTo>
                    <a:lnTo>
                      <a:pt x="1271" y="545"/>
                    </a:lnTo>
                    <a:lnTo>
                      <a:pt x="1292" y="538"/>
                    </a:lnTo>
                    <a:lnTo>
                      <a:pt x="1315" y="547"/>
                    </a:lnTo>
                    <a:lnTo>
                      <a:pt x="1333" y="561"/>
                    </a:lnTo>
                    <a:lnTo>
                      <a:pt x="1342" y="583"/>
                    </a:lnTo>
                    <a:lnTo>
                      <a:pt x="1357" y="604"/>
                    </a:lnTo>
                    <a:lnTo>
                      <a:pt x="1368" y="625"/>
                    </a:lnTo>
                    <a:lnTo>
                      <a:pt x="1383" y="642"/>
                    </a:lnTo>
                    <a:lnTo>
                      <a:pt x="1399" y="649"/>
                    </a:lnTo>
                    <a:lnTo>
                      <a:pt x="1420" y="649"/>
                    </a:lnTo>
                    <a:lnTo>
                      <a:pt x="1440" y="654"/>
                    </a:lnTo>
                    <a:lnTo>
                      <a:pt x="1450" y="673"/>
                    </a:lnTo>
                    <a:lnTo>
                      <a:pt x="1458" y="699"/>
                    </a:lnTo>
                    <a:lnTo>
                      <a:pt x="1479" y="716"/>
                    </a:lnTo>
                    <a:lnTo>
                      <a:pt x="1505" y="719"/>
                    </a:lnTo>
                    <a:lnTo>
                      <a:pt x="1526" y="735"/>
                    </a:lnTo>
                    <a:lnTo>
                      <a:pt x="1536" y="759"/>
                    </a:lnTo>
                    <a:lnTo>
                      <a:pt x="1552" y="778"/>
                    </a:lnTo>
                    <a:lnTo>
                      <a:pt x="1577" y="787"/>
                    </a:lnTo>
                    <a:lnTo>
                      <a:pt x="1593" y="812"/>
                    </a:lnTo>
                    <a:lnTo>
                      <a:pt x="1590" y="838"/>
                    </a:lnTo>
                    <a:lnTo>
                      <a:pt x="1583" y="868"/>
                    </a:lnTo>
                    <a:lnTo>
                      <a:pt x="1570" y="892"/>
                    </a:lnTo>
                    <a:lnTo>
                      <a:pt x="1565" y="914"/>
                    </a:lnTo>
                    <a:lnTo>
                      <a:pt x="1546" y="899"/>
                    </a:lnTo>
                    <a:lnTo>
                      <a:pt x="1525" y="892"/>
                    </a:lnTo>
                    <a:lnTo>
                      <a:pt x="1510" y="904"/>
                    </a:lnTo>
                    <a:lnTo>
                      <a:pt x="1499" y="919"/>
                    </a:lnTo>
                    <a:lnTo>
                      <a:pt x="1477" y="914"/>
                    </a:lnTo>
                    <a:lnTo>
                      <a:pt x="1464" y="935"/>
                    </a:lnTo>
                    <a:lnTo>
                      <a:pt x="1455" y="964"/>
                    </a:lnTo>
                    <a:lnTo>
                      <a:pt x="1445" y="992"/>
                    </a:lnTo>
                    <a:lnTo>
                      <a:pt x="1433" y="1014"/>
                    </a:lnTo>
                    <a:lnTo>
                      <a:pt x="1414" y="1030"/>
                    </a:lnTo>
                    <a:lnTo>
                      <a:pt x="1386" y="1037"/>
                    </a:lnTo>
                    <a:lnTo>
                      <a:pt x="1360" y="1040"/>
                    </a:lnTo>
                    <a:lnTo>
                      <a:pt x="1341" y="1052"/>
                    </a:lnTo>
                    <a:lnTo>
                      <a:pt x="1320" y="1062"/>
                    </a:lnTo>
                    <a:lnTo>
                      <a:pt x="1295" y="1059"/>
                    </a:lnTo>
                    <a:lnTo>
                      <a:pt x="1276" y="1069"/>
                    </a:lnTo>
                    <a:lnTo>
                      <a:pt x="1261" y="1088"/>
                    </a:lnTo>
                    <a:lnTo>
                      <a:pt x="1243" y="1102"/>
                    </a:lnTo>
                    <a:lnTo>
                      <a:pt x="1230" y="1121"/>
                    </a:lnTo>
                    <a:lnTo>
                      <a:pt x="1228" y="1142"/>
                    </a:lnTo>
                    <a:lnTo>
                      <a:pt x="1241" y="1164"/>
                    </a:lnTo>
                    <a:lnTo>
                      <a:pt x="1261" y="1185"/>
                    </a:lnTo>
                    <a:lnTo>
                      <a:pt x="1280" y="1207"/>
                    </a:lnTo>
                    <a:lnTo>
                      <a:pt x="1302" y="1226"/>
                    </a:lnTo>
                    <a:lnTo>
                      <a:pt x="1316" y="1249"/>
                    </a:lnTo>
                    <a:lnTo>
                      <a:pt x="1313" y="1273"/>
                    </a:lnTo>
                    <a:lnTo>
                      <a:pt x="1303" y="1295"/>
                    </a:lnTo>
                    <a:lnTo>
                      <a:pt x="1300" y="1311"/>
                    </a:lnTo>
                    <a:lnTo>
                      <a:pt x="1313" y="1323"/>
                    </a:lnTo>
                    <a:lnTo>
                      <a:pt x="1331" y="1331"/>
                    </a:lnTo>
                    <a:lnTo>
                      <a:pt x="1342" y="1352"/>
                    </a:lnTo>
                    <a:lnTo>
                      <a:pt x="1346" y="1380"/>
                    </a:lnTo>
                    <a:lnTo>
                      <a:pt x="1337" y="1402"/>
                    </a:lnTo>
                    <a:lnTo>
                      <a:pt x="1323" y="1409"/>
                    </a:lnTo>
                    <a:lnTo>
                      <a:pt x="1302" y="1402"/>
                    </a:lnTo>
                    <a:lnTo>
                      <a:pt x="1282" y="1393"/>
                    </a:lnTo>
                    <a:lnTo>
                      <a:pt x="1272" y="1380"/>
                    </a:lnTo>
                    <a:lnTo>
                      <a:pt x="1266" y="1359"/>
                    </a:lnTo>
                    <a:lnTo>
                      <a:pt x="1245" y="1345"/>
                    </a:lnTo>
                    <a:lnTo>
                      <a:pt x="1221" y="1343"/>
                    </a:lnTo>
                    <a:lnTo>
                      <a:pt x="1201" y="1350"/>
                    </a:lnTo>
                    <a:lnTo>
                      <a:pt x="1180" y="1361"/>
                    </a:lnTo>
                    <a:lnTo>
                      <a:pt x="1162" y="1345"/>
                    </a:lnTo>
                    <a:lnTo>
                      <a:pt x="1147" y="1333"/>
                    </a:lnTo>
                    <a:lnTo>
                      <a:pt x="1127" y="1335"/>
                    </a:lnTo>
                    <a:lnTo>
                      <a:pt x="1105" y="1333"/>
                    </a:lnTo>
                    <a:lnTo>
                      <a:pt x="1088" y="1323"/>
                    </a:lnTo>
                    <a:lnTo>
                      <a:pt x="1077" y="1304"/>
                    </a:lnTo>
                    <a:lnTo>
                      <a:pt x="1070" y="1288"/>
                    </a:lnTo>
                    <a:lnTo>
                      <a:pt x="1057" y="1299"/>
                    </a:lnTo>
                    <a:lnTo>
                      <a:pt x="1046" y="1311"/>
                    </a:lnTo>
                    <a:lnTo>
                      <a:pt x="1040" y="1326"/>
                    </a:lnTo>
                    <a:lnTo>
                      <a:pt x="1035" y="1343"/>
                    </a:lnTo>
                    <a:lnTo>
                      <a:pt x="1022" y="1352"/>
                    </a:lnTo>
                    <a:lnTo>
                      <a:pt x="1004" y="1359"/>
                    </a:lnTo>
                    <a:lnTo>
                      <a:pt x="987" y="1369"/>
                    </a:lnTo>
                    <a:lnTo>
                      <a:pt x="974" y="1383"/>
                    </a:lnTo>
                    <a:lnTo>
                      <a:pt x="950" y="1386"/>
                    </a:lnTo>
                    <a:lnTo>
                      <a:pt x="924" y="1380"/>
                    </a:lnTo>
                    <a:lnTo>
                      <a:pt x="898" y="1381"/>
                    </a:lnTo>
                    <a:lnTo>
                      <a:pt x="884" y="1388"/>
                    </a:lnTo>
                    <a:lnTo>
                      <a:pt x="865" y="1399"/>
                    </a:lnTo>
                    <a:lnTo>
                      <a:pt x="849" y="1416"/>
                    </a:lnTo>
                    <a:lnTo>
                      <a:pt x="833" y="1426"/>
                    </a:lnTo>
                    <a:lnTo>
                      <a:pt x="797" y="1431"/>
                    </a:lnTo>
                    <a:lnTo>
                      <a:pt x="770" y="1430"/>
                    </a:lnTo>
                    <a:lnTo>
                      <a:pt x="744" y="1421"/>
                    </a:lnTo>
                    <a:lnTo>
                      <a:pt x="714" y="1430"/>
                    </a:lnTo>
                    <a:lnTo>
                      <a:pt x="693" y="1440"/>
                    </a:lnTo>
                    <a:lnTo>
                      <a:pt x="674" y="1445"/>
                    </a:lnTo>
                    <a:lnTo>
                      <a:pt x="662" y="1428"/>
                    </a:lnTo>
                    <a:lnTo>
                      <a:pt x="649" y="1411"/>
                    </a:lnTo>
                    <a:lnTo>
                      <a:pt x="623" y="1407"/>
                    </a:lnTo>
                    <a:lnTo>
                      <a:pt x="589" y="1399"/>
                    </a:lnTo>
                    <a:lnTo>
                      <a:pt x="560" y="1392"/>
                    </a:lnTo>
                    <a:lnTo>
                      <a:pt x="537" y="1393"/>
                    </a:lnTo>
                    <a:lnTo>
                      <a:pt x="517" y="1390"/>
                    </a:lnTo>
                    <a:lnTo>
                      <a:pt x="509" y="1373"/>
                    </a:lnTo>
                    <a:lnTo>
                      <a:pt x="493" y="1364"/>
                    </a:lnTo>
                    <a:lnTo>
                      <a:pt x="478" y="1371"/>
                    </a:lnTo>
                    <a:lnTo>
                      <a:pt x="477" y="1388"/>
                    </a:lnTo>
                    <a:lnTo>
                      <a:pt x="480" y="1402"/>
                    </a:lnTo>
                    <a:lnTo>
                      <a:pt x="490" y="1424"/>
                    </a:lnTo>
                    <a:lnTo>
                      <a:pt x="484" y="1445"/>
                    </a:lnTo>
                    <a:lnTo>
                      <a:pt x="465" y="1467"/>
                    </a:lnTo>
                    <a:lnTo>
                      <a:pt x="444" y="1486"/>
                    </a:lnTo>
                    <a:lnTo>
                      <a:pt x="427" y="1507"/>
                    </a:lnTo>
                    <a:lnTo>
                      <a:pt x="413" y="1512"/>
                    </a:lnTo>
                    <a:lnTo>
                      <a:pt x="405" y="1495"/>
                    </a:lnTo>
                    <a:lnTo>
                      <a:pt x="394" y="1478"/>
                    </a:lnTo>
                    <a:lnTo>
                      <a:pt x="374" y="1467"/>
                    </a:lnTo>
                    <a:lnTo>
                      <a:pt x="372" y="1445"/>
                    </a:lnTo>
                    <a:lnTo>
                      <a:pt x="361" y="1424"/>
                    </a:lnTo>
                    <a:lnTo>
                      <a:pt x="346" y="1407"/>
                    </a:lnTo>
                    <a:lnTo>
                      <a:pt x="325" y="1397"/>
                    </a:lnTo>
                    <a:lnTo>
                      <a:pt x="315" y="1381"/>
                    </a:lnTo>
                    <a:lnTo>
                      <a:pt x="302" y="1369"/>
                    </a:lnTo>
                    <a:lnTo>
                      <a:pt x="276" y="1373"/>
                    </a:lnTo>
                    <a:lnTo>
                      <a:pt x="250" y="1383"/>
                    </a:lnTo>
                    <a:lnTo>
                      <a:pt x="224" y="1397"/>
                    </a:lnTo>
                    <a:lnTo>
                      <a:pt x="198" y="1402"/>
                    </a:lnTo>
                    <a:lnTo>
                      <a:pt x="177" y="1397"/>
                    </a:lnTo>
                    <a:lnTo>
                      <a:pt x="191" y="1386"/>
                    </a:lnTo>
                    <a:lnTo>
                      <a:pt x="210" y="1374"/>
                    </a:lnTo>
                    <a:lnTo>
                      <a:pt x="232" y="1361"/>
                    </a:lnTo>
                    <a:lnTo>
                      <a:pt x="255" y="1349"/>
                    </a:lnTo>
                    <a:lnTo>
                      <a:pt x="273" y="1336"/>
                    </a:lnTo>
                    <a:lnTo>
                      <a:pt x="285" y="1324"/>
                    </a:lnTo>
                    <a:lnTo>
                      <a:pt x="304" y="1318"/>
                    </a:lnTo>
                    <a:lnTo>
                      <a:pt x="315" y="1335"/>
                    </a:lnTo>
                    <a:lnTo>
                      <a:pt x="340" y="1330"/>
                    </a:lnTo>
                    <a:lnTo>
                      <a:pt x="361" y="1335"/>
                    </a:lnTo>
                    <a:lnTo>
                      <a:pt x="372" y="1321"/>
                    </a:lnTo>
                    <a:lnTo>
                      <a:pt x="361" y="1305"/>
                    </a:lnTo>
                    <a:lnTo>
                      <a:pt x="372" y="1292"/>
                    </a:lnTo>
                    <a:lnTo>
                      <a:pt x="364" y="1274"/>
                    </a:lnTo>
                    <a:lnTo>
                      <a:pt x="363" y="1254"/>
                    </a:lnTo>
                    <a:lnTo>
                      <a:pt x="372" y="1228"/>
                    </a:lnTo>
                    <a:lnTo>
                      <a:pt x="366" y="1204"/>
                    </a:lnTo>
                    <a:lnTo>
                      <a:pt x="374" y="1180"/>
                    </a:lnTo>
                    <a:lnTo>
                      <a:pt x="381" y="1154"/>
                    </a:lnTo>
                    <a:lnTo>
                      <a:pt x="374" y="1128"/>
                    </a:lnTo>
                    <a:lnTo>
                      <a:pt x="368" y="1104"/>
                    </a:lnTo>
                    <a:lnTo>
                      <a:pt x="364" y="1071"/>
                    </a:lnTo>
                    <a:lnTo>
                      <a:pt x="355" y="1047"/>
                    </a:lnTo>
                    <a:lnTo>
                      <a:pt x="348" y="1030"/>
                    </a:lnTo>
                    <a:lnTo>
                      <a:pt x="351" y="1012"/>
                    </a:lnTo>
                    <a:lnTo>
                      <a:pt x="366" y="999"/>
                    </a:lnTo>
                    <a:lnTo>
                      <a:pt x="387" y="985"/>
                    </a:lnTo>
                    <a:lnTo>
                      <a:pt x="394" y="964"/>
                    </a:lnTo>
                    <a:lnTo>
                      <a:pt x="413" y="949"/>
                    </a:lnTo>
                    <a:lnTo>
                      <a:pt x="438" y="937"/>
                    </a:lnTo>
                    <a:lnTo>
                      <a:pt x="449" y="918"/>
                    </a:lnTo>
                    <a:lnTo>
                      <a:pt x="446" y="899"/>
                    </a:lnTo>
                    <a:lnTo>
                      <a:pt x="429" y="881"/>
                    </a:lnTo>
                    <a:lnTo>
                      <a:pt x="438" y="866"/>
                    </a:lnTo>
                    <a:lnTo>
                      <a:pt x="458" y="869"/>
                    </a:lnTo>
                    <a:lnTo>
                      <a:pt x="470" y="885"/>
                    </a:lnTo>
                    <a:lnTo>
                      <a:pt x="490" y="885"/>
                    </a:lnTo>
                    <a:lnTo>
                      <a:pt x="497" y="869"/>
                    </a:lnTo>
                    <a:lnTo>
                      <a:pt x="480" y="854"/>
                    </a:lnTo>
                    <a:lnTo>
                      <a:pt x="478" y="835"/>
                    </a:lnTo>
                    <a:lnTo>
                      <a:pt x="488" y="809"/>
                    </a:lnTo>
                    <a:lnTo>
                      <a:pt x="497" y="774"/>
                    </a:lnTo>
                    <a:lnTo>
                      <a:pt x="488" y="747"/>
                    </a:lnTo>
                    <a:lnTo>
                      <a:pt x="473" y="726"/>
                    </a:lnTo>
                    <a:lnTo>
                      <a:pt x="455" y="714"/>
                    </a:lnTo>
                    <a:lnTo>
                      <a:pt x="444" y="697"/>
                    </a:lnTo>
                    <a:lnTo>
                      <a:pt x="436" y="676"/>
                    </a:lnTo>
                    <a:lnTo>
                      <a:pt x="429" y="659"/>
                    </a:lnTo>
                    <a:lnTo>
                      <a:pt x="414" y="647"/>
                    </a:lnTo>
                    <a:lnTo>
                      <a:pt x="395" y="638"/>
                    </a:lnTo>
                    <a:lnTo>
                      <a:pt x="377" y="625"/>
                    </a:lnTo>
                    <a:lnTo>
                      <a:pt x="366" y="607"/>
                    </a:lnTo>
                    <a:lnTo>
                      <a:pt x="368" y="583"/>
                    </a:lnTo>
                    <a:lnTo>
                      <a:pt x="385" y="562"/>
                    </a:lnTo>
                    <a:lnTo>
                      <a:pt x="388" y="542"/>
                    </a:lnTo>
                    <a:lnTo>
                      <a:pt x="381" y="521"/>
                    </a:lnTo>
                    <a:lnTo>
                      <a:pt x="385" y="502"/>
                    </a:lnTo>
                    <a:lnTo>
                      <a:pt x="392" y="475"/>
                    </a:lnTo>
                    <a:lnTo>
                      <a:pt x="385" y="456"/>
                    </a:lnTo>
                    <a:lnTo>
                      <a:pt x="366" y="457"/>
                    </a:lnTo>
                    <a:lnTo>
                      <a:pt x="351" y="469"/>
                    </a:lnTo>
                    <a:lnTo>
                      <a:pt x="340" y="488"/>
                    </a:lnTo>
                    <a:lnTo>
                      <a:pt x="322" y="495"/>
                    </a:lnTo>
                    <a:lnTo>
                      <a:pt x="312" y="480"/>
                    </a:lnTo>
                    <a:lnTo>
                      <a:pt x="306" y="464"/>
                    </a:lnTo>
                    <a:lnTo>
                      <a:pt x="293" y="461"/>
                    </a:lnTo>
                    <a:lnTo>
                      <a:pt x="283" y="449"/>
                    </a:lnTo>
                    <a:lnTo>
                      <a:pt x="276" y="435"/>
                    </a:lnTo>
                    <a:lnTo>
                      <a:pt x="285" y="412"/>
                    </a:lnTo>
                    <a:lnTo>
                      <a:pt x="280" y="400"/>
                    </a:lnTo>
                    <a:lnTo>
                      <a:pt x="255" y="407"/>
                    </a:lnTo>
                    <a:lnTo>
                      <a:pt x="236" y="400"/>
                    </a:lnTo>
                    <a:lnTo>
                      <a:pt x="229" y="383"/>
                    </a:lnTo>
                    <a:lnTo>
                      <a:pt x="228" y="361"/>
                    </a:lnTo>
                    <a:lnTo>
                      <a:pt x="211" y="354"/>
                    </a:lnTo>
                    <a:lnTo>
                      <a:pt x="197" y="364"/>
                    </a:lnTo>
                    <a:lnTo>
                      <a:pt x="182" y="380"/>
                    </a:lnTo>
                    <a:lnTo>
                      <a:pt x="171" y="371"/>
                    </a:lnTo>
                    <a:lnTo>
                      <a:pt x="158" y="359"/>
                    </a:lnTo>
                    <a:lnTo>
                      <a:pt x="140" y="362"/>
                    </a:lnTo>
                    <a:lnTo>
                      <a:pt x="127" y="375"/>
                    </a:lnTo>
                    <a:lnTo>
                      <a:pt x="132" y="397"/>
                    </a:lnTo>
                    <a:lnTo>
                      <a:pt x="130" y="412"/>
                    </a:lnTo>
                    <a:lnTo>
                      <a:pt x="120" y="423"/>
                    </a:lnTo>
                    <a:lnTo>
                      <a:pt x="101" y="416"/>
                    </a:lnTo>
                    <a:lnTo>
                      <a:pt x="92" y="435"/>
                    </a:lnTo>
                    <a:lnTo>
                      <a:pt x="79" y="454"/>
                    </a:lnTo>
                    <a:lnTo>
                      <a:pt x="58" y="464"/>
                    </a:lnTo>
                    <a:lnTo>
                      <a:pt x="37" y="456"/>
                    </a:lnTo>
                    <a:lnTo>
                      <a:pt x="16" y="437"/>
                    </a:lnTo>
                    <a:lnTo>
                      <a:pt x="14" y="411"/>
                    </a:lnTo>
                    <a:lnTo>
                      <a:pt x="24" y="390"/>
                    </a:lnTo>
                    <a:lnTo>
                      <a:pt x="18" y="366"/>
                    </a:lnTo>
                    <a:lnTo>
                      <a:pt x="9" y="345"/>
                    </a:lnTo>
                    <a:lnTo>
                      <a:pt x="0" y="318"/>
                    </a:lnTo>
                    <a:lnTo>
                      <a:pt x="5" y="299"/>
                    </a:lnTo>
                    <a:lnTo>
                      <a:pt x="18" y="283"/>
                    </a:lnTo>
                    <a:lnTo>
                      <a:pt x="29" y="261"/>
                    </a:lnTo>
                    <a:lnTo>
                      <a:pt x="26" y="242"/>
                    </a:lnTo>
                    <a:lnTo>
                      <a:pt x="24" y="219"/>
                    </a:lnTo>
                    <a:lnTo>
                      <a:pt x="39" y="209"/>
                    </a:lnTo>
                    <a:lnTo>
                      <a:pt x="57" y="206"/>
                    </a:lnTo>
                    <a:lnTo>
                      <a:pt x="75" y="218"/>
                    </a:lnTo>
                    <a:lnTo>
                      <a:pt x="88" y="202"/>
                    </a:lnTo>
                    <a:lnTo>
                      <a:pt x="109" y="195"/>
                    </a:lnTo>
                    <a:lnTo>
                      <a:pt x="130" y="200"/>
                    </a:lnTo>
                    <a:lnTo>
                      <a:pt x="153" y="206"/>
                    </a:lnTo>
                    <a:lnTo>
                      <a:pt x="172" y="200"/>
                    </a:lnTo>
                    <a:lnTo>
                      <a:pt x="182" y="183"/>
                    </a:lnTo>
                    <a:lnTo>
                      <a:pt x="184" y="164"/>
                    </a:lnTo>
                    <a:lnTo>
                      <a:pt x="197" y="152"/>
                    </a:lnTo>
                    <a:lnTo>
                      <a:pt x="213" y="154"/>
                    </a:lnTo>
                    <a:lnTo>
                      <a:pt x="229" y="152"/>
                    </a:lnTo>
                    <a:lnTo>
                      <a:pt x="234" y="137"/>
                    </a:lnTo>
                    <a:lnTo>
                      <a:pt x="244" y="123"/>
                    </a:lnTo>
                    <a:lnTo>
                      <a:pt x="261" y="118"/>
                    </a:lnTo>
                    <a:lnTo>
                      <a:pt x="268" y="100"/>
                    </a:lnTo>
                    <a:lnTo>
                      <a:pt x="261" y="88"/>
                    </a:lnTo>
                    <a:lnTo>
                      <a:pt x="263" y="73"/>
                    </a:lnTo>
                    <a:lnTo>
                      <a:pt x="281" y="71"/>
                    </a:lnTo>
                    <a:lnTo>
                      <a:pt x="299" y="85"/>
                    </a:lnTo>
                    <a:lnTo>
                      <a:pt x="320" y="90"/>
                    </a:lnTo>
                    <a:lnTo>
                      <a:pt x="331" y="73"/>
                    </a:lnTo>
                    <a:lnTo>
                      <a:pt x="337" y="57"/>
                    </a:lnTo>
                    <a:lnTo>
                      <a:pt x="351" y="49"/>
                    </a:lnTo>
                    <a:lnTo>
                      <a:pt x="364" y="31"/>
                    </a:lnTo>
                    <a:lnTo>
                      <a:pt x="366" y="14"/>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 name="Freeform 21"/>
              <p:cNvSpPr>
                <a:spLocks/>
              </p:cNvSpPr>
              <p:nvPr/>
            </p:nvSpPr>
            <p:spPr bwMode="auto">
              <a:xfrm>
                <a:off x="5040426" y="3738673"/>
                <a:ext cx="1158748" cy="932850"/>
              </a:xfrm>
              <a:custGeom>
                <a:avLst/>
                <a:gdLst>
                  <a:gd name="T0" fmla="*/ 1150938 w 835"/>
                  <a:gd name="T1" fmla="*/ 503238 h 643"/>
                  <a:gd name="T2" fmla="*/ 1060450 w 835"/>
                  <a:gd name="T3" fmla="*/ 508000 h 643"/>
                  <a:gd name="T4" fmla="*/ 996950 w 835"/>
                  <a:gd name="T5" fmla="*/ 420688 h 643"/>
                  <a:gd name="T6" fmla="*/ 885825 w 835"/>
                  <a:gd name="T7" fmla="*/ 423863 h 643"/>
                  <a:gd name="T8" fmla="*/ 758825 w 835"/>
                  <a:gd name="T9" fmla="*/ 379413 h 643"/>
                  <a:gd name="T10" fmla="*/ 657225 w 835"/>
                  <a:gd name="T11" fmla="*/ 368300 h 643"/>
                  <a:gd name="T12" fmla="*/ 657225 w 835"/>
                  <a:gd name="T13" fmla="*/ 268288 h 643"/>
                  <a:gd name="T14" fmla="*/ 598488 w 835"/>
                  <a:gd name="T15" fmla="*/ 185738 h 643"/>
                  <a:gd name="T16" fmla="*/ 523875 w 835"/>
                  <a:gd name="T17" fmla="*/ 158750 h 643"/>
                  <a:gd name="T18" fmla="*/ 487363 w 835"/>
                  <a:gd name="T19" fmla="*/ 49213 h 643"/>
                  <a:gd name="T20" fmla="*/ 361950 w 835"/>
                  <a:gd name="T21" fmla="*/ 7938 h 643"/>
                  <a:gd name="T22" fmla="*/ 333375 w 835"/>
                  <a:gd name="T23" fmla="*/ 79375 h 643"/>
                  <a:gd name="T24" fmla="*/ 247650 w 835"/>
                  <a:gd name="T25" fmla="*/ 65088 h 643"/>
                  <a:gd name="T26" fmla="*/ 182563 w 835"/>
                  <a:gd name="T27" fmla="*/ 139700 h 643"/>
                  <a:gd name="T28" fmla="*/ 63500 w 835"/>
                  <a:gd name="T29" fmla="*/ 174625 h 643"/>
                  <a:gd name="T30" fmla="*/ 46038 w 835"/>
                  <a:gd name="T31" fmla="*/ 250825 h 643"/>
                  <a:gd name="T32" fmla="*/ 107950 w 835"/>
                  <a:gd name="T33" fmla="*/ 322263 h 643"/>
                  <a:gd name="T34" fmla="*/ 133350 w 835"/>
                  <a:gd name="T35" fmla="*/ 385763 h 643"/>
                  <a:gd name="T36" fmla="*/ 92075 w 835"/>
                  <a:gd name="T37" fmla="*/ 458788 h 643"/>
                  <a:gd name="T38" fmla="*/ 49213 w 835"/>
                  <a:gd name="T39" fmla="*/ 525463 h 643"/>
                  <a:gd name="T40" fmla="*/ 25400 w 835"/>
                  <a:gd name="T41" fmla="*/ 614363 h 643"/>
                  <a:gd name="T42" fmla="*/ 4763 w 835"/>
                  <a:gd name="T43" fmla="*/ 709613 h 643"/>
                  <a:gd name="T44" fmla="*/ 84138 w 835"/>
                  <a:gd name="T45" fmla="*/ 736600 h 643"/>
                  <a:gd name="T46" fmla="*/ 84138 w 835"/>
                  <a:gd name="T47" fmla="*/ 827088 h 643"/>
                  <a:gd name="T48" fmla="*/ 160338 w 835"/>
                  <a:gd name="T49" fmla="*/ 812800 h 643"/>
                  <a:gd name="T50" fmla="*/ 239713 w 835"/>
                  <a:gd name="T51" fmla="*/ 887413 h 643"/>
                  <a:gd name="T52" fmla="*/ 330200 w 835"/>
                  <a:gd name="T53" fmla="*/ 955675 h 643"/>
                  <a:gd name="T54" fmla="*/ 409575 w 835"/>
                  <a:gd name="T55" fmla="*/ 1019175 h 643"/>
                  <a:gd name="T56" fmla="*/ 441325 w 835"/>
                  <a:gd name="T57" fmla="*/ 947738 h 643"/>
                  <a:gd name="T58" fmla="*/ 549275 w 835"/>
                  <a:gd name="T59" fmla="*/ 966788 h 643"/>
                  <a:gd name="T60" fmla="*/ 611188 w 835"/>
                  <a:gd name="T61" fmla="*/ 1000125 h 643"/>
                  <a:gd name="T62" fmla="*/ 646113 w 835"/>
                  <a:gd name="T63" fmla="*/ 944563 h 643"/>
                  <a:gd name="T64" fmla="*/ 657225 w 835"/>
                  <a:gd name="T65" fmla="*/ 835025 h 643"/>
                  <a:gd name="T66" fmla="*/ 754063 w 835"/>
                  <a:gd name="T67" fmla="*/ 849313 h 643"/>
                  <a:gd name="T68" fmla="*/ 771525 w 835"/>
                  <a:gd name="T69" fmla="*/ 928688 h 643"/>
                  <a:gd name="T70" fmla="*/ 857250 w 835"/>
                  <a:gd name="T71" fmla="*/ 917575 h 643"/>
                  <a:gd name="T72" fmla="*/ 965200 w 835"/>
                  <a:gd name="T73" fmla="*/ 922338 h 643"/>
                  <a:gd name="T74" fmla="*/ 989013 w 835"/>
                  <a:gd name="T75" fmla="*/ 835025 h 643"/>
                  <a:gd name="T76" fmla="*/ 1063625 w 835"/>
                  <a:gd name="T77" fmla="*/ 774700 h 643"/>
                  <a:gd name="T78" fmla="*/ 1162050 w 835"/>
                  <a:gd name="T79" fmla="*/ 712788 h 643"/>
                  <a:gd name="T80" fmla="*/ 1166813 w 835"/>
                  <a:gd name="T81" fmla="*/ 596900 h 643"/>
                  <a:gd name="T82" fmla="*/ 1254125 w 835"/>
                  <a:gd name="T83" fmla="*/ 547688 h 643"/>
                  <a:gd name="T84" fmla="*/ 1323975 w 835"/>
                  <a:gd name="T85" fmla="*/ 509588 h 643"/>
                  <a:gd name="T86" fmla="*/ 1252538 w 835"/>
                  <a:gd name="T87" fmla="*/ 446088 h 643"/>
                  <a:gd name="T88" fmla="*/ 1204913 w 835"/>
                  <a:gd name="T89" fmla="*/ 420688 h 64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35" h="643">
                    <a:moveTo>
                      <a:pt x="740" y="279"/>
                    </a:moveTo>
                    <a:lnTo>
                      <a:pt x="738" y="300"/>
                    </a:lnTo>
                    <a:lnTo>
                      <a:pt x="725" y="317"/>
                    </a:lnTo>
                    <a:lnTo>
                      <a:pt x="700" y="307"/>
                    </a:lnTo>
                    <a:lnTo>
                      <a:pt x="683" y="310"/>
                    </a:lnTo>
                    <a:lnTo>
                      <a:pt x="668" y="320"/>
                    </a:lnTo>
                    <a:lnTo>
                      <a:pt x="659" y="305"/>
                    </a:lnTo>
                    <a:lnTo>
                      <a:pt x="650" y="279"/>
                    </a:lnTo>
                    <a:lnTo>
                      <a:pt x="628" y="265"/>
                    </a:lnTo>
                    <a:lnTo>
                      <a:pt x="608" y="260"/>
                    </a:lnTo>
                    <a:lnTo>
                      <a:pt x="579" y="263"/>
                    </a:lnTo>
                    <a:lnTo>
                      <a:pt x="558" y="267"/>
                    </a:lnTo>
                    <a:lnTo>
                      <a:pt x="536" y="257"/>
                    </a:lnTo>
                    <a:lnTo>
                      <a:pt x="506" y="246"/>
                    </a:lnTo>
                    <a:lnTo>
                      <a:pt x="478" y="239"/>
                    </a:lnTo>
                    <a:lnTo>
                      <a:pt x="459" y="241"/>
                    </a:lnTo>
                    <a:lnTo>
                      <a:pt x="433" y="245"/>
                    </a:lnTo>
                    <a:lnTo>
                      <a:pt x="414" y="232"/>
                    </a:lnTo>
                    <a:lnTo>
                      <a:pt x="405" y="212"/>
                    </a:lnTo>
                    <a:lnTo>
                      <a:pt x="401" y="191"/>
                    </a:lnTo>
                    <a:lnTo>
                      <a:pt x="414" y="169"/>
                    </a:lnTo>
                    <a:lnTo>
                      <a:pt x="411" y="143"/>
                    </a:lnTo>
                    <a:lnTo>
                      <a:pt x="400" y="124"/>
                    </a:lnTo>
                    <a:lnTo>
                      <a:pt x="377" y="117"/>
                    </a:lnTo>
                    <a:lnTo>
                      <a:pt x="357" y="124"/>
                    </a:lnTo>
                    <a:lnTo>
                      <a:pt x="338" y="117"/>
                    </a:lnTo>
                    <a:lnTo>
                      <a:pt x="330" y="100"/>
                    </a:lnTo>
                    <a:lnTo>
                      <a:pt x="325" y="79"/>
                    </a:lnTo>
                    <a:lnTo>
                      <a:pt x="322" y="55"/>
                    </a:lnTo>
                    <a:lnTo>
                      <a:pt x="307" y="31"/>
                    </a:lnTo>
                    <a:lnTo>
                      <a:pt x="286" y="12"/>
                    </a:lnTo>
                    <a:lnTo>
                      <a:pt x="260" y="0"/>
                    </a:lnTo>
                    <a:lnTo>
                      <a:pt x="228" y="5"/>
                    </a:lnTo>
                    <a:lnTo>
                      <a:pt x="234" y="26"/>
                    </a:lnTo>
                    <a:lnTo>
                      <a:pt x="228" y="39"/>
                    </a:lnTo>
                    <a:lnTo>
                      <a:pt x="210" y="50"/>
                    </a:lnTo>
                    <a:lnTo>
                      <a:pt x="193" y="46"/>
                    </a:lnTo>
                    <a:lnTo>
                      <a:pt x="179" y="29"/>
                    </a:lnTo>
                    <a:lnTo>
                      <a:pt x="156" y="41"/>
                    </a:lnTo>
                    <a:lnTo>
                      <a:pt x="149" y="58"/>
                    </a:lnTo>
                    <a:lnTo>
                      <a:pt x="128" y="72"/>
                    </a:lnTo>
                    <a:lnTo>
                      <a:pt x="115" y="88"/>
                    </a:lnTo>
                    <a:lnTo>
                      <a:pt x="94" y="101"/>
                    </a:lnTo>
                    <a:lnTo>
                      <a:pt x="68" y="112"/>
                    </a:lnTo>
                    <a:lnTo>
                      <a:pt x="40" y="110"/>
                    </a:lnTo>
                    <a:lnTo>
                      <a:pt x="11" y="115"/>
                    </a:lnTo>
                    <a:lnTo>
                      <a:pt x="19" y="138"/>
                    </a:lnTo>
                    <a:lnTo>
                      <a:pt x="29" y="158"/>
                    </a:lnTo>
                    <a:lnTo>
                      <a:pt x="47" y="169"/>
                    </a:lnTo>
                    <a:lnTo>
                      <a:pt x="58" y="184"/>
                    </a:lnTo>
                    <a:lnTo>
                      <a:pt x="68" y="203"/>
                    </a:lnTo>
                    <a:lnTo>
                      <a:pt x="88" y="205"/>
                    </a:lnTo>
                    <a:lnTo>
                      <a:pt x="99" y="226"/>
                    </a:lnTo>
                    <a:lnTo>
                      <a:pt x="84" y="243"/>
                    </a:lnTo>
                    <a:lnTo>
                      <a:pt x="68" y="251"/>
                    </a:lnTo>
                    <a:lnTo>
                      <a:pt x="55" y="265"/>
                    </a:lnTo>
                    <a:lnTo>
                      <a:pt x="58" y="289"/>
                    </a:lnTo>
                    <a:lnTo>
                      <a:pt x="65" y="313"/>
                    </a:lnTo>
                    <a:lnTo>
                      <a:pt x="44" y="319"/>
                    </a:lnTo>
                    <a:lnTo>
                      <a:pt x="31" y="331"/>
                    </a:lnTo>
                    <a:lnTo>
                      <a:pt x="26" y="354"/>
                    </a:lnTo>
                    <a:lnTo>
                      <a:pt x="34" y="369"/>
                    </a:lnTo>
                    <a:lnTo>
                      <a:pt x="16" y="387"/>
                    </a:lnTo>
                    <a:lnTo>
                      <a:pt x="5" y="406"/>
                    </a:lnTo>
                    <a:lnTo>
                      <a:pt x="0" y="426"/>
                    </a:lnTo>
                    <a:lnTo>
                      <a:pt x="3" y="447"/>
                    </a:lnTo>
                    <a:lnTo>
                      <a:pt x="18" y="464"/>
                    </a:lnTo>
                    <a:lnTo>
                      <a:pt x="37" y="456"/>
                    </a:lnTo>
                    <a:lnTo>
                      <a:pt x="53" y="464"/>
                    </a:lnTo>
                    <a:lnTo>
                      <a:pt x="60" y="483"/>
                    </a:lnTo>
                    <a:lnTo>
                      <a:pt x="52" y="502"/>
                    </a:lnTo>
                    <a:lnTo>
                      <a:pt x="53" y="521"/>
                    </a:lnTo>
                    <a:lnTo>
                      <a:pt x="55" y="525"/>
                    </a:lnTo>
                    <a:lnTo>
                      <a:pt x="73" y="519"/>
                    </a:lnTo>
                    <a:lnTo>
                      <a:pt x="101" y="512"/>
                    </a:lnTo>
                    <a:lnTo>
                      <a:pt x="123" y="519"/>
                    </a:lnTo>
                    <a:lnTo>
                      <a:pt x="138" y="538"/>
                    </a:lnTo>
                    <a:lnTo>
                      <a:pt x="151" y="559"/>
                    </a:lnTo>
                    <a:lnTo>
                      <a:pt x="172" y="575"/>
                    </a:lnTo>
                    <a:lnTo>
                      <a:pt x="197" y="585"/>
                    </a:lnTo>
                    <a:lnTo>
                      <a:pt x="208" y="602"/>
                    </a:lnTo>
                    <a:lnTo>
                      <a:pt x="213" y="625"/>
                    </a:lnTo>
                    <a:lnTo>
                      <a:pt x="230" y="638"/>
                    </a:lnTo>
                    <a:lnTo>
                      <a:pt x="258" y="642"/>
                    </a:lnTo>
                    <a:lnTo>
                      <a:pt x="270" y="638"/>
                    </a:lnTo>
                    <a:lnTo>
                      <a:pt x="263" y="612"/>
                    </a:lnTo>
                    <a:lnTo>
                      <a:pt x="278" y="597"/>
                    </a:lnTo>
                    <a:lnTo>
                      <a:pt x="298" y="593"/>
                    </a:lnTo>
                    <a:lnTo>
                      <a:pt x="324" y="600"/>
                    </a:lnTo>
                    <a:lnTo>
                      <a:pt x="346" y="609"/>
                    </a:lnTo>
                    <a:lnTo>
                      <a:pt x="363" y="604"/>
                    </a:lnTo>
                    <a:lnTo>
                      <a:pt x="374" y="619"/>
                    </a:lnTo>
                    <a:lnTo>
                      <a:pt x="385" y="630"/>
                    </a:lnTo>
                    <a:lnTo>
                      <a:pt x="403" y="633"/>
                    </a:lnTo>
                    <a:lnTo>
                      <a:pt x="414" y="623"/>
                    </a:lnTo>
                    <a:lnTo>
                      <a:pt x="407" y="595"/>
                    </a:lnTo>
                    <a:lnTo>
                      <a:pt x="398" y="568"/>
                    </a:lnTo>
                    <a:lnTo>
                      <a:pt x="398" y="547"/>
                    </a:lnTo>
                    <a:lnTo>
                      <a:pt x="414" y="526"/>
                    </a:lnTo>
                    <a:lnTo>
                      <a:pt x="434" y="518"/>
                    </a:lnTo>
                    <a:lnTo>
                      <a:pt x="455" y="521"/>
                    </a:lnTo>
                    <a:lnTo>
                      <a:pt x="475" y="535"/>
                    </a:lnTo>
                    <a:lnTo>
                      <a:pt x="478" y="550"/>
                    </a:lnTo>
                    <a:lnTo>
                      <a:pt x="477" y="569"/>
                    </a:lnTo>
                    <a:lnTo>
                      <a:pt x="486" y="585"/>
                    </a:lnTo>
                    <a:lnTo>
                      <a:pt x="504" y="588"/>
                    </a:lnTo>
                    <a:lnTo>
                      <a:pt x="523" y="585"/>
                    </a:lnTo>
                    <a:lnTo>
                      <a:pt x="540" y="578"/>
                    </a:lnTo>
                    <a:lnTo>
                      <a:pt x="566" y="585"/>
                    </a:lnTo>
                    <a:lnTo>
                      <a:pt x="587" y="592"/>
                    </a:lnTo>
                    <a:lnTo>
                      <a:pt x="608" y="581"/>
                    </a:lnTo>
                    <a:lnTo>
                      <a:pt x="617" y="580"/>
                    </a:lnTo>
                    <a:lnTo>
                      <a:pt x="624" y="543"/>
                    </a:lnTo>
                    <a:lnTo>
                      <a:pt x="623" y="526"/>
                    </a:lnTo>
                    <a:lnTo>
                      <a:pt x="626" y="506"/>
                    </a:lnTo>
                    <a:lnTo>
                      <a:pt x="641" y="492"/>
                    </a:lnTo>
                    <a:lnTo>
                      <a:pt x="670" y="488"/>
                    </a:lnTo>
                    <a:lnTo>
                      <a:pt x="698" y="481"/>
                    </a:lnTo>
                    <a:lnTo>
                      <a:pt x="719" y="469"/>
                    </a:lnTo>
                    <a:lnTo>
                      <a:pt x="732" y="449"/>
                    </a:lnTo>
                    <a:lnTo>
                      <a:pt x="729" y="421"/>
                    </a:lnTo>
                    <a:lnTo>
                      <a:pt x="722" y="397"/>
                    </a:lnTo>
                    <a:lnTo>
                      <a:pt x="735" y="376"/>
                    </a:lnTo>
                    <a:lnTo>
                      <a:pt x="759" y="375"/>
                    </a:lnTo>
                    <a:lnTo>
                      <a:pt x="779" y="366"/>
                    </a:lnTo>
                    <a:lnTo>
                      <a:pt x="790" y="345"/>
                    </a:lnTo>
                    <a:lnTo>
                      <a:pt x="810" y="337"/>
                    </a:lnTo>
                    <a:lnTo>
                      <a:pt x="828" y="331"/>
                    </a:lnTo>
                    <a:lnTo>
                      <a:pt x="834" y="321"/>
                    </a:lnTo>
                    <a:lnTo>
                      <a:pt x="823" y="301"/>
                    </a:lnTo>
                    <a:lnTo>
                      <a:pt x="803" y="295"/>
                    </a:lnTo>
                    <a:lnTo>
                      <a:pt x="789" y="281"/>
                    </a:lnTo>
                    <a:lnTo>
                      <a:pt x="792" y="267"/>
                    </a:lnTo>
                    <a:lnTo>
                      <a:pt x="779" y="263"/>
                    </a:lnTo>
                    <a:lnTo>
                      <a:pt x="759" y="265"/>
                    </a:lnTo>
                    <a:lnTo>
                      <a:pt x="740" y="279"/>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 name="Freeform 22"/>
              <p:cNvSpPr>
                <a:spLocks/>
              </p:cNvSpPr>
              <p:nvPr/>
            </p:nvSpPr>
            <p:spPr bwMode="auto">
              <a:xfrm>
                <a:off x="5896651" y="3722715"/>
                <a:ext cx="1334989" cy="993782"/>
              </a:xfrm>
              <a:custGeom>
                <a:avLst/>
                <a:gdLst>
                  <a:gd name="T0" fmla="*/ 717550 w 962"/>
                  <a:gd name="T1" fmla="*/ 165100 h 685"/>
                  <a:gd name="T2" fmla="*/ 701675 w 962"/>
                  <a:gd name="T3" fmla="*/ 260350 h 685"/>
                  <a:gd name="T4" fmla="*/ 768350 w 962"/>
                  <a:gd name="T5" fmla="*/ 222250 h 685"/>
                  <a:gd name="T6" fmla="*/ 877888 w 962"/>
                  <a:gd name="T7" fmla="*/ 238125 h 685"/>
                  <a:gd name="T8" fmla="*/ 1017588 w 962"/>
                  <a:gd name="T9" fmla="*/ 211137 h 685"/>
                  <a:gd name="T10" fmla="*/ 1076325 w 962"/>
                  <a:gd name="T11" fmla="*/ 109537 h 685"/>
                  <a:gd name="T12" fmla="*/ 1154113 w 962"/>
                  <a:gd name="T13" fmla="*/ 74612 h 685"/>
                  <a:gd name="T14" fmla="*/ 1220788 w 962"/>
                  <a:gd name="T15" fmla="*/ 30162 h 685"/>
                  <a:gd name="T16" fmla="*/ 1309688 w 962"/>
                  <a:gd name="T17" fmla="*/ 33337 h 685"/>
                  <a:gd name="T18" fmla="*/ 1406525 w 962"/>
                  <a:gd name="T19" fmla="*/ 0 h 685"/>
                  <a:gd name="T20" fmla="*/ 1463675 w 962"/>
                  <a:gd name="T21" fmla="*/ 82550 h 685"/>
                  <a:gd name="T22" fmla="*/ 1497013 w 962"/>
                  <a:gd name="T23" fmla="*/ 180975 h 685"/>
                  <a:gd name="T24" fmla="*/ 1512888 w 962"/>
                  <a:gd name="T25" fmla="*/ 301625 h 685"/>
                  <a:gd name="T26" fmla="*/ 1476375 w 962"/>
                  <a:gd name="T27" fmla="*/ 468312 h 685"/>
                  <a:gd name="T28" fmla="*/ 1401763 w 962"/>
                  <a:gd name="T29" fmla="*/ 534987 h 685"/>
                  <a:gd name="T30" fmla="*/ 1343025 w 962"/>
                  <a:gd name="T31" fmla="*/ 485775 h 685"/>
                  <a:gd name="T32" fmla="*/ 1282700 w 962"/>
                  <a:gd name="T33" fmla="*/ 407987 h 685"/>
                  <a:gd name="T34" fmla="*/ 1169988 w 962"/>
                  <a:gd name="T35" fmla="*/ 411162 h 685"/>
                  <a:gd name="T36" fmla="*/ 1219200 w 962"/>
                  <a:gd name="T37" fmla="*/ 476250 h 685"/>
                  <a:gd name="T38" fmla="*/ 1157288 w 962"/>
                  <a:gd name="T39" fmla="*/ 514350 h 685"/>
                  <a:gd name="T40" fmla="*/ 1066800 w 962"/>
                  <a:gd name="T41" fmla="*/ 590550 h 685"/>
                  <a:gd name="T42" fmla="*/ 965200 w 962"/>
                  <a:gd name="T43" fmla="*/ 592137 h 685"/>
                  <a:gd name="T44" fmla="*/ 847725 w 962"/>
                  <a:gd name="T45" fmla="*/ 644525 h 685"/>
                  <a:gd name="T46" fmla="*/ 742950 w 962"/>
                  <a:gd name="T47" fmla="*/ 720725 h 685"/>
                  <a:gd name="T48" fmla="*/ 647700 w 962"/>
                  <a:gd name="T49" fmla="*/ 773112 h 685"/>
                  <a:gd name="T50" fmla="*/ 549275 w 962"/>
                  <a:gd name="T51" fmla="*/ 839787 h 685"/>
                  <a:gd name="T52" fmla="*/ 484188 w 962"/>
                  <a:gd name="T53" fmla="*/ 919162 h 685"/>
                  <a:gd name="T54" fmla="*/ 396875 w 962"/>
                  <a:gd name="T55" fmla="*/ 904875 h 685"/>
                  <a:gd name="T56" fmla="*/ 327025 w 962"/>
                  <a:gd name="T57" fmla="*/ 939800 h 685"/>
                  <a:gd name="T58" fmla="*/ 252413 w 962"/>
                  <a:gd name="T59" fmla="*/ 989012 h 685"/>
                  <a:gd name="T60" fmla="*/ 252413 w 962"/>
                  <a:gd name="T61" fmla="*/ 1085850 h 685"/>
                  <a:gd name="T62" fmla="*/ 149225 w 962"/>
                  <a:gd name="T63" fmla="*/ 1044575 h 685"/>
                  <a:gd name="T64" fmla="*/ 58738 w 962"/>
                  <a:gd name="T65" fmla="*/ 992187 h 685"/>
                  <a:gd name="T66" fmla="*/ 0 w 962"/>
                  <a:gd name="T67" fmla="*/ 938212 h 685"/>
                  <a:gd name="T68" fmla="*/ 14288 w 962"/>
                  <a:gd name="T69" fmla="*/ 820737 h 685"/>
                  <a:gd name="T70" fmla="*/ 128588 w 962"/>
                  <a:gd name="T71" fmla="*/ 781050 h 685"/>
                  <a:gd name="T72" fmla="*/ 177800 w 962"/>
                  <a:gd name="T73" fmla="*/ 693737 h 685"/>
                  <a:gd name="T74" fmla="*/ 185738 w 962"/>
                  <a:gd name="T75" fmla="*/ 614362 h 685"/>
                  <a:gd name="T76" fmla="*/ 273050 w 962"/>
                  <a:gd name="T77" fmla="*/ 565150 h 685"/>
                  <a:gd name="T78" fmla="*/ 344488 w 962"/>
                  <a:gd name="T79" fmla="*/ 525462 h 685"/>
                  <a:gd name="T80" fmla="*/ 271463 w 962"/>
                  <a:gd name="T81" fmla="*/ 463550 h 685"/>
                  <a:gd name="T82" fmla="*/ 223838 w 962"/>
                  <a:gd name="T83" fmla="*/ 438150 h 685"/>
                  <a:gd name="T84" fmla="*/ 185738 w 962"/>
                  <a:gd name="T85" fmla="*/ 400050 h 685"/>
                  <a:gd name="T86" fmla="*/ 128588 w 962"/>
                  <a:gd name="T87" fmla="*/ 301625 h 685"/>
                  <a:gd name="T88" fmla="*/ 128588 w 962"/>
                  <a:gd name="T89" fmla="*/ 227012 h 685"/>
                  <a:gd name="T90" fmla="*/ 203200 w 962"/>
                  <a:gd name="T91" fmla="*/ 142875 h 685"/>
                  <a:gd name="T92" fmla="*/ 323850 w 962"/>
                  <a:gd name="T93" fmla="*/ 119062 h 685"/>
                  <a:gd name="T94" fmla="*/ 423863 w 962"/>
                  <a:gd name="T95" fmla="*/ 74612 h 685"/>
                  <a:gd name="T96" fmla="*/ 515938 w 962"/>
                  <a:gd name="T97" fmla="*/ 74612 h 685"/>
                  <a:gd name="T98" fmla="*/ 619125 w 962"/>
                  <a:gd name="T99" fmla="*/ 107950 h 685"/>
                  <a:gd name="T100" fmla="*/ 677863 w 962"/>
                  <a:gd name="T101" fmla="*/ 93662 h 6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2" h="685">
                    <a:moveTo>
                      <a:pt x="427" y="59"/>
                    </a:moveTo>
                    <a:lnTo>
                      <a:pt x="442" y="83"/>
                    </a:lnTo>
                    <a:lnTo>
                      <a:pt x="452" y="104"/>
                    </a:lnTo>
                    <a:lnTo>
                      <a:pt x="445" y="130"/>
                    </a:lnTo>
                    <a:lnTo>
                      <a:pt x="440" y="150"/>
                    </a:lnTo>
                    <a:lnTo>
                      <a:pt x="442" y="164"/>
                    </a:lnTo>
                    <a:lnTo>
                      <a:pt x="457" y="169"/>
                    </a:lnTo>
                    <a:lnTo>
                      <a:pt x="471" y="159"/>
                    </a:lnTo>
                    <a:lnTo>
                      <a:pt x="484" y="140"/>
                    </a:lnTo>
                    <a:lnTo>
                      <a:pt x="506" y="131"/>
                    </a:lnTo>
                    <a:lnTo>
                      <a:pt x="532" y="138"/>
                    </a:lnTo>
                    <a:lnTo>
                      <a:pt x="553" y="150"/>
                    </a:lnTo>
                    <a:lnTo>
                      <a:pt x="580" y="149"/>
                    </a:lnTo>
                    <a:lnTo>
                      <a:pt x="617" y="142"/>
                    </a:lnTo>
                    <a:lnTo>
                      <a:pt x="641" y="133"/>
                    </a:lnTo>
                    <a:lnTo>
                      <a:pt x="655" y="107"/>
                    </a:lnTo>
                    <a:lnTo>
                      <a:pt x="659" y="83"/>
                    </a:lnTo>
                    <a:lnTo>
                      <a:pt x="678" y="69"/>
                    </a:lnTo>
                    <a:lnTo>
                      <a:pt x="686" y="50"/>
                    </a:lnTo>
                    <a:lnTo>
                      <a:pt x="701" y="40"/>
                    </a:lnTo>
                    <a:lnTo>
                      <a:pt x="727" y="47"/>
                    </a:lnTo>
                    <a:lnTo>
                      <a:pt x="748" y="54"/>
                    </a:lnTo>
                    <a:lnTo>
                      <a:pt x="761" y="42"/>
                    </a:lnTo>
                    <a:lnTo>
                      <a:pt x="769" y="19"/>
                    </a:lnTo>
                    <a:lnTo>
                      <a:pt x="790" y="2"/>
                    </a:lnTo>
                    <a:lnTo>
                      <a:pt x="808" y="11"/>
                    </a:lnTo>
                    <a:lnTo>
                      <a:pt x="825" y="21"/>
                    </a:lnTo>
                    <a:lnTo>
                      <a:pt x="846" y="12"/>
                    </a:lnTo>
                    <a:lnTo>
                      <a:pt x="873" y="11"/>
                    </a:lnTo>
                    <a:lnTo>
                      <a:pt x="886" y="0"/>
                    </a:lnTo>
                    <a:lnTo>
                      <a:pt x="883" y="21"/>
                    </a:lnTo>
                    <a:lnTo>
                      <a:pt x="899" y="35"/>
                    </a:lnTo>
                    <a:lnTo>
                      <a:pt x="922" y="52"/>
                    </a:lnTo>
                    <a:lnTo>
                      <a:pt x="943" y="66"/>
                    </a:lnTo>
                    <a:lnTo>
                      <a:pt x="942" y="92"/>
                    </a:lnTo>
                    <a:lnTo>
                      <a:pt x="943" y="114"/>
                    </a:lnTo>
                    <a:lnTo>
                      <a:pt x="958" y="138"/>
                    </a:lnTo>
                    <a:lnTo>
                      <a:pt x="961" y="164"/>
                    </a:lnTo>
                    <a:lnTo>
                      <a:pt x="953" y="190"/>
                    </a:lnTo>
                    <a:lnTo>
                      <a:pt x="939" y="230"/>
                    </a:lnTo>
                    <a:lnTo>
                      <a:pt x="934" y="262"/>
                    </a:lnTo>
                    <a:lnTo>
                      <a:pt x="930" y="295"/>
                    </a:lnTo>
                    <a:lnTo>
                      <a:pt x="921" y="314"/>
                    </a:lnTo>
                    <a:lnTo>
                      <a:pt x="904" y="328"/>
                    </a:lnTo>
                    <a:lnTo>
                      <a:pt x="883" y="337"/>
                    </a:lnTo>
                    <a:lnTo>
                      <a:pt x="862" y="333"/>
                    </a:lnTo>
                    <a:lnTo>
                      <a:pt x="849" y="326"/>
                    </a:lnTo>
                    <a:lnTo>
                      <a:pt x="846" y="306"/>
                    </a:lnTo>
                    <a:lnTo>
                      <a:pt x="836" y="288"/>
                    </a:lnTo>
                    <a:lnTo>
                      <a:pt x="818" y="278"/>
                    </a:lnTo>
                    <a:lnTo>
                      <a:pt x="808" y="257"/>
                    </a:lnTo>
                    <a:lnTo>
                      <a:pt x="784" y="256"/>
                    </a:lnTo>
                    <a:lnTo>
                      <a:pt x="758" y="249"/>
                    </a:lnTo>
                    <a:lnTo>
                      <a:pt x="737" y="259"/>
                    </a:lnTo>
                    <a:lnTo>
                      <a:pt x="733" y="276"/>
                    </a:lnTo>
                    <a:lnTo>
                      <a:pt x="755" y="288"/>
                    </a:lnTo>
                    <a:lnTo>
                      <a:pt x="768" y="300"/>
                    </a:lnTo>
                    <a:lnTo>
                      <a:pt x="766" y="318"/>
                    </a:lnTo>
                    <a:lnTo>
                      <a:pt x="755" y="326"/>
                    </a:lnTo>
                    <a:lnTo>
                      <a:pt x="729" y="324"/>
                    </a:lnTo>
                    <a:lnTo>
                      <a:pt x="714" y="342"/>
                    </a:lnTo>
                    <a:lnTo>
                      <a:pt x="693" y="355"/>
                    </a:lnTo>
                    <a:lnTo>
                      <a:pt x="672" y="372"/>
                    </a:lnTo>
                    <a:lnTo>
                      <a:pt x="649" y="370"/>
                    </a:lnTo>
                    <a:lnTo>
                      <a:pt x="631" y="363"/>
                    </a:lnTo>
                    <a:lnTo>
                      <a:pt x="608" y="373"/>
                    </a:lnTo>
                    <a:lnTo>
                      <a:pt x="593" y="392"/>
                    </a:lnTo>
                    <a:lnTo>
                      <a:pt x="569" y="399"/>
                    </a:lnTo>
                    <a:lnTo>
                      <a:pt x="534" y="406"/>
                    </a:lnTo>
                    <a:lnTo>
                      <a:pt x="509" y="417"/>
                    </a:lnTo>
                    <a:lnTo>
                      <a:pt x="483" y="432"/>
                    </a:lnTo>
                    <a:lnTo>
                      <a:pt x="468" y="454"/>
                    </a:lnTo>
                    <a:lnTo>
                      <a:pt x="451" y="472"/>
                    </a:lnTo>
                    <a:lnTo>
                      <a:pt x="431" y="475"/>
                    </a:lnTo>
                    <a:lnTo>
                      <a:pt x="408" y="487"/>
                    </a:lnTo>
                    <a:lnTo>
                      <a:pt x="392" y="506"/>
                    </a:lnTo>
                    <a:lnTo>
                      <a:pt x="368" y="517"/>
                    </a:lnTo>
                    <a:lnTo>
                      <a:pt x="346" y="529"/>
                    </a:lnTo>
                    <a:lnTo>
                      <a:pt x="335" y="549"/>
                    </a:lnTo>
                    <a:lnTo>
                      <a:pt x="324" y="570"/>
                    </a:lnTo>
                    <a:lnTo>
                      <a:pt x="305" y="579"/>
                    </a:lnTo>
                    <a:lnTo>
                      <a:pt x="289" y="573"/>
                    </a:lnTo>
                    <a:lnTo>
                      <a:pt x="268" y="563"/>
                    </a:lnTo>
                    <a:lnTo>
                      <a:pt x="250" y="570"/>
                    </a:lnTo>
                    <a:lnTo>
                      <a:pt x="242" y="586"/>
                    </a:lnTo>
                    <a:lnTo>
                      <a:pt x="223" y="582"/>
                    </a:lnTo>
                    <a:lnTo>
                      <a:pt x="206" y="592"/>
                    </a:lnTo>
                    <a:lnTo>
                      <a:pt x="195" y="611"/>
                    </a:lnTo>
                    <a:lnTo>
                      <a:pt x="180" y="617"/>
                    </a:lnTo>
                    <a:lnTo>
                      <a:pt x="159" y="623"/>
                    </a:lnTo>
                    <a:lnTo>
                      <a:pt x="153" y="644"/>
                    </a:lnTo>
                    <a:lnTo>
                      <a:pt x="158" y="665"/>
                    </a:lnTo>
                    <a:lnTo>
                      <a:pt x="159" y="684"/>
                    </a:lnTo>
                    <a:lnTo>
                      <a:pt x="134" y="680"/>
                    </a:lnTo>
                    <a:lnTo>
                      <a:pt x="112" y="663"/>
                    </a:lnTo>
                    <a:lnTo>
                      <a:pt x="94" y="658"/>
                    </a:lnTo>
                    <a:lnTo>
                      <a:pt x="73" y="644"/>
                    </a:lnTo>
                    <a:lnTo>
                      <a:pt x="53" y="641"/>
                    </a:lnTo>
                    <a:lnTo>
                      <a:pt x="37" y="625"/>
                    </a:lnTo>
                    <a:lnTo>
                      <a:pt x="22" y="604"/>
                    </a:lnTo>
                    <a:lnTo>
                      <a:pt x="5" y="591"/>
                    </a:lnTo>
                    <a:lnTo>
                      <a:pt x="0" y="591"/>
                    </a:lnTo>
                    <a:lnTo>
                      <a:pt x="6" y="558"/>
                    </a:lnTo>
                    <a:lnTo>
                      <a:pt x="5" y="537"/>
                    </a:lnTo>
                    <a:lnTo>
                      <a:pt x="9" y="517"/>
                    </a:lnTo>
                    <a:lnTo>
                      <a:pt x="24" y="503"/>
                    </a:lnTo>
                    <a:lnTo>
                      <a:pt x="53" y="498"/>
                    </a:lnTo>
                    <a:lnTo>
                      <a:pt x="81" y="492"/>
                    </a:lnTo>
                    <a:lnTo>
                      <a:pt x="101" y="479"/>
                    </a:lnTo>
                    <a:lnTo>
                      <a:pt x="114" y="460"/>
                    </a:lnTo>
                    <a:lnTo>
                      <a:pt x="112" y="437"/>
                    </a:lnTo>
                    <a:lnTo>
                      <a:pt x="108" y="422"/>
                    </a:lnTo>
                    <a:lnTo>
                      <a:pt x="105" y="410"/>
                    </a:lnTo>
                    <a:lnTo>
                      <a:pt x="117" y="387"/>
                    </a:lnTo>
                    <a:lnTo>
                      <a:pt x="141" y="386"/>
                    </a:lnTo>
                    <a:lnTo>
                      <a:pt x="162" y="377"/>
                    </a:lnTo>
                    <a:lnTo>
                      <a:pt x="172" y="356"/>
                    </a:lnTo>
                    <a:lnTo>
                      <a:pt x="195" y="346"/>
                    </a:lnTo>
                    <a:lnTo>
                      <a:pt x="210" y="342"/>
                    </a:lnTo>
                    <a:lnTo>
                      <a:pt x="217" y="331"/>
                    </a:lnTo>
                    <a:lnTo>
                      <a:pt x="206" y="312"/>
                    </a:lnTo>
                    <a:lnTo>
                      <a:pt x="185" y="307"/>
                    </a:lnTo>
                    <a:lnTo>
                      <a:pt x="171" y="292"/>
                    </a:lnTo>
                    <a:lnTo>
                      <a:pt x="175" y="278"/>
                    </a:lnTo>
                    <a:lnTo>
                      <a:pt x="159" y="274"/>
                    </a:lnTo>
                    <a:lnTo>
                      <a:pt x="141" y="276"/>
                    </a:lnTo>
                    <a:lnTo>
                      <a:pt x="123" y="290"/>
                    </a:lnTo>
                    <a:lnTo>
                      <a:pt x="133" y="269"/>
                    </a:lnTo>
                    <a:lnTo>
                      <a:pt x="117" y="252"/>
                    </a:lnTo>
                    <a:lnTo>
                      <a:pt x="101" y="230"/>
                    </a:lnTo>
                    <a:lnTo>
                      <a:pt x="84" y="209"/>
                    </a:lnTo>
                    <a:lnTo>
                      <a:pt x="81" y="190"/>
                    </a:lnTo>
                    <a:lnTo>
                      <a:pt x="70" y="180"/>
                    </a:lnTo>
                    <a:lnTo>
                      <a:pt x="71" y="161"/>
                    </a:lnTo>
                    <a:lnTo>
                      <a:pt x="81" y="143"/>
                    </a:lnTo>
                    <a:lnTo>
                      <a:pt x="84" y="118"/>
                    </a:lnTo>
                    <a:lnTo>
                      <a:pt x="102" y="99"/>
                    </a:lnTo>
                    <a:lnTo>
                      <a:pt x="128" y="90"/>
                    </a:lnTo>
                    <a:lnTo>
                      <a:pt x="151" y="76"/>
                    </a:lnTo>
                    <a:lnTo>
                      <a:pt x="180" y="69"/>
                    </a:lnTo>
                    <a:lnTo>
                      <a:pt x="204" y="75"/>
                    </a:lnTo>
                    <a:lnTo>
                      <a:pt x="232" y="68"/>
                    </a:lnTo>
                    <a:lnTo>
                      <a:pt x="245" y="56"/>
                    </a:lnTo>
                    <a:lnTo>
                      <a:pt x="267" y="47"/>
                    </a:lnTo>
                    <a:lnTo>
                      <a:pt x="291" y="50"/>
                    </a:lnTo>
                    <a:lnTo>
                      <a:pt x="309" y="43"/>
                    </a:lnTo>
                    <a:lnTo>
                      <a:pt x="325" y="47"/>
                    </a:lnTo>
                    <a:lnTo>
                      <a:pt x="350" y="62"/>
                    </a:lnTo>
                    <a:lnTo>
                      <a:pt x="368" y="64"/>
                    </a:lnTo>
                    <a:lnTo>
                      <a:pt x="390" y="68"/>
                    </a:lnTo>
                    <a:lnTo>
                      <a:pt x="405" y="52"/>
                    </a:lnTo>
                    <a:lnTo>
                      <a:pt x="420" y="42"/>
                    </a:lnTo>
                    <a:lnTo>
                      <a:pt x="427" y="59"/>
                    </a:lnTo>
                  </a:path>
                </a:pathLst>
              </a:custGeom>
              <a:solidFill>
                <a:schemeClr val="bg1"/>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74" name="Textfeld 73"/>
            <p:cNvSpPr txBox="1"/>
            <p:nvPr/>
          </p:nvSpPr>
          <p:spPr>
            <a:xfrm>
              <a:off x="6096517" y="1774849"/>
              <a:ext cx="2762295" cy="646331"/>
            </a:xfrm>
            <a:prstGeom prst="rect">
              <a:avLst/>
            </a:prstGeom>
            <a:noFill/>
          </p:spPr>
          <p:txBody>
            <a:bodyPr wrap="none" rtlCol="0">
              <a:spAutoFit/>
            </a:bodyPr>
            <a:lstStyle/>
            <a:p>
              <a:pPr algn="ctr"/>
              <a:r>
                <a:rPr lang="de-DE" dirty="0" smtClean="0"/>
                <a:t>Deutsche </a:t>
              </a:r>
            </a:p>
            <a:p>
              <a:pPr algn="ctr"/>
              <a:r>
                <a:rPr lang="de-DE" dirty="0" smtClean="0"/>
                <a:t>Forschungsgemeinschaft</a:t>
              </a:r>
            </a:p>
          </p:txBody>
        </p:sp>
        <p:sp>
          <p:nvSpPr>
            <p:cNvPr id="40" name="Textfeld 39"/>
            <p:cNvSpPr txBox="1"/>
            <p:nvPr/>
          </p:nvSpPr>
          <p:spPr>
            <a:xfrm>
              <a:off x="6111956" y="5300481"/>
              <a:ext cx="2749471" cy="369332"/>
            </a:xfrm>
            <a:prstGeom prst="rect">
              <a:avLst/>
            </a:prstGeom>
            <a:noFill/>
          </p:spPr>
          <p:txBody>
            <a:bodyPr wrap="none" rtlCol="0">
              <a:spAutoFit/>
            </a:bodyPr>
            <a:lstStyle/>
            <a:p>
              <a:pPr algn="ctr"/>
              <a:r>
                <a:rPr lang="de-DE" dirty="0" smtClean="0"/>
                <a:t>Researchers in Germany</a:t>
              </a:r>
            </a:p>
          </p:txBody>
        </p:sp>
      </p:grpSp>
      <p:sp>
        <p:nvSpPr>
          <p:cNvPr id="46" name="Titel 1"/>
          <p:cNvSpPr>
            <a:spLocks noGrp="1"/>
          </p:cNvSpPr>
          <p:nvPr>
            <p:ph type="title"/>
          </p:nvPr>
        </p:nvSpPr>
        <p:spPr>
          <a:xfrm>
            <a:off x="647700" y="417600"/>
            <a:ext cx="7920000" cy="270000"/>
          </a:xfrm>
        </p:spPr>
        <p:txBody>
          <a:bodyPr/>
          <a:lstStyle/>
          <a:p>
            <a:r>
              <a:rPr lang="de-DE" dirty="0" smtClean="0"/>
              <a:t>The German Research </a:t>
            </a:r>
            <a:r>
              <a:rPr lang="de-DE" dirty="0" err="1" smtClean="0"/>
              <a:t>Foundation</a:t>
            </a:r>
            <a:r>
              <a:rPr lang="de-DE" dirty="0" smtClean="0"/>
              <a:t> - DFG</a:t>
            </a:r>
            <a:endParaRPr lang="de-DE" dirty="0"/>
          </a:p>
        </p:txBody>
      </p:sp>
      <p:sp>
        <p:nvSpPr>
          <p:cNvPr id="47" name="Textplatzhalter 7"/>
          <p:cNvSpPr>
            <a:spLocks noGrp="1"/>
          </p:cNvSpPr>
          <p:nvPr>
            <p:ph type="body" sz="quarter" idx="22"/>
          </p:nvPr>
        </p:nvSpPr>
        <p:spPr>
          <a:xfrm>
            <a:off x="647700" y="730108"/>
            <a:ext cx="7920000" cy="270000"/>
          </a:xfrm>
        </p:spPr>
        <p:txBody>
          <a:bodyPr/>
          <a:lstStyle/>
          <a:p>
            <a:r>
              <a:rPr lang="de-DE" dirty="0" err="1" smtClean="0"/>
              <a:t>Germany‘s</a:t>
            </a:r>
            <a:r>
              <a:rPr lang="de-DE" dirty="0" smtClean="0"/>
              <a:t> </a:t>
            </a:r>
            <a:r>
              <a:rPr lang="de-DE" dirty="0" err="1" smtClean="0"/>
              <a:t>largest</a:t>
            </a:r>
            <a:r>
              <a:rPr lang="de-DE" dirty="0" smtClean="0"/>
              <a:t> </a:t>
            </a:r>
            <a:r>
              <a:rPr lang="de-DE" dirty="0" err="1" smtClean="0"/>
              <a:t>and</a:t>
            </a:r>
            <a:r>
              <a:rPr lang="de-DE" dirty="0" smtClean="0"/>
              <a:t> </a:t>
            </a:r>
            <a:r>
              <a:rPr lang="de-DE" dirty="0" err="1" smtClean="0"/>
              <a:t>independent</a:t>
            </a:r>
            <a:r>
              <a:rPr lang="de-DE" dirty="0" smtClean="0"/>
              <a:t> </a:t>
            </a:r>
            <a:r>
              <a:rPr lang="de-DE" dirty="0" err="1" smtClean="0"/>
              <a:t>funding</a:t>
            </a:r>
            <a:r>
              <a:rPr lang="de-DE" dirty="0" smtClean="0"/>
              <a:t> </a:t>
            </a:r>
            <a:r>
              <a:rPr lang="de-DE" dirty="0" err="1" smtClean="0"/>
              <a:t>organization</a:t>
            </a:r>
            <a:endParaRPr lang="de-DE" dirty="0"/>
          </a:p>
        </p:txBody>
      </p:sp>
      <p:sp>
        <p:nvSpPr>
          <p:cNvPr id="2" name="Datumsplatzhalter 1"/>
          <p:cNvSpPr>
            <a:spLocks noGrp="1"/>
          </p:cNvSpPr>
          <p:nvPr>
            <p:ph type="dt" sz="half" idx="2"/>
          </p:nvPr>
        </p:nvSpPr>
        <p:spPr/>
        <p:txBody>
          <a:bodyPr/>
          <a:lstStyle/>
          <a:p>
            <a:pPr>
              <a:defRPr/>
            </a:pPr>
            <a:r>
              <a:rPr lang="de-DE" smtClean="0"/>
              <a:t>07.10.2020, TRR 257 Annual Meeting</a:t>
            </a:r>
            <a:endParaRPr lang="de-DE" dirty="0"/>
          </a:p>
        </p:txBody>
      </p:sp>
      <p:sp>
        <p:nvSpPr>
          <p:cNvPr id="5" name="Fußzeilenplatzhalter 4"/>
          <p:cNvSpPr>
            <a:spLocks noGrp="1"/>
          </p:cNvSpPr>
          <p:nvPr>
            <p:ph type="ftr" sz="quarter" idx="3"/>
          </p:nvPr>
        </p:nvSpPr>
        <p:spPr/>
        <p:txBody>
          <a:bodyPr/>
          <a:lstStyle/>
          <a:p>
            <a:pPr>
              <a:defRPr/>
            </a:pPr>
            <a:r>
              <a:rPr lang="en-US" smtClean="0"/>
              <a:t>Cosima Schuster, DFG Head Office</a:t>
            </a:r>
            <a:endParaRPr lang="de-DE" dirty="0"/>
          </a:p>
        </p:txBody>
      </p:sp>
    </p:spTree>
    <p:extLst>
      <p:ext uri="{BB962C8B-B14F-4D97-AF65-F5344CB8AC3E}">
        <p14:creationId xmlns:p14="http://schemas.microsoft.com/office/powerpoint/2010/main" val="1158447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The DFG – About Us</a:t>
            </a:r>
            <a:br>
              <a:rPr lang="en-GB" dirty="0" smtClean="0"/>
            </a:br>
            <a:endParaRPr lang="en-GB" b="0" dirty="0"/>
          </a:p>
        </p:txBody>
      </p:sp>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3848240"/>
            <a:ext cx="2688299" cy="2016224"/>
          </a:xfrm>
          <a:prstGeom prst="rect">
            <a:avLst/>
          </a:prstGeom>
        </p:spPr>
      </p:pic>
      <p:sp>
        <p:nvSpPr>
          <p:cNvPr id="5" name="Foliennummernplatzhalter 4"/>
          <p:cNvSpPr>
            <a:spLocks noGrp="1"/>
          </p:cNvSpPr>
          <p:nvPr>
            <p:ph type="sldNum" sz="quarter" idx="4"/>
          </p:nvPr>
        </p:nvSpPr>
        <p:spPr/>
        <p:txBody>
          <a:bodyPr/>
          <a:lstStyle/>
          <a:p>
            <a:pPr>
              <a:defRPr/>
            </a:pPr>
            <a:fld id="{3A856605-71F6-4F71-93AA-EF2E76CDBB0B}" type="slidenum">
              <a:rPr lang="en-GB" sz="1000" smtClean="0"/>
              <a:pPr>
                <a:defRPr/>
              </a:pPr>
              <a:t>4</a:t>
            </a:fld>
            <a:endParaRPr lang="en-GB" sz="1000" dirty="0"/>
          </a:p>
        </p:txBody>
      </p:sp>
      <p:sp>
        <p:nvSpPr>
          <p:cNvPr id="10" name="Inhaltsplatzhalter 5"/>
          <p:cNvSpPr txBox="1">
            <a:spLocks/>
          </p:cNvSpPr>
          <p:nvPr/>
        </p:nvSpPr>
        <p:spPr bwMode="auto">
          <a:xfrm>
            <a:off x="647700" y="1628800"/>
            <a:ext cx="7740724" cy="4235664"/>
          </a:xfrm>
          <a:prstGeom prst="rect">
            <a:avLst/>
          </a:prstGeom>
          <a:noFill/>
          <a:ln w="9525">
            <a:noFill/>
            <a:miter lim="800000"/>
            <a:headEnd/>
            <a:tailEnd/>
          </a:ln>
        </p:spPr>
        <p:txBody>
          <a:bodyPr vert="horz" wrap="square" lIns="0" tIns="0" rIns="720000" bIns="0" numCol="1" anchor="t" anchorCtr="0" compatLnSpc="1">
            <a:prstTxWarp prst="textNoShape">
              <a:avLst/>
            </a:prstTxWarp>
          </a:bodyPr>
          <a:lstStyle>
            <a:lvl1pPr marL="252000" indent="-234000" algn="l" defTabSz="457200" rtl="0" eaLnBrk="1" fontAlgn="base" hangingPunct="1">
              <a:lnSpc>
                <a:spcPct val="120000"/>
              </a:lnSpc>
              <a:spcBef>
                <a:spcPts val="1200"/>
              </a:spcBef>
              <a:spcAft>
                <a:spcPts val="0"/>
              </a:spcAft>
              <a:buClr>
                <a:srgbClr val="0069AF"/>
              </a:buClr>
              <a:buSzPct val="90000"/>
              <a:buFont typeface="Arial" pitchFamily="-65" charset="0"/>
              <a:buChar char="►"/>
              <a:defRPr sz="1800" kern="1200">
                <a:solidFill>
                  <a:schemeClr val="tx1"/>
                </a:solidFill>
                <a:latin typeface="Arial"/>
                <a:ea typeface="ＭＳ Ｐゴシック" pitchFamily="-65" charset="-128"/>
                <a:cs typeface="Arial"/>
              </a:defRPr>
            </a:lvl1pPr>
            <a:lvl2pPr marL="432000" indent="-180000" algn="l" defTabSz="457200" rtl="0" eaLnBrk="1" fontAlgn="base" hangingPunct="1">
              <a:lnSpc>
                <a:spcPct val="120000"/>
              </a:lnSpc>
              <a:spcBef>
                <a:spcPts val="800"/>
              </a:spcBef>
              <a:spcAft>
                <a:spcPts val="0"/>
              </a:spcAft>
              <a:buClr>
                <a:srgbClr val="3F85C1"/>
              </a:buClr>
              <a:buSzPct val="100000"/>
              <a:buFont typeface="Arial" pitchFamily="-65" charset="0"/>
              <a:buChar char="●"/>
              <a:defRPr sz="1600" kern="1200">
                <a:solidFill>
                  <a:schemeClr val="tx1"/>
                </a:solidFill>
                <a:latin typeface="Arial"/>
                <a:ea typeface="ＭＳ Ｐゴシック" pitchFamily="-65" charset="-128"/>
                <a:cs typeface="Arial"/>
              </a:defRPr>
            </a:lvl2pPr>
            <a:lvl3pPr marL="612000" indent="-180000" algn="l" defTabSz="457200" rtl="0" eaLnBrk="1" fontAlgn="base" hangingPunct="1">
              <a:lnSpc>
                <a:spcPct val="120000"/>
              </a:lnSpc>
              <a:spcBef>
                <a:spcPts val="400"/>
              </a:spcBef>
              <a:spcAft>
                <a:spcPts val="0"/>
              </a:spcAft>
              <a:buClr>
                <a:srgbClr val="6DA5D5"/>
              </a:buClr>
              <a:buSzPct val="100000"/>
              <a:buFont typeface="Arial" pitchFamily="-65" charset="0"/>
              <a:buChar char="●"/>
              <a:defRPr sz="1400" kern="1200">
                <a:solidFill>
                  <a:schemeClr val="tx1"/>
                </a:solidFill>
                <a:latin typeface="Arial"/>
                <a:ea typeface="ＭＳ Ｐゴシック" pitchFamily="-65" charset="-128"/>
                <a:cs typeface="Arial"/>
              </a:defRPr>
            </a:lvl3pPr>
            <a:lvl4pPr marL="774000" indent="-162000" algn="l" defTabSz="457200" rtl="0" eaLnBrk="1" fontAlgn="base" hangingPunct="1">
              <a:lnSpc>
                <a:spcPct val="120000"/>
              </a:lnSpc>
              <a:spcBef>
                <a:spcPts val="200"/>
              </a:spcBef>
              <a:spcAft>
                <a:spcPts val="0"/>
              </a:spcAft>
              <a:buClr>
                <a:srgbClr val="96C7E8"/>
              </a:buClr>
              <a:buSzPct val="100000"/>
              <a:buFont typeface="Arial" pitchFamily="-65" charset="0"/>
              <a:buChar char="●"/>
              <a:defRPr sz="1200" kern="1200">
                <a:solidFill>
                  <a:schemeClr val="tx1"/>
                </a:solidFill>
                <a:latin typeface="Arial"/>
                <a:ea typeface="ＭＳ Ｐゴシック" pitchFamily="-65" charset="-128"/>
                <a:cs typeface="Arial"/>
              </a:defRPr>
            </a:lvl4pPr>
            <a:lvl5pPr marL="900000" indent="-144000" algn="l" defTabSz="457200" rtl="0" eaLnBrk="1" fontAlgn="base" hangingPunct="1">
              <a:lnSpc>
                <a:spcPct val="120000"/>
              </a:lnSpc>
              <a:spcBef>
                <a:spcPts val="0"/>
              </a:spcBef>
              <a:spcAft>
                <a:spcPts val="0"/>
              </a:spcAft>
              <a:buClr>
                <a:srgbClr val="96C7E8"/>
              </a:buClr>
              <a:buSzPct val="100000"/>
              <a:buFont typeface="Arial" pitchFamily="-65" charset="0"/>
              <a:buChar char="●"/>
              <a:defRPr sz="1000" kern="1200">
                <a:solidFill>
                  <a:schemeClr val="tx1"/>
                </a:solidFill>
                <a:latin typeface="Arial"/>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US" dirty="0" smtClean="0">
                <a:solidFill>
                  <a:schemeClr val="tx1">
                    <a:lumMod val="75000"/>
                    <a:lumOff val="25000"/>
                  </a:schemeClr>
                </a:solidFill>
              </a:rPr>
              <a:t>It is an </a:t>
            </a:r>
            <a:r>
              <a:rPr lang="en-US" dirty="0">
                <a:solidFill>
                  <a:schemeClr val="accent4">
                    <a:lumMod val="75000"/>
                  </a:schemeClr>
                </a:solidFill>
              </a:rPr>
              <a:t>association</a:t>
            </a:r>
            <a:r>
              <a:rPr lang="en-US" dirty="0">
                <a:solidFill>
                  <a:schemeClr val="tx1">
                    <a:lumMod val="75000"/>
                    <a:lumOff val="25000"/>
                  </a:schemeClr>
                </a:solidFill>
              </a:rPr>
              <a:t> under </a:t>
            </a:r>
            <a:r>
              <a:rPr lang="en-US" dirty="0" smtClean="0">
                <a:solidFill>
                  <a:schemeClr val="tx1">
                    <a:lumMod val="75000"/>
                    <a:lumOff val="25000"/>
                  </a:schemeClr>
                </a:solidFill>
              </a:rPr>
              <a:t>private law.</a:t>
            </a:r>
            <a:r>
              <a:rPr lang="en-GB" dirty="0" smtClean="0">
                <a:solidFill>
                  <a:schemeClr val="tx1">
                    <a:lumMod val="75000"/>
                    <a:lumOff val="25000"/>
                  </a:schemeClr>
                </a:solidFill>
              </a:rPr>
              <a:t> </a:t>
            </a:r>
            <a:r>
              <a:rPr lang="en-US" dirty="0" smtClean="0">
                <a:solidFill>
                  <a:schemeClr val="tx1">
                    <a:lumMod val="75000"/>
                    <a:lumOff val="25000"/>
                  </a:schemeClr>
                </a:solidFill>
              </a:rPr>
              <a:t>Its </a:t>
            </a:r>
            <a:r>
              <a:rPr lang="en-US" dirty="0">
                <a:solidFill>
                  <a:schemeClr val="accent4">
                    <a:lumMod val="75000"/>
                  </a:schemeClr>
                </a:solidFill>
              </a:rPr>
              <a:t>member </a:t>
            </a:r>
            <a:r>
              <a:rPr lang="en-US" dirty="0" err="1">
                <a:solidFill>
                  <a:schemeClr val="accent4">
                    <a:lumMod val="75000"/>
                  </a:schemeClr>
                </a:solidFill>
              </a:rPr>
              <a:t>organisations</a:t>
            </a:r>
            <a:r>
              <a:rPr lang="en-US" dirty="0">
                <a:solidFill>
                  <a:schemeClr val="accent4">
                    <a:lumMod val="75000"/>
                  </a:schemeClr>
                </a:solidFill>
              </a:rPr>
              <a:t> </a:t>
            </a:r>
            <a:r>
              <a:rPr lang="en-US" dirty="0" smtClean="0">
                <a:solidFill>
                  <a:schemeClr val="tx1">
                    <a:lumMod val="75000"/>
                    <a:lumOff val="25000"/>
                  </a:schemeClr>
                </a:solidFill>
              </a:rPr>
              <a:t>include </a:t>
            </a:r>
            <a:r>
              <a:rPr lang="en-US" dirty="0">
                <a:solidFill>
                  <a:schemeClr val="tx1">
                    <a:lumMod val="75000"/>
                    <a:lumOff val="25000"/>
                  </a:schemeClr>
                </a:solidFill>
              </a:rPr>
              <a:t>German </a:t>
            </a:r>
            <a:r>
              <a:rPr lang="en-US" dirty="0" smtClean="0">
                <a:solidFill>
                  <a:schemeClr val="tx1">
                    <a:lumMod val="75000"/>
                    <a:lumOff val="25000"/>
                  </a:schemeClr>
                </a:solidFill>
              </a:rPr>
              <a:t>universities</a:t>
            </a:r>
            <a:r>
              <a:rPr lang="en-US" dirty="0">
                <a:solidFill>
                  <a:schemeClr val="tx1">
                    <a:lumMod val="75000"/>
                    <a:lumOff val="25000"/>
                  </a:schemeClr>
                </a:solidFill>
              </a:rPr>
              <a:t>, non-university research institutions, academies of </a:t>
            </a:r>
            <a:r>
              <a:rPr lang="en-US" dirty="0" smtClean="0">
                <a:solidFill>
                  <a:schemeClr val="tx1">
                    <a:lumMod val="75000"/>
                    <a:lumOff val="25000"/>
                  </a:schemeClr>
                </a:solidFill>
              </a:rPr>
              <a:t>sciences </a:t>
            </a:r>
            <a:r>
              <a:rPr lang="en-US" dirty="0">
                <a:solidFill>
                  <a:schemeClr val="tx1">
                    <a:lumMod val="75000"/>
                    <a:lumOff val="25000"/>
                  </a:schemeClr>
                </a:solidFill>
              </a:rPr>
              <a:t>and humanities</a:t>
            </a:r>
            <a:r>
              <a:rPr lang="en-US" dirty="0" smtClean="0">
                <a:solidFill>
                  <a:schemeClr val="tx1">
                    <a:lumMod val="75000"/>
                    <a:lumOff val="25000"/>
                  </a:schemeClr>
                </a:solidFill>
              </a:rPr>
              <a:t>, ... </a:t>
            </a:r>
          </a:p>
          <a:p>
            <a:pPr marL="0" indent="0">
              <a:lnSpc>
                <a:spcPct val="100000"/>
              </a:lnSpc>
              <a:buNone/>
            </a:pPr>
            <a:endParaRPr lang="en-US" dirty="0">
              <a:solidFill>
                <a:schemeClr val="tx1">
                  <a:lumMod val="75000"/>
                  <a:lumOff val="25000"/>
                </a:schemeClr>
              </a:solidFill>
            </a:endParaRPr>
          </a:p>
          <a:p>
            <a:pPr marL="285750" indent="-285750">
              <a:lnSpc>
                <a:spcPct val="100000"/>
              </a:lnSpc>
            </a:pPr>
            <a:r>
              <a:rPr lang="en-GB" dirty="0" smtClean="0">
                <a:solidFill>
                  <a:schemeClr val="tx1">
                    <a:lumMod val="75000"/>
                    <a:lumOff val="25000"/>
                  </a:schemeClr>
                </a:solidFill>
              </a:rPr>
              <a:t>It serves  </a:t>
            </a:r>
            <a:r>
              <a:rPr lang="en-GB" b="1" dirty="0" smtClean="0">
                <a:solidFill>
                  <a:schemeClr val="accent4">
                    <a:lumMod val="75000"/>
                  </a:schemeClr>
                </a:solidFill>
              </a:rPr>
              <a:t>all branches</a:t>
            </a:r>
            <a:r>
              <a:rPr lang="en-GB" b="1" dirty="0" smtClean="0">
                <a:solidFill>
                  <a:schemeClr val="tx1">
                    <a:lumMod val="75000"/>
                    <a:lumOff val="25000"/>
                  </a:schemeClr>
                </a:solidFill>
              </a:rPr>
              <a:t> </a:t>
            </a:r>
            <a:r>
              <a:rPr lang="en-GB" dirty="0" smtClean="0">
                <a:solidFill>
                  <a:schemeClr val="tx1">
                    <a:lumMod val="75000"/>
                    <a:lumOff val="25000"/>
                  </a:schemeClr>
                </a:solidFill>
              </a:rPr>
              <a:t>of science and the humanities by</a:t>
            </a:r>
          </a:p>
          <a:p>
            <a:pPr marL="285750" indent="-285750">
              <a:lnSpc>
                <a:spcPct val="100000"/>
              </a:lnSpc>
            </a:pPr>
            <a:r>
              <a:rPr lang="en-GB" dirty="0" smtClean="0">
                <a:solidFill>
                  <a:schemeClr val="accent4">
                    <a:lumMod val="75000"/>
                  </a:schemeClr>
                </a:solidFill>
              </a:rPr>
              <a:t>funding research projects</a:t>
            </a:r>
            <a:r>
              <a:rPr lang="en-GB" dirty="0" smtClean="0">
                <a:solidFill>
                  <a:schemeClr val="tx1">
                    <a:lumMod val="75000"/>
                    <a:lumOff val="25000"/>
                  </a:schemeClr>
                </a:solidFill>
              </a:rPr>
              <a:t> to support</a:t>
            </a:r>
          </a:p>
          <a:p>
            <a:r>
              <a:rPr lang="en-GB" b="1" dirty="0" smtClean="0"/>
              <a:t> the best </a:t>
            </a:r>
            <a:r>
              <a:rPr lang="en-GB" b="1" dirty="0"/>
              <a:t>scientific </a:t>
            </a:r>
            <a:r>
              <a:rPr lang="en-GB" b="1" dirty="0" smtClean="0"/>
              <a:t>ideas</a:t>
            </a:r>
            <a:endParaRPr lang="en-GB" b="1" dirty="0"/>
          </a:p>
          <a:p>
            <a:r>
              <a:rPr lang="en-GB" b="1" dirty="0"/>
              <a:t> </a:t>
            </a:r>
            <a:r>
              <a:rPr lang="en-GB" dirty="0"/>
              <a:t>on a</a:t>
            </a:r>
            <a:r>
              <a:rPr lang="en-GB" b="1" dirty="0"/>
              <a:t> bottom up competitive basis </a:t>
            </a:r>
          </a:p>
        </p:txBody>
      </p:sp>
      <p:sp>
        <p:nvSpPr>
          <p:cNvPr id="2" name="Datumsplatzhalter 1"/>
          <p:cNvSpPr>
            <a:spLocks noGrp="1"/>
          </p:cNvSpPr>
          <p:nvPr>
            <p:ph type="dt" sz="half" idx="20"/>
          </p:nvPr>
        </p:nvSpPr>
        <p:spPr/>
        <p:txBody>
          <a:bodyPr/>
          <a:lstStyle/>
          <a:p>
            <a:pPr>
              <a:defRPr/>
            </a:pPr>
            <a:r>
              <a:rPr lang="de-DE" smtClean="0"/>
              <a:t>07.10.2020, TRR 257 Annual Meeting</a:t>
            </a:r>
            <a:endParaRPr lang="de-DE"/>
          </a:p>
        </p:txBody>
      </p:sp>
      <p:sp>
        <p:nvSpPr>
          <p:cNvPr id="3" name="Fußzeilenplatzhalter 2"/>
          <p:cNvSpPr>
            <a:spLocks noGrp="1"/>
          </p:cNvSpPr>
          <p:nvPr>
            <p:ph type="ftr" sz="quarter" idx="19"/>
          </p:nvPr>
        </p:nvSpPr>
        <p:spPr/>
        <p:txBody>
          <a:bodyPr/>
          <a:lstStyle/>
          <a:p>
            <a:pPr>
              <a:defRPr/>
            </a:pPr>
            <a:r>
              <a:rPr lang="en-US" smtClean="0"/>
              <a:t>Cosima Schuster, DFG Head Office</a:t>
            </a:r>
            <a:endParaRPr lang="de-DE" dirty="0"/>
          </a:p>
        </p:txBody>
      </p:sp>
    </p:spTree>
    <p:extLst>
      <p:ext uri="{BB962C8B-B14F-4D97-AF65-F5344CB8AC3E}">
        <p14:creationId xmlns:p14="http://schemas.microsoft.com/office/powerpoint/2010/main" val="95573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animEffect transition="in" filter="fade">
                                      <p:cBhvr>
                                        <p:cTn id="13" dur="500"/>
                                        <p:tgtEl>
                                          <p:spTgt spid="10">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5" end="5"/>
                                            </p:txEl>
                                          </p:spTgt>
                                        </p:tgtEl>
                                        <p:attrNameLst>
                                          <p:attrName>style.visibility</p:attrName>
                                        </p:attrNameLst>
                                      </p:cBhvr>
                                      <p:to>
                                        <p:strVal val="visible"/>
                                      </p:to>
                                    </p:set>
                                    <p:animEffect transition="in" filter="fade">
                                      <p:cBhvr>
                                        <p:cTn id="16"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2421"/>
            <a:ext cx="4355976" cy="5385579"/>
          </a:xfrm>
          <a:prstGeom prst="rect">
            <a:avLst/>
          </a:prstGeom>
        </p:spPr>
      </p:pic>
      <p:sp>
        <p:nvSpPr>
          <p:cNvPr id="3" name="Inhaltsplatzhalter 2"/>
          <p:cNvSpPr>
            <a:spLocks noGrp="1"/>
          </p:cNvSpPr>
          <p:nvPr>
            <p:ph sz="quarter" idx="15"/>
          </p:nvPr>
        </p:nvSpPr>
        <p:spPr>
          <a:xfrm>
            <a:off x="4860032" y="1739500"/>
            <a:ext cx="4104456" cy="4521600"/>
          </a:xfrm>
        </p:spPr>
        <p:txBody>
          <a:bodyPr/>
          <a:lstStyle/>
          <a:p>
            <a:pPr marL="18000" indent="0">
              <a:buNone/>
            </a:pPr>
            <a:r>
              <a:rPr lang="en-GB" dirty="0" smtClean="0">
                <a:solidFill>
                  <a:schemeClr val="tx1">
                    <a:lumMod val="75000"/>
                    <a:lumOff val="25000"/>
                  </a:schemeClr>
                </a:solidFill>
              </a:rPr>
              <a:t>In </a:t>
            </a:r>
            <a:r>
              <a:rPr lang="en-GB" b="1" dirty="0" smtClean="0">
                <a:solidFill>
                  <a:schemeClr val="tx1">
                    <a:lumMod val="75000"/>
                    <a:lumOff val="25000"/>
                  </a:schemeClr>
                </a:solidFill>
              </a:rPr>
              <a:t>2018</a:t>
            </a:r>
            <a:r>
              <a:rPr lang="en-GB" dirty="0" smtClean="0">
                <a:solidFill>
                  <a:schemeClr val="tx1">
                    <a:lumMod val="75000"/>
                    <a:lumOff val="25000"/>
                  </a:schemeClr>
                </a:solidFill>
              </a:rPr>
              <a:t>, </a:t>
            </a:r>
            <a:r>
              <a:rPr lang="en-GB" dirty="0">
                <a:solidFill>
                  <a:schemeClr val="tx1">
                    <a:lumMod val="75000"/>
                    <a:lumOff val="25000"/>
                  </a:schemeClr>
                </a:solidFill>
              </a:rPr>
              <a:t>the DFG’s budget totalled approximately </a:t>
            </a:r>
            <a:r>
              <a:rPr lang="en-GB" b="1" dirty="0">
                <a:solidFill>
                  <a:schemeClr val="tx1">
                    <a:lumMod val="75000"/>
                    <a:lumOff val="25000"/>
                  </a:schemeClr>
                </a:solidFill>
              </a:rPr>
              <a:t>€ </a:t>
            </a:r>
            <a:r>
              <a:rPr lang="en-GB" b="1" dirty="0" smtClean="0">
                <a:solidFill>
                  <a:schemeClr val="tx1">
                    <a:lumMod val="75000"/>
                    <a:lumOff val="25000"/>
                  </a:schemeClr>
                </a:solidFill>
              </a:rPr>
              <a:t>3.4 </a:t>
            </a:r>
            <a:r>
              <a:rPr lang="en-GB" b="1" dirty="0">
                <a:solidFill>
                  <a:schemeClr val="tx1">
                    <a:lumMod val="75000"/>
                    <a:lumOff val="25000"/>
                  </a:schemeClr>
                </a:solidFill>
              </a:rPr>
              <a:t>billion</a:t>
            </a:r>
            <a:r>
              <a:rPr lang="en-GB" dirty="0" smtClean="0">
                <a:solidFill>
                  <a:schemeClr val="tx1">
                    <a:lumMod val="75000"/>
                    <a:lumOff val="25000"/>
                  </a:schemeClr>
                </a:solidFill>
              </a:rPr>
              <a:t>.</a:t>
            </a:r>
          </a:p>
          <a:p>
            <a:pPr marL="18000" indent="0">
              <a:buNone/>
            </a:pPr>
            <a:r>
              <a:rPr lang="en-GB" dirty="0" smtClean="0">
                <a:solidFill>
                  <a:schemeClr val="tx1">
                    <a:lumMod val="75000"/>
                    <a:lumOff val="25000"/>
                  </a:schemeClr>
                </a:solidFill>
              </a:rPr>
              <a:t>In that year, the DFG funded around </a:t>
            </a:r>
            <a:r>
              <a:rPr lang="en-GB" b="1" dirty="0" smtClean="0">
                <a:solidFill>
                  <a:schemeClr val="tx1">
                    <a:lumMod val="75000"/>
                    <a:lumOff val="25000"/>
                  </a:schemeClr>
                </a:solidFill>
              </a:rPr>
              <a:t>33,200</a:t>
            </a:r>
            <a:r>
              <a:rPr lang="en-GB" dirty="0" smtClean="0">
                <a:solidFill>
                  <a:schemeClr val="tx1">
                    <a:lumMod val="75000"/>
                    <a:lumOff val="25000"/>
                  </a:schemeClr>
                </a:solidFill>
              </a:rPr>
              <a:t> projects:</a:t>
            </a:r>
          </a:p>
          <a:p>
            <a:r>
              <a:rPr lang="en-GB" dirty="0" smtClean="0">
                <a:solidFill>
                  <a:schemeClr val="tx1">
                    <a:lumMod val="75000"/>
                    <a:lumOff val="25000"/>
                  </a:schemeClr>
                </a:solidFill>
              </a:rPr>
              <a:t>Individual research projects</a:t>
            </a:r>
          </a:p>
          <a:p>
            <a:r>
              <a:rPr lang="en-GB" dirty="0" smtClean="0">
                <a:solidFill>
                  <a:schemeClr val="tx1">
                    <a:lumMod val="75000"/>
                    <a:lumOff val="25000"/>
                  </a:schemeClr>
                </a:solidFill>
              </a:rPr>
              <a:t>Research collaborations</a:t>
            </a:r>
          </a:p>
          <a:p>
            <a:r>
              <a:rPr lang="en-GB" dirty="0" smtClean="0">
                <a:solidFill>
                  <a:schemeClr val="tx1">
                    <a:lumMod val="75000"/>
                    <a:lumOff val="25000"/>
                  </a:schemeClr>
                </a:solidFill>
              </a:rPr>
              <a:t>Research infrastructure</a:t>
            </a:r>
          </a:p>
          <a:p>
            <a:r>
              <a:rPr lang="en-GB" dirty="0" smtClean="0">
                <a:solidFill>
                  <a:schemeClr val="tx1">
                    <a:lumMod val="75000"/>
                    <a:lumOff val="25000"/>
                  </a:schemeClr>
                </a:solidFill>
              </a:rPr>
              <a:t>Coordinated programmes</a:t>
            </a:r>
            <a:endParaRPr lang="en-GB" dirty="0">
              <a:solidFill>
                <a:schemeClr val="tx1">
                  <a:lumMod val="75000"/>
                  <a:lumOff val="25000"/>
                </a:schemeClr>
              </a:solidFill>
            </a:endParaRPr>
          </a:p>
        </p:txBody>
      </p:sp>
      <p:sp>
        <p:nvSpPr>
          <p:cNvPr id="11" name="Titel 1"/>
          <p:cNvSpPr txBox="1">
            <a:spLocks/>
          </p:cNvSpPr>
          <p:nvPr/>
        </p:nvSpPr>
        <p:spPr>
          <a:xfrm>
            <a:off x="647700" y="417600"/>
            <a:ext cx="7920000" cy="270000"/>
          </a:xfrm>
          <a:prstGeom prst="rect">
            <a:avLst/>
          </a:prstGeom>
        </p:spPr>
        <p:txBody>
          <a:bodyPr vert="horz" wrap="none" lIns="0" tIns="0" rIns="0" bIns="0" rtlCol="0" anchor="t" anchorCtr="0">
            <a:noAutofit/>
          </a:bodyPr>
          <a:lstStyle>
            <a:lvl1pPr algn="l" defTabSz="457200" rtl="0" eaLnBrk="1" fontAlgn="base" hangingPunct="1">
              <a:spcBef>
                <a:spcPct val="0"/>
              </a:spcBef>
              <a:spcAft>
                <a:spcPct val="0"/>
              </a:spcAft>
              <a:defRPr sz="2000" b="1" kern="1200">
                <a:solidFill>
                  <a:schemeClr val="bg1"/>
                </a:solidFill>
                <a:latin typeface="Arial"/>
                <a:ea typeface="ＭＳ Ｐゴシック" pitchFamily="-65" charset="-128"/>
                <a:cs typeface="Arial"/>
              </a:defRPr>
            </a:lvl1pPr>
            <a:lvl2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9pPr>
          </a:lstStyle>
          <a:p>
            <a:r>
              <a:rPr lang="en-GB" dirty="0" smtClean="0">
                <a:latin typeface="Arial" pitchFamily="66" charset="0"/>
              </a:rPr>
              <a:t>The DFG – In Numbers</a:t>
            </a:r>
            <a:endParaRPr lang="en-GB" dirty="0"/>
          </a:p>
        </p:txBody>
      </p:sp>
      <p:sp>
        <p:nvSpPr>
          <p:cNvPr id="12" name="Textplatzhalter 7"/>
          <p:cNvSpPr>
            <a:spLocks noGrp="1"/>
          </p:cNvSpPr>
          <p:nvPr>
            <p:ph type="body" sz="quarter" idx="22"/>
          </p:nvPr>
        </p:nvSpPr>
        <p:spPr>
          <a:xfrm>
            <a:off x="647700" y="730108"/>
            <a:ext cx="7920000" cy="270000"/>
          </a:xfrm>
        </p:spPr>
        <p:txBody>
          <a:bodyPr/>
          <a:lstStyle/>
          <a:p>
            <a:endParaRPr lang="en-GB" dirty="0"/>
          </a:p>
        </p:txBody>
      </p:sp>
      <p:sp>
        <p:nvSpPr>
          <p:cNvPr id="4" name="Datumsplatzhalter 3"/>
          <p:cNvSpPr>
            <a:spLocks noGrp="1"/>
          </p:cNvSpPr>
          <p:nvPr>
            <p:ph type="dt" sz="half" idx="2"/>
          </p:nvPr>
        </p:nvSpPr>
        <p:spPr/>
        <p:txBody>
          <a:bodyPr/>
          <a:lstStyle/>
          <a:p>
            <a:pPr>
              <a:defRPr/>
            </a:pPr>
            <a:r>
              <a:rPr lang="de-DE" smtClean="0"/>
              <a:t>07.10.2020, TRR 257 Annual Meeting</a:t>
            </a:r>
            <a:endParaRPr lang="de-DE"/>
          </a:p>
        </p:txBody>
      </p:sp>
      <p:sp>
        <p:nvSpPr>
          <p:cNvPr id="5" name="Fußzeilenplatzhalter 4"/>
          <p:cNvSpPr>
            <a:spLocks noGrp="1"/>
          </p:cNvSpPr>
          <p:nvPr>
            <p:ph type="ftr" sz="quarter" idx="3"/>
          </p:nvPr>
        </p:nvSpPr>
        <p:spPr/>
        <p:txBody>
          <a:bodyPr/>
          <a:lstStyle/>
          <a:p>
            <a:pPr>
              <a:defRPr/>
            </a:pPr>
            <a:r>
              <a:rPr lang="en-US" smtClean="0"/>
              <a:t>Cosima Schuster, DFG Head Office</a:t>
            </a:r>
            <a:endParaRPr lang="de-DE" dirty="0"/>
          </a:p>
        </p:txBody>
      </p:sp>
      <p:sp>
        <p:nvSpPr>
          <p:cNvPr id="2" name="Foliennummernplatzhalter 1"/>
          <p:cNvSpPr>
            <a:spLocks noGrp="1"/>
          </p:cNvSpPr>
          <p:nvPr>
            <p:ph type="sldNum" sz="quarter" idx="4"/>
          </p:nvPr>
        </p:nvSpPr>
        <p:spPr/>
        <p:txBody>
          <a:bodyPr/>
          <a:lstStyle/>
          <a:p>
            <a:pPr>
              <a:defRPr/>
            </a:pPr>
            <a:fld id="{3A856605-71F6-4F71-93AA-EF2E76CDBB0B}" type="slidenum">
              <a:rPr lang="de-DE" smtClean="0"/>
              <a:pPr>
                <a:defRPr/>
              </a:pPr>
              <a:t>5</a:t>
            </a:fld>
            <a:endParaRPr lang="de-DE" dirty="0"/>
          </a:p>
        </p:txBody>
      </p:sp>
    </p:spTree>
    <p:extLst>
      <p:ext uri="{BB962C8B-B14F-4D97-AF65-F5344CB8AC3E}">
        <p14:creationId xmlns:p14="http://schemas.microsoft.com/office/powerpoint/2010/main" val="53426596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9"/>
          </p:nvPr>
        </p:nvSpPr>
        <p:spPr/>
        <p:txBody>
          <a:bodyPr/>
          <a:lstStyle/>
          <a:p>
            <a:pPr>
              <a:defRPr/>
            </a:pPr>
            <a:r>
              <a:rPr lang="en-US" smtClean="0"/>
              <a:t>Cosima Schuster, DFG Head Office</a:t>
            </a:r>
            <a:endParaRPr lang="de-DE"/>
          </a:p>
        </p:txBody>
      </p:sp>
      <p:sp>
        <p:nvSpPr>
          <p:cNvPr id="3" name="Datumsplatzhalter 2"/>
          <p:cNvSpPr>
            <a:spLocks noGrp="1"/>
          </p:cNvSpPr>
          <p:nvPr>
            <p:ph type="dt" sz="half" idx="20"/>
          </p:nvPr>
        </p:nvSpPr>
        <p:spPr/>
        <p:txBody>
          <a:bodyPr/>
          <a:lstStyle/>
          <a:p>
            <a:pPr>
              <a:defRPr/>
            </a:pPr>
            <a:r>
              <a:rPr lang="de-DE" smtClean="0"/>
              <a:t>07.10.2020, TRR 257 Annual Meeting</a:t>
            </a:r>
            <a:endParaRPr lang="de-DE"/>
          </a:p>
        </p:txBody>
      </p:sp>
      <p:sp>
        <p:nvSpPr>
          <p:cNvPr id="4" name="Titel 3"/>
          <p:cNvSpPr>
            <a:spLocks noGrp="1"/>
          </p:cNvSpPr>
          <p:nvPr>
            <p:ph type="title"/>
          </p:nvPr>
        </p:nvSpPr>
        <p:spPr/>
        <p:txBody>
          <a:bodyPr/>
          <a:lstStyle/>
          <a:p>
            <a:r>
              <a:rPr lang="en-GB" dirty="0" smtClean="0"/>
              <a:t>The DFG – </a:t>
            </a:r>
            <a:r>
              <a:rPr lang="en-GB" dirty="0"/>
              <a:t>Our </a:t>
            </a:r>
            <a:r>
              <a:rPr lang="en-GB" dirty="0" smtClean="0"/>
              <a:t>Mandate</a:t>
            </a:r>
            <a:endParaRPr lang="en-GB" dirty="0"/>
          </a:p>
        </p:txBody>
      </p:sp>
      <p:sp>
        <p:nvSpPr>
          <p:cNvPr id="5" name="Textplatzhalter 4"/>
          <p:cNvSpPr>
            <a:spLocks noGrp="1"/>
          </p:cNvSpPr>
          <p:nvPr>
            <p:ph type="body" sz="quarter" idx="22"/>
          </p:nvPr>
        </p:nvSpPr>
        <p:spPr/>
        <p:txBody>
          <a:bodyPr/>
          <a:lstStyle/>
          <a:p>
            <a:endParaRPr lang="en-GB" dirty="0"/>
          </a:p>
        </p:txBody>
      </p:sp>
      <p:sp>
        <p:nvSpPr>
          <p:cNvPr id="6" name="Foliennummernplatzhalter 5"/>
          <p:cNvSpPr>
            <a:spLocks noGrp="1"/>
          </p:cNvSpPr>
          <p:nvPr>
            <p:ph type="sldNum" sz="quarter" idx="4"/>
          </p:nvPr>
        </p:nvSpPr>
        <p:spPr/>
        <p:txBody>
          <a:bodyPr/>
          <a:lstStyle/>
          <a:p>
            <a:pPr>
              <a:defRPr/>
            </a:pPr>
            <a:fld id="{3A856605-71F6-4F71-93AA-EF2E76CDBB0B}" type="slidenum">
              <a:rPr lang="de-DE" sz="1000"/>
              <a:pPr>
                <a:defRPr/>
              </a:pPr>
              <a:t>6</a:t>
            </a:fld>
            <a:endParaRPr lang="de-DE" sz="1000" dirty="0"/>
          </a:p>
        </p:txBody>
      </p:sp>
      <p:sp>
        <p:nvSpPr>
          <p:cNvPr id="7" name="Inhaltsplatzhalter 6"/>
          <p:cNvSpPr>
            <a:spLocks noGrp="1"/>
          </p:cNvSpPr>
          <p:nvPr>
            <p:ph sz="quarter" idx="15"/>
          </p:nvPr>
        </p:nvSpPr>
        <p:spPr>
          <a:xfrm>
            <a:off x="647700" y="1520172"/>
            <a:ext cx="6284826" cy="4521600"/>
          </a:xfrm>
        </p:spPr>
        <p:txBody>
          <a:bodyPr/>
          <a:lstStyle/>
          <a:p>
            <a:r>
              <a:rPr lang="en-GB" dirty="0" smtClean="0"/>
              <a:t>Facilitating </a:t>
            </a:r>
            <a:r>
              <a:rPr lang="en-GB" b="1" dirty="0" smtClean="0"/>
              <a:t>national and international cooperation</a:t>
            </a:r>
            <a:r>
              <a:rPr lang="en-GB" dirty="0" smtClean="0"/>
              <a:t> among researchers.</a:t>
            </a:r>
          </a:p>
          <a:p>
            <a:r>
              <a:rPr lang="en-GB" dirty="0" smtClean="0"/>
              <a:t>Providing </a:t>
            </a:r>
            <a:r>
              <a:rPr lang="en-GB" dirty="0"/>
              <a:t>scientific </a:t>
            </a:r>
            <a:r>
              <a:rPr lang="en-GB" b="1" dirty="0"/>
              <a:t>policy </a:t>
            </a:r>
            <a:r>
              <a:rPr lang="en-GB" b="1" dirty="0" smtClean="0"/>
              <a:t>advice.</a:t>
            </a:r>
            <a:endParaRPr lang="en-GB" b="1" dirty="0"/>
          </a:p>
          <a:p>
            <a:r>
              <a:rPr lang="en-GB" dirty="0" smtClean="0"/>
              <a:t>Promoting </a:t>
            </a:r>
            <a:r>
              <a:rPr lang="en-GB" b="1" dirty="0" smtClean="0">
                <a:solidFill>
                  <a:schemeClr val="tx2"/>
                </a:solidFill>
              </a:rPr>
              <a:t>gender equality </a:t>
            </a:r>
            <a:r>
              <a:rPr lang="en-GB" dirty="0" smtClean="0"/>
              <a:t>in the German scientific and academic communities.</a:t>
            </a:r>
          </a:p>
          <a:p>
            <a:r>
              <a:rPr lang="en-GB" dirty="0" smtClean="0"/>
              <a:t>Encouraging </a:t>
            </a:r>
            <a:r>
              <a:rPr lang="en-GB" dirty="0"/>
              <a:t>the advancement and training of </a:t>
            </a:r>
            <a:r>
              <a:rPr lang="en-GB" b="1" dirty="0"/>
              <a:t>early career </a:t>
            </a:r>
            <a:r>
              <a:rPr lang="en-GB" b="1" dirty="0" smtClean="0"/>
              <a:t>researchers.</a:t>
            </a:r>
            <a:endParaRPr lang="en-GB" b="1" dirty="0"/>
          </a:p>
          <a:p>
            <a:endParaRPr lang="en-GB" dirty="0" smtClean="0"/>
          </a:p>
        </p:txBody>
      </p:sp>
      <p:pic>
        <p:nvPicPr>
          <p:cNvPr id="10" name="Grafik 9"/>
          <p:cNvPicPr>
            <a:picLocks noChangeAspect="1"/>
          </p:cNvPicPr>
          <p:nvPr/>
        </p:nvPicPr>
        <p:blipFill rotWithShape="1">
          <a:blip r:embed="rId3">
            <a:extLst>
              <a:ext uri="{28A0092B-C50C-407E-A947-70E740481C1C}">
                <a14:useLocalDpi xmlns:a14="http://schemas.microsoft.com/office/drawing/2010/main" val="0"/>
              </a:ext>
            </a:extLst>
          </a:blip>
          <a:srcRect l="1230" t="34173" r="3296" b="2177"/>
          <a:stretch/>
        </p:blipFill>
        <p:spPr>
          <a:xfrm>
            <a:off x="6444208" y="1633811"/>
            <a:ext cx="2479445" cy="2479445"/>
          </a:xfrm>
          <a:prstGeom prst="rect">
            <a:avLst/>
          </a:prstGeom>
        </p:spPr>
      </p:pic>
    </p:spTree>
    <p:extLst>
      <p:ext uri="{BB962C8B-B14F-4D97-AF65-F5344CB8AC3E}">
        <p14:creationId xmlns:p14="http://schemas.microsoft.com/office/powerpoint/2010/main" val="216370051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stretch>
            <a:fillRect/>
          </a:stretch>
        </p:blipFill>
        <p:spPr>
          <a:xfrm>
            <a:off x="712408" y="1548908"/>
            <a:ext cx="6228184" cy="4531341"/>
          </a:xfrm>
          <a:prstGeom prst="rect">
            <a:avLst/>
          </a:prstGeom>
        </p:spPr>
      </p:pic>
      <p:sp>
        <p:nvSpPr>
          <p:cNvPr id="9" name="Titel 1"/>
          <p:cNvSpPr txBox="1">
            <a:spLocks/>
          </p:cNvSpPr>
          <p:nvPr/>
        </p:nvSpPr>
        <p:spPr bwMode="auto">
          <a:xfrm>
            <a:off x="6749597" y="3304703"/>
            <a:ext cx="2138700" cy="485909"/>
          </a:xfrm>
          <a:prstGeom prst="rect">
            <a:avLst/>
          </a:prstGeom>
          <a:solidFill>
            <a:srgbClr val="6DA5D5"/>
          </a:solid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20000"/>
              </a:lnSpc>
              <a:spcBef>
                <a:spcPct val="0"/>
              </a:spcBef>
              <a:spcAft>
                <a:spcPct val="0"/>
              </a:spcAft>
              <a:defRPr sz="2000" b="1">
                <a:solidFill>
                  <a:schemeClr val="bg1"/>
                </a:solidFill>
                <a:latin typeface="+mj-lt"/>
                <a:ea typeface="+mj-ea"/>
                <a:cs typeface="+mj-cs"/>
              </a:defRPr>
            </a:lvl1pPr>
            <a:lvl2pPr algn="l" rtl="0" eaLnBrk="0" fontAlgn="base" hangingPunct="0">
              <a:lnSpc>
                <a:spcPct val="120000"/>
              </a:lnSpc>
              <a:spcBef>
                <a:spcPct val="0"/>
              </a:spcBef>
              <a:spcAft>
                <a:spcPct val="0"/>
              </a:spcAft>
              <a:defRPr sz="2000" b="1">
                <a:solidFill>
                  <a:schemeClr val="bg1"/>
                </a:solidFill>
                <a:latin typeface="Arial" charset="0"/>
              </a:defRPr>
            </a:lvl2pPr>
            <a:lvl3pPr algn="l" rtl="0" eaLnBrk="0" fontAlgn="base" hangingPunct="0">
              <a:lnSpc>
                <a:spcPct val="120000"/>
              </a:lnSpc>
              <a:spcBef>
                <a:spcPct val="0"/>
              </a:spcBef>
              <a:spcAft>
                <a:spcPct val="0"/>
              </a:spcAft>
              <a:defRPr sz="2000" b="1">
                <a:solidFill>
                  <a:schemeClr val="bg1"/>
                </a:solidFill>
                <a:latin typeface="Arial" charset="0"/>
              </a:defRPr>
            </a:lvl3pPr>
            <a:lvl4pPr algn="l" rtl="0" eaLnBrk="0" fontAlgn="base" hangingPunct="0">
              <a:lnSpc>
                <a:spcPct val="120000"/>
              </a:lnSpc>
              <a:spcBef>
                <a:spcPct val="0"/>
              </a:spcBef>
              <a:spcAft>
                <a:spcPct val="0"/>
              </a:spcAft>
              <a:defRPr sz="2000" b="1">
                <a:solidFill>
                  <a:schemeClr val="bg1"/>
                </a:solidFill>
                <a:latin typeface="Arial" charset="0"/>
              </a:defRPr>
            </a:lvl4pPr>
            <a:lvl5pPr algn="l" rtl="0" eaLnBrk="0" fontAlgn="base" hangingPunct="0">
              <a:lnSpc>
                <a:spcPct val="120000"/>
              </a:lnSpc>
              <a:spcBef>
                <a:spcPct val="0"/>
              </a:spcBef>
              <a:spcAft>
                <a:spcPct val="0"/>
              </a:spcAft>
              <a:defRPr sz="2000" b="1">
                <a:solidFill>
                  <a:schemeClr val="bg1"/>
                </a:solidFill>
                <a:latin typeface="Arial" charset="0"/>
              </a:defRPr>
            </a:lvl5pPr>
            <a:lvl6pPr marL="457200" algn="l" rtl="0" fontAlgn="base">
              <a:lnSpc>
                <a:spcPct val="120000"/>
              </a:lnSpc>
              <a:spcBef>
                <a:spcPct val="0"/>
              </a:spcBef>
              <a:spcAft>
                <a:spcPct val="0"/>
              </a:spcAft>
              <a:defRPr sz="2000" b="1">
                <a:solidFill>
                  <a:schemeClr val="bg1"/>
                </a:solidFill>
                <a:latin typeface="Arial" charset="0"/>
              </a:defRPr>
            </a:lvl6pPr>
            <a:lvl7pPr marL="914400" algn="l" rtl="0" fontAlgn="base">
              <a:lnSpc>
                <a:spcPct val="120000"/>
              </a:lnSpc>
              <a:spcBef>
                <a:spcPct val="0"/>
              </a:spcBef>
              <a:spcAft>
                <a:spcPct val="0"/>
              </a:spcAft>
              <a:defRPr sz="2000" b="1">
                <a:solidFill>
                  <a:schemeClr val="bg1"/>
                </a:solidFill>
                <a:latin typeface="Arial" charset="0"/>
              </a:defRPr>
            </a:lvl7pPr>
            <a:lvl8pPr marL="1371600" algn="l" rtl="0" fontAlgn="base">
              <a:lnSpc>
                <a:spcPct val="120000"/>
              </a:lnSpc>
              <a:spcBef>
                <a:spcPct val="0"/>
              </a:spcBef>
              <a:spcAft>
                <a:spcPct val="0"/>
              </a:spcAft>
              <a:defRPr sz="2000" b="1">
                <a:solidFill>
                  <a:schemeClr val="bg1"/>
                </a:solidFill>
                <a:latin typeface="Arial" charset="0"/>
              </a:defRPr>
            </a:lvl8pPr>
            <a:lvl9pPr marL="1828800" algn="l" rtl="0" fontAlgn="base">
              <a:lnSpc>
                <a:spcPct val="120000"/>
              </a:lnSpc>
              <a:spcBef>
                <a:spcPct val="0"/>
              </a:spcBef>
              <a:spcAft>
                <a:spcPct val="0"/>
              </a:spcAft>
              <a:defRPr sz="2000" b="1">
                <a:solidFill>
                  <a:schemeClr val="bg1"/>
                </a:solidFill>
                <a:latin typeface="Arial" charset="0"/>
              </a:defRPr>
            </a:lvl9pPr>
          </a:lstStyle>
          <a:p>
            <a:r>
              <a:rPr lang="de-DE" sz="1400" b="0" kern="0" dirty="0" smtClean="0"/>
              <a:t>Professors at German </a:t>
            </a:r>
            <a:r>
              <a:rPr lang="de-DE" sz="1400" b="0" kern="0" dirty="0" err="1" smtClean="0"/>
              <a:t>universities</a:t>
            </a:r>
            <a:endParaRPr lang="de-DE" sz="1400" kern="0" dirty="0"/>
          </a:p>
        </p:txBody>
      </p:sp>
      <p:sp>
        <p:nvSpPr>
          <p:cNvPr id="10" name="Titel 1"/>
          <p:cNvSpPr txBox="1">
            <a:spLocks/>
          </p:cNvSpPr>
          <p:nvPr/>
        </p:nvSpPr>
        <p:spPr bwMode="auto">
          <a:xfrm>
            <a:off x="6749598" y="2007605"/>
            <a:ext cx="2138700" cy="504359"/>
          </a:xfrm>
          <a:prstGeom prst="rect">
            <a:avLst/>
          </a:prstGeom>
          <a:solidFill>
            <a:srgbClr val="6DA5D5"/>
          </a:solid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20000"/>
              </a:lnSpc>
              <a:spcBef>
                <a:spcPct val="0"/>
              </a:spcBef>
              <a:spcAft>
                <a:spcPct val="0"/>
              </a:spcAft>
              <a:defRPr sz="2000" b="1">
                <a:solidFill>
                  <a:schemeClr val="bg1"/>
                </a:solidFill>
                <a:latin typeface="+mj-lt"/>
                <a:ea typeface="+mj-ea"/>
                <a:cs typeface="+mj-cs"/>
              </a:defRPr>
            </a:lvl1pPr>
            <a:lvl2pPr algn="l" rtl="0" eaLnBrk="0" fontAlgn="base" hangingPunct="0">
              <a:lnSpc>
                <a:spcPct val="120000"/>
              </a:lnSpc>
              <a:spcBef>
                <a:spcPct val="0"/>
              </a:spcBef>
              <a:spcAft>
                <a:spcPct val="0"/>
              </a:spcAft>
              <a:defRPr sz="2000" b="1">
                <a:solidFill>
                  <a:schemeClr val="bg1"/>
                </a:solidFill>
                <a:latin typeface="Arial" charset="0"/>
              </a:defRPr>
            </a:lvl2pPr>
            <a:lvl3pPr algn="l" rtl="0" eaLnBrk="0" fontAlgn="base" hangingPunct="0">
              <a:lnSpc>
                <a:spcPct val="120000"/>
              </a:lnSpc>
              <a:spcBef>
                <a:spcPct val="0"/>
              </a:spcBef>
              <a:spcAft>
                <a:spcPct val="0"/>
              </a:spcAft>
              <a:defRPr sz="2000" b="1">
                <a:solidFill>
                  <a:schemeClr val="bg1"/>
                </a:solidFill>
                <a:latin typeface="Arial" charset="0"/>
              </a:defRPr>
            </a:lvl3pPr>
            <a:lvl4pPr algn="l" rtl="0" eaLnBrk="0" fontAlgn="base" hangingPunct="0">
              <a:lnSpc>
                <a:spcPct val="120000"/>
              </a:lnSpc>
              <a:spcBef>
                <a:spcPct val="0"/>
              </a:spcBef>
              <a:spcAft>
                <a:spcPct val="0"/>
              </a:spcAft>
              <a:defRPr sz="2000" b="1">
                <a:solidFill>
                  <a:schemeClr val="bg1"/>
                </a:solidFill>
                <a:latin typeface="Arial" charset="0"/>
              </a:defRPr>
            </a:lvl4pPr>
            <a:lvl5pPr algn="l" rtl="0" eaLnBrk="0" fontAlgn="base" hangingPunct="0">
              <a:lnSpc>
                <a:spcPct val="120000"/>
              </a:lnSpc>
              <a:spcBef>
                <a:spcPct val="0"/>
              </a:spcBef>
              <a:spcAft>
                <a:spcPct val="0"/>
              </a:spcAft>
              <a:defRPr sz="2000" b="1">
                <a:solidFill>
                  <a:schemeClr val="bg1"/>
                </a:solidFill>
                <a:latin typeface="Arial" charset="0"/>
              </a:defRPr>
            </a:lvl5pPr>
            <a:lvl6pPr marL="457200" algn="l" rtl="0" fontAlgn="base">
              <a:lnSpc>
                <a:spcPct val="120000"/>
              </a:lnSpc>
              <a:spcBef>
                <a:spcPct val="0"/>
              </a:spcBef>
              <a:spcAft>
                <a:spcPct val="0"/>
              </a:spcAft>
              <a:defRPr sz="2000" b="1">
                <a:solidFill>
                  <a:schemeClr val="bg1"/>
                </a:solidFill>
                <a:latin typeface="Arial" charset="0"/>
              </a:defRPr>
            </a:lvl6pPr>
            <a:lvl7pPr marL="914400" algn="l" rtl="0" fontAlgn="base">
              <a:lnSpc>
                <a:spcPct val="120000"/>
              </a:lnSpc>
              <a:spcBef>
                <a:spcPct val="0"/>
              </a:spcBef>
              <a:spcAft>
                <a:spcPct val="0"/>
              </a:spcAft>
              <a:defRPr sz="2000" b="1">
                <a:solidFill>
                  <a:schemeClr val="bg1"/>
                </a:solidFill>
                <a:latin typeface="Arial" charset="0"/>
              </a:defRPr>
            </a:lvl7pPr>
            <a:lvl8pPr marL="1371600" algn="l" rtl="0" fontAlgn="base">
              <a:lnSpc>
                <a:spcPct val="120000"/>
              </a:lnSpc>
              <a:spcBef>
                <a:spcPct val="0"/>
              </a:spcBef>
              <a:spcAft>
                <a:spcPct val="0"/>
              </a:spcAft>
              <a:defRPr sz="2000" b="1">
                <a:solidFill>
                  <a:schemeClr val="bg1"/>
                </a:solidFill>
                <a:latin typeface="Arial" charset="0"/>
              </a:defRPr>
            </a:lvl8pPr>
            <a:lvl9pPr marL="1828800" algn="l" rtl="0" fontAlgn="base">
              <a:lnSpc>
                <a:spcPct val="120000"/>
              </a:lnSpc>
              <a:spcBef>
                <a:spcPct val="0"/>
              </a:spcBef>
              <a:spcAft>
                <a:spcPct val="0"/>
              </a:spcAft>
              <a:defRPr sz="2000" b="1">
                <a:solidFill>
                  <a:schemeClr val="bg1"/>
                </a:solidFill>
                <a:latin typeface="Arial" charset="0"/>
              </a:defRPr>
            </a:lvl9pPr>
          </a:lstStyle>
          <a:p>
            <a:r>
              <a:rPr lang="de-DE" sz="1400" b="0" kern="0" dirty="0" smtClean="0"/>
              <a:t>Researchers at German </a:t>
            </a:r>
            <a:r>
              <a:rPr lang="de-DE" sz="1400" b="0" kern="0" dirty="0" err="1" smtClean="0"/>
              <a:t>universities</a:t>
            </a:r>
            <a:endParaRPr lang="de-DE" sz="1400" kern="0" dirty="0"/>
          </a:p>
        </p:txBody>
      </p:sp>
      <p:sp>
        <p:nvSpPr>
          <p:cNvPr id="11" name="Titel 1"/>
          <p:cNvSpPr txBox="1">
            <a:spLocks/>
          </p:cNvSpPr>
          <p:nvPr/>
        </p:nvSpPr>
        <p:spPr bwMode="auto">
          <a:xfrm>
            <a:off x="6749597" y="3817173"/>
            <a:ext cx="2138700" cy="306564"/>
          </a:xfrm>
          <a:prstGeom prst="rect">
            <a:avLst/>
          </a:prstGeom>
          <a:solidFill>
            <a:srgbClr val="6DA5D5"/>
          </a:solid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20000"/>
              </a:lnSpc>
              <a:spcBef>
                <a:spcPct val="0"/>
              </a:spcBef>
              <a:spcAft>
                <a:spcPct val="0"/>
              </a:spcAft>
              <a:defRPr sz="2000" b="1">
                <a:solidFill>
                  <a:schemeClr val="bg1"/>
                </a:solidFill>
                <a:latin typeface="+mj-lt"/>
                <a:ea typeface="+mj-ea"/>
                <a:cs typeface="+mj-cs"/>
              </a:defRPr>
            </a:lvl1pPr>
            <a:lvl2pPr algn="l" rtl="0" eaLnBrk="0" fontAlgn="base" hangingPunct="0">
              <a:lnSpc>
                <a:spcPct val="120000"/>
              </a:lnSpc>
              <a:spcBef>
                <a:spcPct val="0"/>
              </a:spcBef>
              <a:spcAft>
                <a:spcPct val="0"/>
              </a:spcAft>
              <a:defRPr sz="2000" b="1">
                <a:solidFill>
                  <a:schemeClr val="bg1"/>
                </a:solidFill>
                <a:latin typeface="Arial" charset="0"/>
              </a:defRPr>
            </a:lvl2pPr>
            <a:lvl3pPr algn="l" rtl="0" eaLnBrk="0" fontAlgn="base" hangingPunct="0">
              <a:lnSpc>
                <a:spcPct val="120000"/>
              </a:lnSpc>
              <a:spcBef>
                <a:spcPct val="0"/>
              </a:spcBef>
              <a:spcAft>
                <a:spcPct val="0"/>
              </a:spcAft>
              <a:defRPr sz="2000" b="1">
                <a:solidFill>
                  <a:schemeClr val="bg1"/>
                </a:solidFill>
                <a:latin typeface="Arial" charset="0"/>
              </a:defRPr>
            </a:lvl3pPr>
            <a:lvl4pPr algn="l" rtl="0" eaLnBrk="0" fontAlgn="base" hangingPunct="0">
              <a:lnSpc>
                <a:spcPct val="120000"/>
              </a:lnSpc>
              <a:spcBef>
                <a:spcPct val="0"/>
              </a:spcBef>
              <a:spcAft>
                <a:spcPct val="0"/>
              </a:spcAft>
              <a:defRPr sz="2000" b="1">
                <a:solidFill>
                  <a:schemeClr val="bg1"/>
                </a:solidFill>
                <a:latin typeface="Arial" charset="0"/>
              </a:defRPr>
            </a:lvl4pPr>
            <a:lvl5pPr algn="l" rtl="0" eaLnBrk="0" fontAlgn="base" hangingPunct="0">
              <a:lnSpc>
                <a:spcPct val="120000"/>
              </a:lnSpc>
              <a:spcBef>
                <a:spcPct val="0"/>
              </a:spcBef>
              <a:spcAft>
                <a:spcPct val="0"/>
              </a:spcAft>
              <a:defRPr sz="2000" b="1">
                <a:solidFill>
                  <a:schemeClr val="bg1"/>
                </a:solidFill>
                <a:latin typeface="Arial" charset="0"/>
              </a:defRPr>
            </a:lvl5pPr>
            <a:lvl6pPr marL="457200" algn="l" rtl="0" fontAlgn="base">
              <a:lnSpc>
                <a:spcPct val="120000"/>
              </a:lnSpc>
              <a:spcBef>
                <a:spcPct val="0"/>
              </a:spcBef>
              <a:spcAft>
                <a:spcPct val="0"/>
              </a:spcAft>
              <a:defRPr sz="2000" b="1">
                <a:solidFill>
                  <a:schemeClr val="bg1"/>
                </a:solidFill>
                <a:latin typeface="Arial" charset="0"/>
              </a:defRPr>
            </a:lvl6pPr>
            <a:lvl7pPr marL="914400" algn="l" rtl="0" fontAlgn="base">
              <a:lnSpc>
                <a:spcPct val="120000"/>
              </a:lnSpc>
              <a:spcBef>
                <a:spcPct val="0"/>
              </a:spcBef>
              <a:spcAft>
                <a:spcPct val="0"/>
              </a:spcAft>
              <a:defRPr sz="2000" b="1">
                <a:solidFill>
                  <a:schemeClr val="bg1"/>
                </a:solidFill>
                <a:latin typeface="Arial" charset="0"/>
              </a:defRPr>
            </a:lvl7pPr>
            <a:lvl8pPr marL="1371600" algn="l" rtl="0" fontAlgn="base">
              <a:lnSpc>
                <a:spcPct val="120000"/>
              </a:lnSpc>
              <a:spcBef>
                <a:spcPct val="0"/>
              </a:spcBef>
              <a:spcAft>
                <a:spcPct val="0"/>
              </a:spcAft>
              <a:defRPr sz="2000" b="1">
                <a:solidFill>
                  <a:schemeClr val="bg1"/>
                </a:solidFill>
                <a:latin typeface="Arial" charset="0"/>
              </a:defRPr>
            </a:lvl8pPr>
            <a:lvl9pPr marL="1828800" algn="l" rtl="0" fontAlgn="base">
              <a:lnSpc>
                <a:spcPct val="120000"/>
              </a:lnSpc>
              <a:spcBef>
                <a:spcPct val="0"/>
              </a:spcBef>
              <a:spcAft>
                <a:spcPct val="0"/>
              </a:spcAft>
              <a:defRPr sz="2000" b="1">
                <a:solidFill>
                  <a:schemeClr val="bg1"/>
                </a:solidFill>
                <a:latin typeface="Arial" charset="0"/>
              </a:defRPr>
            </a:lvl9pPr>
          </a:lstStyle>
          <a:p>
            <a:r>
              <a:rPr lang="de-DE" sz="1400" b="0" kern="0" dirty="0" smtClean="0"/>
              <a:t>Reviews </a:t>
            </a:r>
            <a:endParaRPr lang="de-DE" sz="1400" kern="0" dirty="0"/>
          </a:p>
        </p:txBody>
      </p:sp>
      <p:sp>
        <p:nvSpPr>
          <p:cNvPr id="12" name="Titel 1"/>
          <p:cNvSpPr txBox="1">
            <a:spLocks/>
          </p:cNvSpPr>
          <p:nvPr/>
        </p:nvSpPr>
        <p:spPr bwMode="auto">
          <a:xfrm>
            <a:off x="6749597" y="2996952"/>
            <a:ext cx="2138700" cy="290888"/>
          </a:xfrm>
          <a:prstGeom prst="rect">
            <a:avLst/>
          </a:prstGeom>
          <a:solidFill>
            <a:srgbClr val="6DA5D5"/>
          </a:solid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lnSpc>
                <a:spcPct val="120000"/>
              </a:lnSpc>
              <a:spcBef>
                <a:spcPct val="0"/>
              </a:spcBef>
              <a:spcAft>
                <a:spcPct val="0"/>
              </a:spcAft>
              <a:defRPr sz="2000" b="1">
                <a:solidFill>
                  <a:schemeClr val="bg1"/>
                </a:solidFill>
                <a:latin typeface="+mj-lt"/>
                <a:ea typeface="+mj-ea"/>
                <a:cs typeface="+mj-cs"/>
              </a:defRPr>
            </a:lvl1pPr>
            <a:lvl2pPr algn="l" rtl="0" eaLnBrk="0" fontAlgn="base" hangingPunct="0">
              <a:lnSpc>
                <a:spcPct val="120000"/>
              </a:lnSpc>
              <a:spcBef>
                <a:spcPct val="0"/>
              </a:spcBef>
              <a:spcAft>
                <a:spcPct val="0"/>
              </a:spcAft>
              <a:defRPr sz="2000" b="1">
                <a:solidFill>
                  <a:schemeClr val="bg1"/>
                </a:solidFill>
                <a:latin typeface="Arial" charset="0"/>
              </a:defRPr>
            </a:lvl2pPr>
            <a:lvl3pPr algn="l" rtl="0" eaLnBrk="0" fontAlgn="base" hangingPunct="0">
              <a:lnSpc>
                <a:spcPct val="120000"/>
              </a:lnSpc>
              <a:spcBef>
                <a:spcPct val="0"/>
              </a:spcBef>
              <a:spcAft>
                <a:spcPct val="0"/>
              </a:spcAft>
              <a:defRPr sz="2000" b="1">
                <a:solidFill>
                  <a:schemeClr val="bg1"/>
                </a:solidFill>
                <a:latin typeface="Arial" charset="0"/>
              </a:defRPr>
            </a:lvl3pPr>
            <a:lvl4pPr algn="l" rtl="0" eaLnBrk="0" fontAlgn="base" hangingPunct="0">
              <a:lnSpc>
                <a:spcPct val="120000"/>
              </a:lnSpc>
              <a:spcBef>
                <a:spcPct val="0"/>
              </a:spcBef>
              <a:spcAft>
                <a:spcPct val="0"/>
              </a:spcAft>
              <a:defRPr sz="2000" b="1">
                <a:solidFill>
                  <a:schemeClr val="bg1"/>
                </a:solidFill>
                <a:latin typeface="Arial" charset="0"/>
              </a:defRPr>
            </a:lvl4pPr>
            <a:lvl5pPr algn="l" rtl="0" eaLnBrk="0" fontAlgn="base" hangingPunct="0">
              <a:lnSpc>
                <a:spcPct val="120000"/>
              </a:lnSpc>
              <a:spcBef>
                <a:spcPct val="0"/>
              </a:spcBef>
              <a:spcAft>
                <a:spcPct val="0"/>
              </a:spcAft>
              <a:defRPr sz="2000" b="1">
                <a:solidFill>
                  <a:schemeClr val="bg1"/>
                </a:solidFill>
                <a:latin typeface="Arial" charset="0"/>
              </a:defRPr>
            </a:lvl5pPr>
            <a:lvl6pPr marL="457200" algn="l" rtl="0" fontAlgn="base">
              <a:lnSpc>
                <a:spcPct val="120000"/>
              </a:lnSpc>
              <a:spcBef>
                <a:spcPct val="0"/>
              </a:spcBef>
              <a:spcAft>
                <a:spcPct val="0"/>
              </a:spcAft>
              <a:defRPr sz="2000" b="1">
                <a:solidFill>
                  <a:schemeClr val="bg1"/>
                </a:solidFill>
                <a:latin typeface="Arial" charset="0"/>
              </a:defRPr>
            </a:lvl6pPr>
            <a:lvl7pPr marL="914400" algn="l" rtl="0" fontAlgn="base">
              <a:lnSpc>
                <a:spcPct val="120000"/>
              </a:lnSpc>
              <a:spcBef>
                <a:spcPct val="0"/>
              </a:spcBef>
              <a:spcAft>
                <a:spcPct val="0"/>
              </a:spcAft>
              <a:defRPr sz="2000" b="1">
                <a:solidFill>
                  <a:schemeClr val="bg1"/>
                </a:solidFill>
                <a:latin typeface="Arial" charset="0"/>
              </a:defRPr>
            </a:lvl7pPr>
            <a:lvl8pPr marL="1371600" algn="l" rtl="0" fontAlgn="base">
              <a:lnSpc>
                <a:spcPct val="120000"/>
              </a:lnSpc>
              <a:spcBef>
                <a:spcPct val="0"/>
              </a:spcBef>
              <a:spcAft>
                <a:spcPct val="0"/>
              </a:spcAft>
              <a:defRPr sz="2000" b="1">
                <a:solidFill>
                  <a:schemeClr val="bg1"/>
                </a:solidFill>
                <a:latin typeface="Arial" charset="0"/>
              </a:defRPr>
            </a:lvl8pPr>
            <a:lvl9pPr marL="1828800" algn="l" rtl="0" fontAlgn="base">
              <a:lnSpc>
                <a:spcPct val="120000"/>
              </a:lnSpc>
              <a:spcBef>
                <a:spcPct val="0"/>
              </a:spcBef>
              <a:spcAft>
                <a:spcPct val="0"/>
              </a:spcAft>
              <a:defRPr sz="2000" b="1">
                <a:solidFill>
                  <a:schemeClr val="bg1"/>
                </a:solidFill>
                <a:latin typeface="Arial" charset="0"/>
              </a:defRPr>
            </a:lvl9pPr>
          </a:lstStyle>
          <a:p>
            <a:r>
              <a:rPr lang="de-DE" sz="1400" b="0" kern="0" dirty="0" smtClean="0"/>
              <a:t>DFG-</a:t>
            </a:r>
            <a:r>
              <a:rPr lang="de-DE" sz="1400" b="0" kern="0" dirty="0" err="1" smtClean="0"/>
              <a:t>proposals</a:t>
            </a:r>
            <a:endParaRPr lang="de-DE" sz="1400" kern="0" dirty="0"/>
          </a:p>
        </p:txBody>
      </p:sp>
      <p:sp>
        <p:nvSpPr>
          <p:cNvPr id="2" name="Titel 1"/>
          <p:cNvSpPr>
            <a:spLocks noGrp="1"/>
          </p:cNvSpPr>
          <p:nvPr>
            <p:ph type="title"/>
          </p:nvPr>
        </p:nvSpPr>
        <p:spPr>
          <a:xfrm>
            <a:off x="4164821" y="1559578"/>
            <a:ext cx="4726260" cy="302562"/>
          </a:xfrm>
          <a:solidFill>
            <a:schemeClr val="accent2"/>
          </a:solidFill>
        </p:spPr>
        <p:txBody>
          <a:bodyPr/>
          <a:lstStyle/>
          <a:p>
            <a:r>
              <a:rPr lang="de-DE" sz="1600" b="0" dirty="0" smtClean="0"/>
              <a:t>Proportion </a:t>
            </a:r>
            <a:r>
              <a:rPr lang="de-DE" sz="1600" b="0" dirty="0" err="1" smtClean="0"/>
              <a:t>of</a:t>
            </a:r>
            <a:r>
              <a:rPr lang="de-DE" sz="1600" b="0" dirty="0" smtClean="0"/>
              <a:t> </a:t>
            </a:r>
            <a:r>
              <a:rPr lang="de-DE" sz="1600" b="0" dirty="0" err="1" smtClean="0"/>
              <a:t>women</a:t>
            </a:r>
            <a:r>
              <a:rPr lang="de-DE" sz="1600" b="0" dirty="0" smtClean="0"/>
              <a:t> 2007 – 2016 </a:t>
            </a:r>
            <a:r>
              <a:rPr lang="de-DE" sz="1600" b="0" dirty="0" err="1" smtClean="0"/>
              <a:t>among</a:t>
            </a:r>
            <a:r>
              <a:rPr lang="de-DE" sz="1600" b="0" dirty="0" smtClean="0"/>
              <a:t>…</a:t>
            </a:r>
            <a:endParaRPr lang="de-DE" sz="1600" dirty="0"/>
          </a:p>
        </p:txBody>
      </p:sp>
      <p:sp>
        <p:nvSpPr>
          <p:cNvPr id="6" name="Textfeld 5"/>
          <p:cNvSpPr txBox="1"/>
          <p:nvPr/>
        </p:nvSpPr>
        <p:spPr>
          <a:xfrm>
            <a:off x="6875884" y="5149641"/>
            <a:ext cx="2170839" cy="1015663"/>
          </a:xfrm>
          <a:prstGeom prst="rect">
            <a:avLst/>
          </a:prstGeom>
          <a:noFill/>
        </p:spPr>
        <p:txBody>
          <a:bodyPr wrap="square" rtlCol="0">
            <a:spAutoFit/>
          </a:bodyPr>
          <a:lstStyle/>
          <a:p>
            <a:r>
              <a:rPr lang="de-DE" sz="1200" dirty="0" smtClean="0">
                <a:latin typeface="+mj-lt"/>
              </a:rPr>
              <a:t>DFG, Chancengleichheits-Monitoring 2017, Fig. 1:</a:t>
            </a:r>
          </a:p>
          <a:p>
            <a:pPr marL="171450" indent="-171450">
              <a:buFont typeface="Wingdings" panose="05000000000000000000" pitchFamily="2" charset="2"/>
              <a:buChar char="à"/>
            </a:pPr>
            <a:r>
              <a:rPr lang="de-DE" sz="1200" dirty="0" smtClean="0">
                <a:latin typeface="+mj-lt"/>
                <a:hlinkClick r:id="rId4"/>
              </a:rPr>
              <a:t>www.dfg.de/chancengleichheits-monitoring</a:t>
            </a:r>
            <a:r>
              <a:rPr lang="de-DE" sz="1200" dirty="0">
                <a:latin typeface="+mj-lt"/>
              </a:rPr>
              <a:t> </a:t>
            </a:r>
            <a:r>
              <a:rPr lang="de-DE" sz="1200" dirty="0" smtClean="0">
                <a:latin typeface="+mj-lt"/>
              </a:rPr>
              <a:t>(in German </a:t>
            </a:r>
            <a:r>
              <a:rPr lang="de-DE" sz="1200" dirty="0" err="1" smtClean="0">
                <a:latin typeface="+mj-lt"/>
              </a:rPr>
              <a:t>only</a:t>
            </a:r>
            <a:r>
              <a:rPr lang="de-DE" sz="1200" dirty="0" smtClean="0">
                <a:latin typeface="+mj-lt"/>
              </a:rPr>
              <a:t>)</a:t>
            </a:r>
            <a:endParaRPr lang="de-DE" sz="1200" dirty="0" smtClean="0">
              <a:latin typeface="+mj-lt"/>
              <a:sym typeface="Wingdings" panose="05000000000000000000" pitchFamily="2" charset="2"/>
            </a:endParaRPr>
          </a:p>
        </p:txBody>
      </p:sp>
      <p:sp>
        <p:nvSpPr>
          <p:cNvPr id="14" name="Titel 1"/>
          <p:cNvSpPr txBox="1">
            <a:spLocks/>
          </p:cNvSpPr>
          <p:nvPr/>
        </p:nvSpPr>
        <p:spPr>
          <a:xfrm>
            <a:off x="647700" y="417600"/>
            <a:ext cx="7920000" cy="270000"/>
          </a:xfrm>
          <a:prstGeom prst="rect">
            <a:avLst/>
          </a:prstGeom>
        </p:spPr>
        <p:txBody>
          <a:bodyPr vert="horz" wrap="none" lIns="0" tIns="0" rIns="0" bIns="0" rtlCol="0" anchor="t" anchorCtr="0">
            <a:noAutofit/>
          </a:bodyPr>
          <a:lstStyle>
            <a:lvl1pPr algn="l" defTabSz="457200" rtl="0" eaLnBrk="1" fontAlgn="base" hangingPunct="1">
              <a:spcBef>
                <a:spcPct val="0"/>
              </a:spcBef>
              <a:spcAft>
                <a:spcPct val="0"/>
              </a:spcAft>
              <a:defRPr sz="2000" b="1" kern="1200">
                <a:solidFill>
                  <a:schemeClr val="bg1"/>
                </a:solidFill>
                <a:latin typeface="Arial"/>
                <a:ea typeface="ＭＳ Ｐゴシック" pitchFamily="-65" charset="-128"/>
                <a:cs typeface="Arial"/>
              </a:defRPr>
            </a:lvl1pPr>
            <a:lvl2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2pPr>
            <a:lvl3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3pPr>
            <a:lvl4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4pPr>
            <a:lvl5pPr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5pPr>
            <a:lvl6pPr marL="4572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6pPr>
            <a:lvl7pPr marL="9144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7pPr>
            <a:lvl8pPr marL="13716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8pPr>
            <a:lvl9pPr marL="1828800" algn="ctr" defTabSz="457200" rtl="0" eaLnBrk="1" fontAlgn="base" hangingPunct="1">
              <a:spcBef>
                <a:spcPct val="0"/>
              </a:spcBef>
              <a:spcAft>
                <a:spcPct val="0"/>
              </a:spcAft>
              <a:defRPr sz="3200" b="1">
                <a:solidFill>
                  <a:schemeClr val="tx1"/>
                </a:solidFill>
                <a:latin typeface="Arial" pitchFamily="-65" charset="0"/>
                <a:ea typeface="ＭＳ Ｐゴシック" pitchFamily="-65" charset="-128"/>
              </a:defRPr>
            </a:lvl9pPr>
          </a:lstStyle>
          <a:p>
            <a:r>
              <a:rPr lang="en-GB" sz="1800" dirty="0"/>
              <a:t>Why does the DFG promote gender equality in research? </a:t>
            </a:r>
          </a:p>
        </p:txBody>
      </p:sp>
      <p:sp>
        <p:nvSpPr>
          <p:cNvPr id="15" name="Textplatzhalter 7"/>
          <p:cNvSpPr>
            <a:spLocks noGrp="1"/>
          </p:cNvSpPr>
          <p:nvPr>
            <p:ph type="body" sz="quarter" idx="22"/>
          </p:nvPr>
        </p:nvSpPr>
        <p:spPr>
          <a:xfrm>
            <a:off x="647700" y="730108"/>
            <a:ext cx="7920000" cy="270000"/>
          </a:xfrm>
        </p:spPr>
        <p:txBody>
          <a:bodyPr/>
          <a:lstStyle/>
          <a:p>
            <a:r>
              <a:rPr lang="de-DE" sz="1900" dirty="0" smtClean="0"/>
              <a:t>Status quo: Research System &amp; DFG-</a:t>
            </a:r>
            <a:r>
              <a:rPr lang="de-DE" sz="1900" dirty="0" err="1" smtClean="0"/>
              <a:t>proposals</a:t>
            </a:r>
            <a:endParaRPr lang="de-DE" sz="1900" dirty="0"/>
          </a:p>
        </p:txBody>
      </p:sp>
      <p:sp>
        <p:nvSpPr>
          <p:cNvPr id="13" name="Fußzeilenplatzhalter 6"/>
          <p:cNvSpPr>
            <a:spLocks noGrp="1"/>
          </p:cNvSpPr>
          <p:nvPr>
            <p:ph type="ftr" sz="quarter" idx="3"/>
          </p:nvPr>
        </p:nvSpPr>
        <p:spPr>
          <a:xfrm>
            <a:off x="647700" y="6261100"/>
            <a:ext cx="6358156" cy="198438"/>
          </a:xfrm>
        </p:spPr>
        <p:txBody>
          <a:bodyPr/>
          <a:lstStyle/>
          <a:p>
            <a:pPr>
              <a:defRPr/>
            </a:pPr>
            <a:r>
              <a:rPr lang="en-US" smtClean="0"/>
              <a:t>Cosima Schuster, DFG Head Office</a:t>
            </a:r>
            <a:endParaRPr lang="en-GB" dirty="0"/>
          </a:p>
        </p:txBody>
      </p:sp>
      <p:sp>
        <p:nvSpPr>
          <p:cNvPr id="16" name="Datumsplatzhalter 4"/>
          <p:cNvSpPr>
            <a:spLocks noGrp="1"/>
          </p:cNvSpPr>
          <p:nvPr>
            <p:ph type="dt" sz="half" idx="2"/>
          </p:nvPr>
        </p:nvSpPr>
        <p:spPr>
          <a:xfrm>
            <a:off x="647700" y="6459538"/>
            <a:ext cx="6357600" cy="244800"/>
          </a:xfrm>
        </p:spPr>
        <p:txBody>
          <a:bodyPr/>
          <a:lstStyle/>
          <a:p>
            <a:pPr>
              <a:defRPr/>
            </a:pPr>
            <a:r>
              <a:rPr lang="de-DE" smtClean="0"/>
              <a:t>07.10.2020, TRR 257 Annual Meeting</a:t>
            </a:r>
            <a:endParaRPr lang="en-GB" dirty="0"/>
          </a:p>
        </p:txBody>
      </p:sp>
      <p:sp>
        <p:nvSpPr>
          <p:cNvPr id="17" name="Foliennummernplatzhalter 8"/>
          <p:cNvSpPr>
            <a:spLocks noGrp="1"/>
          </p:cNvSpPr>
          <p:nvPr>
            <p:ph type="sldNum" sz="quarter" idx="4"/>
          </p:nvPr>
        </p:nvSpPr>
        <p:spPr>
          <a:xfrm>
            <a:off x="107504" y="6459538"/>
            <a:ext cx="395340" cy="244800"/>
          </a:xfrm>
        </p:spPr>
        <p:txBody>
          <a:bodyPr/>
          <a:lstStyle/>
          <a:p>
            <a:pPr>
              <a:defRPr/>
            </a:pPr>
            <a:r>
              <a:rPr lang="en-GB" dirty="0" smtClean="0"/>
              <a:t>4</a:t>
            </a:r>
            <a:endParaRPr lang="en-GB" dirty="0"/>
          </a:p>
        </p:txBody>
      </p:sp>
    </p:spTree>
    <p:extLst>
      <p:ext uri="{BB962C8B-B14F-4D97-AF65-F5344CB8AC3E}">
        <p14:creationId xmlns:p14="http://schemas.microsoft.com/office/powerpoint/2010/main" val="3705622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p:txBody>
          <a:bodyPr/>
          <a:lstStyle/>
          <a:p>
            <a:pPr>
              <a:defRPr/>
            </a:pPr>
            <a:r>
              <a:rPr lang="en-US" smtClean="0"/>
              <a:t>Cosima Schuster, DFG Head Office</a:t>
            </a:r>
            <a:endParaRPr lang="de-DE" dirty="0"/>
          </a:p>
        </p:txBody>
      </p:sp>
      <p:sp>
        <p:nvSpPr>
          <p:cNvPr id="4" name="Datumsplatzhalter 3"/>
          <p:cNvSpPr>
            <a:spLocks noGrp="1"/>
          </p:cNvSpPr>
          <p:nvPr>
            <p:ph type="dt" sz="half" idx="2"/>
          </p:nvPr>
        </p:nvSpPr>
        <p:spPr/>
        <p:txBody>
          <a:bodyPr/>
          <a:lstStyle/>
          <a:p>
            <a:pPr>
              <a:defRPr/>
            </a:pPr>
            <a:r>
              <a:rPr lang="de-DE" smtClean="0"/>
              <a:t>07.10.2020, TRR 257 Annual Meeting</a:t>
            </a:r>
            <a:endParaRPr lang="de-DE" dirty="0"/>
          </a:p>
        </p:txBody>
      </p:sp>
      <p:sp>
        <p:nvSpPr>
          <p:cNvPr id="5" name="Foliennummernplatzhalter 4"/>
          <p:cNvSpPr>
            <a:spLocks noGrp="1"/>
          </p:cNvSpPr>
          <p:nvPr>
            <p:ph type="sldNum" sz="quarter" idx="4"/>
          </p:nvPr>
        </p:nvSpPr>
        <p:spPr/>
        <p:txBody>
          <a:bodyPr/>
          <a:lstStyle/>
          <a:p>
            <a:pPr>
              <a:defRPr/>
            </a:pPr>
            <a:fld id="{3A856605-71F6-4F71-93AA-EF2E76CDBB0B}" type="slidenum">
              <a:rPr lang="de-DE" smtClean="0"/>
              <a:pPr>
                <a:defRPr/>
              </a:pPr>
              <a:t>8</a:t>
            </a:fld>
            <a:endParaRPr lang="de-DE" dirty="0"/>
          </a:p>
        </p:txBody>
      </p:sp>
      <p:sp>
        <p:nvSpPr>
          <p:cNvPr id="7" name="Titel 6"/>
          <p:cNvSpPr>
            <a:spLocks noGrp="1"/>
          </p:cNvSpPr>
          <p:nvPr>
            <p:ph type="title"/>
          </p:nvPr>
        </p:nvSpPr>
        <p:spPr/>
        <p:txBody>
          <a:bodyPr/>
          <a:lstStyle/>
          <a:p>
            <a:r>
              <a:rPr lang="en-GB" dirty="0"/>
              <a:t>Why does the DFG promote gender equality in research? </a:t>
            </a:r>
            <a:br>
              <a:rPr lang="en-GB" dirty="0"/>
            </a:br>
            <a:r>
              <a:rPr lang="de-DE" b="0" dirty="0" err="1" smtClean="0"/>
              <a:t>Success</a:t>
            </a:r>
            <a:r>
              <a:rPr lang="de-DE" b="0" dirty="0" smtClean="0"/>
              <a:t> </a:t>
            </a:r>
            <a:r>
              <a:rPr lang="de-DE" b="0" dirty="0" err="1" smtClean="0"/>
              <a:t>rates</a:t>
            </a:r>
            <a:r>
              <a:rPr lang="de-DE" b="0" dirty="0" smtClean="0"/>
              <a:t> in </a:t>
            </a:r>
            <a:r>
              <a:rPr lang="de-DE" b="0" dirty="0" err="1" smtClean="0"/>
              <a:t>the</a:t>
            </a:r>
            <a:r>
              <a:rPr lang="de-DE" b="0" dirty="0" smtClean="0"/>
              <a:t> individual </a:t>
            </a:r>
            <a:r>
              <a:rPr lang="de-DE" b="0" dirty="0" err="1" smtClean="0"/>
              <a:t>grants</a:t>
            </a:r>
            <a:r>
              <a:rPr lang="de-DE" b="0" dirty="0" smtClean="0"/>
              <a:t> </a:t>
            </a:r>
            <a:r>
              <a:rPr lang="de-DE" b="0" dirty="0" err="1" smtClean="0"/>
              <a:t>program</a:t>
            </a:r>
            <a:r>
              <a:rPr lang="de-DE" b="0" dirty="0" smtClean="0"/>
              <a:t> </a:t>
            </a:r>
            <a:br>
              <a:rPr lang="de-DE" b="0" dirty="0" smtClean="0"/>
            </a:br>
            <a:endParaRPr lang="de-DE" dirty="0"/>
          </a:p>
        </p:txBody>
      </p:sp>
      <p:pic>
        <p:nvPicPr>
          <p:cNvPr id="6" name="Grafik 5"/>
          <p:cNvPicPr>
            <a:picLocks noChangeAspect="1"/>
          </p:cNvPicPr>
          <p:nvPr/>
        </p:nvPicPr>
        <p:blipFill>
          <a:blip r:embed="rId2"/>
          <a:stretch>
            <a:fillRect/>
          </a:stretch>
        </p:blipFill>
        <p:spPr>
          <a:xfrm>
            <a:off x="827584" y="1555624"/>
            <a:ext cx="7418232" cy="4609763"/>
          </a:xfrm>
          <a:prstGeom prst="rect">
            <a:avLst/>
          </a:prstGeom>
        </p:spPr>
      </p:pic>
    </p:spTree>
    <p:extLst>
      <p:ext uri="{BB962C8B-B14F-4D97-AF65-F5344CB8AC3E}">
        <p14:creationId xmlns:p14="http://schemas.microsoft.com/office/powerpoint/2010/main" val="45646105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a:t>Why does the DFG promote gender equality in research? </a:t>
            </a:r>
            <a:br>
              <a:rPr lang="en-GB" dirty="0"/>
            </a:br>
            <a:r>
              <a:rPr lang="en-GB" b="0" dirty="0" smtClean="0"/>
              <a:t>DFG position on Diversity: </a:t>
            </a:r>
            <a:r>
              <a:rPr lang="de-DE" b="0" dirty="0" smtClean="0">
                <a:hlinkClick r:id="rId3"/>
              </a:rPr>
              <a:t>www.dfg.de/diversity/en</a:t>
            </a:r>
            <a:r>
              <a:rPr lang="de-DE" dirty="0" smtClean="0"/>
              <a:t> </a:t>
            </a:r>
            <a:r>
              <a:rPr lang="de-DE" dirty="0"/>
              <a:t>	</a:t>
            </a:r>
            <a:endParaRPr lang="en-GB" b="0" dirty="0"/>
          </a:p>
        </p:txBody>
      </p:sp>
      <p:sp>
        <p:nvSpPr>
          <p:cNvPr id="6" name="Inhaltsplatzhalter 5"/>
          <p:cNvSpPr>
            <a:spLocks noGrp="1"/>
          </p:cNvSpPr>
          <p:nvPr>
            <p:ph sz="quarter" idx="15"/>
          </p:nvPr>
        </p:nvSpPr>
        <p:spPr>
          <a:xfrm>
            <a:off x="539552" y="1569600"/>
            <a:ext cx="8384848" cy="4691500"/>
          </a:xfrm>
        </p:spPr>
        <p:txBody>
          <a:bodyPr/>
          <a:lstStyle/>
          <a:p>
            <a:pPr marL="18000" indent="0">
              <a:buNone/>
            </a:pPr>
            <a:r>
              <a:rPr lang="en-US" sz="1650" i="1" dirty="0" smtClean="0"/>
              <a:t>“</a:t>
            </a:r>
            <a:r>
              <a:rPr lang="en-US" sz="1600" i="1" dirty="0"/>
              <a:t>Excellent research requires diversity and originality. To ensure </a:t>
            </a:r>
            <a:r>
              <a:rPr lang="en-US" sz="1600" i="1" dirty="0" smtClean="0"/>
              <a:t/>
            </a:r>
            <a:br>
              <a:rPr lang="en-US" sz="1600" i="1" dirty="0" smtClean="0"/>
            </a:br>
            <a:r>
              <a:rPr lang="en-US" sz="1600" i="1" dirty="0" smtClean="0"/>
              <a:t>long-term </a:t>
            </a:r>
            <a:r>
              <a:rPr lang="en-US" sz="1600" i="1" dirty="0"/>
              <a:t>engagement with all socially relevant areas, it is crucial that </a:t>
            </a:r>
            <a:r>
              <a:rPr lang="en-US" sz="1600" i="1" dirty="0" smtClean="0"/>
              <a:t/>
            </a:r>
            <a:br>
              <a:rPr lang="en-US" sz="1600" i="1" dirty="0" smtClean="0"/>
            </a:br>
            <a:r>
              <a:rPr lang="en-US" sz="1600" i="1" dirty="0" smtClean="0"/>
              <a:t>science </a:t>
            </a:r>
            <a:r>
              <a:rPr lang="en-US" sz="1600" i="1" dirty="0"/>
              <a:t>and academia adequately represent these areas. This applies </a:t>
            </a:r>
            <a:r>
              <a:rPr lang="en-US" sz="1600" i="1" dirty="0" smtClean="0"/>
              <a:t/>
            </a:r>
            <a:br>
              <a:rPr lang="en-US" sz="1600" i="1" dirty="0" smtClean="0"/>
            </a:br>
            <a:r>
              <a:rPr lang="en-US" sz="1600" i="1" dirty="0" smtClean="0"/>
              <a:t>not </a:t>
            </a:r>
            <a:r>
              <a:rPr lang="en-US" sz="1600" i="1" dirty="0"/>
              <a:t>only in an abstract structural sense, but also to the people who </a:t>
            </a:r>
            <a:r>
              <a:rPr lang="en-US" sz="1600" i="1" dirty="0" smtClean="0"/>
              <a:t/>
            </a:r>
            <a:br>
              <a:rPr lang="en-US" sz="1600" i="1" dirty="0" smtClean="0"/>
            </a:br>
            <a:r>
              <a:rPr lang="en-US" sz="1600" i="1" dirty="0" smtClean="0"/>
              <a:t>research </a:t>
            </a:r>
            <a:r>
              <a:rPr lang="en-US" sz="1600" i="1" dirty="0"/>
              <a:t>and teach in these fields.</a:t>
            </a:r>
          </a:p>
          <a:p>
            <a:pPr marL="18000" indent="0">
              <a:buNone/>
            </a:pPr>
            <a:r>
              <a:rPr lang="en-US" sz="1600" b="1" i="1" dirty="0"/>
              <a:t>The DFG believes that no one should be excluded from a career </a:t>
            </a:r>
            <a:r>
              <a:rPr lang="en-US" sz="1600" b="1" i="1" dirty="0" smtClean="0"/>
              <a:t/>
            </a:r>
            <a:br>
              <a:rPr lang="en-US" sz="1600" b="1" i="1" dirty="0" smtClean="0"/>
            </a:br>
            <a:r>
              <a:rPr lang="en-US" sz="1600" b="1" i="1" dirty="0" smtClean="0"/>
              <a:t>in </a:t>
            </a:r>
            <a:r>
              <a:rPr lang="en-US" sz="1600" b="1" i="1" dirty="0"/>
              <a:t>research on the basis of academically irrelevant factors such </a:t>
            </a:r>
            <a:r>
              <a:rPr lang="en-US" sz="1600" b="1" i="1" dirty="0" smtClean="0"/>
              <a:t/>
            </a:r>
            <a:br>
              <a:rPr lang="en-US" sz="1600" b="1" i="1" dirty="0" smtClean="0"/>
            </a:br>
            <a:r>
              <a:rPr lang="en-US" sz="1600" b="1" i="1" dirty="0" smtClean="0"/>
              <a:t>as </a:t>
            </a:r>
            <a:r>
              <a:rPr lang="en-US" sz="1600" b="1" i="1" dirty="0"/>
              <a:t>gender, ethnic origin, age or </a:t>
            </a:r>
            <a:r>
              <a:rPr lang="en-US" sz="1600" b="1" i="1" dirty="0" smtClean="0"/>
              <a:t>health.”</a:t>
            </a:r>
            <a:endParaRPr lang="en-US" sz="1650" i="1" dirty="0" smtClean="0"/>
          </a:p>
          <a:p>
            <a:pPr marL="18000" indent="0">
              <a:buClr>
                <a:srgbClr val="0069AF"/>
              </a:buClr>
              <a:buNone/>
            </a:pPr>
            <a:endParaRPr lang="en-GB" dirty="0"/>
          </a:p>
        </p:txBody>
      </p:sp>
      <p:sp>
        <p:nvSpPr>
          <p:cNvPr id="9" name="Foliennummernplatzhalter 8"/>
          <p:cNvSpPr>
            <a:spLocks noGrp="1"/>
          </p:cNvSpPr>
          <p:nvPr>
            <p:ph type="sldNum" sz="quarter" idx="4"/>
          </p:nvPr>
        </p:nvSpPr>
        <p:spPr/>
        <p:txBody>
          <a:bodyPr/>
          <a:lstStyle/>
          <a:p>
            <a:pPr>
              <a:defRPr/>
            </a:pPr>
            <a:fld id="{3A856605-71F6-4F71-93AA-EF2E76CDBB0B}" type="slidenum">
              <a:rPr lang="de-DE" smtClean="0"/>
              <a:pPr>
                <a:defRPr/>
              </a:pPr>
              <a:t>9</a:t>
            </a:fld>
            <a:endParaRPr lang="en-GB" dirty="0"/>
          </a:p>
        </p:txBody>
      </p:sp>
      <p:pic>
        <p:nvPicPr>
          <p:cNvPr id="7" name="Bildplatzhalt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16875" r="16875"/>
          <a:stretch>
            <a:fillRect/>
          </a:stretch>
        </p:blipFill>
        <p:spPr/>
      </p:pic>
      <p:sp>
        <p:nvSpPr>
          <p:cNvPr id="10" name="Fußzeilenplatzhalter 6"/>
          <p:cNvSpPr>
            <a:spLocks noGrp="1"/>
          </p:cNvSpPr>
          <p:nvPr>
            <p:ph type="ftr" sz="quarter" idx="3"/>
          </p:nvPr>
        </p:nvSpPr>
        <p:spPr>
          <a:xfrm>
            <a:off x="647700" y="6261100"/>
            <a:ext cx="6358156" cy="198438"/>
          </a:xfrm>
        </p:spPr>
        <p:txBody>
          <a:bodyPr/>
          <a:lstStyle/>
          <a:p>
            <a:pPr>
              <a:defRPr/>
            </a:pPr>
            <a:r>
              <a:rPr lang="en-US" smtClean="0"/>
              <a:t>Cosima Schuster, DFG Head Office</a:t>
            </a:r>
            <a:endParaRPr lang="en-GB" dirty="0"/>
          </a:p>
        </p:txBody>
      </p:sp>
      <p:sp>
        <p:nvSpPr>
          <p:cNvPr id="11" name="Datumsplatzhalter 4"/>
          <p:cNvSpPr>
            <a:spLocks noGrp="1"/>
          </p:cNvSpPr>
          <p:nvPr>
            <p:ph type="dt" sz="half" idx="2"/>
          </p:nvPr>
        </p:nvSpPr>
        <p:spPr>
          <a:xfrm>
            <a:off x="647700" y="6459538"/>
            <a:ext cx="6357600" cy="244800"/>
          </a:xfrm>
        </p:spPr>
        <p:txBody>
          <a:bodyPr/>
          <a:lstStyle/>
          <a:p>
            <a:pPr>
              <a:defRPr/>
            </a:pPr>
            <a:r>
              <a:rPr lang="de-DE" smtClean="0"/>
              <a:t>07.10.2020, TRR 257 Annual Meeting</a:t>
            </a:r>
            <a:endParaRPr lang="en-GB" dirty="0"/>
          </a:p>
        </p:txBody>
      </p:sp>
    </p:spTree>
    <p:extLst>
      <p:ext uri="{BB962C8B-B14F-4D97-AF65-F5344CB8AC3E}">
        <p14:creationId xmlns:p14="http://schemas.microsoft.com/office/powerpoint/2010/main" val="174649067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FG Vorlage 2007">
  <a:themeElements>
    <a:clrScheme name="DFG-Blau">
      <a:dk1>
        <a:sysClr val="windowText" lastClr="000000"/>
      </a:dk1>
      <a:lt1>
        <a:sysClr val="window" lastClr="FFFFFF"/>
      </a:lt1>
      <a:dk2>
        <a:srgbClr val="00519E"/>
      </a:dk2>
      <a:lt2>
        <a:srgbClr val="EEECE1"/>
      </a:lt2>
      <a:accent1>
        <a:srgbClr val="00519E"/>
      </a:accent1>
      <a:accent2>
        <a:srgbClr val="6DA5D5"/>
      </a:accent2>
      <a:accent3>
        <a:srgbClr val="3F85C1"/>
      </a:accent3>
      <a:accent4>
        <a:srgbClr val="0069AF"/>
      </a:accent4>
      <a:accent5>
        <a:srgbClr val="B5123E"/>
      </a:accent5>
      <a:accent6>
        <a:srgbClr val="646567"/>
      </a:accent6>
      <a:hlink>
        <a:srgbClr val="0070C0"/>
      </a:hlink>
      <a:folHlink>
        <a:srgbClr val="800080"/>
      </a:folHlink>
    </a:clrScheme>
    <a:fontScheme name="DF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Präsentation2" id="{FF2BA075-8C27-4FFF-82EC-32D1B152DF01}" vid="{C6DC7238-4873-4567-9EC2-379FCFCFFE1E}"/>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1729</Words>
  <Application>Microsoft Office PowerPoint</Application>
  <PresentationFormat>Bildschirmpräsentation (4:3)</PresentationFormat>
  <Paragraphs>231</Paragraphs>
  <Slides>20</Slides>
  <Notes>11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ＭＳ Ｐゴシック</vt:lpstr>
      <vt:lpstr>Arial</vt:lpstr>
      <vt:lpstr>Times New Roman</vt:lpstr>
      <vt:lpstr>Wingdings</vt:lpstr>
      <vt:lpstr>DFG Vorlage 2007</vt:lpstr>
      <vt:lpstr>Implicit Bias</vt:lpstr>
      <vt:lpstr>PowerPoint-Präsentation</vt:lpstr>
      <vt:lpstr>The German Research Foundation - DFG</vt:lpstr>
      <vt:lpstr>The DFG – About Us </vt:lpstr>
      <vt:lpstr>PowerPoint-Präsentation</vt:lpstr>
      <vt:lpstr>The DFG – Our Mandate</vt:lpstr>
      <vt:lpstr>Proportion of women 2007 – 2016 among…</vt:lpstr>
      <vt:lpstr>Why does the DFG promote gender equality in research?  Success rates in the individual grants program  </vt:lpstr>
      <vt:lpstr>Why does the DFG promote gender equality in research?  DFG position on Diversity: www.dfg.de/diversity/en  </vt:lpstr>
      <vt:lpstr>How does the DFG promote gender equality in its area of activity? </vt:lpstr>
      <vt:lpstr>How does the DFG promote gender equality in its area of activity? </vt:lpstr>
      <vt:lpstr>Implicit bias </vt:lpstr>
      <vt:lpstr>Implicit Bias</vt:lpstr>
      <vt:lpstr>Implicit Bias </vt:lpstr>
      <vt:lpstr>Implicit bias</vt:lpstr>
      <vt:lpstr>Implicit bias</vt:lpstr>
      <vt:lpstr>Implict bias</vt:lpstr>
      <vt:lpstr>PowerPoint-Präsentation</vt:lpstr>
      <vt:lpstr>Implicit bias</vt:lpstr>
      <vt:lpstr>PowerPoint-Präsentation</vt:lpstr>
    </vt:vector>
  </TitlesOfParts>
  <Company>DFG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schuster</dc:creator>
  <dc:description>www.dfg.de</dc:description>
  <cp:lastModifiedBy>schuster</cp:lastModifiedBy>
  <cp:revision>18</cp:revision>
  <dcterms:created xsi:type="dcterms:W3CDTF">2020-09-02T11:40:25Z</dcterms:created>
  <dcterms:modified xsi:type="dcterms:W3CDTF">2020-10-06T14:10:01Z</dcterms:modified>
</cp:coreProperties>
</file>