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61" r:id="rId7"/>
    <p:sldId id="272" r:id="rId8"/>
    <p:sldId id="273" r:id="rId9"/>
    <p:sldId id="262" r:id="rId10"/>
    <p:sldId id="263" r:id="rId11"/>
    <p:sldId id="264" r:id="rId12"/>
    <p:sldId id="267" r:id="rId13"/>
    <p:sldId id="274" r:id="rId14"/>
    <p:sldId id="324" r:id="rId15"/>
    <p:sldId id="327" r:id="rId16"/>
    <p:sldId id="326" r:id="rId17"/>
    <p:sldId id="269" r:id="rId18"/>
    <p:sldId id="328" r:id="rId19"/>
    <p:sldId id="325" r:id="rId20"/>
    <p:sldId id="270" r:id="rId21"/>
    <p:sldId id="271" r:id="rId22"/>
  </p:sldIdLst>
  <p:sldSz cx="9144000" cy="5145088"/>
  <p:notesSz cx="9144000" cy="5145088"/>
  <p:defaultTextStyle>
    <a:defPPr>
      <a:defRPr lang="de-DE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Fischer (Guest)" initials="MF(" lastIdx="1" clrIdx="0"/>
  <p:cmAuthor id="2" name="Natascha Manger" initials="N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D1"/>
    <a:srgbClr val="0076D1"/>
    <a:srgbClr val="FFFFFF"/>
    <a:srgbClr val="8B04C9"/>
    <a:srgbClr val="000000"/>
    <a:srgbClr val="2D00BF"/>
    <a:srgbClr val="000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9B589-BA62-4352-AEBB-0B6771CAD5E9}" v="226" dt="2024-09-09T11:59:21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6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AB238-E3A7-3240-AA37-CEC6D70CE62B}" type="datetimeFigureOut">
              <a:rPr lang="en-DE" smtClean="0"/>
              <a:t>09/09/2024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6500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7913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7913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3F655-337F-8D4D-920D-9E85E66A337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8892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3521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930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91482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0235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7046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/>
              <a:t>Flughafen Genf: 4km Landebahn</a:t>
            </a:r>
          </a:p>
          <a:p>
            <a:endParaRPr lang="en-DE"/>
          </a:p>
          <a:p>
            <a:r>
              <a:rPr lang="en-DE"/>
              <a:t>Durchmesser 8,5km =&gt; 150.000 Handys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341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3212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700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0824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512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4603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1048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3F655-337F-8D4D-920D-9E85E66A3379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085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6600" y="2714625"/>
            <a:ext cx="8928976" cy="2031205"/>
          </a:xfrm>
          <a:prstGeom prst="round2DiagRect">
            <a:avLst>
              <a:gd name="adj1" fmla="val 0"/>
              <a:gd name="adj2" fmla="val 7878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65443" y="1445895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/>
            </a:lvl1pPr>
            <a:lvl2pPr marL="355600" indent="0">
              <a:buFont typeface="Arial"/>
              <a:buNone/>
              <a:defRPr sz="2600" b="1"/>
            </a:lvl2pPr>
            <a:lvl3pPr marL="717550" indent="0">
              <a:buFont typeface="Arial"/>
              <a:buNone/>
              <a:defRPr sz="2600" b="1"/>
            </a:lvl3pPr>
            <a:lvl4pPr marL="1073150" indent="0">
              <a:buFont typeface="Arial"/>
              <a:buNone/>
              <a:defRPr sz="2600" b="1"/>
            </a:lvl4pPr>
            <a:lvl5pPr marL="1435100" indent="0">
              <a:buFont typeface="Arial"/>
              <a:buNone/>
              <a:defRPr sz="2600" b="1"/>
            </a:lvl5pPr>
          </a:lstStyle>
          <a:p>
            <a:pPr lvl="0">
              <a:defRPr/>
            </a:pPr>
            <a:r>
              <a:rPr lang="de-DE"/>
              <a:t>Click to add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1" i="0"/>
            </a:lvl1pPr>
            <a:lvl2pPr marL="355600" indent="0">
              <a:buFont typeface="Arial"/>
              <a:buNone/>
              <a:defRPr sz="1800" b="1" i="0"/>
            </a:lvl2pPr>
            <a:lvl3pPr marL="717550" indent="0">
              <a:buFont typeface="Arial"/>
              <a:buNone/>
              <a:defRPr sz="1800" b="1" i="0"/>
            </a:lvl3pPr>
            <a:lvl4pPr marL="1073150" indent="0">
              <a:buFont typeface="Arial"/>
              <a:buNone/>
              <a:defRPr sz="1800" b="1" i="0"/>
            </a:lvl4pPr>
            <a:lvl5pPr marL="1435100" indent="0">
              <a:buFont typeface="Arial"/>
              <a:buNone/>
              <a:defRPr sz="1800" b="1" i="0"/>
            </a:lvl5pPr>
          </a:lstStyle>
          <a:p>
            <a:pPr lvl="0">
              <a:defRPr/>
            </a:pPr>
            <a:r>
              <a:rPr lang="de-DE"/>
              <a:t>Click to add subline</a:t>
            </a:r>
            <a:br>
              <a:rPr lang="de-DE"/>
            </a:br>
            <a:r>
              <a:rPr lang="de-DE"/>
              <a:t>(</a:t>
            </a:r>
            <a:r>
              <a:rPr lang="en-US"/>
              <a:t>Also possible in two columns</a:t>
            </a:r>
            <a:r>
              <a:rPr lang="de-DE"/>
              <a:t>)</a:t>
            </a:r>
            <a:endParaRPr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850"/>
              <a:t>KIT – The Research University in the Helmholtz Association</a:t>
            </a:r>
            <a:endParaRPr/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199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de-DE" sz="1600" b="1">
                <a:solidFill>
                  <a:schemeClr val="tx1"/>
                </a:solidFill>
              </a:rPr>
              <a:t>www.kit.edu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96000" y="360000"/>
            <a:ext cx="1621550" cy="751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F9F2463-8150-4DAA-877D-A146C8C8C60A}" type="datetime1">
              <a:rPr lang="de-DE"/>
              <a:t>09.09.2024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3861640" y="1188000"/>
            <a:ext cx="4882309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612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4C4683-D191-47F3-8302-BB2B36B1C86A}" type="datetime1">
              <a:rPr lang="de-DE"/>
              <a:t>09.09.2024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843914" y="468662"/>
            <a:ext cx="5471285" cy="31128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89BE91-4B1C-4025-AE57-60317864A3F3}" type="datetime1">
              <a:rPr lang="de-DE"/>
              <a:t>09.09.2024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D15D93-083F-4B89-951E-D5F35A1BBEC8}" type="datetime1">
              <a:rPr lang="de-DE"/>
              <a:t>09.09.2024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 bwMode="auto"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401939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C3E158-F33A-4782-AFB5-03A3FD6F0AB2}" type="datetime1">
              <a:rPr lang="de-DE"/>
              <a:t>09.09.2024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205130"/>
            <a:ext cx="8228763" cy="8587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399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545DF76-FFBA-439F-B873-A08EA03DD23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85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09.09.2024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6EC4-B4CF-4701-AD06-A8439D6D8E12}" type="slidenum">
              <a:rPr lang="en-US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9179C-E631-47AA-B9CB-ABFD8F596650}" type="datetime1">
              <a:rPr lang="de-DE"/>
              <a:t>09.09.2024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655819" y="1188720"/>
            <a:ext cx="4100831" cy="345948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9179C-E631-47AA-B9CB-ABFD8F596650}" type="datetime1">
              <a:rPr lang="de-DE"/>
              <a:t>09.09.2024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 bwMode="auto"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C61DB6-D53F-456D-8864-56CE29C6E6BA}" type="datetime1">
              <a:rPr lang="de-DE"/>
              <a:t>09.09.2024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655819" y="1943101"/>
            <a:ext cx="4100831" cy="270509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C61DB6-D53F-456D-8864-56CE29C6E6BA}" type="datetime1">
              <a:rPr lang="de-DE"/>
              <a:t>09.09.2024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0" y="1328420"/>
            <a:ext cx="9144000" cy="3304540"/>
          </a:xfrm>
          <a:prstGeom prst="rect">
            <a:avLst/>
          </a:prstGeom>
          <a:solidFill>
            <a:srgbClr val="FF99FF"/>
          </a:solidFill>
        </p:spPr>
        <p:txBody>
          <a:bodyPr anchor="t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0" y="4652492"/>
            <a:ext cx="91440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0" y="1328419"/>
            <a:ext cx="9144000" cy="3419793"/>
          </a:xfrm>
          <a:prstGeom prst="rect">
            <a:avLst/>
          </a:prstGeom>
          <a:solidFill>
            <a:srgbClr val="FF99FF"/>
          </a:solidFill>
        </p:spPr>
        <p:txBody>
          <a:bodyPr anchor="t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‹#›</a:t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Karlsruher Institute for Technology (KIT).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           </a:t>
            </a:r>
            <a:endParaRPr/>
          </a:p>
        </p:txBody>
      </p:sp>
      <p:cxnSp>
        <p:nvCxnSpPr>
          <p:cNvPr id="12" name="Gerade Verbindung 11"/>
          <p:cNvCxnSpPr>
            <a:cxnSpLocks/>
          </p:cNvCxnSpPr>
          <p:nvPr userDrawn="1"/>
        </p:nvCxnSpPr>
        <p:spPr bwMode="auto">
          <a:xfrm>
            <a:off x="107947" y="4741374"/>
            <a:ext cx="8928107" cy="744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40409C-9897-4940-8DB3-931E759C1E19}" type="datetime3">
              <a:rPr lang="en-US"/>
              <a:t>9 September 2024</a:t>
            </a:fld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1696EC4-B4CF-4701-AD06-A8439D6D8E12}" type="slidenum">
              <a:rPr lang="en-US"/>
              <a:t>‹#›</a:t>
            </a:fld>
            <a:endParaRPr lang="en-US"/>
          </a:p>
        </p:txBody>
      </p:sp>
      <p:sp>
        <p:nvSpPr>
          <p:cNvPr id="17" name="Footer Placeholder 4"/>
          <p:cNvSpPr txBox="1"/>
          <p:nvPr userDrawn="1"/>
        </p:nvSpPr>
        <p:spPr bwMode="auto">
          <a:xfrm>
            <a:off x="1700330" y="4748824"/>
            <a:ext cx="3681295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900" err="1"/>
              <a:t>GridKa</a:t>
            </a:r>
            <a:r>
              <a:rPr lang="de-DE" sz="900"/>
              <a:t> Besichtigung</a:t>
            </a:r>
            <a:endParaRPr/>
          </a:p>
        </p:txBody>
      </p:sp>
      <p:sp>
        <p:nvSpPr>
          <p:cNvPr id="18" name="Fußzeilenplatzhalter 4"/>
          <p:cNvSpPr txBox="1"/>
          <p:nvPr userDrawn="1"/>
        </p:nvSpPr>
        <p:spPr bwMode="auto">
          <a:xfrm>
            <a:off x="5505450" y="4748824"/>
            <a:ext cx="3245053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en-US" sz="900"/>
              <a:t>Scientific Computing Center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/>
  <p:txStyles>
    <p:titleStyle>
      <a:lvl1pPr algn="l" defTabSz="685983">
        <a:lnSpc>
          <a:spcPct val="90000"/>
        </a:lnSpc>
        <a:spcBef>
          <a:spcPts val="0"/>
        </a:spcBef>
        <a:buNone/>
        <a:defRPr lang="en-US" sz="2400" b="1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03652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43.gif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2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 bwMode="auto"/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95000" lnSpcReduction="10000"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Huge Data: Store, Distribute, and Analyse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/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Tour of the</a:t>
            </a:r>
            <a:r>
              <a:rPr lang="en-US" sz="1800" b="1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en-US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Big Data Research Facilities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3"/>
          <a:srcRect l="10625" t="23964" r="10625" b="23964"/>
          <a:stretch/>
        </p:blipFill>
        <p:spPr bwMode="auto">
          <a:xfrm>
            <a:off x="6804472" y="345600"/>
            <a:ext cx="2016000" cy="40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92080" y="199660"/>
            <a:ext cx="1332879" cy="7860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8689" y="1096356"/>
            <a:ext cx="8341617" cy="339848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184150" indent="-184150" defTabSz="622255">
              <a:spcBef>
                <a:spcPts val="327"/>
              </a:spcBef>
              <a:defRPr/>
            </a:pPr>
            <a:r>
              <a:rPr lang="de-DE" sz="1800" b="1" dirty="0">
                <a:solidFill>
                  <a:schemeClr val="tx2"/>
                </a:solidFill>
              </a:rPr>
              <a:t>German Center </a:t>
            </a:r>
            <a:r>
              <a:rPr lang="de-DE" sz="1800" b="1" dirty="0" err="1">
                <a:solidFill>
                  <a:schemeClr val="tx2"/>
                </a:solidFill>
              </a:rPr>
              <a:t>for</a:t>
            </a:r>
            <a:r>
              <a:rPr lang="de-DE" sz="1800" b="1" dirty="0">
                <a:solidFill>
                  <a:schemeClr val="tx2"/>
                </a:solidFill>
              </a:rPr>
              <a:t> Data and Data Analysis </a:t>
            </a:r>
            <a:r>
              <a:rPr lang="de-DE" sz="1800" dirty="0"/>
              <a:t> in </a:t>
            </a:r>
            <a:r>
              <a:rPr lang="de-DE" sz="1800" dirty="0" err="1"/>
              <a:t>Particle</a:t>
            </a:r>
            <a:r>
              <a:rPr lang="de-DE" sz="1800" dirty="0"/>
              <a:t> and </a:t>
            </a:r>
            <a:r>
              <a:rPr lang="de-DE" sz="1800" dirty="0" err="1"/>
              <a:t>Astroparticle</a:t>
            </a:r>
            <a:r>
              <a:rPr lang="de-DE" sz="1800" dirty="0"/>
              <a:t> Physics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397143" y="296867"/>
            <a:ext cx="8056247" cy="5758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3600" err="1"/>
              <a:t>GridKa</a:t>
            </a:r>
            <a:r>
              <a:rPr lang="de-DE" sz="3600"/>
              <a:t> – Port in </a:t>
            </a:r>
            <a:r>
              <a:rPr lang="de-DE" sz="3600" err="1"/>
              <a:t>the</a:t>
            </a:r>
            <a:r>
              <a:rPr lang="de-DE" sz="3600"/>
              <a:t> </a:t>
            </a:r>
            <a:r>
              <a:rPr lang="de-DE" sz="3600" err="1"/>
              <a:t>Sea</a:t>
            </a:r>
            <a:r>
              <a:rPr lang="de-DE" sz="3600"/>
              <a:t> </a:t>
            </a:r>
            <a:r>
              <a:rPr lang="de-DE" sz="3600" err="1"/>
              <a:t>of</a:t>
            </a:r>
            <a:r>
              <a:rPr lang="de-DE" sz="3600"/>
              <a:t> Data</a:t>
            </a:r>
          </a:p>
        </p:txBody>
      </p:sp>
      <p:sp>
        <p:nvSpPr>
          <p:cNvPr id="23" name="Rechteck: abgerundete Ecken 21"/>
          <p:cNvSpPr/>
          <p:nvPr/>
        </p:nvSpPr>
        <p:spPr bwMode="auto">
          <a:xfrm>
            <a:off x="5914768" y="1687684"/>
            <a:ext cx="2104634" cy="55903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>
              <a:defRPr/>
            </a:pPr>
            <a:r>
              <a:rPr lang="de-DE" sz="1200"/>
              <a:t> ~12 000 </a:t>
            </a:r>
            <a:r>
              <a:rPr lang="en-US" sz="1200"/>
              <a:t>Physicists globally</a:t>
            </a:r>
            <a:br>
              <a:rPr lang="en-US" sz="1200"/>
            </a:br>
            <a:r>
              <a:rPr lang="en-US" sz="1200"/>
              <a:t> ~ 1 300 from Germany</a:t>
            </a:r>
          </a:p>
        </p:txBody>
      </p:sp>
      <p:cxnSp>
        <p:nvCxnSpPr>
          <p:cNvPr id="24" name="Gerade Verbindung mit Pfeil 23"/>
          <p:cNvCxnSpPr>
            <a:cxnSpLocks/>
          </p:cNvCxnSpPr>
          <p:nvPr/>
        </p:nvCxnSpPr>
        <p:spPr bwMode="auto">
          <a:xfrm flipH="1">
            <a:off x="5607717" y="1976624"/>
            <a:ext cx="341987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96ADFCC-1A46-4305-BF77-34327E876937}"/>
              </a:ext>
            </a:extLst>
          </p:cNvPr>
          <p:cNvGrpSpPr/>
          <p:nvPr/>
        </p:nvGrpSpPr>
        <p:grpSpPr>
          <a:xfrm>
            <a:off x="547371" y="1443600"/>
            <a:ext cx="4849010" cy="1198093"/>
            <a:chOff x="644127" y="1902962"/>
            <a:chExt cx="3376904" cy="834365"/>
          </a:xfrm>
        </p:grpSpPr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450322" y="1924223"/>
              <a:ext cx="570709" cy="3691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975308" y="1907013"/>
              <a:ext cx="430959" cy="4074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2207449" y="1930233"/>
              <a:ext cx="405617" cy="4073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1667276" y="1976147"/>
              <a:ext cx="437562" cy="357090"/>
            </a:xfrm>
            <a:prstGeom prst="rect">
              <a:avLst/>
            </a:prstGeom>
            <a:noFill/>
            <a:ln>
              <a:noFill/>
            </a:ln>
            <a:effectLst/>
          </p:spPr>
        </p:pic>
        <p:cxnSp>
          <p:nvCxnSpPr>
            <p:cNvPr id="19" name="Gerader Verbinder 18"/>
            <p:cNvCxnSpPr>
              <a:cxnSpLocks/>
            </p:cNvCxnSpPr>
            <p:nvPr/>
          </p:nvCxnSpPr>
          <p:spPr bwMode="auto">
            <a:xfrm>
              <a:off x="2237743" y="2369239"/>
              <a:ext cx="178328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373855" y="2385728"/>
              <a:ext cx="414949" cy="342334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758501" y="2384151"/>
              <a:ext cx="937022" cy="353176"/>
            </a:xfrm>
            <a:prstGeom prst="rect">
              <a:avLst/>
            </a:prstGeom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654186" y="1969160"/>
              <a:ext cx="907985" cy="39676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1770446" y="2486712"/>
              <a:ext cx="543355" cy="180017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2545089" y="1902962"/>
              <a:ext cx="432441" cy="432441"/>
            </a:xfrm>
            <a:prstGeom prst="rect">
              <a:avLst/>
            </a:prstGeom>
          </p:spPr>
        </p:pic>
        <p:pic>
          <p:nvPicPr>
            <p:cNvPr id="27" name="Picture 2" descr="IceCube"/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644127" y="2459590"/>
              <a:ext cx="1055399" cy="277737"/>
            </a:xfrm>
            <a:prstGeom prst="rect">
              <a:avLst/>
            </a:prstGeom>
            <a:noFill/>
          </p:spPr>
        </p:pic>
      </p:grpSp>
      <p:pic>
        <p:nvPicPr>
          <p:cNvPr id="55" name="Grafik 31">
            <a:extLst>
              <a:ext uri="{FF2B5EF4-FFF2-40B4-BE49-F238E27FC236}">
                <a16:creationId xmlns:a16="http://schemas.microsoft.com/office/drawing/2014/main" id="{DC581AE9-A5F9-4B5A-8946-F2CBB500903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14962"/>
          <a:stretch/>
        </p:blipFill>
        <p:spPr bwMode="auto">
          <a:xfrm>
            <a:off x="4985083" y="2767335"/>
            <a:ext cx="4047713" cy="1945917"/>
          </a:xfrm>
          <a:prstGeom prst="rect">
            <a:avLst/>
          </a:prstGeom>
        </p:spPr>
      </p:pic>
      <p:sp>
        <p:nvSpPr>
          <p:cNvPr id="56" name="Textfeld 32">
            <a:extLst>
              <a:ext uri="{FF2B5EF4-FFF2-40B4-BE49-F238E27FC236}">
                <a16:creationId xmlns:a16="http://schemas.microsoft.com/office/drawing/2014/main" id="{ABC1B3B1-8EB0-4068-9FDC-0B80AE58A9AA}"/>
              </a:ext>
            </a:extLst>
          </p:cNvPr>
          <p:cNvSpPr txBox="1"/>
          <p:nvPr/>
        </p:nvSpPr>
        <p:spPr bwMode="auto">
          <a:xfrm>
            <a:off x="4933056" y="2493445"/>
            <a:ext cx="3390672" cy="28469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14139">
              <a:defRPr/>
            </a:pPr>
            <a:r>
              <a:rPr lang="de-DE" sz="1250">
                <a:solidFill>
                  <a:srgbClr val="000000"/>
                </a:solidFill>
              </a:rPr>
              <a:t>Data Transfer </a:t>
            </a:r>
            <a:r>
              <a:rPr lang="de-DE" sz="1250" err="1">
                <a:solidFill>
                  <a:srgbClr val="000000"/>
                </a:solidFill>
              </a:rPr>
              <a:t>from</a:t>
            </a:r>
            <a:r>
              <a:rPr lang="de-DE" sz="1250">
                <a:solidFill>
                  <a:srgbClr val="000000"/>
                </a:solidFill>
              </a:rPr>
              <a:t> </a:t>
            </a:r>
            <a:r>
              <a:rPr lang="de-DE" sz="1250" err="1">
                <a:solidFill>
                  <a:srgbClr val="000000"/>
                </a:solidFill>
              </a:rPr>
              <a:t>GridKa</a:t>
            </a:r>
            <a:r>
              <a:rPr lang="de-DE" sz="1250">
                <a:solidFill>
                  <a:srgbClr val="000000"/>
                </a:solidFill>
              </a:rPr>
              <a:t> </a:t>
            </a:r>
            <a:r>
              <a:rPr lang="de-DE" sz="1250" err="1">
                <a:solidFill>
                  <a:srgbClr val="000000"/>
                </a:solidFill>
              </a:rPr>
              <a:t>to</a:t>
            </a:r>
            <a:r>
              <a:rPr lang="de-DE" sz="1250">
                <a:solidFill>
                  <a:srgbClr val="000000"/>
                </a:solidFill>
              </a:rPr>
              <a:t> WLCG </a:t>
            </a:r>
            <a:r>
              <a:rPr lang="de-DE" sz="1250" err="1">
                <a:solidFill>
                  <a:srgbClr val="000000"/>
                </a:solidFill>
              </a:rPr>
              <a:t>Centres</a:t>
            </a:r>
            <a:endParaRPr sz="1250" err="1"/>
          </a:p>
        </p:txBody>
      </p:sp>
      <p:pic>
        <p:nvPicPr>
          <p:cNvPr id="59" name="Grafik 33">
            <a:extLst>
              <a:ext uri="{FF2B5EF4-FFF2-40B4-BE49-F238E27FC236}">
                <a16:creationId xmlns:a16="http://schemas.microsoft.com/office/drawing/2014/main" id="{FA42E284-770A-4A79-ACDA-AB25791674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8574228" y="2512489"/>
            <a:ext cx="460170" cy="374271"/>
          </a:xfrm>
          <a:prstGeom prst="rect">
            <a:avLst/>
          </a:prstGeom>
        </p:spPr>
      </p:pic>
      <p:sp>
        <p:nvSpPr>
          <p:cNvPr id="62" name="Inhaltsplatzhalter 1">
            <a:extLst>
              <a:ext uri="{FF2B5EF4-FFF2-40B4-BE49-F238E27FC236}">
                <a16:creationId xmlns:a16="http://schemas.microsoft.com/office/drawing/2014/main" id="{43D1F496-421B-4A9D-BECA-E4C2209C5321}"/>
              </a:ext>
            </a:extLst>
          </p:cNvPr>
          <p:cNvSpPr txBox="1">
            <a:spLocks/>
          </p:cNvSpPr>
          <p:nvPr/>
        </p:nvSpPr>
        <p:spPr bwMode="auto">
          <a:xfrm>
            <a:off x="397144" y="2770895"/>
            <a:ext cx="4598733" cy="14274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22255">
              <a:spcBef>
                <a:spcPts val="327"/>
              </a:spcBef>
              <a:buSzPct val="88000"/>
              <a:buNone/>
              <a:defRPr/>
            </a:pPr>
            <a:r>
              <a:rPr lang="de-DE" sz="1800" b="1" dirty="0">
                <a:solidFill>
                  <a:schemeClr val="tx2"/>
                </a:solidFill>
              </a:rPr>
              <a:t>Embedded in </a:t>
            </a:r>
            <a:r>
              <a:rPr lang="de-DE" sz="1800" b="1" err="1">
                <a:solidFill>
                  <a:schemeClr val="tx2"/>
                </a:solidFill>
              </a:rPr>
              <a:t>the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r>
              <a:rPr lang="de-DE" sz="1800" b="1" err="1">
                <a:solidFill>
                  <a:schemeClr val="tx2"/>
                </a:solidFill>
              </a:rPr>
              <a:t>world-wide</a:t>
            </a:r>
            <a:r>
              <a:rPr lang="de-DE" sz="1800" b="1" dirty="0">
                <a:solidFill>
                  <a:schemeClr val="tx2"/>
                </a:solidFill>
              </a:rPr>
              <a:t> LHC </a:t>
            </a:r>
            <a:r>
              <a:rPr lang="de-DE" sz="1800" b="1" err="1">
                <a:solidFill>
                  <a:schemeClr val="tx2"/>
                </a:solidFill>
              </a:rPr>
              <a:t>computing</a:t>
            </a:r>
            <a:r>
              <a:rPr lang="de-DE" sz="1800" b="1" dirty="0">
                <a:solidFill>
                  <a:schemeClr val="tx2"/>
                </a:solidFill>
              </a:rPr>
              <a:t> network, </a:t>
            </a:r>
            <a:r>
              <a:rPr lang="de-DE" sz="1800" b="1" err="1">
                <a:solidFill>
                  <a:schemeClr val="tx2"/>
                </a:solidFill>
              </a:rPr>
              <a:t>the</a:t>
            </a:r>
            <a:r>
              <a:rPr lang="de-DE" sz="1800" b="1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  <a:p>
            <a:pPr marL="0" indent="0" defTabSz="622255">
              <a:spcBef>
                <a:spcPts val="327"/>
              </a:spcBef>
              <a:buNone/>
              <a:defRPr/>
            </a:pPr>
            <a:endParaRPr lang="de-DE" sz="1800" b="1" dirty="0">
              <a:solidFill>
                <a:schemeClr val="tx2"/>
              </a:solidFill>
            </a:endParaRPr>
          </a:p>
          <a:p>
            <a:pPr marL="0" indent="0" defTabSz="622255">
              <a:spcBef>
                <a:spcPts val="327"/>
              </a:spcBef>
              <a:buNone/>
              <a:defRPr/>
            </a:pPr>
            <a:r>
              <a:rPr lang="de-DE" sz="1800" b="1" dirty="0">
                <a:solidFill>
                  <a:schemeClr val="tx2"/>
                </a:solidFill>
              </a:rPr>
              <a:t>WLCG (</a:t>
            </a:r>
            <a:r>
              <a:rPr lang="de-DE" sz="1800" b="1" u="sng" dirty="0">
                <a:solidFill>
                  <a:schemeClr val="tx2"/>
                </a:solidFill>
              </a:rPr>
              <a:t>W</a:t>
            </a:r>
            <a:r>
              <a:rPr lang="de-DE" sz="1800" b="1" dirty="0">
                <a:solidFill>
                  <a:schemeClr val="tx2"/>
                </a:solidFill>
              </a:rPr>
              <a:t>orldwide </a:t>
            </a:r>
            <a:r>
              <a:rPr lang="de-DE" sz="1800" b="1" u="sng" dirty="0">
                <a:solidFill>
                  <a:schemeClr val="tx2"/>
                </a:solidFill>
              </a:rPr>
              <a:t>L</a:t>
            </a:r>
            <a:r>
              <a:rPr lang="de-DE" sz="1800" b="1" dirty="0">
                <a:solidFill>
                  <a:schemeClr val="tx2"/>
                </a:solidFill>
              </a:rPr>
              <a:t>HC </a:t>
            </a:r>
            <a:r>
              <a:rPr lang="de-DE" sz="1800" b="1" u="sng" dirty="0">
                <a:solidFill>
                  <a:schemeClr val="tx2"/>
                </a:solidFill>
              </a:rPr>
              <a:t>C</a:t>
            </a:r>
            <a:r>
              <a:rPr lang="de-DE" sz="1800" b="1" dirty="0">
                <a:solidFill>
                  <a:schemeClr val="tx2"/>
                </a:solidFill>
              </a:rPr>
              <a:t>omputing </a:t>
            </a:r>
            <a:r>
              <a:rPr lang="de-DE" sz="1800" b="1" u="sng" dirty="0" err="1">
                <a:solidFill>
                  <a:schemeClr val="tx2"/>
                </a:solidFill>
              </a:rPr>
              <a:t>G</a:t>
            </a:r>
            <a:r>
              <a:rPr lang="de-DE" sz="1800" b="1" dirty="0" err="1">
                <a:solidFill>
                  <a:schemeClr val="tx2"/>
                </a:solidFill>
              </a:rPr>
              <a:t>rid</a:t>
            </a:r>
            <a:r>
              <a:rPr lang="de-DE" sz="1800" b="1" dirty="0">
                <a:solidFill>
                  <a:schemeClr val="tx2"/>
                </a:solidFill>
              </a:rPr>
              <a:t>)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C68EF4B-6FC6-5BDB-72C5-ACCB1671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4" cy="396264"/>
          </a:xfr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 smtClean="0"/>
              <a:t>09.09.2024</a:t>
            </a:fld>
            <a:endParaRPr lang="de-DE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A254BF7-1722-66E7-9F08-A5F188C1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395999" y="296868"/>
            <a:ext cx="7898545" cy="5590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3600" dirty="0" err="1"/>
              <a:t>GridKa</a:t>
            </a:r>
            <a:r>
              <a:rPr lang="de-DE" sz="3600" dirty="0"/>
              <a:t> – Port in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Sea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Data</a:t>
            </a:r>
          </a:p>
        </p:txBody>
      </p:sp>
      <p:grpSp>
        <p:nvGrpSpPr>
          <p:cNvPr id="58" name="Gruppieren 57"/>
          <p:cNvGrpSpPr/>
          <p:nvPr/>
        </p:nvGrpSpPr>
        <p:grpSpPr bwMode="auto">
          <a:xfrm>
            <a:off x="3354573" y="3074238"/>
            <a:ext cx="3749326" cy="2085595"/>
            <a:chOff x="6306310" y="1495287"/>
            <a:chExt cx="2328618" cy="1295314"/>
          </a:xfrm>
        </p:grpSpPr>
        <p:grpSp>
          <p:nvGrpSpPr>
            <p:cNvPr id="8" name="Gruppieren 7"/>
            <p:cNvGrpSpPr/>
            <p:nvPr/>
          </p:nvGrpSpPr>
          <p:grpSpPr bwMode="auto">
            <a:xfrm>
              <a:off x="6306310" y="1495287"/>
              <a:ext cx="2328618" cy="1295314"/>
              <a:chOff x="323528" y="1429499"/>
              <a:chExt cx="8911775" cy="4884404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914440" y="1429499"/>
                <a:ext cx="6037212" cy="4519040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1" name="Textfeld 10"/>
              <p:cNvSpPr txBox="1"/>
              <p:nvPr/>
            </p:nvSpPr>
            <p:spPr bwMode="auto">
              <a:xfrm>
                <a:off x="2621399" y="5881420"/>
                <a:ext cx="6613904" cy="432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39">
                  <a:defRPr/>
                </a:pPr>
                <a:r>
                  <a:rPr lang="en-GB" sz="600">
                    <a:solidFill>
                      <a:srgbClr val="FFFFFF">
                        <a:lumMod val="75000"/>
                      </a:srgbClr>
                    </a:solidFill>
                    <a:latin typeface="Arial"/>
                  </a:rPr>
                  <a:t>Conclusion slide of R.D. Heuer, July 4, 2012</a:t>
                </a:r>
                <a:endParaRPr/>
              </a:p>
            </p:txBody>
          </p:sp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23528" y="1429499"/>
                <a:ext cx="2482900" cy="315871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 t="257" b="25855"/>
              <a:stretch/>
            </p:blipFill>
            <p:spPr bwMode="auto">
              <a:xfrm>
                <a:off x="324328" y="4725096"/>
                <a:ext cx="2482100" cy="122418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9" name="Rechteck 8"/>
            <p:cNvSpPr/>
            <p:nvPr/>
          </p:nvSpPr>
          <p:spPr bwMode="auto">
            <a:xfrm>
              <a:off x="7961758" y="1905291"/>
              <a:ext cx="512473" cy="1006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28" name="Inhaltsplatzhalter 1"/>
          <p:cNvSpPr txBox="1"/>
          <p:nvPr/>
        </p:nvSpPr>
        <p:spPr bwMode="auto">
          <a:xfrm>
            <a:off x="401192" y="1009675"/>
            <a:ext cx="8341617" cy="2867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200" indent="-203200">
              <a:defRPr/>
            </a:pPr>
            <a:r>
              <a:rPr lang="de-DE" sz="1800" b="1">
                <a:solidFill>
                  <a:schemeClr val="tx2"/>
                </a:solidFill>
              </a:rPr>
              <a:t>Fundamental Element </a:t>
            </a:r>
            <a:r>
              <a:rPr lang="de-DE" sz="1800" err="1"/>
              <a:t>of</a:t>
            </a:r>
            <a:r>
              <a:rPr lang="de-DE" sz="1800"/>
              <a:t> </a:t>
            </a:r>
            <a:r>
              <a:rPr lang="de-DE" sz="1800" err="1"/>
              <a:t>the</a:t>
            </a:r>
            <a:r>
              <a:rPr lang="de-DE" sz="1800"/>
              <a:t> global  LHC Data Processing Chain</a:t>
            </a:r>
            <a:endParaRPr lang="en-US" sz="1999"/>
          </a:p>
          <a:p>
            <a:pPr marL="203200" indent="-203200">
              <a:defRPr/>
            </a:pPr>
            <a:endParaRPr lang="de-DE" sz="1800" b="1">
              <a:solidFill>
                <a:schemeClr val="tx2"/>
              </a:solidFill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2409182" y="1547485"/>
            <a:ext cx="3374143" cy="1360104"/>
          </a:xfrm>
          <a:prstGeom prst="rect">
            <a:avLst/>
          </a:prstGeom>
          <a:noFill/>
          <a:ln w="25400" cap="flat" cmpd="sng" algn="ctr">
            <a:solidFill>
              <a:srgbClr val="00000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39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7"/>
          <a:srcRect l="5265" r="9287"/>
          <a:stretch/>
        </p:blipFill>
        <p:spPr bwMode="auto">
          <a:xfrm>
            <a:off x="751953" y="1510091"/>
            <a:ext cx="947490" cy="740153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 bwMode="auto">
          <a:xfrm>
            <a:off x="3250013" y="1963032"/>
            <a:ext cx="1862020" cy="700696"/>
          </a:xfrm>
          <a:prstGeom prst="rect">
            <a:avLst/>
          </a:prstGeom>
          <a:solidFill>
            <a:srgbClr val="077F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defTabSz="914139">
              <a:defRPr/>
            </a:pPr>
            <a:r>
              <a:rPr lang="en-US" sz="800" b="1">
                <a:solidFill>
                  <a:srgbClr val="FFFF00"/>
                </a:solidFill>
                <a:latin typeface="Arial"/>
              </a:rPr>
              <a:t>- Processing of Raw Data, e.g.</a:t>
            </a:r>
            <a:endParaRPr lang="en-US" sz="800" b="1">
              <a:solidFill>
                <a:srgbClr val="FFFF00"/>
              </a:solidFill>
            </a:endParaRPr>
          </a:p>
          <a:p>
            <a:pPr defTabSz="914139">
              <a:defRPr/>
            </a:pPr>
            <a:r>
              <a:rPr lang="en-US" sz="800" b="1">
                <a:solidFill>
                  <a:srgbClr val="FFFF00"/>
                </a:solidFill>
                <a:latin typeface="Arial"/>
              </a:rPr>
              <a:t>  Event Reconstruction</a:t>
            </a:r>
            <a:endParaRPr/>
          </a:p>
          <a:p>
            <a:pPr defTabSz="914139">
              <a:defRPr/>
            </a:pPr>
            <a:r>
              <a:rPr lang="en-US" sz="800" b="1">
                <a:solidFill>
                  <a:srgbClr val="FFFF00"/>
                </a:solidFill>
                <a:latin typeface="Arial"/>
              </a:rPr>
              <a:t>- Event Selection</a:t>
            </a:r>
            <a:br>
              <a:rPr lang="en-US" sz="800" b="1">
                <a:latin typeface="Arial"/>
                <a:ea typeface="Arial"/>
                <a:cs typeface="Arial"/>
              </a:rPr>
            </a:br>
            <a:r>
              <a:rPr lang="en-US" sz="800" b="1">
                <a:solidFill>
                  <a:srgbClr val="FFFF00"/>
                </a:solidFill>
                <a:latin typeface="Arial"/>
                <a:ea typeface="Arial"/>
                <a:cs typeface="Arial"/>
              </a:rPr>
              <a:t>- Particle Physics Simulations </a:t>
            </a:r>
            <a:endParaRPr/>
          </a:p>
          <a:p>
            <a:pPr defTabSz="914139">
              <a:defRPr/>
            </a:pPr>
            <a:r>
              <a:rPr lang="en-US" sz="800" b="1">
                <a:solidFill>
                  <a:srgbClr val="FFFF00"/>
                </a:solidFill>
                <a:latin typeface="Arial"/>
              </a:rPr>
              <a:t>- Data Analysis</a:t>
            </a:r>
            <a:endParaRPr/>
          </a:p>
        </p:txBody>
      </p:sp>
      <p:pic>
        <p:nvPicPr>
          <p:cNvPr id="37" name="Grafik 36"/>
          <p:cNvPicPr/>
          <p:nvPr/>
        </p:nvPicPr>
        <p:blipFill>
          <a:blip r:embed="rId8">
            <a:duotone>
              <a:srgbClr val="000000">
                <a:shade val="45000"/>
                <a:satMod val="135000"/>
              </a:srgbClr>
              <a:prstClr val="white"/>
            </a:duotone>
          </a:blip>
          <a:stretch/>
        </p:blipFill>
        <p:spPr bwMode="auto">
          <a:xfrm>
            <a:off x="2710860" y="1696292"/>
            <a:ext cx="373116" cy="31913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Flussdiagramm: Datenträger mit sequenziellem Zugriff 37"/>
          <p:cNvSpPr/>
          <p:nvPr/>
        </p:nvSpPr>
        <p:spPr bwMode="auto">
          <a:xfrm>
            <a:off x="2658343" y="2407132"/>
            <a:ext cx="466086" cy="451378"/>
          </a:xfrm>
          <a:prstGeom prst="flowChartMagneticTap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139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feil: nach rechts 29"/>
          <p:cNvSpPr/>
          <p:nvPr/>
        </p:nvSpPr>
        <p:spPr bwMode="auto">
          <a:xfrm>
            <a:off x="5154679" y="2090609"/>
            <a:ext cx="980678" cy="434838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>
              <a:defRPr/>
            </a:pPr>
            <a:r>
              <a:rPr lang="de-DE" sz="1050" b="1">
                <a:solidFill>
                  <a:srgbClr val="FFFFFF"/>
                </a:solidFill>
                <a:latin typeface="Arial"/>
              </a:rPr>
              <a:t>Daten</a:t>
            </a:r>
            <a:endParaRPr/>
          </a:p>
        </p:txBody>
      </p:sp>
      <p:cxnSp>
        <p:nvCxnSpPr>
          <p:cNvPr id="40" name="Gerader Verbinder 39"/>
          <p:cNvCxnSpPr>
            <a:cxnSpLocks/>
          </p:cNvCxnSpPr>
          <p:nvPr/>
        </p:nvCxnSpPr>
        <p:spPr bwMode="auto">
          <a:xfrm>
            <a:off x="3124430" y="1798098"/>
            <a:ext cx="1030618" cy="860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>
            <a:cxnSpLocks/>
          </p:cNvCxnSpPr>
          <p:nvPr/>
        </p:nvCxnSpPr>
        <p:spPr bwMode="auto">
          <a:xfrm>
            <a:off x="3213207" y="2809761"/>
            <a:ext cx="95987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cxnSpLocks/>
          </p:cNvCxnSpPr>
          <p:nvPr/>
        </p:nvCxnSpPr>
        <p:spPr bwMode="auto">
          <a:xfrm>
            <a:off x="2897418" y="2085012"/>
            <a:ext cx="0" cy="269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>
            <a:cxnSpLocks/>
          </p:cNvCxnSpPr>
          <p:nvPr/>
        </p:nvCxnSpPr>
        <p:spPr bwMode="auto">
          <a:xfrm>
            <a:off x="4155048" y="1786612"/>
            <a:ext cx="0" cy="187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>
            <a:cxnSpLocks/>
          </p:cNvCxnSpPr>
          <p:nvPr/>
        </p:nvCxnSpPr>
        <p:spPr bwMode="auto">
          <a:xfrm flipV="1">
            <a:off x="4155048" y="2666922"/>
            <a:ext cx="0" cy="143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 bwMode="auto">
          <a:xfrm>
            <a:off x="2560232" y="2432523"/>
            <a:ext cx="6831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139">
              <a:defRPr/>
            </a:pPr>
            <a:r>
              <a:rPr lang="de-DE" sz="900" b="1">
                <a:solidFill>
                  <a:srgbClr val="000000"/>
                </a:solidFill>
              </a:rPr>
              <a:t>Tape</a:t>
            </a:r>
            <a:br>
              <a:rPr lang="de-DE" sz="900" b="1"/>
            </a:br>
            <a:r>
              <a:rPr lang="de-DE" sz="900" b="1">
                <a:solidFill>
                  <a:srgbClr val="000000"/>
                </a:solidFill>
              </a:rPr>
              <a:t>Archive</a:t>
            </a:r>
          </a:p>
        </p:txBody>
      </p:sp>
      <p:sp>
        <p:nvSpPr>
          <p:cNvPr id="46" name="Textfeld 45"/>
          <p:cNvSpPr txBox="1"/>
          <p:nvPr/>
        </p:nvSpPr>
        <p:spPr bwMode="auto">
          <a:xfrm>
            <a:off x="2526770" y="1502280"/>
            <a:ext cx="723275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14139">
              <a:defRPr/>
            </a:pPr>
            <a:r>
              <a:rPr lang="de-DE" sz="900" b="1">
                <a:solidFill>
                  <a:srgbClr val="000000"/>
                </a:solidFill>
              </a:rPr>
              <a:t>Hard Disk</a:t>
            </a:r>
            <a:endParaRPr/>
          </a:p>
        </p:txBody>
      </p:sp>
      <p:sp>
        <p:nvSpPr>
          <p:cNvPr id="47" name="Pfeil: nach rechts 75"/>
          <p:cNvSpPr/>
          <p:nvPr/>
        </p:nvSpPr>
        <p:spPr bwMode="auto">
          <a:xfrm>
            <a:off x="1709910" y="1587020"/>
            <a:ext cx="816860" cy="581002"/>
          </a:xfrm>
          <a:prstGeom prst="rightArrow">
            <a:avLst>
              <a:gd name="adj1" fmla="val 65440"/>
              <a:gd name="adj2" fmla="val 3649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9">
              <a:defRPr/>
            </a:pPr>
            <a:r>
              <a:rPr lang="de-DE" sz="1050" b="1">
                <a:solidFill>
                  <a:srgbClr val="FFFFFF"/>
                </a:solidFill>
                <a:latin typeface="Arial"/>
              </a:rPr>
              <a:t>Roh-daten</a:t>
            </a:r>
            <a:endParaRPr/>
          </a:p>
        </p:txBody>
      </p:sp>
      <p:cxnSp>
        <p:nvCxnSpPr>
          <p:cNvPr id="49" name="Gerade Verbindung mit Pfeil 48"/>
          <p:cNvCxnSpPr>
            <a:cxnSpLocks/>
          </p:cNvCxnSpPr>
          <p:nvPr/>
        </p:nvCxnSpPr>
        <p:spPr bwMode="auto">
          <a:xfrm>
            <a:off x="1470198" y="2469612"/>
            <a:ext cx="89615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>
            <a:cxnSpLocks/>
          </p:cNvCxnSpPr>
          <p:nvPr/>
        </p:nvCxnSpPr>
        <p:spPr bwMode="auto">
          <a:xfrm>
            <a:off x="5559799" y="2751267"/>
            <a:ext cx="5180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 bwMode="auto">
          <a:xfrm>
            <a:off x="1445940" y="2457429"/>
            <a:ext cx="9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39">
              <a:defRPr/>
            </a:pPr>
            <a:r>
              <a:rPr lang="de-DE" sz="900" b="1">
                <a:solidFill>
                  <a:schemeClr val="tx2"/>
                </a:solidFill>
              </a:rPr>
              <a:t>Aufträge zur Datenanalyse  </a:t>
            </a:r>
            <a:endParaRPr/>
          </a:p>
        </p:txBody>
      </p:sp>
      <p:pic>
        <p:nvPicPr>
          <p:cNvPr id="52" name="Picture 2" descr="https://www.helmholtz.de/fileadmin/Heuer_130x180px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956160" y="2308027"/>
            <a:ext cx="388560" cy="538006"/>
          </a:xfrm>
          <a:prstGeom prst="rect">
            <a:avLst/>
          </a:prstGeom>
          <a:noFill/>
        </p:spPr>
      </p:pic>
      <p:sp>
        <p:nvSpPr>
          <p:cNvPr id="53" name="Textfeld 52"/>
          <p:cNvSpPr txBox="1"/>
          <p:nvPr/>
        </p:nvSpPr>
        <p:spPr bwMode="auto">
          <a:xfrm rot="16199998">
            <a:off x="157017" y="169285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33A0"/>
                </a:solidFill>
              </a:rPr>
              <a:t>CERN</a:t>
            </a:r>
            <a:endParaRPr/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10"/>
          <a:srcRect l="5558" t="6764" r="10453" b="4671"/>
          <a:stretch/>
        </p:blipFill>
        <p:spPr bwMode="auto">
          <a:xfrm>
            <a:off x="5112035" y="1576867"/>
            <a:ext cx="644683" cy="401539"/>
          </a:xfrm>
          <a:prstGeom prst="rect">
            <a:avLst/>
          </a:prstGeom>
        </p:spPr>
      </p:pic>
      <p:sp>
        <p:nvSpPr>
          <p:cNvPr id="54" name="Inhaltsplatzhalter 1">
            <a:extLst>
              <a:ext uri="{FF2B5EF4-FFF2-40B4-BE49-F238E27FC236}">
                <a16:creationId xmlns:a16="http://schemas.microsoft.com/office/drawing/2014/main" id="{6D06F9C4-E8AB-41A9-8581-6FEA19202DE5}"/>
              </a:ext>
            </a:extLst>
          </p:cNvPr>
          <p:cNvSpPr txBox="1">
            <a:spLocks/>
          </p:cNvSpPr>
          <p:nvPr/>
        </p:nvSpPr>
        <p:spPr bwMode="auto">
          <a:xfrm>
            <a:off x="395999" y="3056313"/>
            <a:ext cx="4712972" cy="61047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 defTabSz="622255">
              <a:spcBef>
                <a:spcPts val="327"/>
              </a:spcBef>
              <a:buSzPct val="88000"/>
              <a:buBlip>
                <a:blip r:embed="rId6"/>
              </a:buBlip>
              <a:defRPr/>
            </a:pPr>
            <a:r>
              <a:rPr lang="de-DE" sz="1800" b="1">
                <a:solidFill>
                  <a:schemeClr val="tx2"/>
                </a:solidFill>
              </a:rPr>
              <a:t>Discovery </a:t>
            </a:r>
            <a:r>
              <a:rPr lang="de-DE" sz="1800" b="1" err="1">
                <a:solidFill>
                  <a:schemeClr val="tx2"/>
                </a:solidFill>
              </a:rPr>
              <a:t>of</a:t>
            </a:r>
            <a:r>
              <a:rPr lang="de-DE" sz="1800" b="1">
                <a:solidFill>
                  <a:schemeClr val="tx2"/>
                </a:solidFill>
              </a:rPr>
              <a:t>  </a:t>
            </a:r>
            <a:br>
              <a:rPr lang="de-DE" sz="1800" b="1"/>
            </a:br>
            <a:r>
              <a:rPr lang="de-DE" sz="1800" b="1">
                <a:solidFill>
                  <a:schemeClr val="tx2"/>
                </a:solidFill>
              </a:rPr>
              <a:t>Higgs </a:t>
            </a:r>
            <a:r>
              <a:rPr lang="de-DE" sz="1800" b="1" err="1">
                <a:solidFill>
                  <a:schemeClr val="tx2"/>
                </a:solidFill>
              </a:rPr>
              <a:t>Particle</a:t>
            </a:r>
            <a:r>
              <a:rPr lang="de-DE" sz="1800" b="1">
                <a:solidFill>
                  <a:schemeClr val="tx2"/>
                </a:solidFill>
              </a:rPr>
              <a:t> in 2012</a:t>
            </a:r>
            <a:endParaRPr lang="de-DE" sz="180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C817F-F714-7A75-BF10-EFEBA379FE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03" y="1336263"/>
            <a:ext cx="1783968" cy="1730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F39698-1658-A9D4-FBF8-6E12A094683B}"/>
              </a:ext>
            </a:extLst>
          </p:cNvPr>
          <p:cNvSpPr txBox="1"/>
          <p:nvPr/>
        </p:nvSpPr>
        <p:spPr>
          <a:xfrm>
            <a:off x="7382966" y="1218510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© CERN</a:t>
            </a:r>
            <a:endParaRPr lang="en-DE" sz="80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2F4A849-B62F-0107-AD0B-DD2F93BB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4" cy="396264"/>
          </a:xfr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 smtClean="0"/>
              <a:t>09.09.2024</a:t>
            </a:fld>
            <a:endParaRPr lang="de-D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0148103-A50F-70AD-5F23-A70DB4F5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99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ACFCC-6BF5-6427-A321-E64C8A1F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9179C-E631-47AA-B9CB-ABFD8F596650}" type="datetime1">
              <a:rPr lang="de-DE"/>
              <a:t>09.09.2024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9EB0B-DC0D-DE1E-2590-63FF143E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12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207062-6B7C-AAFF-5199-C84E0C24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Jobs in Usual Computing </a:t>
            </a:r>
            <a:r>
              <a:rPr lang="en-US" err="1"/>
              <a:t>Centres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9AFED-3D52-8DBE-0AF7-D3E2F3FE9E4E}"/>
              </a:ext>
            </a:extLst>
          </p:cNvPr>
          <p:cNvSpPr txBox="1"/>
          <p:nvPr/>
        </p:nvSpPr>
        <p:spPr>
          <a:xfrm>
            <a:off x="1246144" y="4536271"/>
            <a:ext cx="396265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Based upon: The Pilot Way to Grid Resources Using </a:t>
            </a:r>
            <a:r>
              <a:rPr lang="en-US" sz="800" err="1"/>
              <a:t>glideinWMS</a:t>
            </a:r>
            <a:endParaRPr lang="en-US" sz="8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11D9FF-7279-22DA-B6F3-C5692C904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723" y="1000615"/>
            <a:ext cx="6306205" cy="31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787B1-B452-9DE4-6D78-CF4E0D414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4" cy="3962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1BF2A7-198D-4BCD-8375-CAC66677F609}" type="datetime1">
              <a:rPr lang="de-DE"/>
              <a:pPr>
                <a:spcAft>
                  <a:spcPts val="600"/>
                </a:spcAft>
                <a:defRPr/>
              </a:pPr>
              <a:t>09.09.2024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A760B-D119-3E8C-0BC4-33FC7C59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1696EC4-B4CF-4701-AD06-A8439D6D8E12}" type="slidenum">
              <a:rPr lang="de-DE"/>
              <a:pPr>
                <a:spcAft>
                  <a:spcPts val="600"/>
                </a:spcAft>
                <a:defRPr/>
              </a:pPr>
              <a:t>13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A0AC79-7648-BD18-36F0-AF4F3DCA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 anchor="b">
            <a:normAutofit/>
          </a:bodyPr>
          <a:lstStyle/>
          <a:p>
            <a:r>
              <a:rPr lang="en-US"/>
              <a:t>Computing Jobs in WLCG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99B52-5E20-2792-B940-BE930CD3B82E}"/>
              </a:ext>
            </a:extLst>
          </p:cNvPr>
          <p:cNvSpPr txBox="1"/>
          <p:nvPr/>
        </p:nvSpPr>
        <p:spPr>
          <a:xfrm>
            <a:off x="2410556" y="4552600"/>
            <a:ext cx="396265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Based upon: The Pilot Way to Grid Resources Using </a:t>
            </a:r>
            <a:r>
              <a:rPr lang="en-US" sz="800" err="1"/>
              <a:t>glideinWMS</a:t>
            </a:r>
            <a:endParaRPr lang="en-US" sz="8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978458-6698-E23F-7FA2-0784B6BF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1222" y="1039098"/>
            <a:ext cx="4321558" cy="33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9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>
          <a:xfrm>
            <a:off x="400050" y="1188000"/>
            <a:ext cx="8343900" cy="3560824"/>
          </a:xfrm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 fontScale="85000" lnSpcReduction="20000"/>
          </a:bodyPr>
          <a:lstStyle/>
          <a:p>
            <a:pPr marL="203200" indent="-203200">
              <a:defRPr/>
            </a:pPr>
            <a:r>
              <a:rPr lang="de-DE" dirty="0"/>
              <a:t>Computing Farm</a:t>
            </a:r>
            <a:endParaRPr lang="en-US" dirty="0"/>
          </a:p>
          <a:p>
            <a:pPr marL="469900" lvl="1" indent="-203200">
              <a:defRPr/>
            </a:pPr>
            <a:r>
              <a:rPr lang="de-DE" dirty="0"/>
              <a:t>270 </a:t>
            </a:r>
            <a:r>
              <a:rPr lang="de-DE" dirty="0" err="1"/>
              <a:t>active</a:t>
            </a:r>
            <a:r>
              <a:rPr lang="de-DE" dirty="0"/>
              <a:t> 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/>
          </a:p>
          <a:p>
            <a:pPr marL="736600" lvl="2" indent="-198755">
              <a:buFont typeface="Wingdings"/>
              <a:buChar char="§"/>
              <a:defRPr/>
            </a:pPr>
            <a:r>
              <a:rPr lang="de-DE" dirty="0"/>
              <a:t>ARM and x86</a:t>
            </a:r>
          </a:p>
          <a:p>
            <a:pPr marL="469900" lvl="1" indent="-203200">
              <a:defRPr/>
            </a:pPr>
            <a:r>
              <a:rPr lang="de-DE" dirty="0"/>
              <a:t>54000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cores</a:t>
            </a:r>
            <a:endParaRPr lang="de-DE" dirty="0"/>
          </a:p>
          <a:p>
            <a:pPr marL="469900" lvl="1" indent="-203200">
              <a:defRPr/>
            </a:pPr>
            <a:endParaRPr lang="de-DE"/>
          </a:p>
          <a:p>
            <a:pPr marL="203200" indent="-203200">
              <a:defRPr/>
            </a:pPr>
            <a:r>
              <a:rPr lang="de-DE" dirty="0"/>
              <a:t>Online Data Storage (GPFS)</a:t>
            </a:r>
          </a:p>
          <a:p>
            <a:pPr marL="469900" lvl="1" indent="-203200">
              <a:defRPr/>
            </a:pPr>
            <a:r>
              <a:rPr lang="de-DE" dirty="0"/>
              <a:t>91 PB </a:t>
            </a:r>
            <a:r>
              <a:rPr lang="de-DE" dirty="0" err="1"/>
              <a:t>usable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capacity</a:t>
            </a:r>
            <a:endParaRPr lang="de-DE" dirty="0"/>
          </a:p>
          <a:p>
            <a:pPr marL="469900" lvl="1" indent="-203200">
              <a:defRPr/>
            </a:pPr>
            <a:r>
              <a:rPr lang="de-DE" dirty="0"/>
              <a:t>6344 HDDs</a:t>
            </a:r>
          </a:p>
          <a:p>
            <a:pPr marL="469900" lvl="1" indent="-203200">
              <a:defRPr/>
            </a:pPr>
            <a:r>
              <a:rPr lang="de-DE" dirty="0"/>
              <a:t>110 </a:t>
            </a:r>
            <a:r>
              <a:rPr lang="de-DE" dirty="0" err="1"/>
              <a:t>servers</a:t>
            </a:r>
            <a:endParaRPr lang="de-DE" dirty="0"/>
          </a:p>
          <a:p>
            <a:pPr marL="469900" lvl="1" indent="-203200">
              <a:defRPr/>
            </a:pPr>
            <a:endParaRPr lang="de-DE"/>
          </a:p>
          <a:p>
            <a:pPr marL="203200" indent="-203200">
              <a:defRPr/>
            </a:pPr>
            <a:r>
              <a:rPr lang="de-DE" dirty="0" err="1"/>
              <a:t>Nearline</a:t>
            </a:r>
            <a:r>
              <a:rPr lang="de-DE" dirty="0"/>
              <a:t> Data Storage (HPSS)</a:t>
            </a:r>
          </a:p>
          <a:p>
            <a:pPr marL="469900" lvl="1" indent="-203200">
              <a:defRPr/>
            </a:pPr>
            <a:r>
              <a:rPr lang="de-DE" dirty="0"/>
              <a:t>120PB </a:t>
            </a:r>
            <a:r>
              <a:rPr lang="de-DE" dirty="0" err="1"/>
              <a:t>stored</a:t>
            </a:r>
            <a:r>
              <a:rPr lang="de-DE" dirty="0"/>
              <a:t> on Tape</a:t>
            </a:r>
          </a:p>
          <a:p>
            <a:pPr marL="469900" lvl="1" indent="-203200">
              <a:defRPr/>
            </a:pPr>
            <a:r>
              <a:rPr lang="de-DE" dirty="0"/>
              <a:t>145PB </a:t>
            </a:r>
            <a:r>
              <a:rPr lang="de-DE" dirty="0" err="1"/>
              <a:t>available</a:t>
            </a:r>
            <a:r>
              <a:rPr lang="de-DE" dirty="0"/>
              <a:t> on Tape</a:t>
            </a:r>
          </a:p>
          <a:p>
            <a:pPr marL="469900" lvl="1" indent="-203200">
              <a:defRPr/>
            </a:pPr>
            <a:endParaRPr lang="de-DE"/>
          </a:p>
          <a:p>
            <a:pPr marL="203200" indent="-203200">
              <a:defRPr/>
            </a:pPr>
            <a:r>
              <a:rPr lang="de-DE" dirty="0"/>
              <a:t>Network</a:t>
            </a:r>
          </a:p>
          <a:p>
            <a:pPr marL="469900" lvl="1" indent="-203200">
              <a:defRPr/>
            </a:pPr>
            <a:r>
              <a:rPr lang="de-DE" dirty="0"/>
              <a:t>2 x 100Gb/s </a:t>
            </a:r>
            <a:r>
              <a:rPr lang="de-DE" dirty="0" err="1"/>
              <a:t>to</a:t>
            </a:r>
            <a:r>
              <a:rPr lang="de-DE" dirty="0"/>
              <a:t> CERN</a:t>
            </a:r>
          </a:p>
          <a:p>
            <a:pPr marL="469900" lvl="1" indent="-203200">
              <a:defRPr/>
            </a:pPr>
            <a:r>
              <a:rPr lang="de-DE" dirty="0"/>
              <a:t>2 x 100Gb/s </a:t>
            </a:r>
            <a:r>
              <a:rPr lang="de-DE" dirty="0" err="1"/>
              <a:t>to</a:t>
            </a:r>
            <a:r>
              <a:rPr lang="de-DE" dirty="0"/>
              <a:t> DFN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9F2463-8150-4DAA-877D-A146C8C8C60A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14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err="1"/>
              <a:t>GridKa</a:t>
            </a:r>
            <a:r>
              <a:rPr lang="en-US"/>
              <a:t> – Corner Stones</a:t>
            </a:r>
            <a:endParaRPr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79476" y="2572544"/>
            <a:ext cx="4524788" cy="210564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1296" y="1087979"/>
            <a:ext cx="2168258" cy="1626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38703" t="13929" r="32664" b="12611"/>
          <a:stretch/>
        </p:blipFill>
        <p:spPr bwMode="auto">
          <a:xfrm rot="5400000">
            <a:off x="4236720" y="418624"/>
            <a:ext cx="1473200" cy="2834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7EADA9-6E29-8D3E-87A7-D4C446F5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03200" indent="-203200"/>
            <a:r>
              <a:rPr lang="en-US" dirty="0"/>
              <a:t>23 Million Jobs</a:t>
            </a:r>
          </a:p>
          <a:p>
            <a:pPr marL="203200" indent="-203200"/>
            <a:r>
              <a:rPr lang="en-US" dirty="0"/>
              <a:t>463 Million CPU hours delivered</a:t>
            </a:r>
          </a:p>
          <a:p>
            <a:pPr marL="203200" indent="-203200"/>
            <a:r>
              <a:rPr lang="en-US" dirty="0"/>
              <a:t>~420 PB read from online storage</a:t>
            </a:r>
          </a:p>
          <a:p>
            <a:pPr marL="203200" indent="-203200"/>
            <a:r>
              <a:rPr lang="en-US" dirty="0"/>
              <a:t>~170 PB written to online storage</a:t>
            </a:r>
          </a:p>
          <a:p>
            <a:pPr marL="203200" indent="-203200"/>
            <a:r>
              <a:rPr lang="en-US" dirty="0"/>
              <a:t>~45 PB written to tape</a:t>
            </a:r>
          </a:p>
          <a:p>
            <a:pPr marL="203200" indent="-203200"/>
            <a:endParaRPr lang="en-US" dirty="0"/>
          </a:p>
          <a:p>
            <a:pPr marL="203200" indent="-20320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02557-6DCB-9F0B-DBA4-56454312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09.09.2024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3D4C1-03CE-8386-3766-F63BAB86A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88E0F9-C453-A8C0-36B1-37835ADC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GridKa</a:t>
            </a:r>
            <a:r>
              <a:rPr lang="en-US" dirty="0"/>
              <a:t> – Last 12 Months</a:t>
            </a:r>
          </a:p>
        </p:txBody>
      </p:sp>
      <p:pic>
        <p:nvPicPr>
          <p:cNvPr id="6" name="Picture 5" descr="A graph showing a sound wave&#10;&#10;Description automatically generated">
            <a:extLst>
              <a:ext uri="{FF2B5EF4-FFF2-40B4-BE49-F238E27FC236}">
                <a16:creationId xmlns:a16="http://schemas.microsoft.com/office/drawing/2014/main" id="{C4DB3A4F-7E1D-9EE9-6885-EAEC495A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4" y="2958022"/>
            <a:ext cx="4283315" cy="1691195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86B964F-3642-A0BA-AD28-06B81031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84" y="957377"/>
            <a:ext cx="4556433" cy="1805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9FAC9-0FD1-0618-4841-6C6208640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341" y="3050042"/>
            <a:ext cx="4545507" cy="1504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6EB1AA-6A99-8966-6100-1C82E9D1CF49}"/>
              </a:ext>
            </a:extLst>
          </p:cNvPr>
          <p:cNvSpPr txBox="1"/>
          <p:nvPr/>
        </p:nvSpPr>
        <p:spPr>
          <a:xfrm>
            <a:off x="1421626" y="3081431"/>
            <a:ext cx="16970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To/From Tape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4FB45-4891-6E3B-49F3-6AF353C107A1}"/>
              </a:ext>
            </a:extLst>
          </p:cNvPr>
          <p:cNvSpPr txBox="1"/>
          <p:nvPr/>
        </p:nvSpPr>
        <p:spPr>
          <a:xfrm>
            <a:off x="5926129" y="878262"/>
            <a:ext cx="16970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Batch Farm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9C08D-747C-15DA-333D-77A43F00D029}"/>
              </a:ext>
            </a:extLst>
          </p:cNvPr>
          <p:cNvSpPr txBox="1"/>
          <p:nvPr/>
        </p:nvSpPr>
        <p:spPr>
          <a:xfrm>
            <a:off x="6204238" y="2955371"/>
            <a:ext cx="16970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To/From Disk</a:t>
            </a:r>
          </a:p>
        </p:txBody>
      </p:sp>
    </p:spTree>
    <p:extLst>
      <p:ext uri="{BB962C8B-B14F-4D97-AF65-F5344CB8AC3E}">
        <p14:creationId xmlns:p14="http://schemas.microsoft.com/office/powerpoint/2010/main" val="342935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943F6-2947-5ED7-03ED-53C28AC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BF2A7-198D-4BCD-8375-CAC66677F609}" type="datetime1">
              <a:rPr lang="de-DE" smtClean="0"/>
              <a:t>09.09.2024</a:t>
            </a:fld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41C5A-0370-2FFD-FA39-1CCF5155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96EC4-B4CF-4701-AD06-A8439D6D8E12}" type="slidenum">
              <a:rPr lang="de-DE" smtClean="0"/>
              <a:t>16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A49606-3A2A-BED7-29D4-E71796C4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err="1"/>
              <a:t>GridKa</a:t>
            </a:r>
            <a:r>
              <a:rPr lang="en-DE"/>
              <a:t> – Let's Move</a:t>
            </a:r>
          </a:p>
        </p:txBody>
      </p:sp>
      <p:pic>
        <p:nvPicPr>
          <p:cNvPr id="6" name="Graphic 5" descr="Camera">
            <a:extLst>
              <a:ext uri="{FF2B5EF4-FFF2-40B4-BE49-F238E27FC236}">
                <a16:creationId xmlns:a16="http://schemas.microsoft.com/office/drawing/2014/main" id="{76941341-3B64-A76B-E6E0-27B859D3A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0043" y="1509054"/>
            <a:ext cx="1220057" cy="1220057"/>
          </a:xfrm>
          <a:prstGeom prst="rect">
            <a:avLst/>
          </a:prstGeom>
        </p:spPr>
      </p:pic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1B85D2FD-DDB5-071E-7B03-00430113F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326" y="2418521"/>
            <a:ext cx="1374456" cy="1374456"/>
          </a:xfrm>
          <a:prstGeom prst="rect">
            <a:avLst/>
          </a:prstGeom>
        </p:spPr>
      </p:pic>
      <p:pic>
        <p:nvPicPr>
          <p:cNvPr id="17" name="Graphic 16" descr="No sign">
            <a:extLst>
              <a:ext uri="{FF2B5EF4-FFF2-40B4-BE49-F238E27FC236}">
                <a16:creationId xmlns:a16="http://schemas.microsoft.com/office/drawing/2014/main" id="{AF3D2335-E8FE-E054-2DD8-7B1EAA197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8795" y="1213662"/>
            <a:ext cx="1675025" cy="1675025"/>
          </a:xfrm>
          <a:prstGeom prst="rect">
            <a:avLst/>
          </a:prstGeom>
        </p:spPr>
      </p:pic>
      <p:pic>
        <p:nvPicPr>
          <p:cNvPr id="10" name="Graphic 9" descr="Help">
            <a:extLst>
              <a:ext uri="{FF2B5EF4-FFF2-40B4-BE49-F238E27FC236}">
                <a16:creationId xmlns:a16="http://schemas.microsoft.com/office/drawing/2014/main" id="{85E5B52C-574C-7E02-1F33-68113C31D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3617" y="3209717"/>
            <a:ext cx="1220057" cy="1220057"/>
          </a:xfrm>
          <a:prstGeom prst="rect">
            <a:avLst/>
          </a:prstGeom>
        </p:spPr>
      </p:pic>
      <p:pic>
        <p:nvPicPr>
          <p:cNvPr id="19" name="Graphic 18" descr="No sign">
            <a:extLst>
              <a:ext uri="{FF2B5EF4-FFF2-40B4-BE49-F238E27FC236}">
                <a16:creationId xmlns:a16="http://schemas.microsoft.com/office/drawing/2014/main" id="{9CAB4082-72E9-9A7B-4AC1-C4DC0C16D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8418" y="2119968"/>
            <a:ext cx="1675025" cy="1675025"/>
          </a:xfrm>
          <a:prstGeom prst="rect">
            <a:avLst/>
          </a:prstGeom>
        </p:spPr>
      </p:pic>
      <p:pic>
        <p:nvPicPr>
          <p:cNvPr id="12" name="Graphic 11" descr="Raised hand">
            <a:extLst>
              <a:ext uri="{FF2B5EF4-FFF2-40B4-BE49-F238E27FC236}">
                <a16:creationId xmlns:a16="http://schemas.microsoft.com/office/drawing/2014/main" id="{1479A88D-4B54-C5C8-D121-31A67C2A38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3213" y="1568080"/>
            <a:ext cx="966191" cy="966191"/>
          </a:xfrm>
          <a:prstGeom prst="rect">
            <a:avLst/>
          </a:prstGeom>
        </p:spPr>
      </p:pic>
      <p:pic>
        <p:nvPicPr>
          <p:cNvPr id="14" name="Graphic 13" descr="Burger and drink">
            <a:extLst>
              <a:ext uri="{FF2B5EF4-FFF2-40B4-BE49-F238E27FC236}">
                <a16:creationId xmlns:a16="http://schemas.microsoft.com/office/drawing/2014/main" id="{A23B0EC8-0A9E-D7CC-150A-B10796FEF4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19677" y="2289567"/>
            <a:ext cx="1112509" cy="111250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E17514-51DE-84C8-B18B-23A747875B61}"/>
              </a:ext>
            </a:extLst>
          </p:cNvPr>
          <p:cNvSpPr txBox="1">
            <a:spLocks/>
          </p:cNvSpPr>
          <p:nvPr/>
        </p:nvSpPr>
        <p:spPr>
          <a:xfrm>
            <a:off x="400050" y="1167942"/>
            <a:ext cx="3561921" cy="20757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Please, </a:t>
            </a:r>
          </a:p>
          <a:p>
            <a:pPr marL="203200" indent="-203200"/>
            <a:r>
              <a:rPr lang="en-DE"/>
              <a:t>Stay with the Group!</a:t>
            </a:r>
            <a:endParaRPr lang="en-US"/>
          </a:p>
          <a:p>
            <a:pPr marL="203200" indent="-203200"/>
            <a:r>
              <a:rPr lang="en-US"/>
              <a:t>Ask Your Questions!</a:t>
            </a:r>
          </a:p>
          <a:p>
            <a:pPr marL="203200" indent="-203200"/>
            <a:r>
              <a:rPr lang="en-DE"/>
              <a:t>Take Photographs!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85B24A5-1E93-90C4-EEE4-CD911BF1BCED}"/>
              </a:ext>
            </a:extLst>
          </p:cNvPr>
          <p:cNvSpPr txBox="1">
            <a:spLocks/>
          </p:cNvSpPr>
          <p:nvPr/>
        </p:nvSpPr>
        <p:spPr>
          <a:xfrm>
            <a:off x="5023922" y="3406309"/>
            <a:ext cx="3829405" cy="10261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15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/>
              <a:t>And, Please: </a:t>
            </a:r>
          </a:p>
          <a:p>
            <a:pPr marL="203200" indent="-203200" algn="r"/>
            <a:r>
              <a:rPr lang="en-US"/>
              <a:t>Do Not Touch Anything!</a:t>
            </a:r>
          </a:p>
          <a:p>
            <a:pPr marL="203200" indent="-203200" algn="r"/>
            <a:r>
              <a:rPr lang="en-US"/>
              <a:t>Do Not Take Drinks Nor Food!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908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09.09.2024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GridKa Team</a:t>
            </a:r>
            <a:endParaRPr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57372" y="1022719"/>
            <a:ext cx="5355411" cy="35756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18</a:t>
            </a:fld>
            <a:endParaRPr lang="de-DE"/>
          </a:p>
        </p:txBody>
      </p:sp>
      <p:pic>
        <p:nvPicPr>
          <p:cNvPr id="7" name="Grafik 6" descr="Ein Bild, das Screenshot, Farbigkeit, Laser enthält.&#10;&#10;Beschreibung automatisch generiert.">
            <a:extLst>
              <a:ext uri="{FF2B5EF4-FFF2-40B4-BE49-F238E27FC236}">
                <a16:creationId xmlns:a16="http://schemas.microsoft.com/office/drawing/2014/main" id="{DBCB18E1-6ED7-2775-E22A-94729D205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4" y="702"/>
            <a:ext cx="9142968" cy="51420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09.09.2024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27225"/>
          <a:stretch/>
        </p:blipFill>
        <p:spPr bwMode="auto">
          <a:xfrm>
            <a:off x="0" y="-239554"/>
            <a:ext cx="9143999" cy="542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/>
          <p:nvPr/>
        </p:nvSpPr>
        <p:spPr bwMode="auto">
          <a:xfrm>
            <a:off x="433601" y="56510"/>
            <a:ext cx="4649484" cy="4214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983">
              <a:lnSpc>
                <a:spcPct val="90000"/>
              </a:lnSpc>
              <a:spcBef>
                <a:spcPts val="0"/>
              </a:spcBef>
              <a:buNone/>
              <a:defRPr lang="en-US" sz="2400" b="1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Large Hadron Collider (LHC)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Experiments at CERN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FD4B826-9E29-3832-6CCC-F8C9842F4D1E}"/>
              </a:ext>
            </a:extLst>
          </p:cNvPr>
          <p:cNvSpPr/>
          <p:nvPr/>
        </p:nvSpPr>
        <p:spPr>
          <a:xfrm>
            <a:off x="5083085" y="46049"/>
            <a:ext cx="2140017" cy="368854"/>
          </a:xfrm>
          <a:prstGeom prst="round2DiagRect">
            <a:avLst>
              <a:gd name="adj1" fmla="val 0"/>
              <a:gd name="adj2" fmla="val 46016"/>
            </a:avLst>
          </a:pr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BD4302FD-95FE-84F9-FED2-52FF753F16B3}"/>
              </a:ext>
            </a:extLst>
          </p:cNvPr>
          <p:cNvSpPr/>
          <p:nvPr/>
        </p:nvSpPr>
        <p:spPr>
          <a:xfrm>
            <a:off x="4150760" y="572321"/>
            <a:ext cx="2368452" cy="342079"/>
          </a:xfrm>
          <a:prstGeom prst="round2DiagRect">
            <a:avLst>
              <a:gd name="adj1" fmla="val 0"/>
              <a:gd name="adj2" fmla="val 46016"/>
            </a:avLst>
          </a:pr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5F1E973-57F1-CE51-A2CE-7A74DE6FD5D8}"/>
              </a:ext>
            </a:extLst>
          </p:cNvPr>
          <p:cNvSpPr txBox="1"/>
          <p:nvPr/>
        </p:nvSpPr>
        <p:spPr bwMode="auto">
          <a:xfrm>
            <a:off x="756368" y="899329"/>
            <a:ext cx="3178634" cy="898649"/>
          </a:xfrm>
          <a:prstGeom prst="round2DiagRect">
            <a:avLst>
              <a:gd name="adj1" fmla="val 0"/>
              <a:gd name="adj2" fmla="val 21789"/>
            </a:avLst>
          </a:prstGeom>
          <a:solidFill>
            <a:schemeClr val="bg1">
              <a:alpha val="70000"/>
            </a:scheme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314325" indent="-314325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600" b="1"/>
              <a:t>Near Geneva, Switzerland</a:t>
            </a:r>
          </a:p>
          <a:p>
            <a:pPr>
              <a:defRPr/>
            </a:pPr>
            <a:r>
              <a:rPr lang="en-US" sz="1600" b="1"/>
              <a:t>27km circumference</a:t>
            </a:r>
          </a:p>
          <a:p>
            <a:pPr>
              <a:defRPr/>
            </a:pPr>
            <a:r>
              <a:rPr lang="en-US" sz="1600" b="1"/>
              <a:t>50-150m below ground</a:t>
            </a:r>
            <a:endParaRPr 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09.09.2024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27225"/>
          <a:stretch/>
        </p:blipFill>
        <p:spPr bwMode="auto">
          <a:xfrm>
            <a:off x="0" y="-239554"/>
            <a:ext cx="9143999" cy="542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/>
          <p:nvPr/>
        </p:nvSpPr>
        <p:spPr bwMode="auto">
          <a:xfrm>
            <a:off x="756368" y="899329"/>
            <a:ext cx="3680902" cy="1501476"/>
          </a:xfrm>
          <a:prstGeom prst="round2DiagRect">
            <a:avLst>
              <a:gd name="adj1" fmla="val 0"/>
              <a:gd name="adj2" fmla="val 21789"/>
            </a:avLst>
          </a:prstGeom>
          <a:solidFill>
            <a:schemeClr val="bg1">
              <a:alpha val="70000"/>
            </a:scheme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314325" indent="-314325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>
              <a:spcBef>
                <a:spcPts val="0"/>
              </a:spcBef>
              <a:spcAft>
                <a:spcPts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600" b="1"/>
              <a:t>4 </a:t>
            </a:r>
            <a:r>
              <a:rPr lang="de-DE" sz="1600" b="1" err="1"/>
              <a:t>big</a:t>
            </a:r>
            <a:r>
              <a:rPr lang="de-DE" sz="1600" b="1"/>
              <a:t> experimental </a:t>
            </a:r>
            <a:r>
              <a:rPr lang="de-DE" sz="1600" b="1" err="1"/>
              <a:t>setups</a:t>
            </a:r>
            <a:r>
              <a:rPr lang="de-DE" sz="1600" b="1"/>
              <a:t> </a:t>
            </a:r>
            <a:r>
              <a:rPr lang="de-DE" sz="1600" b="1" err="1"/>
              <a:t>investigate</a:t>
            </a:r>
            <a:r>
              <a:rPr lang="de-DE" sz="1600" b="1"/>
              <a:t> </a:t>
            </a:r>
            <a:r>
              <a:rPr lang="de-DE" sz="1600" b="1" err="1"/>
              <a:t>the</a:t>
            </a:r>
            <a:r>
              <a:rPr lang="de-DE" sz="1600" b="1"/>
              <a:t> </a:t>
            </a:r>
            <a:r>
              <a:rPr lang="de-DE" sz="1600" b="1" err="1"/>
              <a:t>results</a:t>
            </a:r>
            <a:r>
              <a:rPr lang="de-DE" sz="1600" b="1"/>
              <a:t> </a:t>
            </a:r>
            <a:r>
              <a:rPr lang="de-DE" sz="1600" b="1" err="1"/>
              <a:t>of</a:t>
            </a:r>
            <a:r>
              <a:rPr lang="de-DE" sz="1600" b="1"/>
              <a:t> </a:t>
            </a:r>
            <a:r>
              <a:rPr lang="de-DE" sz="1600" b="1" err="1"/>
              <a:t>the</a:t>
            </a:r>
            <a:r>
              <a:rPr lang="de-DE" sz="1600" b="1"/>
              <a:t> </a:t>
            </a:r>
            <a:r>
              <a:rPr lang="de-DE" sz="1600" b="1" err="1"/>
              <a:t>collision</a:t>
            </a:r>
            <a:r>
              <a:rPr lang="de-DE" sz="1600" b="1"/>
              <a:t> </a:t>
            </a:r>
            <a:r>
              <a:rPr lang="de-DE" sz="1600" b="1" err="1"/>
              <a:t>of</a:t>
            </a:r>
            <a:r>
              <a:rPr lang="de-DE" sz="1600" b="1"/>
              <a:t> </a:t>
            </a:r>
            <a:r>
              <a:rPr lang="de-DE" sz="1600" b="1" err="1"/>
              <a:t>two</a:t>
            </a:r>
            <a:r>
              <a:rPr lang="de-DE" sz="1600" b="1"/>
              <a:t> </a:t>
            </a:r>
            <a:r>
              <a:rPr lang="de-DE" sz="1600" b="1" err="1"/>
              <a:t>proton</a:t>
            </a:r>
            <a:r>
              <a:rPr lang="de-DE" sz="1600" b="1"/>
              <a:t> </a:t>
            </a:r>
            <a:r>
              <a:rPr lang="de-DE" sz="1600" b="1" err="1"/>
              <a:t>beams</a:t>
            </a:r>
            <a:r>
              <a:rPr lang="de-DE" sz="1600" b="1"/>
              <a:t> </a:t>
            </a:r>
          </a:p>
          <a:p>
            <a:pPr>
              <a:defRPr/>
            </a:pPr>
            <a:r>
              <a:rPr lang="de-DE" sz="1600" b="1"/>
              <a:t>This </a:t>
            </a:r>
            <a:r>
              <a:rPr lang="de-DE" sz="1600" b="1" err="1">
                <a:latin typeface="Arial"/>
                <a:cs typeface="Arial"/>
              </a:rPr>
              <a:t>is</a:t>
            </a:r>
            <a:r>
              <a:rPr lang="de-DE" sz="1600" b="1">
                <a:latin typeface="Arial"/>
                <a:cs typeface="Arial"/>
              </a:rPr>
              <a:t> </a:t>
            </a:r>
            <a:r>
              <a:rPr lang="de-DE" sz="1600" b="1" err="1">
                <a:latin typeface="Arial"/>
                <a:cs typeface="Arial"/>
              </a:rPr>
              <a:t>generating</a:t>
            </a:r>
            <a:r>
              <a:rPr lang="de-DE" sz="1600" b="1">
                <a:latin typeface="Arial"/>
                <a:cs typeface="Arial"/>
              </a:rPr>
              <a:t> </a:t>
            </a:r>
            <a:r>
              <a:rPr lang="de-DE" sz="1600" b="1" i="0" u="none" strike="noStrike" cap="none" spc="0">
                <a:latin typeface="Arial"/>
                <a:cs typeface="Arial"/>
              </a:rPr>
              <a:t>~ </a:t>
            </a:r>
            <a:r>
              <a:rPr lang="de-DE" sz="1600" b="1">
                <a:latin typeface="Arial"/>
                <a:cs typeface="Arial"/>
              </a:rPr>
              <a:t>100+PB </a:t>
            </a:r>
            <a:r>
              <a:rPr lang="de-DE" sz="1600" b="1" err="1">
                <a:latin typeface="Arial"/>
                <a:cs typeface="Arial"/>
              </a:rPr>
              <a:t>research</a:t>
            </a:r>
            <a:r>
              <a:rPr lang="de-DE" sz="1600" b="1">
                <a:latin typeface="Arial"/>
                <a:cs typeface="Arial"/>
              </a:rPr>
              <a:t> </a:t>
            </a:r>
            <a:r>
              <a:rPr lang="de-DE" sz="1600" b="1" err="1">
                <a:latin typeface="Arial"/>
                <a:cs typeface="Arial"/>
              </a:rPr>
              <a:t>data</a:t>
            </a:r>
            <a:r>
              <a:rPr lang="de-DE" sz="1600" b="1">
                <a:latin typeface="Arial"/>
                <a:cs typeface="Arial"/>
              </a:rPr>
              <a:t> p.a.</a:t>
            </a:r>
            <a:r>
              <a:rPr lang="de-DE" sz="1600" b="1" i="0" u="none" strike="noStrike" cap="none" spc="0">
                <a:latin typeface="Arial"/>
                <a:cs typeface="Arial"/>
              </a:rPr>
              <a:t> </a:t>
            </a:r>
            <a:endParaRPr lang="de-DE" sz="1600" b="1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327694" y="3432447"/>
            <a:ext cx="2160240" cy="14145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611133" y="3964689"/>
            <a:ext cx="954781" cy="35011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CMS</a:t>
            </a:r>
            <a:endParaRPr/>
          </a:p>
        </p:txBody>
      </p:sp>
      <p:pic>
        <p:nvPicPr>
          <p:cNvPr id="11" name="Picture 4" descr="ttps://public-archive.web.cern.ch/public-archive/Objects/LHC/alice_setup.gi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743692" y="2777706"/>
            <a:ext cx="2145225" cy="1309481"/>
          </a:xfrm>
          <a:prstGeom prst="rect">
            <a:avLst/>
          </a:prstGeom>
          <a:noFill/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7523278" y="4111647"/>
            <a:ext cx="954781" cy="350114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bg1"/>
            </a:solidFill>
          </a:ln>
          <a:effectLst/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ALICE</a:t>
            </a:r>
            <a:endParaRPr/>
          </a:p>
        </p:txBody>
      </p:sp>
      <p:pic>
        <p:nvPicPr>
          <p:cNvPr id="13" name="Picture 2" descr="ttp://atlasexperiment.org/images_atlas1/what-is-atlas/atlas_lg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743692" y="1021549"/>
            <a:ext cx="1944216" cy="1016911"/>
          </a:xfrm>
          <a:prstGeom prst="rect">
            <a:avLst/>
          </a:prstGeom>
          <a:noFill/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941846" y="2050690"/>
            <a:ext cx="954781" cy="350114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bg1"/>
            </a:solidFill>
          </a:ln>
          <a:effectLst/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ATLAS</a:t>
            </a:r>
            <a:endParaRPr/>
          </a:p>
        </p:txBody>
      </p:sp>
      <p:pic>
        <p:nvPicPr>
          <p:cNvPr id="15" name="Picture 6" descr="ttp://public-archive.web.cern.ch/public-archive/Objects/LHC/LHCbSetup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437270" y="703211"/>
            <a:ext cx="1820445" cy="1431308"/>
          </a:xfrm>
          <a:prstGeom prst="rect">
            <a:avLst/>
          </a:prstGeom>
          <a:noFill/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501773" y="2254792"/>
            <a:ext cx="954781" cy="350114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>
            <a:solidFill>
              <a:schemeClr val="bg1"/>
            </a:solidFill>
          </a:ln>
          <a:effectLst/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LHCb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8F71-63C1-F89C-DB63-FD38704B1666}"/>
              </a:ext>
            </a:extLst>
          </p:cNvPr>
          <p:cNvSpPr txBox="1"/>
          <p:nvPr/>
        </p:nvSpPr>
        <p:spPr bwMode="auto">
          <a:xfrm>
            <a:off x="433601" y="56510"/>
            <a:ext cx="4649484" cy="4214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983">
              <a:lnSpc>
                <a:spcPct val="90000"/>
              </a:lnSpc>
              <a:spcBef>
                <a:spcPts val="0"/>
              </a:spcBef>
              <a:buNone/>
              <a:defRPr lang="en-US" sz="2400" b="1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Large Hadron Collider (LHC)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Experiments at CERN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cube with black background&#10;&#10;Description automatically generated">
            <a:extLst>
              <a:ext uri="{FF2B5EF4-FFF2-40B4-BE49-F238E27FC236}">
                <a16:creationId xmlns:a16="http://schemas.microsoft.com/office/drawing/2014/main" id="{D1F43403-322B-27DA-4AE0-191B68C0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026" y="1951733"/>
            <a:ext cx="2342427" cy="1981200"/>
          </a:xfrm>
          <a:prstGeom prst="rect">
            <a:avLst/>
          </a:prstGeom>
        </p:spPr>
      </p:pic>
      <p:pic>
        <p:nvPicPr>
          <p:cNvPr id="18" name="Content Placeholder 17" descr="A stack of white and blue squares&#10;&#10;Description automatically generated">
            <a:extLst>
              <a:ext uri="{FF2B5EF4-FFF2-40B4-BE49-F238E27FC236}">
                <a16:creationId xmlns:a16="http://schemas.microsoft.com/office/drawing/2014/main" id="{7B8563DD-8624-3F3C-5CFC-D2E106A6B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9520" y="2568904"/>
            <a:ext cx="2447170" cy="904875"/>
          </a:xfrm>
        </p:spPr>
      </p:pic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sz="3950" b="0" spc="-1">
                <a:solidFill>
                  <a:srgbClr val="000000"/>
                </a:solidFill>
                <a:latin typeface="Arial"/>
              </a:rPr>
              <a:t>Data – Bytes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79962" y="1244864"/>
            <a:ext cx="2225446" cy="3146321"/>
            <a:chOff x="228600" y="1371600"/>
            <a:chExt cx="2453400" cy="3468600"/>
          </a:xfrm>
        </p:grpSpPr>
        <p:pic>
          <p:nvPicPr>
            <p:cNvPr id="71" name="Picture 70"/>
            <p:cNvPicPr/>
            <p:nvPr/>
          </p:nvPicPr>
          <p:blipFill>
            <a:blip r:embed="rId5"/>
            <a:stretch/>
          </p:blipFill>
          <p:spPr>
            <a:xfrm>
              <a:off x="228600" y="1371600"/>
              <a:ext cx="2453400" cy="3468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" name="TextBox 71"/>
            <p:cNvSpPr txBox="1"/>
            <p:nvPr/>
          </p:nvSpPr>
          <p:spPr>
            <a:xfrm>
              <a:off x="457200" y="2677741"/>
              <a:ext cx="2163771" cy="4302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r>
                <a:rPr lang="en-US" sz="2150" spc="-1">
                  <a:solidFill>
                    <a:srgbClr val="000000"/>
                  </a:solidFill>
                  <a:latin typeface="Arial"/>
                </a:rPr>
                <a:t>256 </a:t>
              </a:r>
              <a:r>
                <a:rPr lang="en-US" sz="2150" b="1" i="1" spc="-1">
                  <a:solidFill>
                    <a:srgbClr val="000000"/>
                  </a:solidFill>
                  <a:latin typeface="Arial"/>
                </a:rPr>
                <a:t>Giga</a:t>
              </a:r>
              <a:r>
                <a:rPr lang="en-US" sz="2150" spc="-1">
                  <a:solidFill>
                    <a:srgbClr val="000000"/>
                  </a:solidFill>
                  <a:latin typeface="Arial"/>
                </a:rPr>
                <a:t>bytes</a:t>
              </a:r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637595" y="1669400"/>
            <a:ext cx="2155242" cy="1313389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2900" spc="-1">
                <a:solidFill>
                  <a:srgbClr val="000000"/>
                </a:solidFill>
                <a:latin typeface="Arial"/>
              </a:rPr>
              <a:t>1 </a:t>
            </a:r>
            <a:r>
              <a:rPr lang="en-US" sz="2900" b="1" i="1" spc="-1">
                <a:solidFill>
                  <a:srgbClr val="000000"/>
                </a:solidFill>
                <a:latin typeface="Arial"/>
              </a:rPr>
              <a:t>Peta</a:t>
            </a:r>
            <a:r>
              <a:rPr lang="en-US" sz="2900" spc="-1">
                <a:solidFill>
                  <a:srgbClr val="000000"/>
                </a:solidFill>
                <a:latin typeface="Arial"/>
              </a:rPr>
              <a:t>byte</a:t>
            </a:r>
            <a:endParaRPr lang="en-US" sz="2900" spc="-1">
              <a:latin typeface="Arial"/>
            </a:endParaRPr>
          </a:p>
          <a:p>
            <a:br>
              <a:rPr lang="en-US" sz="2900" spc="-1">
                <a:latin typeface="Arial"/>
              </a:rPr>
            </a:br>
            <a:r>
              <a:rPr lang="en-US" sz="2900" spc="-1">
                <a:solidFill>
                  <a:srgbClr val="000000"/>
                </a:solidFill>
                <a:latin typeface="Arial"/>
              </a:rPr>
              <a:t>     </a:t>
            </a:r>
            <a:r>
              <a:rPr lang="en-US" sz="2900" spc="-1">
                <a:solidFill>
                  <a:srgbClr val="8B04C9"/>
                </a:solidFill>
                <a:latin typeface="Arial"/>
              </a:rPr>
              <a:t>4,000</a:t>
            </a:r>
            <a:endParaRPr lang="en-US" sz="2900" spc="-1">
              <a:solidFill>
                <a:srgbClr val="000000"/>
              </a:solidFill>
              <a:latin typeface="Arial"/>
            </a:endParaRPr>
          </a:p>
          <a:p>
            <a:endParaRPr lang="en-US" sz="2900" spc="-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387E44-E216-A8DC-635F-70107EE6F679}"/>
              </a:ext>
            </a:extLst>
          </p:cNvPr>
          <p:cNvGrpSpPr/>
          <p:nvPr/>
        </p:nvGrpSpPr>
        <p:grpSpPr>
          <a:xfrm>
            <a:off x="2331931" y="1665839"/>
            <a:ext cx="2073600" cy="2259108"/>
            <a:chOff x="3641040" y="2065681"/>
            <a:chExt cx="2286000" cy="24905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F10D8E-CEB7-9CBA-62EB-EB732E41B5B0}"/>
                </a:ext>
              </a:extLst>
            </p:cNvPr>
            <p:cNvSpPr txBox="1"/>
            <p:nvPr/>
          </p:nvSpPr>
          <p:spPr>
            <a:xfrm>
              <a:off x="3641040" y="2065681"/>
              <a:ext cx="2286000" cy="752759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pPr algn="ctr"/>
              <a:r>
                <a:rPr lang="en-US" sz="2900" spc="-1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n-US" sz="2900" b="1" i="1" spc="-1">
                  <a:solidFill>
                    <a:srgbClr val="000000"/>
                  </a:solidFill>
                  <a:latin typeface="Arial"/>
                </a:rPr>
                <a:t>Tera</a:t>
              </a:r>
              <a:r>
                <a:rPr lang="en-US" sz="2900" spc="-1">
                  <a:solidFill>
                    <a:srgbClr val="000000"/>
                  </a:solidFill>
                  <a:latin typeface="Arial"/>
                </a:rPr>
                <a:t>byte</a:t>
              </a:r>
            </a:p>
            <a:p>
              <a:pPr algn="ctr"/>
              <a:endParaRPr lang="en-US" sz="2900" spc="-1">
                <a:solidFill>
                  <a:srgbClr val="000000"/>
                </a:solidFill>
                <a:latin typeface="Arial"/>
              </a:endParaRPr>
            </a:p>
            <a:p>
              <a:pPr algn="ctr"/>
              <a:r>
                <a:rPr lang="en-US" sz="2900" spc="-1">
                  <a:solidFill>
                    <a:srgbClr val="8B04C9"/>
                  </a:solidFill>
                  <a:latin typeface="Arial"/>
                </a:rPr>
                <a:t>4</a:t>
              </a:r>
              <a:endParaRPr lang="en-US" sz="2900" spc="-1">
                <a:solidFill>
                  <a:srgbClr val="000000"/>
                </a:solidFill>
                <a:latin typeface="Arial"/>
              </a:endParaRPr>
            </a:p>
            <a:p>
              <a:pPr algn="ctr"/>
              <a:endParaRPr lang="en-US" sz="2900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6F455-CEEF-1790-EE1A-8F6B1763F38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778375" y="3373228"/>
              <a:ext cx="836640" cy="118295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B6823A-5B79-8464-156F-9769F3A0D0BB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941735" y="3373230"/>
              <a:ext cx="836640" cy="11829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F98FED-C5DA-731C-BC8D-1A9A36E789A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778375" y="2411108"/>
              <a:ext cx="836640" cy="1182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7E52E2-B918-E378-5269-E15DE9ACB8A1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941735" y="2411109"/>
              <a:ext cx="836640" cy="1182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296480-1C5F-A5C1-2C5B-B1B00A1AB3D1}"/>
              </a:ext>
            </a:extLst>
          </p:cNvPr>
          <p:cNvSpPr txBox="1"/>
          <p:nvPr/>
        </p:nvSpPr>
        <p:spPr>
          <a:xfrm>
            <a:off x="6846227" y="1666211"/>
            <a:ext cx="2073600" cy="1313389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2900" spc="-1">
                <a:solidFill>
                  <a:srgbClr val="000000"/>
                </a:solidFill>
                <a:latin typeface="Arial"/>
              </a:rPr>
              <a:t>1 </a:t>
            </a:r>
            <a:r>
              <a:rPr lang="en-US" sz="2900" b="1" i="1" spc="-1">
                <a:solidFill>
                  <a:srgbClr val="000000"/>
                </a:solidFill>
                <a:latin typeface="Arial"/>
              </a:rPr>
              <a:t>Exa</a:t>
            </a:r>
            <a:r>
              <a:rPr lang="en-US" sz="2900" spc="-1">
                <a:solidFill>
                  <a:srgbClr val="000000"/>
                </a:solidFill>
                <a:latin typeface="Arial"/>
              </a:rPr>
              <a:t>byte</a:t>
            </a:r>
            <a:br>
              <a:rPr lang="en-US" sz="2900" spc="-1">
                <a:latin typeface="Arial"/>
              </a:rPr>
            </a:br>
            <a:br>
              <a:rPr lang="en-US" sz="2900" spc="-1">
                <a:latin typeface="Arial"/>
              </a:rPr>
            </a:br>
            <a:r>
              <a:rPr lang="en-US" sz="2900" spc="-1">
                <a:solidFill>
                  <a:srgbClr val="8B04C9"/>
                </a:solidFill>
                <a:latin typeface="Arial"/>
              </a:rPr>
              <a:t>4,000,000</a:t>
            </a:r>
          </a:p>
          <a:p>
            <a:endParaRPr lang="en-US" sz="2900" spc="-1">
              <a:latin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BFC6BD-1768-DC83-B2FD-0E1D93F70948}"/>
              </a:ext>
            </a:extLst>
          </p:cNvPr>
          <p:cNvCxnSpPr/>
          <p:nvPr/>
        </p:nvCxnSpPr>
        <p:spPr>
          <a:xfrm>
            <a:off x="650086" y="4171312"/>
            <a:ext cx="8060104" cy="0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011612DD-0F47-FAEB-CD97-7BB38AAB9C26}"/>
              </a:ext>
            </a:extLst>
          </p:cNvPr>
          <p:cNvSpPr/>
          <p:nvPr/>
        </p:nvSpPr>
        <p:spPr>
          <a:xfrm>
            <a:off x="901206" y="4327455"/>
            <a:ext cx="667820" cy="314379"/>
          </a:xfrm>
          <a:prstGeom prst="wedgeRectCallout">
            <a:avLst>
              <a:gd name="adj1" fmla="val -20833"/>
              <a:gd name="adj2" fmla="val -878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/>
              <a:t>1GB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894E44F8-DC5B-EFA3-E5DB-77D74E25159E}"/>
              </a:ext>
            </a:extLst>
          </p:cNvPr>
          <p:cNvSpPr/>
          <p:nvPr/>
        </p:nvSpPr>
        <p:spPr>
          <a:xfrm>
            <a:off x="3108905" y="4327456"/>
            <a:ext cx="667820" cy="314379"/>
          </a:xfrm>
          <a:prstGeom prst="wedgeRectCallout">
            <a:avLst>
              <a:gd name="adj1" fmla="val -20833"/>
              <a:gd name="adj2" fmla="val -878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/>
              <a:t>1TB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4817BACB-6A8A-BB15-4AFF-79FB63452F8E}"/>
              </a:ext>
            </a:extLst>
          </p:cNvPr>
          <p:cNvSpPr/>
          <p:nvPr/>
        </p:nvSpPr>
        <p:spPr>
          <a:xfrm>
            <a:off x="5257245" y="4327454"/>
            <a:ext cx="667820" cy="314379"/>
          </a:xfrm>
          <a:prstGeom prst="wedgeRectCallout">
            <a:avLst>
              <a:gd name="adj1" fmla="val -20833"/>
              <a:gd name="adj2" fmla="val -878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/>
              <a:t>1PB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29F56AED-C3B7-D865-04A9-2A555713985D}"/>
              </a:ext>
            </a:extLst>
          </p:cNvPr>
          <p:cNvSpPr/>
          <p:nvPr/>
        </p:nvSpPr>
        <p:spPr>
          <a:xfrm>
            <a:off x="7524301" y="4327452"/>
            <a:ext cx="667820" cy="314379"/>
          </a:xfrm>
          <a:prstGeom prst="wedgeRectCallout">
            <a:avLst>
              <a:gd name="adj1" fmla="val -20833"/>
              <a:gd name="adj2" fmla="val -878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/>
              <a:t>1EB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5453BE-5E47-E5B8-D4C9-00B984AC0857}"/>
              </a:ext>
            </a:extLst>
          </p:cNvPr>
          <p:cNvGrpSpPr/>
          <p:nvPr/>
        </p:nvGrpSpPr>
        <p:grpSpPr>
          <a:xfrm>
            <a:off x="6452037" y="3828538"/>
            <a:ext cx="1332879" cy="786057"/>
            <a:chOff x="4928507" y="5643301"/>
            <a:chExt cx="1332879" cy="7860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B29546-F00A-D3F6-21AC-1463BC8DE78C}"/>
                </a:ext>
              </a:extLst>
            </p:cNvPr>
            <p:cNvSpPr/>
            <p:nvPr/>
          </p:nvSpPr>
          <p:spPr>
            <a:xfrm>
              <a:off x="4932406" y="5644682"/>
              <a:ext cx="1328551" cy="782724"/>
            </a:xfrm>
            <a:prstGeom prst="round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8C2699-FA60-0D28-C9E0-6725EC94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928507" y="5643301"/>
              <a:ext cx="1332879" cy="7860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" grpId="0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/>
          <p:nvPr/>
        </p:nvPicPr>
        <p:blipFill>
          <a:blip r:embed="rId3"/>
          <a:srcRect t="4742" b="4742"/>
          <a:stretch/>
        </p:blipFill>
        <p:spPr>
          <a:xfrm>
            <a:off x="40166" y="883627"/>
            <a:ext cx="9063428" cy="3768074"/>
          </a:xfrm>
          <a:prstGeom prst="round2DiagRect">
            <a:avLst>
              <a:gd name="adj1" fmla="val 0"/>
              <a:gd name="adj2" fmla="val 8180"/>
            </a:avLst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D11AC6A-78AA-75F5-D421-FECDC4BFA1B4}"/>
              </a:ext>
            </a:extLst>
          </p:cNvPr>
          <p:cNvSpPr/>
          <p:nvPr/>
        </p:nvSpPr>
        <p:spPr>
          <a:xfrm>
            <a:off x="1877352" y="890124"/>
            <a:ext cx="1739788" cy="2249586"/>
          </a:xfrm>
          <a:custGeom>
            <a:avLst/>
            <a:gdLst>
              <a:gd name="connsiteX0" fmla="*/ 0 w 1739788"/>
              <a:gd name="connsiteY0" fmla="*/ 0 h 2249586"/>
              <a:gd name="connsiteX1" fmla="*/ 364142 w 1739788"/>
              <a:gd name="connsiteY1" fmla="*/ 2249586 h 2249586"/>
              <a:gd name="connsiteX2" fmla="*/ 1310910 w 1739788"/>
              <a:gd name="connsiteY2" fmla="*/ 2249586 h 2249586"/>
              <a:gd name="connsiteX3" fmla="*/ 1739788 w 1739788"/>
              <a:gd name="connsiteY3" fmla="*/ 16184 h 2249586"/>
              <a:gd name="connsiteX4" fmla="*/ 0 w 1739788"/>
              <a:gd name="connsiteY4" fmla="*/ 0 h 22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788" h="2249586">
                <a:moveTo>
                  <a:pt x="0" y="0"/>
                </a:moveTo>
                <a:lnTo>
                  <a:pt x="364142" y="2249586"/>
                </a:lnTo>
                <a:lnTo>
                  <a:pt x="1310910" y="2249586"/>
                </a:lnTo>
                <a:lnTo>
                  <a:pt x="1739788" y="1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964F87-CDD6-B7F7-36E0-834FC9DFE2B5}"/>
              </a:ext>
            </a:extLst>
          </p:cNvPr>
          <p:cNvSpPr/>
          <p:nvPr/>
        </p:nvSpPr>
        <p:spPr>
          <a:xfrm>
            <a:off x="3463391" y="890124"/>
            <a:ext cx="3196354" cy="2014917"/>
          </a:xfrm>
          <a:custGeom>
            <a:avLst/>
            <a:gdLst>
              <a:gd name="connsiteX0" fmla="*/ 267037 w 3196354"/>
              <a:gd name="connsiteY0" fmla="*/ 0 h 2014917"/>
              <a:gd name="connsiteX1" fmla="*/ 0 w 3196354"/>
              <a:gd name="connsiteY1" fmla="*/ 1116701 h 2014917"/>
              <a:gd name="connsiteX2" fmla="*/ 1197621 w 3196354"/>
              <a:gd name="connsiteY2" fmla="*/ 1432290 h 2014917"/>
              <a:gd name="connsiteX3" fmla="*/ 1310910 w 3196354"/>
              <a:gd name="connsiteY3" fmla="*/ 2014917 h 2014917"/>
              <a:gd name="connsiteX4" fmla="*/ 2338598 w 3196354"/>
              <a:gd name="connsiteY4" fmla="*/ 2006825 h 2014917"/>
              <a:gd name="connsiteX5" fmla="*/ 3196354 w 3196354"/>
              <a:gd name="connsiteY5" fmla="*/ 1238081 h 2014917"/>
              <a:gd name="connsiteX6" fmla="*/ 2921225 w 3196354"/>
              <a:gd name="connsiteY6" fmla="*/ 8092 h 2014917"/>
              <a:gd name="connsiteX7" fmla="*/ 267037 w 3196354"/>
              <a:gd name="connsiteY7" fmla="*/ 0 h 201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6354" h="2014917">
                <a:moveTo>
                  <a:pt x="267037" y="0"/>
                </a:moveTo>
                <a:lnTo>
                  <a:pt x="0" y="1116701"/>
                </a:lnTo>
                <a:lnTo>
                  <a:pt x="1197621" y="1432290"/>
                </a:lnTo>
                <a:lnTo>
                  <a:pt x="1310910" y="2014917"/>
                </a:lnTo>
                <a:lnTo>
                  <a:pt x="2338598" y="2006825"/>
                </a:lnTo>
                <a:lnTo>
                  <a:pt x="3196354" y="1238081"/>
                </a:lnTo>
                <a:lnTo>
                  <a:pt x="2921225" y="8092"/>
                </a:lnTo>
                <a:lnTo>
                  <a:pt x="2670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996A8E-0D7F-2FA9-F24C-33F17435A0CD}"/>
              </a:ext>
            </a:extLst>
          </p:cNvPr>
          <p:cNvSpPr/>
          <p:nvPr/>
        </p:nvSpPr>
        <p:spPr>
          <a:xfrm>
            <a:off x="5821118" y="890123"/>
            <a:ext cx="3283162" cy="3620073"/>
          </a:xfrm>
          <a:custGeom>
            <a:avLst/>
            <a:gdLst>
              <a:gd name="connsiteX0" fmla="*/ 752560 w 3293459"/>
              <a:gd name="connsiteY0" fmla="*/ 0 h 3681876"/>
              <a:gd name="connsiteX1" fmla="*/ 801112 w 3293459"/>
              <a:gd name="connsiteY1" fmla="*/ 1060057 h 3681876"/>
              <a:gd name="connsiteX2" fmla="*/ 1755972 w 3293459"/>
              <a:gd name="connsiteY2" fmla="*/ 1836892 h 3681876"/>
              <a:gd name="connsiteX3" fmla="*/ 768744 w 3293459"/>
              <a:gd name="connsiteY3" fmla="*/ 2201034 h 3681876"/>
              <a:gd name="connsiteX4" fmla="*/ 550259 w 3293459"/>
              <a:gd name="connsiteY4" fmla="*/ 2532807 h 3681876"/>
              <a:gd name="connsiteX5" fmla="*/ 121381 w 3293459"/>
              <a:gd name="connsiteY5" fmla="*/ 2532807 h 3681876"/>
              <a:gd name="connsiteX6" fmla="*/ 0 w 3293459"/>
              <a:gd name="connsiteY6" fmla="*/ 2832212 h 3681876"/>
              <a:gd name="connsiteX7" fmla="*/ 776836 w 3293459"/>
              <a:gd name="connsiteY7" fmla="*/ 3649508 h 3681876"/>
              <a:gd name="connsiteX8" fmla="*/ 1780248 w 3293459"/>
              <a:gd name="connsiteY8" fmla="*/ 3681876 h 3681876"/>
              <a:gd name="connsiteX9" fmla="*/ 2201034 w 3293459"/>
              <a:gd name="connsiteY9" fmla="*/ 3188262 h 3681876"/>
              <a:gd name="connsiteX10" fmla="*/ 3277275 w 3293459"/>
              <a:gd name="connsiteY10" fmla="*/ 3131618 h 3681876"/>
              <a:gd name="connsiteX11" fmla="*/ 3293459 w 3293459"/>
              <a:gd name="connsiteY11" fmla="*/ 258945 h 3681876"/>
              <a:gd name="connsiteX12" fmla="*/ 3228723 w 3293459"/>
              <a:gd name="connsiteY12" fmla="*/ 129472 h 3681876"/>
              <a:gd name="connsiteX13" fmla="*/ 3058790 w 3293459"/>
              <a:gd name="connsiteY13" fmla="*/ 0 h 3681876"/>
              <a:gd name="connsiteX14" fmla="*/ 752560 w 3293459"/>
              <a:gd name="connsiteY14" fmla="*/ 0 h 368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3459" h="3681876">
                <a:moveTo>
                  <a:pt x="752560" y="0"/>
                </a:moveTo>
                <a:lnTo>
                  <a:pt x="801112" y="1060057"/>
                </a:lnTo>
                <a:lnTo>
                  <a:pt x="1755972" y="1836892"/>
                </a:lnTo>
                <a:lnTo>
                  <a:pt x="768744" y="2201034"/>
                </a:lnTo>
                <a:lnTo>
                  <a:pt x="550259" y="2532807"/>
                </a:lnTo>
                <a:lnTo>
                  <a:pt x="121381" y="2532807"/>
                </a:lnTo>
                <a:lnTo>
                  <a:pt x="0" y="2832212"/>
                </a:lnTo>
                <a:lnTo>
                  <a:pt x="776836" y="3649508"/>
                </a:lnTo>
                <a:lnTo>
                  <a:pt x="1780248" y="3681876"/>
                </a:lnTo>
                <a:lnTo>
                  <a:pt x="2201034" y="3188262"/>
                </a:lnTo>
                <a:lnTo>
                  <a:pt x="3277275" y="3131618"/>
                </a:lnTo>
                <a:cubicBezTo>
                  <a:pt x="3282670" y="2174060"/>
                  <a:pt x="3288064" y="1216503"/>
                  <a:pt x="3293459" y="258945"/>
                </a:cubicBezTo>
                <a:lnTo>
                  <a:pt x="3228723" y="129472"/>
                </a:lnTo>
                <a:lnTo>
                  <a:pt x="3058790" y="0"/>
                </a:lnTo>
                <a:lnTo>
                  <a:pt x="752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1789D7D-8000-DF96-EEE1-6249E8037ACA}"/>
              </a:ext>
            </a:extLst>
          </p:cNvPr>
          <p:cNvSpPr/>
          <p:nvPr/>
        </p:nvSpPr>
        <p:spPr>
          <a:xfrm>
            <a:off x="4822853" y="2516623"/>
            <a:ext cx="1835425" cy="804038"/>
          </a:xfrm>
          <a:custGeom>
            <a:avLst/>
            <a:gdLst>
              <a:gd name="connsiteX0" fmla="*/ 1537487 w 1861168"/>
              <a:gd name="connsiteY0" fmla="*/ 0 h 922492"/>
              <a:gd name="connsiteX1" fmla="*/ 1035781 w 1861168"/>
              <a:gd name="connsiteY1" fmla="*/ 372234 h 922492"/>
              <a:gd name="connsiteX2" fmla="*/ 40460 w 1861168"/>
              <a:gd name="connsiteY2" fmla="*/ 517890 h 922492"/>
              <a:gd name="connsiteX3" fmla="*/ 0 w 1861168"/>
              <a:gd name="connsiteY3" fmla="*/ 817296 h 922492"/>
              <a:gd name="connsiteX4" fmla="*/ 1416106 w 1861168"/>
              <a:gd name="connsiteY4" fmla="*/ 922492 h 922492"/>
              <a:gd name="connsiteX5" fmla="*/ 1861168 w 1861168"/>
              <a:gd name="connsiteY5" fmla="*/ 307497 h 922492"/>
              <a:gd name="connsiteX6" fmla="*/ 1537487 w 1861168"/>
              <a:gd name="connsiteY6" fmla="*/ 0 h 92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1168" h="922492">
                <a:moveTo>
                  <a:pt x="1537487" y="0"/>
                </a:moveTo>
                <a:lnTo>
                  <a:pt x="1035781" y="372234"/>
                </a:lnTo>
                <a:lnTo>
                  <a:pt x="40460" y="517890"/>
                </a:lnTo>
                <a:lnTo>
                  <a:pt x="0" y="817296"/>
                </a:lnTo>
                <a:lnTo>
                  <a:pt x="1416106" y="922492"/>
                </a:lnTo>
                <a:lnTo>
                  <a:pt x="1861168" y="307497"/>
                </a:lnTo>
                <a:lnTo>
                  <a:pt x="15374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847250A6-C713-2110-95B6-1DAC64F8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4" cy="396264"/>
          </a:xfrm>
        </p:spPr>
        <p:txBody>
          <a:bodyPr/>
          <a:lstStyle/>
          <a:p>
            <a:pPr>
              <a:defRPr/>
            </a:pPr>
            <a:fld id="{0A1BF2A7-198D-4BCD-8375-CAC66677F609}" type="datetime1">
              <a:rPr lang="de-DE" smtClean="0"/>
              <a:t>09.09.2024</a:t>
            </a:fld>
            <a:endParaRPr lang="de-DE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9C964A3-157F-F392-8398-9A64763F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 smtClean="0"/>
              <a:t>5</a:t>
            </a:fld>
            <a:endParaRPr lang="de-DE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5901E5B-A2FD-8C5F-6D36-ABFEA2F29531}"/>
              </a:ext>
            </a:extLst>
          </p:cNvPr>
          <p:cNvGrpSpPr/>
          <p:nvPr/>
        </p:nvGrpSpPr>
        <p:grpSpPr>
          <a:xfrm>
            <a:off x="671466" y="4088455"/>
            <a:ext cx="259589" cy="486694"/>
            <a:chOff x="2447179" y="33997"/>
            <a:chExt cx="382053" cy="772532"/>
          </a:xfrm>
        </p:grpSpPr>
        <p:pic>
          <p:nvPicPr>
            <p:cNvPr id="13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9368A542-0F93-F68B-A512-83176C2E4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179" y="711529"/>
              <a:ext cx="380245" cy="95000"/>
            </a:xfrm>
            <a:prstGeom prst="rect">
              <a:avLst/>
            </a:prstGeom>
          </p:spPr>
        </p:pic>
        <p:pic>
          <p:nvPicPr>
            <p:cNvPr id="15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9DA35915-E08C-03F3-B803-AA14AB3C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619" y="680617"/>
              <a:ext cx="380245" cy="95000"/>
            </a:xfrm>
            <a:prstGeom prst="rect">
              <a:avLst/>
            </a:prstGeom>
          </p:spPr>
        </p:pic>
        <p:pic>
          <p:nvPicPr>
            <p:cNvPr id="17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FD907737-C55A-379B-B154-4CA44A12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363" y="641618"/>
              <a:ext cx="380245" cy="95000"/>
            </a:xfrm>
            <a:prstGeom prst="rect">
              <a:avLst/>
            </a:prstGeom>
          </p:spPr>
        </p:pic>
        <p:pic>
          <p:nvPicPr>
            <p:cNvPr id="19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596E6670-A86F-58C4-615D-8692A053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803" y="608011"/>
              <a:ext cx="380245" cy="95000"/>
            </a:xfrm>
            <a:prstGeom prst="rect">
              <a:avLst/>
            </a:prstGeom>
          </p:spPr>
        </p:pic>
        <p:pic>
          <p:nvPicPr>
            <p:cNvPr id="21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1B16A367-99F4-E443-1D00-9FF530DE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547" y="569013"/>
              <a:ext cx="380245" cy="95000"/>
            </a:xfrm>
            <a:prstGeom prst="rect">
              <a:avLst/>
            </a:prstGeom>
          </p:spPr>
        </p:pic>
        <p:pic>
          <p:nvPicPr>
            <p:cNvPr id="23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E1EF9591-FE1F-33B5-FD79-3C73E9C87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179" y="528218"/>
              <a:ext cx="380245" cy="95000"/>
            </a:xfrm>
            <a:prstGeom prst="rect">
              <a:avLst/>
            </a:prstGeom>
          </p:spPr>
        </p:pic>
        <p:pic>
          <p:nvPicPr>
            <p:cNvPr id="25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3CF7A5ED-B3C5-5478-9563-394F8D05F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619" y="497306"/>
              <a:ext cx="380245" cy="95000"/>
            </a:xfrm>
            <a:prstGeom prst="rect">
              <a:avLst/>
            </a:prstGeom>
          </p:spPr>
        </p:pic>
        <p:pic>
          <p:nvPicPr>
            <p:cNvPr id="27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671C6A78-587A-9C92-7A4D-778EEFFF0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363" y="458307"/>
              <a:ext cx="380245" cy="95000"/>
            </a:xfrm>
            <a:prstGeom prst="rect">
              <a:avLst/>
            </a:prstGeom>
          </p:spPr>
        </p:pic>
        <p:pic>
          <p:nvPicPr>
            <p:cNvPr id="29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75A18DE2-E230-DDDB-611A-E14CDC03A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803" y="424700"/>
              <a:ext cx="380245" cy="95000"/>
            </a:xfrm>
            <a:prstGeom prst="rect">
              <a:avLst/>
            </a:prstGeom>
          </p:spPr>
        </p:pic>
        <p:pic>
          <p:nvPicPr>
            <p:cNvPr id="31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3574B54B-3D1F-1EF2-BA9E-FE60A6D4D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547" y="385702"/>
              <a:ext cx="380245" cy="95000"/>
            </a:xfrm>
            <a:prstGeom prst="rect">
              <a:avLst/>
            </a:prstGeom>
          </p:spPr>
        </p:pic>
        <p:pic>
          <p:nvPicPr>
            <p:cNvPr id="53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E6C3EDF9-6F6C-8611-D1AD-3B1CED2F8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619" y="351736"/>
              <a:ext cx="380245" cy="95000"/>
            </a:xfrm>
            <a:prstGeom prst="rect">
              <a:avLst/>
            </a:prstGeom>
          </p:spPr>
        </p:pic>
        <p:pic>
          <p:nvPicPr>
            <p:cNvPr id="55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FAC913B3-BAFF-B434-AD6D-DFAEFAEC1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363" y="315433"/>
              <a:ext cx="380245" cy="95000"/>
            </a:xfrm>
            <a:prstGeom prst="rect">
              <a:avLst/>
            </a:prstGeom>
          </p:spPr>
        </p:pic>
        <p:pic>
          <p:nvPicPr>
            <p:cNvPr id="57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3C5EBB56-BB86-8125-FF2B-44EAEFD4B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803" y="281825"/>
              <a:ext cx="380245" cy="95000"/>
            </a:xfrm>
            <a:prstGeom prst="rect">
              <a:avLst/>
            </a:prstGeom>
          </p:spPr>
        </p:pic>
        <p:pic>
          <p:nvPicPr>
            <p:cNvPr id="59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77341944-4DF5-E305-C95C-C7AAACC3A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547" y="248218"/>
              <a:ext cx="380245" cy="95000"/>
            </a:xfrm>
            <a:prstGeom prst="rect">
              <a:avLst/>
            </a:prstGeom>
          </p:spPr>
        </p:pic>
        <p:pic>
          <p:nvPicPr>
            <p:cNvPr id="61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AE9CF63B-D3AF-6C24-4004-4A3A3A8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987" y="209220"/>
              <a:ext cx="380245" cy="95000"/>
            </a:xfrm>
            <a:prstGeom prst="rect">
              <a:avLst/>
            </a:prstGeom>
          </p:spPr>
        </p:pic>
        <p:pic>
          <p:nvPicPr>
            <p:cNvPr id="63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34A92BAE-0A9C-132E-662C-771523C8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619" y="173817"/>
              <a:ext cx="380245" cy="95000"/>
            </a:xfrm>
            <a:prstGeom prst="rect">
              <a:avLst/>
            </a:prstGeom>
          </p:spPr>
        </p:pic>
        <p:pic>
          <p:nvPicPr>
            <p:cNvPr id="65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E4BC7743-83DB-5197-6F13-213290C1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363" y="137514"/>
              <a:ext cx="380245" cy="95000"/>
            </a:xfrm>
            <a:prstGeom prst="rect">
              <a:avLst/>
            </a:prstGeom>
          </p:spPr>
        </p:pic>
        <p:pic>
          <p:nvPicPr>
            <p:cNvPr id="67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B99A699A-DE54-6760-3B16-88F53E968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803" y="103906"/>
              <a:ext cx="380245" cy="95000"/>
            </a:xfrm>
            <a:prstGeom prst="rect">
              <a:avLst/>
            </a:prstGeom>
          </p:spPr>
        </p:pic>
        <p:pic>
          <p:nvPicPr>
            <p:cNvPr id="69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5D491073-99C7-EF11-63EA-25B07FD1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7547" y="70299"/>
              <a:ext cx="380245" cy="95000"/>
            </a:xfrm>
            <a:prstGeom prst="rect">
              <a:avLst/>
            </a:prstGeom>
          </p:spPr>
        </p:pic>
        <p:pic>
          <p:nvPicPr>
            <p:cNvPr id="71" name="Content Placeholder 17" descr="A stack of white and blue squares&#10;&#10;Description automatically generated">
              <a:extLst>
                <a:ext uri="{FF2B5EF4-FFF2-40B4-BE49-F238E27FC236}">
                  <a16:creationId xmlns:a16="http://schemas.microsoft.com/office/drawing/2014/main" id="{9DEB1DB1-9B9F-C865-E7E2-5A1403EBB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987" y="33997"/>
              <a:ext cx="380245" cy="95000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461F9CA-4E65-6B96-F4F4-EC3BABD049E5}"/>
              </a:ext>
            </a:extLst>
          </p:cNvPr>
          <p:cNvSpPr txBox="1"/>
          <p:nvPr/>
        </p:nvSpPr>
        <p:spPr>
          <a:xfrm>
            <a:off x="511552" y="4208123"/>
            <a:ext cx="64316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8B04C9"/>
                </a:solidFill>
              </a:rPr>
              <a:t>80000</a:t>
            </a:r>
            <a:endParaRPr lang="en-US" sz="10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2DB2CC9-CE19-15E6-4CB8-B39608B8E833}"/>
              </a:ext>
            </a:extLst>
          </p:cNvPr>
          <p:cNvSpPr txBox="1"/>
          <p:nvPr/>
        </p:nvSpPr>
        <p:spPr>
          <a:xfrm>
            <a:off x="7463676" y="4353278"/>
            <a:ext cx="176247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rgbClr val="005ED1"/>
                </a:solidFill>
                <a:ea typeface="+mn-lt"/>
                <a:cs typeface="+mn-lt"/>
              </a:rPr>
              <a:t>https://arxiv.org/abs/2202.07659</a:t>
            </a:r>
            <a:endParaRPr lang="en-US" sz="800">
              <a:solidFill>
                <a:srgbClr val="0076D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9F2463-8150-4DAA-877D-A146C8C8C60A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6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HEP Data Acquisition</a:t>
            </a:r>
            <a:endParaRPr/>
          </a:p>
        </p:txBody>
      </p:sp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3363888" y="1161934"/>
            <a:ext cx="3620691" cy="2769394"/>
          </a:xfrm>
          <a:custGeom>
            <a:avLst/>
            <a:gdLst>
              <a:gd name="T0" fmla="*/ 542960 w 13408"/>
              <a:gd name="T1" fmla="*/ 3692165 h 10256"/>
              <a:gd name="T2" fmla="*/ 1192495 w 13408"/>
              <a:gd name="T3" fmla="*/ 2893966 h 10256"/>
              <a:gd name="T4" fmla="*/ 1571270 w 13408"/>
              <a:gd name="T5" fmla="*/ 2594056 h 10256"/>
              <a:gd name="T6" fmla="*/ 2062022 w 13408"/>
              <a:gd name="T7" fmla="*/ 2417999 h 10256"/>
              <a:gd name="T8" fmla="*/ 3003200 w 13408"/>
              <a:gd name="T9" fmla="*/ 2060484 h 10256"/>
              <a:gd name="T10" fmla="*/ 3718265 w 13408"/>
              <a:gd name="T11" fmla="*/ 1930511 h 10256"/>
              <a:gd name="T12" fmla="*/ 4827228 w 13408"/>
              <a:gd name="T13" fmla="*/ 1723850 h 10256"/>
              <a:gd name="T14" fmla="*/ 71290 w 13408"/>
              <a:gd name="T15" fmla="*/ 0 h 10256"/>
              <a:gd name="T16" fmla="*/ 282281 w 13408"/>
              <a:gd name="T17" fmla="*/ 1033662 h 10256"/>
              <a:gd name="T18" fmla="*/ 315046 w 13408"/>
              <a:gd name="T19" fmla="*/ 1761294 h 10256"/>
              <a:gd name="T20" fmla="*/ 291643 w 13408"/>
              <a:gd name="T21" fmla="*/ 2406838 h 10256"/>
              <a:gd name="T22" fmla="*/ 214231 w 13408"/>
              <a:gd name="T23" fmla="*/ 2892166 h 10256"/>
              <a:gd name="T24" fmla="*/ 11522 w 13408"/>
              <a:gd name="T25" fmla="*/ 3481904 h 10256"/>
              <a:gd name="T26" fmla="*/ 269680 w 13408"/>
              <a:gd name="T27" fmla="*/ 3587755 h 10256"/>
              <a:gd name="T28" fmla="*/ 542960 w 13408"/>
              <a:gd name="T29" fmla="*/ 3692165 h 102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408" h="10256" extrusionOk="0">
                <a:moveTo>
                  <a:pt x="1508" y="10255"/>
                </a:moveTo>
                <a:cubicBezTo>
                  <a:pt x="1923" y="9944"/>
                  <a:pt x="2833" y="8548"/>
                  <a:pt x="3312" y="8038"/>
                </a:cubicBezTo>
                <a:cubicBezTo>
                  <a:pt x="3791" y="7528"/>
                  <a:pt x="3976" y="7403"/>
                  <a:pt x="4364" y="7205"/>
                </a:cubicBezTo>
                <a:cubicBezTo>
                  <a:pt x="4751" y="7007"/>
                  <a:pt x="5087" y="6953"/>
                  <a:pt x="5727" y="6716"/>
                </a:cubicBezTo>
                <a:cubicBezTo>
                  <a:pt x="6368" y="6479"/>
                  <a:pt x="7593" y="5935"/>
                  <a:pt x="8341" y="5723"/>
                </a:cubicBezTo>
                <a:cubicBezTo>
                  <a:pt x="9088" y="5510"/>
                  <a:pt x="9511" y="5475"/>
                  <a:pt x="10327" y="5362"/>
                </a:cubicBezTo>
                <a:cubicBezTo>
                  <a:pt x="11143" y="5249"/>
                  <a:pt x="12538" y="4978"/>
                  <a:pt x="13407" y="4788"/>
                </a:cubicBezTo>
                <a:cubicBezTo>
                  <a:pt x="11708" y="3940"/>
                  <a:pt x="2284" y="421"/>
                  <a:pt x="198" y="0"/>
                </a:cubicBezTo>
                <a:cubicBezTo>
                  <a:pt x="441" y="1048"/>
                  <a:pt x="663" y="2052"/>
                  <a:pt x="784" y="2871"/>
                </a:cubicBezTo>
                <a:cubicBezTo>
                  <a:pt x="904" y="3691"/>
                  <a:pt x="869" y="4260"/>
                  <a:pt x="875" y="4892"/>
                </a:cubicBezTo>
                <a:cubicBezTo>
                  <a:pt x="881" y="5525"/>
                  <a:pt x="858" y="6185"/>
                  <a:pt x="810" y="6685"/>
                </a:cubicBezTo>
                <a:cubicBezTo>
                  <a:pt x="762" y="7184"/>
                  <a:pt x="720" y="7547"/>
                  <a:pt x="595" y="8033"/>
                </a:cubicBezTo>
                <a:cubicBezTo>
                  <a:pt x="471" y="8519"/>
                  <a:pt x="0" y="9353"/>
                  <a:pt x="32" y="9671"/>
                </a:cubicBezTo>
                <a:lnTo>
                  <a:pt x="749" y="9965"/>
                </a:lnTo>
                <a:lnTo>
                  <a:pt x="1508" y="10255"/>
                </a:lnTo>
              </a:path>
            </a:pathLst>
          </a:custGeom>
          <a:gradFill rotWithShape="0">
            <a:gsLst>
              <a:gs pos="0">
                <a:srgbClr val="5A6EB4">
                  <a:lumMod val="96000"/>
                  <a:lumOff val="4000"/>
                </a:srgbClr>
              </a:gs>
              <a:gs pos="100000">
                <a:srgbClr val="5A6EB4"/>
              </a:gs>
            </a:gsLst>
            <a:lin ang="81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6" name="Freeform 3"/>
          <p:cNvSpPr>
            <a:spLocks noChangeArrowheads="1"/>
          </p:cNvSpPr>
          <p:nvPr/>
        </p:nvSpPr>
        <p:spPr bwMode="auto">
          <a:xfrm rot="21416905">
            <a:off x="3114844" y="3226198"/>
            <a:ext cx="1222772" cy="1059656"/>
          </a:xfrm>
          <a:custGeom>
            <a:avLst/>
            <a:gdLst>
              <a:gd name="T0" fmla="*/ 226354 w 533"/>
              <a:gd name="T1" fmla="*/ 276432 h 460"/>
              <a:gd name="T2" fmla="*/ 0 w 533"/>
              <a:gd name="T3" fmla="*/ 0 h 460"/>
              <a:gd name="T4" fmla="*/ 146824 w 533"/>
              <a:gd name="T5" fmla="*/ 1412875 h 460"/>
              <a:gd name="T6" fmla="*/ 1630362 w 533"/>
              <a:gd name="T7" fmla="*/ 774010 h 460"/>
              <a:gd name="T8" fmla="*/ 1217419 w 533"/>
              <a:gd name="T9" fmla="*/ 681866 h 460"/>
              <a:gd name="T10" fmla="*/ 226354 w 533"/>
              <a:gd name="T11" fmla="*/ 276432 h 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3" h="460" extrusionOk="0">
                <a:moveTo>
                  <a:pt x="74" y="90"/>
                </a:moveTo>
                <a:lnTo>
                  <a:pt x="0" y="0"/>
                </a:lnTo>
                <a:lnTo>
                  <a:pt x="48" y="460"/>
                </a:lnTo>
                <a:lnTo>
                  <a:pt x="533" y="252"/>
                </a:lnTo>
                <a:lnTo>
                  <a:pt x="398" y="222"/>
                </a:lnTo>
                <a:lnTo>
                  <a:pt x="74" y="90"/>
                </a:lnTo>
                <a:close/>
              </a:path>
            </a:pathLst>
          </a:custGeom>
          <a:solidFill>
            <a:srgbClr val="5A6EB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99798" y="1947389"/>
            <a:ext cx="2514813" cy="332184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69120" tIns="34560" rIns="69120" bIns="3456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188"/>
              </a:spcBef>
              <a:spcAft>
                <a:spcPts val="188"/>
              </a:spcAft>
              <a:defRPr/>
            </a:pPr>
            <a:r>
              <a:rPr lang="en-GB" sz="1600">
                <a:solidFill>
                  <a:schemeClr val="tx1"/>
                </a:solidFill>
              </a:rPr>
              <a:t>Level 1 - special hardware</a:t>
            </a:r>
            <a:endParaRPr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340939" y="2720924"/>
            <a:ext cx="3398091" cy="330994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69120" tIns="34560" rIns="69120" bIns="3456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169"/>
              </a:spcBef>
              <a:spcAft>
                <a:spcPts val="169"/>
              </a:spcAft>
              <a:defRPr/>
            </a:pPr>
            <a:r>
              <a:rPr lang="en-GB" sz="1600">
                <a:solidFill>
                  <a:schemeClr val="tx1"/>
                </a:solidFill>
              </a:rPr>
              <a:t>   Level 2 - Embedded Processors</a:t>
            </a:r>
            <a:endParaRPr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63687" y="1037606"/>
            <a:ext cx="3312368" cy="734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9120" tIns="34560" rIns="69120" bIns="345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de-DE" sz="1600" b="1"/>
              <a:t>1 </a:t>
            </a:r>
            <a:r>
              <a:rPr lang="en-US" sz="1600" b="1"/>
              <a:t>billion</a:t>
            </a:r>
            <a:r>
              <a:rPr lang="de-DE" sz="1600" b="1"/>
              <a:t> </a:t>
            </a:r>
            <a:r>
              <a:rPr lang="en-GB" sz="1600" b="1"/>
              <a:t>collisions / s </a:t>
            </a:r>
            <a:r>
              <a:rPr lang="de-DE" sz="1600" b="1"/>
              <a:t>@ 13TeV</a:t>
            </a:r>
            <a:endParaRPr lang="en-GB" sz="1600" b="1"/>
          </a:p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/>
              <a:t>30MHz bunch crossing rate</a:t>
            </a:r>
            <a:endParaRPr/>
          </a:p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/>
              <a:t>1 PB/sec</a:t>
            </a:r>
            <a:endParaRPr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250728" y="3497542"/>
            <a:ext cx="2682145" cy="34171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69120" tIns="34560" rIns="69120" bIns="3456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169"/>
              </a:spcBef>
              <a:spcAft>
                <a:spcPts val="169"/>
              </a:spcAft>
              <a:defRPr/>
            </a:pPr>
            <a:r>
              <a:rPr lang="en-GB" sz="1600">
                <a:solidFill>
                  <a:schemeClr val="tx1"/>
                </a:solidFill>
              </a:rPr>
              <a:t>  Level 3 – PC Farm (Linux) </a:t>
            </a:r>
            <a:endParaRPr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86183" y="2314292"/>
            <a:ext cx="2077144" cy="2913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9120" tIns="34560" rIns="69120" bIns="345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/>
              <a:t>75 KHz (75 GB/sec)</a:t>
            </a:r>
            <a:endParaRPr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222280" y="3063260"/>
            <a:ext cx="1770773" cy="291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9120" tIns="34560" rIns="69120" bIns="345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>
                <a:solidFill>
                  <a:schemeClr val="tx1"/>
                </a:solidFill>
              </a:rPr>
              <a:t>5 KHz (5 GB/sec)</a:t>
            </a:r>
            <a:endParaRPr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18680" y="3896748"/>
            <a:ext cx="3436967" cy="73459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9120" tIns="34560" rIns="69120" bIns="345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>
                <a:solidFill>
                  <a:schemeClr val="tx1"/>
                </a:solidFill>
              </a:rPr>
              <a:t>200 Hz event rate</a:t>
            </a:r>
            <a:endParaRPr/>
          </a:p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en-GB" sz="1600" b="1">
                <a:solidFill>
                  <a:schemeClr val="tx1"/>
                </a:solidFill>
              </a:rPr>
              <a:t>800MB/s </a:t>
            </a:r>
            <a:r>
              <a:rPr lang="mr-IN" sz="1600" b="1">
                <a:solidFill>
                  <a:schemeClr val="tx1"/>
                </a:solidFill>
              </a:rPr>
              <a:t>–</a:t>
            </a:r>
            <a:r>
              <a:rPr lang="en-GB" sz="1600" b="1">
                <a:solidFill>
                  <a:schemeClr val="tx1"/>
                </a:solidFill>
              </a:rPr>
              <a:t> 10GB/s per experiment</a:t>
            </a:r>
            <a:endParaRPr/>
          </a:p>
          <a:p>
            <a:pPr algn="ctr">
              <a:lnSpc>
                <a:spcPct val="90000"/>
              </a:lnSpc>
              <a:buClrTx/>
              <a:buFontTx/>
              <a:buNone/>
              <a:defRPr/>
            </a:pPr>
            <a:r>
              <a:rPr lang="de-DE" sz="1600" b="1">
                <a:solidFill>
                  <a:schemeClr val="tx1"/>
                </a:solidFill>
              </a:rPr>
              <a:t>~25</a:t>
            </a:r>
            <a:r>
              <a:rPr lang="en-GB" sz="1600" b="1">
                <a:solidFill>
                  <a:schemeClr val="tx1"/>
                </a:solidFill>
              </a:rPr>
              <a:t> GB/s all four experiments</a:t>
            </a:r>
            <a:endParaRPr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 rot="60000">
            <a:off x="5495106" y="4361143"/>
            <a:ext cx="138113" cy="29765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67544" y="1264971"/>
            <a:ext cx="1190" cy="2700338"/>
          </a:xfrm>
          <a:prstGeom prst="line">
            <a:avLst/>
          </a:prstGeom>
          <a:noFill/>
          <a:ln w="76320">
            <a:solidFill>
              <a:srgbClr val="9933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11560" y="1957900"/>
            <a:ext cx="1451620" cy="1301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2000" b="1">
                <a:solidFill>
                  <a:srgbClr val="A50021"/>
                </a:solidFill>
              </a:rPr>
              <a:t>Rate</a:t>
            </a:r>
            <a:endParaRPr/>
          </a:p>
          <a:p>
            <a:pPr>
              <a:buClrTx/>
              <a:buFontTx/>
              <a:buNone/>
              <a:defRPr/>
            </a:pPr>
            <a:r>
              <a:rPr lang="en-US" sz="2000" b="1">
                <a:solidFill>
                  <a:srgbClr val="A50021"/>
                </a:solidFill>
              </a:rPr>
              <a:t>reduction:</a:t>
            </a:r>
            <a:endParaRPr/>
          </a:p>
          <a:p>
            <a:pPr>
              <a:buClrTx/>
              <a:buFontTx/>
              <a:buNone/>
              <a:defRPr/>
            </a:pPr>
            <a:r>
              <a:rPr lang="en-US" sz="2000" b="1">
                <a:solidFill>
                  <a:srgbClr val="A50021"/>
                </a:solidFill>
              </a:rPr>
              <a:t>10</a:t>
            </a:r>
            <a:r>
              <a:rPr lang="en-US" sz="2000" b="1" baseline="30000">
                <a:solidFill>
                  <a:srgbClr val="A50021"/>
                </a:solidFill>
              </a:rPr>
              <a:t>-6</a:t>
            </a:r>
            <a:endParaRPr/>
          </a:p>
          <a:p>
            <a:pPr>
              <a:buClrTx/>
              <a:buFontTx/>
              <a:buNone/>
              <a:defRPr/>
            </a:pPr>
            <a:endParaRPr lang="en-US" sz="2000" b="1">
              <a:solidFill>
                <a:srgbClr val="A50021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573185" y="3359131"/>
            <a:ext cx="3222379" cy="1075233"/>
          </a:xfrm>
          <a:prstGeom prst="rect">
            <a:avLst/>
          </a:prstGeom>
          <a:noFill/>
          <a:ln w="28575">
            <a:solidFill>
              <a:srgbClr val="FA8214"/>
            </a:solidFill>
          </a:ln>
          <a:effectLst/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/>
                <a:cs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LHC experiments 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generate ~ 50 PB per year </a:t>
            </a:r>
            <a:endParaRPr/>
          </a:p>
          <a:p>
            <a:pPr algn="ctr">
              <a:buClrTx/>
              <a:buFontTx/>
              <a:buNone/>
              <a:defRPr/>
            </a:pPr>
            <a:r>
              <a:rPr lang="en-US" sz="2000">
                <a:solidFill>
                  <a:schemeClr val="tx1"/>
                </a:solidFill>
              </a:rPr>
              <a:t>for offline analysis</a:t>
            </a:r>
            <a:endParaRPr/>
          </a:p>
        </p:txBody>
      </p:sp>
      <p:pic>
        <p:nvPicPr>
          <p:cNvPr id="18" name="Picture 2" descr="ttp://atlasexperiment.org/images_atlas1/what-is-atlas/atlas_l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965387" y="713653"/>
            <a:ext cx="3070050" cy="1605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7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A World-Wide Computing Grid for the LHC </a:t>
            </a:r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96592" y="901383"/>
            <a:ext cx="6584156" cy="39421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633C52A-695B-B5D6-B762-2B99C041934C}"/>
              </a:ext>
            </a:extLst>
          </p:cNvPr>
          <p:cNvSpPr/>
          <p:nvPr/>
        </p:nvSpPr>
        <p:spPr bwMode="auto">
          <a:xfrm>
            <a:off x="3756453" y="2762249"/>
            <a:ext cx="1544595" cy="920065"/>
          </a:xfrm>
          <a:prstGeom prst="round2DiagRect">
            <a:avLst>
              <a:gd name="adj1" fmla="val 0"/>
              <a:gd name="adj2" fmla="val 16586"/>
            </a:avLst>
          </a:prstGeom>
          <a:noFill/>
          <a:ln w="35941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1BF2A7-198D-4BCD-8375-CAC66677F609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8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-152665"/>
            <a:ext cx="9225280" cy="55238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474C3466-7492-D3B2-BA28-41CF8134E277}"/>
              </a:ext>
            </a:extLst>
          </p:cNvPr>
          <p:cNvSpPr/>
          <p:nvPr/>
        </p:nvSpPr>
        <p:spPr bwMode="auto">
          <a:xfrm>
            <a:off x="1905696" y="2762249"/>
            <a:ext cx="2830285" cy="1489982"/>
          </a:xfrm>
          <a:prstGeom prst="round2DiagRect">
            <a:avLst>
              <a:gd name="adj1" fmla="val 0"/>
              <a:gd name="adj2" fmla="val 16586"/>
            </a:avLst>
          </a:prstGeom>
          <a:noFill/>
          <a:ln w="35941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9F2463-8150-4DAA-877D-A146C8C8C60A}" type="datetime1">
              <a:rPr lang="de-DE"/>
              <a:t>09.09.2024</a:t>
            </a:fld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9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04" y="-35515"/>
            <a:ext cx="9140096" cy="547248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F28394-0C2F-A264-522A-CFDEFADACFF3}"/>
              </a:ext>
            </a:extLst>
          </p:cNvPr>
          <p:cNvGrpSpPr/>
          <p:nvPr/>
        </p:nvGrpSpPr>
        <p:grpSpPr>
          <a:xfrm>
            <a:off x="2926715" y="1626133"/>
            <a:ext cx="4500563" cy="1397000"/>
            <a:chOff x="2926715" y="1576705"/>
            <a:chExt cx="4500563" cy="1397000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2926715" y="2326005"/>
              <a:ext cx="720724" cy="647700"/>
            </a:xfrm>
            <a:prstGeom prst="ellipse">
              <a:avLst/>
            </a:prstGeom>
            <a:noFill/>
            <a:ln w="360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547553" y="1576705"/>
              <a:ext cx="2879725" cy="8223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 anchor="t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en-US" sz="2400" err="1">
                  <a:solidFill>
                    <a:srgbClr val="FFFFFF"/>
                  </a:solidFill>
                </a:rPr>
                <a:t>GridKa</a:t>
              </a:r>
              <a:r>
                <a:rPr lang="en-US" sz="2400">
                  <a:solidFill>
                    <a:srgbClr val="FFFFFF"/>
                  </a:solidFill>
                </a:rPr>
                <a:t> Tier-1</a:t>
              </a:r>
              <a:br>
                <a:rPr lang="en-US" sz="2400"/>
              </a:br>
              <a:r>
                <a:rPr lang="en-US" sz="2400">
                  <a:solidFill>
                    <a:srgbClr val="FFFFFF"/>
                  </a:solidFill>
                </a:rPr>
                <a:t>Datacenter</a:t>
              </a:r>
              <a:endParaRPr/>
            </a:p>
          </p:txBody>
        </p:sp>
        <p:cxnSp>
          <p:nvCxnSpPr>
            <p:cNvPr id="7" name="AutoShape 5"/>
            <p:cNvCxnSpPr>
              <a:cxnSpLocks noChangeShapeType="1"/>
              <a:stCxn id="5" idx="7"/>
              <a:endCxn id="6" idx="1"/>
            </p:cNvCxnSpPr>
            <p:nvPr/>
          </p:nvCxnSpPr>
          <p:spPr bwMode="auto">
            <a:xfrm flipV="1">
              <a:off x="3542665" y="1987868"/>
              <a:ext cx="1006474" cy="433387"/>
            </a:xfrm>
            <a:prstGeom prst="curvedConnector3">
              <a:avLst>
                <a:gd name="adj1" fmla="val 50000"/>
              </a:avLst>
            </a:prstGeom>
            <a:noFill/>
            <a:ln w="36000">
              <a:solidFill>
                <a:srgbClr val="FFFFFF"/>
              </a:solidFill>
              <a:round/>
              <a:headEnd/>
              <a:tailEnd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C2FDAD153E34A8B21D2AA0CA42842" ma:contentTypeVersion="4" ma:contentTypeDescription="Create a new document." ma:contentTypeScope="" ma:versionID="7449049cbb94e7a977266673f5444df1">
  <xsd:schema xmlns:xsd="http://www.w3.org/2001/XMLSchema" xmlns:xs="http://www.w3.org/2001/XMLSchema" xmlns:p="http://schemas.microsoft.com/office/2006/metadata/properties" xmlns:ns2="ade42d00-6af8-4b91-915b-63a6437da939" targetNamespace="http://schemas.microsoft.com/office/2006/metadata/properties" ma:root="true" ma:fieldsID="6e8400c3de4580bc6c8c96551a866bcd" ns2:_="">
    <xsd:import namespace="ade42d00-6af8-4b91-915b-63a6437da9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e42d00-6af8-4b91-915b-63a6437da9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3AC399-D586-44EB-9F45-9173F7CE9D3B}">
  <ds:schemaRefs>
    <ds:schemaRef ds:uri="ade42d00-6af8-4b91-915b-63a6437da9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E937C7-5D29-4059-874E-23AC78DB5DC4}">
  <ds:schemaRefs>
    <ds:schemaRef ds:uri="ade42d00-6af8-4b91-915b-63a6437da9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320B1A-ECF7-4EAC-8582-D50D0B5A98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scc-petzold-2021</Template>
  <Application>Microsoft Office PowerPoint</Application>
  <PresentationFormat>Custom</PresentationFormat>
  <Slides>18</Slides>
  <Notes>13</Notes>
  <HiddenSlides>4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Design1</vt:lpstr>
      <vt:lpstr>PowerPoint Presentation</vt:lpstr>
      <vt:lpstr>PowerPoint Presentation</vt:lpstr>
      <vt:lpstr>PowerPoint Presentation</vt:lpstr>
      <vt:lpstr>Data – Bytes</vt:lpstr>
      <vt:lpstr>PowerPoint Presentation</vt:lpstr>
      <vt:lpstr>HEP Data Acquisition</vt:lpstr>
      <vt:lpstr>A World-Wide Computing Grid for the LHC </vt:lpstr>
      <vt:lpstr>PowerPoint Presentation</vt:lpstr>
      <vt:lpstr>PowerPoint Presentation</vt:lpstr>
      <vt:lpstr>GridKa – Port in the Sea of Data</vt:lpstr>
      <vt:lpstr>GridKa – Port in the Sea of Data</vt:lpstr>
      <vt:lpstr>Computing Jobs in Usual Computing Centres</vt:lpstr>
      <vt:lpstr>Computing Jobs in WLCG</vt:lpstr>
      <vt:lpstr>GridKa – Corner Stones</vt:lpstr>
      <vt:lpstr>GridKa – Last 12 Months</vt:lpstr>
      <vt:lpstr>GridKa – Let's Move</vt:lpstr>
      <vt:lpstr>GridKa Team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Petzold, Andreas (SCC)</dc:creator>
  <cp:keywords/>
  <dc:description/>
  <cp:revision>81</cp:revision>
  <dcterms:created xsi:type="dcterms:W3CDTF">2023-06-07T14:26:42Z</dcterms:created>
  <dcterms:modified xsi:type="dcterms:W3CDTF">2024-09-09T11:59:49Z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0x0101006AEC2FDAD153E34A8B21D2AA0CA42842</vt:lpwstr>
  </property>
</Properties>
</file>