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69" r:id="rId7"/>
    <p:sldId id="263" r:id="rId8"/>
    <p:sldId id="264" r:id="rId9"/>
    <p:sldId id="265" r:id="rId10"/>
    <p:sldId id="266" r:id="rId11"/>
    <p:sldId id="262" r:id="rId12"/>
    <p:sldId id="267" r:id="rId13"/>
    <p:sldId id="268" r:id="rId14"/>
    <p:sldId id="289" r:id="rId15"/>
    <p:sldId id="290" r:id="rId16"/>
    <p:sldId id="272" r:id="rId17"/>
    <p:sldId id="270" r:id="rId18"/>
    <p:sldId id="291" r:id="rId19"/>
    <p:sldId id="292" r:id="rId20"/>
    <p:sldId id="271" r:id="rId21"/>
    <p:sldId id="293" r:id="rId22"/>
    <p:sldId id="310" r:id="rId23"/>
    <p:sldId id="311" r:id="rId24"/>
    <p:sldId id="273" r:id="rId25"/>
    <p:sldId id="294" r:id="rId26"/>
    <p:sldId id="295" r:id="rId27"/>
    <p:sldId id="296" r:id="rId28"/>
    <p:sldId id="297" r:id="rId29"/>
    <p:sldId id="274" r:id="rId30"/>
    <p:sldId id="276" r:id="rId31"/>
    <p:sldId id="277" r:id="rId32"/>
    <p:sldId id="298" r:id="rId33"/>
    <p:sldId id="278" r:id="rId34"/>
    <p:sldId id="279" r:id="rId35"/>
    <p:sldId id="299" r:id="rId36"/>
    <p:sldId id="280" r:id="rId37"/>
    <p:sldId id="300" r:id="rId38"/>
    <p:sldId id="281" r:id="rId39"/>
    <p:sldId id="284" r:id="rId40"/>
    <p:sldId id="285" r:id="rId41"/>
    <p:sldId id="286" r:id="rId42"/>
    <p:sldId id="302" r:id="rId43"/>
    <p:sldId id="312" r:id="rId44"/>
    <p:sldId id="303" r:id="rId45"/>
    <p:sldId id="287" r:id="rId46"/>
    <p:sldId id="304" r:id="rId47"/>
    <p:sldId id="305" r:id="rId48"/>
    <p:sldId id="307" r:id="rId49"/>
    <p:sldId id="308" r:id="rId50"/>
    <p:sldId id="309" r:id="rId51"/>
    <p:sldId id="288" r:id="rId52"/>
    <p:sldId id="257" r:id="rId5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A34521-0170-4B10-BEF0-36A2F3798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0BD355E-B4C8-4E2C-A8AE-10FF5F6AE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33D9E5-DC22-4396-8655-A84C7E6CC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7DAB-DC8B-4ACD-99B2-2FE50EA80566}" type="datetimeFigureOut">
              <a:rPr lang="de-DE" smtClean="0"/>
              <a:t>18.10.2020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C8B639-80EE-4FD5-A338-6818356E3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81FCEC-3819-4CFF-B2A2-8B9B27A7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3DA8-B8B0-42E3-AFE6-3688418D66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5091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CF0FF-0217-4EC7-85C1-0009C05CC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4A1280-E911-4084-B996-63523D343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4768ED-77CF-4E4D-86EA-91501497A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7DAB-DC8B-4ACD-99B2-2FE50EA80566}" type="datetimeFigureOut">
              <a:rPr lang="de-DE" smtClean="0"/>
              <a:t>18.10.2020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1F4D98-F58B-4C09-92C2-011801B80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68F877-0F2A-4F49-8D8F-29EE6530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3DA8-B8B0-42E3-AFE6-3688418D66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632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F12BE4D-A591-4D0E-AD19-E133408F50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3428F2A-90F2-432F-85DE-9433D704C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DE788F-3091-4A66-A25A-A55013F6F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7DAB-DC8B-4ACD-99B2-2FE50EA80566}" type="datetimeFigureOut">
              <a:rPr lang="de-DE" smtClean="0"/>
              <a:t>18.10.2020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564A18-0C93-4642-8E47-738DA467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41ED06-BF17-409F-91DD-C22BDFB0E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3DA8-B8B0-42E3-AFE6-3688418D66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2868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28F31-392B-4568-AA4E-485DB38DA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E5335C-6657-422D-A378-5FD713047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EE84FA-A6F4-40F2-BA70-828639B43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7DAB-DC8B-4ACD-99B2-2FE50EA80566}" type="datetimeFigureOut">
              <a:rPr lang="de-DE" smtClean="0"/>
              <a:t>18.10.2020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7F239E-53C2-4233-AB42-87E4F922D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CE41BC-BF7D-48B4-971E-59649AF9A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3DA8-B8B0-42E3-AFE6-3688418D66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27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85F1F7-9B08-48C2-B724-5F4AB973C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260212-CF30-459B-800F-217186362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01368A-FA4F-4A06-BD69-6C27E4E31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7DAB-DC8B-4ACD-99B2-2FE50EA80566}" type="datetimeFigureOut">
              <a:rPr lang="de-DE" smtClean="0"/>
              <a:t>18.10.2020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EFCBE8-C531-4BBC-91B7-A9782B8E6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117C37-DDEA-46F7-8007-7A4D01615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3DA8-B8B0-42E3-AFE6-3688418D66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8775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C90625-E5B7-41F2-B4B7-AE8C003D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1BD5EB-2321-4545-9C52-8109FC86E7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1966DEC-1F60-4648-9DBD-3F6A1614A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F0063C4-E058-43E4-8006-770A11323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7DAB-DC8B-4ACD-99B2-2FE50EA80566}" type="datetimeFigureOut">
              <a:rPr lang="de-DE" smtClean="0"/>
              <a:t>18.10.2020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CAE3F6B-BB05-4907-B158-E5AE7E7F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65C24B-CBA8-40BA-BEA8-9D3993E4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3DA8-B8B0-42E3-AFE6-3688418D66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87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531D9B-109E-4903-90A0-CD9AA22D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E2ECE3-0C45-489A-8644-B5572C8D8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5EA507E-8C4F-4C93-8D89-2C5E8605A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834A0CB-C6CF-49B3-A22B-22A3528B7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4D88655-F253-4329-9103-09D13A144C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7509378-1740-44EC-9AD4-B39E940C7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7DAB-DC8B-4ACD-99B2-2FE50EA80566}" type="datetimeFigureOut">
              <a:rPr lang="de-DE" smtClean="0"/>
              <a:t>18.10.2020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B39D7A5-B887-4E77-99F5-F05D75E4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C50A5A0-7E14-4421-9C94-87F375DA6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3DA8-B8B0-42E3-AFE6-3688418D66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14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1B5793-A3E9-4BEE-939D-FB81F7BAB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1D998D-4410-4A33-BCDA-FD74C3FF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7DAB-DC8B-4ACD-99B2-2FE50EA80566}" type="datetimeFigureOut">
              <a:rPr lang="de-DE" smtClean="0"/>
              <a:t>18.10.2020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0408EAD-CCE8-4E64-8027-A5131318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077CB9-8F75-42A6-B236-39F92BD53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3DA8-B8B0-42E3-AFE6-3688418D66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84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43BD83A-1529-45E4-9D29-08552AC50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7DAB-DC8B-4ACD-99B2-2FE50EA80566}" type="datetimeFigureOut">
              <a:rPr lang="de-DE" smtClean="0"/>
              <a:t>18.10.2020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AFD4B5-6EED-4E8A-8124-94FA61B90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2C8CF7-6686-451B-965E-4691609C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3DA8-B8B0-42E3-AFE6-3688418D66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97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0F398E-3331-434F-BBE3-F041B0E07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6BB55-C764-45B3-B053-AEEC41C8D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2E9140-BBC1-4393-B006-A9D2F1F0E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A69D75-3A62-4B86-8197-47A8CC0C4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7DAB-DC8B-4ACD-99B2-2FE50EA80566}" type="datetimeFigureOut">
              <a:rPr lang="de-DE" smtClean="0"/>
              <a:t>18.10.2020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BA93769-F2AC-4124-BCFC-693B7E353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DA43EC9-623D-4689-86A3-D0C7A6779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3DA8-B8B0-42E3-AFE6-3688418D66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665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6BAA9F-18E3-4A28-9E58-F77F648B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5402B53-6C13-4435-944B-64406AEDD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EC1B8A-7E79-4F5D-9C4A-200207622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FBBBE0-EDED-46C8-B171-1DB12FCEA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7DAB-DC8B-4ACD-99B2-2FE50EA80566}" type="datetimeFigureOut">
              <a:rPr lang="de-DE" smtClean="0"/>
              <a:t>18.10.2020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69D422-3445-4442-B180-E67A8068B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5EEA3AA-B990-4AEF-85BA-A88C1F411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03DA8-B8B0-42E3-AFE6-3688418D66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342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85CD6A6-D3F4-46A0-9043-C2B64CDE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3C7496-8D81-46E1-862E-CEA2142CC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486628-5F1C-4CD6-A3B3-0D2A1134E0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07DAB-DC8B-4ACD-99B2-2FE50EA80566}" type="datetimeFigureOut">
              <a:rPr lang="de-DE" smtClean="0"/>
              <a:t>18.10.2020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4FEE2D-FCDB-46FF-9771-25AA0021F0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B7AFF8-5B8D-4E02-8E19-B9FFC7610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03DA8-B8B0-42E3-AFE6-3688418D66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480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0.PNG"/><Relationship Id="rId4" Type="http://schemas.openxmlformats.org/officeDocument/2006/relationships/image" Target="../media/image1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0.PNG"/><Relationship Id="rId4" Type="http://schemas.openxmlformats.org/officeDocument/2006/relationships/image" Target="../media/image17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6.png"/><Relationship Id="rId7" Type="http://schemas.openxmlformats.org/officeDocument/2006/relationships/image" Target="../media/image2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819E6499-5A5A-4D14-9D3F-7718C21350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 b="2084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5DAC96-B193-4E05-A596-E56900EDA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5305425" cy="1535113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FFFFFF"/>
                </a:solidFill>
              </a:rPr>
              <a:t>Theoretische Kosmologie</a:t>
            </a:r>
          </a:p>
        </p:txBody>
      </p:sp>
    </p:spTree>
    <p:extLst>
      <p:ext uri="{BB962C8B-B14F-4D97-AF65-F5344CB8AC3E}">
        <p14:creationId xmlns:p14="http://schemas.microsoft.com/office/powerpoint/2010/main" val="1574762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E2EEF94-1C93-41B4-98CA-AED9AD3E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29046BF9-A313-4F8E-A663-855BB72C743C}"/>
                  </a:ext>
                </a:extLst>
              </p:cNvPr>
              <p:cNvSpPr txBox="1"/>
              <p:nvPr/>
            </p:nvSpPr>
            <p:spPr>
              <a:xfrm>
                <a:off x="577049" y="177553"/>
                <a:ext cx="2139518" cy="80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de-DE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3200" i="1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de-DE" sz="3200" dirty="0"/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de-DE" sz="3200" dirty="0"/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29046BF9-A313-4F8E-A663-855BB72C7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49" y="177553"/>
                <a:ext cx="2139518" cy="802977"/>
              </a:xfrm>
              <a:prstGeom prst="rect">
                <a:avLst/>
              </a:prstGeom>
              <a:blipFill>
                <a:blip r:embed="rId3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A5BD0903-9C34-47AA-BA08-59A3BB91CE73}"/>
              </a:ext>
            </a:extLst>
          </p:cNvPr>
          <p:cNvSpPr txBox="1"/>
          <p:nvPr/>
        </p:nvSpPr>
        <p:spPr>
          <a:xfrm>
            <a:off x="8815526" y="177553"/>
            <a:ext cx="3222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fast</a:t>
            </a:r>
            <a:r>
              <a:rPr lang="de-DE" dirty="0"/>
              <a:t> </a:t>
            </a:r>
            <a:r>
              <a:rPr lang="de-DE" sz="2400" dirty="0"/>
              <a:t>homogen &amp; isotrop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3EA60E2-9495-48F8-8026-3E5FD0D9D401}"/>
              </a:ext>
            </a:extLst>
          </p:cNvPr>
          <p:cNvSpPr txBox="1"/>
          <p:nvPr/>
        </p:nvSpPr>
        <p:spPr>
          <a:xfrm>
            <a:off x="461639" y="6034116"/>
            <a:ext cx="2254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2.7 Kelvin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67F42DB-34A9-4029-BB0A-05E26A6F0747}"/>
              </a:ext>
            </a:extLst>
          </p:cNvPr>
          <p:cNvSpPr txBox="1"/>
          <p:nvPr/>
        </p:nvSpPr>
        <p:spPr>
          <a:xfrm>
            <a:off x="9863091" y="5832629"/>
            <a:ext cx="2095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„Standardmodell der Kosmologie“</a:t>
            </a:r>
          </a:p>
        </p:txBody>
      </p:sp>
    </p:spTree>
    <p:extLst>
      <p:ext uri="{BB962C8B-B14F-4D97-AF65-F5344CB8AC3E}">
        <p14:creationId xmlns:p14="http://schemas.microsoft.com/office/powerpoint/2010/main" val="4159367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F779E3-436C-4F5C-A3FD-0F0C544D0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erste Licht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A3C5884A-8A44-4541-9C64-D72057CF35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de-DE" dirty="0"/>
                  <a:t>Damals 3000 Kelvin:           p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de-DE" b="0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Universum expandiert</a:t>
                </a:r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Heute 2.7 Kelvin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A3C5884A-8A44-4541-9C64-D72057CF35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081" b="-2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4B3A7F04-5061-4BA1-BFA4-CF71F7A96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953" y="2244725"/>
            <a:ext cx="6072372" cy="31245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EB43A24-2B1A-4FAB-A381-4C9A70A70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12" y="131091"/>
            <a:ext cx="3894707" cy="16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68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F779E3-436C-4F5C-A3FD-0F0C544D0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erste Licht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C5884A-8A44-4541-9C64-D72057CF3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3A7F04-5061-4BA1-BFA4-CF71F7A96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8" y="1263650"/>
            <a:ext cx="6072372" cy="312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51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F779E3-436C-4F5C-A3FD-0F0C544D0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erste Licht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C5884A-8A44-4541-9C64-D72057CF3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3A7F04-5061-4BA1-BFA4-CF71F7A96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8" y="1263650"/>
            <a:ext cx="6072372" cy="312450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1457980-ED79-457E-9100-448CA7C96A5E}"/>
              </a:ext>
            </a:extLst>
          </p:cNvPr>
          <p:cNvSpPr txBox="1"/>
          <p:nvPr/>
        </p:nvSpPr>
        <p:spPr>
          <a:xfrm>
            <a:off x="2062162" y="4083947"/>
            <a:ext cx="4124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„Rotverschiebung“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009BF1E-5DF2-43B5-B5C3-ADB5E4A0B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9" y="4545612"/>
            <a:ext cx="6246181" cy="560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3D7E1CD-7FF6-44C2-BBC5-11389D64FB0C}"/>
                  </a:ext>
                </a:extLst>
              </p:cNvPr>
              <p:cNvSpPr txBox="1"/>
              <p:nvPr/>
            </p:nvSpPr>
            <p:spPr>
              <a:xfrm>
                <a:off x="8036603" y="2326667"/>
                <a:ext cx="3743325" cy="978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600" dirty="0"/>
                  <a:t>1+z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600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𝑚𝑒𝑠𝑠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600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de-DE" sz="3600" b="0" i="1" smtClean="0">
                                <a:latin typeface="Cambria Math" panose="02040503050406030204" pitchFamily="18" charset="0"/>
                              </a:rPr>
                              <m:t>𝑒𝑚𝑖𝑡</m:t>
                            </m:r>
                          </m:sub>
                        </m:sSub>
                      </m:den>
                    </m:f>
                  </m:oMath>
                </a14:m>
                <a:endParaRPr lang="de-DE" sz="36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3D7E1CD-7FF6-44C2-BBC5-11389D64F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6603" y="2326667"/>
                <a:ext cx="3743325" cy="978601"/>
              </a:xfrm>
              <a:prstGeom prst="rect">
                <a:avLst/>
              </a:prstGeom>
              <a:blipFill>
                <a:blip r:embed="rId4"/>
                <a:stretch>
                  <a:fillRect l="-4886" b="-43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6034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F779E3-436C-4F5C-A3FD-0F0C544D0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190" y="127878"/>
            <a:ext cx="4763610" cy="2271543"/>
          </a:xfrm>
        </p:spPr>
        <p:txBody>
          <a:bodyPr/>
          <a:lstStyle/>
          <a:p>
            <a:r>
              <a:rPr lang="de-DE" dirty="0"/>
              <a:t>Das erste Licht – Doppler Effekt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C5884A-8A44-4541-9C64-D72057CF3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3A7F04-5061-4BA1-BFA4-CF71F7A96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98" y="130029"/>
            <a:ext cx="5481592" cy="282051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1457980-ED79-457E-9100-448CA7C96A5E}"/>
              </a:ext>
            </a:extLst>
          </p:cNvPr>
          <p:cNvSpPr txBox="1"/>
          <p:nvPr/>
        </p:nvSpPr>
        <p:spPr>
          <a:xfrm>
            <a:off x="2453133" y="2723305"/>
            <a:ext cx="4124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„Rotverschiebung“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009BF1E-5DF2-43B5-B5C3-ADB5E4A0B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55964" y="3086391"/>
            <a:ext cx="3027841" cy="2716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3D7E1CD-7FF6-44C2-BBC5-11389D64FB0C}"/>
                  </a:ext>
                </a:extLst>
              </p:cNvPr>
              <p:cNvSpPr txBox="1"/>
              <p:nvPr/>
            </p:nvSpPr>
            <p:spPr>
              <a:xfrm>
                <a:off x="7676705" y="2535784"/>
                <a:ext cx="3743325" cy="584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/>
                  <a:t>1+z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𝑚𝑒𝑠𝑠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𝑒𝑚𝑖𝑡</m:t>
                            </m:r>
                          </m:sub>
                        </m:sSub>
                      </m:den>
                    </m:f>
                  </m:oMath>
                </a14:m>
                <a:endParaRPr lang="de-DE" sz="2000" dirty="0"/>
              </a:p>
            </p:txBody>
          </p:sp>
        </mc:Choice>
        <mc:Fallback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3D7E1CD-7FF6-44C2-BBC5-11389D64F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705" y="2535784"/>
                <a:ext cx="3743325" cy="584647"/>
              </a:xfrm>
              <a:prstGeom prst="rect">
                <a:avLst/>
              </a:prstGeom>
              <a:blipFill>
                <a:blip r:embed="rId4"/>
                <a:stretch>
                  <a:fillRect l="-16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A44885FA-C84B-42BE-B294-60693EB7E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10" y="3358076"/>
            <a:ext cx="4488563" cy="304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60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F779E3-436C-4F5C-A3FD-0F0C544D0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190" y="127878"/>
            <a:ext cx="4763610" cy="2271543"/>
          </a:xfrm>
        </p:spPr>
        <p:txBody>
          <a:bodyPr/>
          <a:lstStyle/>
          <a:p>
            <a:r>
              <a:rPr lang="de-DE" dirty="0"/>
              <a:t>Das erste Licht – Doppler Effekt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C5884A-8A44-4541-9C64-D72057CF3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3A7F04-5061-4BA1-BFA4-CF71F7A96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98" y="130029"/>
            <a:ext cx="5481592" cy="282051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1457980-ED79-457E-9100-448CA7C96A5E}"/>
              </a:ext>
            </a:extLst>
          </p:cNvPr>
          <p:cNvSpPr txBox="1"/>
          <p:nvPr/>
        </p:nvSpPr>
        <p:spPr>
          <a:xfrm>
            <a:off x="2453133" y="2723305"/>
            <a:ext cx="4124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„Rotverschiebung“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009BF1E-5DF2-43B5-B5C3-ADB5E4A0B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55964" y="3086391"/>
            <a:ext cx="3027841" cy="2716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3D7E1CD-7FF6-44C2-BBC5-11389D64FB0C}"/>
                  </a:ext>
                </a:extLst>
              </p:cNvPr>
              <p:cNvSpPr txBox="1"/>
              <p:nvPr/>
            </p:nvSpPr>
            <p:spPr>
              <a:xfrm>
                <a:off x="7676705" y="2535784"/>
                <a:ext cx="3743325" cy="584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/>
                  <a:t>1+z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𝑚𝑒𝑠𝑠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𝑒𝑚𝑖𝑡</m:t>
                            </m:r>
                          </m:sub>
                        </m:sSub>
                      </m:den>
                    </m:f>
                  </m:oMath>
                </a14:m>
                <a:endParaRPr lang="de-DE" sz="2000" dirty="0"/>
              </a:p>
            </p:txBody>
          </p:sp>
        </mc:Choice>
        <mc:Fallback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3D7E1CD-7FF6-44C2-BBC5-11389D64F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705" y="2535784"/>
                <a:ext cx="3743325" cy="584647"/>
              </a:xfrm>
              <a:prstGeom prst="rect">
                <a:avLst/>
              </a:prstGeom>
              <a:blipFill>
                <a:blip r:embed="rId4"/>
                <a:stretch>
                  <a:fillRect l="-16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A44885FA-C84B-42BE-B294-60693EB7E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10" y="3358076"/>
            <a:ext cx="4488563" cy="30458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927DEE5-E9D6-4AAE-BE3A-DC7DC4FA1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38170"/>
            <a:ext cx="4271517" cy="25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23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7A44-2323-4430-A07B-E8640C15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673" y="137172"/>
            <a:ext cx="10515600" cy="1325563"/>
          </a:xfrm>
        </p:spPr>
        <p:txBody>
          <a:bodyPr/>
          <a:lstStyle/>
          <a:p>
            <a:r>
              <a:rPr lang="de-DE" dirty="0"/>
              <a:t>…was lernen wir aus diesem Bild?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E5C609-E49B-4F99-8190-2728F4A4B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" y="1281112"/>
            <a:ext cx="10277475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8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843F378-57D3-4A65-ADD4-8680B2904688}"/>
              </a:ext>
            </a:extLst>
          </p:cNvPr>
          <p:cNvSpPr txBox="1"/>
          <p:nvPr/>
        </p:nvSpPr>
        <p:spPr>
          <a:xfrm>
            <a:off x="981075" y="400050"/>
            <a:ext cx="1069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Die ewige Frage nach dem Bezugspunkt. Sind wir in der Mitte?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080605-D210-4D30-A60D-E1E26938A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123950"/>
            <a:ext cx="10668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41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843F378-57D3-4A65-ADD4-8680B2904688}"/>
              </a:ext>
            </a:extLst>
          </p:cNvPr>
          <p:cNvSpPr txBox="1"/>
          <p:nvPr/>
        </p:nvSpPr>
        <p:spPr>
          <a:xfrm>
            <a:off x="981075" y="400050"/>
            <a:ext cx="1069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Die ewige Frage nach dem Bezugspunkt. Sind wir in der Mitte?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080605-D210-4D30-A60D-E1E26938A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123950"/>
            <a:ext cx="10668000" cy="5334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3F2651B-E4B5-4FE7-B1BE-165CB1049760}"/>
              </a:ext>
            </a:extLst>
          </p:cNvPr>
          <p:cNvSpPr txBox="1"/>
          <p:nvPr/>
        </p:nvSpPr>
        <p:spPr>
          <a:xfrm>
            <a:off x="213064" y="5992428"/>
            <a:ext cx="2476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…stehen wir still? </a:t>
            </a:r>
            <a:r>
              <a:rPr lang="de-DE" sz="1200" dirty="0"/>
              <a:t>(relativ zum CMB)</a:t>
            </a:r>
          </a:p>
        </p:txBody>
      </p:sp>
    </p:spTree>
    <p:extLst>
      <p:ext uri="{BB962C8B-B14F-4D97-AF65-F5344CB8AC3E}">
        <p14:creationId xmlns:p14="http://schemas.microsoft.com/office/powerpoint/2010/main" val="2415320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843F378-57D3-4A65-ADD4-8680B2904688}"/>
              </a:ext>
            </a:extLst>
          </p:cNvPr>
          <p:cNvSpPr txBox="1"/>
          <p:nvPr/>
        </p:nvSpPr>
        <p:spPr>
          <a:xfrm>
            <a:off x="981075" y="400050"/>
            <a:ext cx="1069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Die ewige Frage nach dem Bezugspunkt. Sind wir in der Mitte?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080605-D210-4D30-A60D-E1E26938A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123950"/>
            <a:ext cx="10668000" cy="5334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3F2651B-E4B5-4FE7-B1BE-165CB1049760}"/>
              </a:ext>
            </a:extLst>
          </p:cNvPr>
          <p:cNvSpPr txBox="1"/>
          <p:nvPr/>
        </p:nvSpPr>
        <p:spPr>
          <a:xfrm>
            <a:off x="213064" y="5992428"/>
            <a:ext cx="2476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…stehen wir still? </a:t>
            </a:r>
            <a:r>
              <a:rPr lang="de-DE" sz="1200" dirty="0"/>
              <a:t>(relativ zum CMB)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711F915-826C-41E0-B409-15F8ECF63464}"/>
              </a:ext>
            </a:extLst>
          </p:cNvPr>
          <p:cNvSpPr txBox="1"/>
          <p:nvPr/>
        </p:nvSpPr>
        <p:spPr>
          <a:xfrm>
            <a:off x="9650027" y="5934670"/>
            <a:ext cx="2476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…oder bewegen wir uns? </a:t>
            </a:r>
            <a:r>
              <a:rPr lang="de-DE" sz="1200" dirty="0"/>
              <a:t>(relativ zum CMB)</a:t>
            </a:r>
          </a:p>
        </p:txBody>
      </p:sp>
    </p:spTree>
    <p:extLst>
      <p:ext uri="{BB962C8B-B14F-4D97-AF65-F5344CB8AC3E}">
        <p14:creationId xmlns:p14="http://schemas.microsoft.com/office/powerpoint/2010/main" val="3734160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B396F4-C4B1-488B-AA6D-D902A3FE6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6209" y="303262"/>
            <a:ext cx="2839796" cy="168584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dirty="0"/>
              <a:t>“Je </a:t>
            </a:r>
            <a:r>
              <a:rPr lang="en-US" sz="1800" dirty="0" err="1"/>
              <a:t>tiefer</a:t>
            </a:r>
            <a:r>
              <a:rPr lang="en-US" sz="1800" dirty="0"/>
              <a:t> man ins </a:t>
            </a:r>
            <a:r>
              <a:rPr lang="en-US" sz="1800" dirty="0" err="1"/>
              <a:t>Universum</a:t>
            </a:r>
            <a:r>
              <a:rPr lang="en-US" sz="1800" dirty="0"/>
              <a:t> </a:t>
            </a:r>
            <a:r>
              <a:rPr lang="en-US" sz="1800" dirty="0" err="1"/>
              <a:t>blickt</a:t>
            </a:r>
            <a:r>
              <a:rPr lang="en-US" sz="1800" dirty="0"/>
              <a:t>, </a:t>
            </a:r>
            <a:r>
              <a:rPr lang="en-US" sz="1800" dirty="0" err="1"/>
              <a:t>umso</a:t>
            </a:r>
            <a:r>
              <a:rPr lang="en-US" sz="1800" dirty="0"/>
              <a:t> </a:t>
            </a:r>
            <a:r>
              <a:rPr lang="en-US" sz="1800" dirty="0" err="1"/>
              <a:t>tiefer</a:t>
            </a:r>
            <a:r>
              <a:rPr lang="en-US" sz="1800" dirty="0"/>
              <a:t> </a:t>
            </a:r>
            <a:r>
              <a:rPr lang="en-US" sz="1800" dirty="0" err="1"/>
              <a:t>zurück</a:t>
            </a:r>
            <a:r>
              <a:rPr lang="en-US" sz="1800" dirty="0"/>
              <a:t> in die </a:t>
            </a:r>
            <a:r>
              <a:rPr lang="en-US" sz="1800" dirty="0" err="1"/>
              <a:t>Vergangenheit</a:t>
            </a:r>
            <a:r>
              <a:rPr lang="en-US" sz="1800" dirty="0"/>
              <a:t>”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378E68D-3FAD-4A6B-A62B-D93AD2F90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8" y="303262"/>
            <a:ext cx="8693276" cy="618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53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Gerät, Zeichnung, Maus enthält.&#10;&#10;Automatisch generierte Beschreibung">
            <a:extLst>
              <a:ext uri="{FF2B5EF4-FFF2-40B4-BE49-F238E27FC236}">
                <a16:creationId xmlns:a16="http://schemas.microsoft.com/office/drawing/2014/main" id="{9EAEB4F7-DAA7-4334-B96B-EEF20E4A8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42" y="271462"/>
            <a:ext cx="10818116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47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7A44-2323-4430-A07B-E8640C15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673" y="137172"/>
            <a:ext cx="10515600" cy="1325563"/>
          </a:xfrm>
        </p:spPr>
        <p:txBody>
          <a:bodyPr/>
          <a:lstStyle/>
          <a:p>
            <a:r>
              <a:rPr lang="de-DE" dirty="0"/>
              <a:t>…sind die Bereiche unabhängig?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E5C609-E49B-4F99-8190-2728F4A4B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" y="1281112"/>
            <a:ext cx="10277475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67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7A44-2323-4430-A07B-E8640C15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673" y="137172"/>
            <a:ext cx="10515600" cy="1325563"/>
          </a:xfrm>
        </p:spPr>
        <p:txBody>
          <a:bodyPr/>
          <a:lstStyle/>
          <a:p>
            <a:r>
              <a:rPr lang="de-DE" dirty="0"/>
              <a:t>…sind die Bereiche unabhängig?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E5C609-E49B-4F99-8190-2728F4A4B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" y="1281112"/>
            <a:ext cx="10277475" cy="513873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70A2C8F-BA70-44C0-8167-7FBE458B6390}"/>
              </a:ext>
            </a:extLst>
          </p:cNvPr>
          <p:cNvSpPr txBox="1"/>
          <p:nvPr/>
        </p:nvSpPr>
        <p:spPr>
          <a:xfrm>
            <a:off x="310719" y="5708342"/>
            <a:ext cx="2379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…gibt es eine Regelmäßigkeit?</a:t>
            </a:r>
          </a:p>
        </p:txBody>
      </p:sp>
    </p:spTree>
    <p:extLst>
      <p:ext uri="{BB962C8B-B14F-4D97-AF65-F5344CB8AC3E}">
        <p14:creationId xmlns:p14="http://schemas.microsoft.com/office/powerpoint/2010/main" val="1759391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7A44-2323-4430-A07B-E8640C15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673" y="137172"/>
            <a:ext cx="10515600" cy="1325563"/>
          </a:xfrm>
        </p:spPr>
        <p:txBody>
          <a:bodyPr/>
          <a:lstStyle/>
          <a:p>
            <a:r>
              <a:rPr lang="de-DE" dirty="0"/>
              <a:t>…sind die Bereiche unabhängig?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E5C609-E49B-4F99-8190-2728F4A4B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" y="1281112"/>
            <a:ext cx="10277475" cy="513873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70A2C8F-BA70-44C0-8167-7FBE458B6390}"/>
              </a:ext>
            </a:extLst>
          </p:cNvPr>
          <p:cNvSpPr txBox="1"/>
          <p:nvPr/>
        </p:nvSpPr>
        <p:spPr>
          <a:xfrm>
            <a:off x="310719" y="5708342"/>
            <a:ext cx="2379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…gibt es eine Regelmäßigkeit?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B36B5AB-7186-4417-8F03-90F79602B459}"/>
              </a:ext>
            </a:extLst>
          </p:cNvPr>
          <p:cNvSpPr txBox="1"/>
          <p:nvPr/>
        </p:nvSpPr>
        <p:spPr>
          <a:xfrm>
            <a:off x="9229354" y="5889831"/>
            <a:ext cx="2849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…Alles ist von Allem beeinflusst?</a:t>
            </a:r>
          </a:p>
        </p:txBody>
      </p:sp>
    </p:spTree>
    <p:extLst>
      <p:ext uri="{BB962C8B-B14F-4D97-AF65-F5344CB8AC3E}">
        <p14:creationId xmlns:p14="http://schemas.microsoft.com/office/powerpoint/2010/main" val="216625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E6B3632-31A7-4B9A-9B3B-DAADD1D37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D57A44-2323-4430-A07B-E8640C15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725" y="640081"/>
            <a:ext cx="3393175" cy="54890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Baryonisch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Akustische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Oszillationen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BFF185-0B3A-4B11-A70A-C85E7C672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5" y="823912"/>
            <a:ext cx="8096250" cy="48863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D0732E3-E476-4E4C-B992-F0044491B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209" y="110739"/>
            <a:ext cx="2852691" cy="142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95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7A44-2323-4430-A07B-E8640C15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725" y="640081"/>
            <a:ext cx="3393175" cy="54890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Baryonisch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Akustische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Oszillationen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BFF185-0B3A-4B11-A70A-C85E7C672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5" y="823912"/>
            <a:ext cx="8096250" cy="48863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6262412-55C1-4FF2-81AB-0E94C5D38BBE}"/>
              </a:ext>
            </a:extLst>
          </p:cNvPr>
          <p:cNvSpPr txBox="1"/>
          <p:nvPr/>
        </p:nvSpPr>
        <p:spPr>
          <a:xfrm>
            <a:off x="3514854" y="1784411"/>
            <a:ext cx="163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Regelmäßigkeit</a:t>
            </a:r>
          </a:p>
          <a:p>
            <a:r>
              <a:rPr lang="de-DE" dirty="0"/>
              <a:t> „Korrelation“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E1109D64-9E8B-4888-AA82-FC800AB29509}"/>
              </a:ext>
            </a:extLst>
          </p:cNvPr>
          <p:cNvCxnSpPr/>
          <p:nvPr/>
        </p:nvCxnSpPr>
        <p:spPr>
          <a:xfrm flipH="1">
            <a:off x="3409025" y="1784411"/>
            <a:ext cx="3817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B7331A87-659A-4FDD-AFF0-56D4F950FCA6}"/>
              </a:ext>
            </a:extLst>
          </p:cNvPr>
          <p:cNvCxnSpPr/>
          <p:nvPr/>
        </p:nvCxnSpPr>
        <p:spPr>
          <a:xfrm>
            <a:off x="3923930" y="2530136"/>
            <a:ext cx="0" cy="4882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8501C62C-189F-4231-9F83-95E57154118C}"/>
              </a:ext>
            </a:extLst>
          </p:cNvPr>
          <p:cNvCxnSpPr/>
          <p:nvPr/>
        </p:nvCxnSpPr>
        <p:spPr>
          <a:xfrm>
            <a:off x="4527612" y="2512381"/>
            <a:ext cx="0" cy="5060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C5381288-BB65-45D4-BECA-5EC37F259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209" y="110739"/>
            <a:ext cx="2852691" cy="142634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033D387-8C1C-4EC3-9D8E-69BD18FF3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35" y="4750065"/>
            <a:ext cx="2506838" cy="106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99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7A44-2323-4430-A07B-E8640C15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725" y="640081"/>
            <a:ext cx="3393175" cy="54890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Baryonisch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Akustische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Oszillationen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BFF185-0B3A-4B11-A70A-C85E7C672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5" y="823912"/>
            <a:ext cx="8096250" cy="48863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6262412-55C1-4FF2-81AB-0E94C5D38BBE}"/>
              </a:ext>
            </a:extLst>
          </p:cNvPr>
          <p:cNvSpPr txBox="1"/>
          <p:nvPr/>
        </p:nvSpPr>
        <p:spPr>
          <a:xfrm>
            <a:off x="3514854" y="1784411"/>
            <a:ext cx="163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Regelmäßigkeit</a:t>
            </a:r>
          </a:p>
          <a:p>
            <a:r>
              <a:rPr lang="de-DE" dirty="0"/>
              <a:t> „Korrelation“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0BA227-512B-415D-9097-13F3E2C64BF0}"/>
              </a:ext>
            </a:extLst>
          </p:cNvPr>
          <p:cNvSpPr txBox="1"/>
          <p:nvPr/>
        </p:nvSpPr>
        <p:spPr>
          <a:xfrm>
            <a:off x="283475" y="5894068"/>
            <a:ext cx="3266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…Alles ist von Allem beeinflusst?</a:t>
            </a:r>
          </a:p>
          <a:p>
            <a:r>
              <a:rPr lang="de-DE" b="1" dirty="0"/>
              <a:t>Nein</a:t>
            </a:r>
            <a:r>
              <a:rPr lang="de-DE" dirty="0"/>
              <a:t>, nicht ganz!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74F07FF-FB18-441C-8AC6-DA10250B966D}"/>
              </a:ext>
            </a:extLst>
          </p:cNvPr>
          <p:cNvCxnSpPr/>
          <p:nvPr/>
        </p:nvCxnSpPr>
        <p:spPr>
          <a:xfrm flipV="1">
            <a:off x="1837678" y="4847208"/>
            <a:ext cx="0" cy="8630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66499872-1EDD-4891-B78E-2243C528ADC8}"/>
              </a:ext>
            </a:extLst>
          </p:cNvPr>
          <p:cNvCxnSpPr/>
          <p:nvPr/>
        </p:nvCxnSpPr>
        <p:spPr>
          <a:xfrm>
            <a:off x="3923930" y="2530136"/>
            <a:ext cx="0" cy="4882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65AF8CA-D33E-45A9-B8CC-F64A17901B19}"/>
              </a:ext>
            </a:extLst>
          </p:cNvPr>
          <p:cNvCxnSpPr/>
          <p:nvPr/>
        </p:nvCxnSpPr>
        <p:spPr>
          <a:xfrm>
            <a:off x="4527612" y="2512381"/>
            <a:ext cx="0" cy="5060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F219A64-DBC6-478A-A64D-D32CAB2B907C}"/>
              </a:ext>
            </a:extLst>
          </p:cNvPr>
          <p:cNvCxnSpPr/>
          <p:nvPr/>
        </p:nvCxnSpPr>
        <p:spPr>
          <a:xfrm flipH="1">
            <a:off x="3409025" y="1784411"/>
            <a:ext cx="3817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A83FACEC-B656-4156-8FB9-D924B991A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209" y="110739"/>
            <a:ext cx="2852691" cy="142634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FA5A685-F6CE-49C7-9510-EF466535A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35" y="4750065"/>
            <a:ext cx="2506838" cy="106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04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7A44-2323-4430-A07B-E8640C15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725" y="640081"/>
            <a:ext cx="3393175" cy="54890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Baryonisch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Akustische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Oszillationen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BFF185-0B3A-4B11-A70A-C85E7C672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5" y="823912"/>
            <a:ext cx="8096250" cy="48863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6262412-55C1-4FF2-81AB-0E94C5D38BBE}"/>
              </a:ext>
            </a:extLst>
          </p:cNvPr>
          <p:cNvSpPr txBox="1"/>
          <p:nvPr/>
        </p:nvSpPr>
        <p:spPr>
          <a:xfrm>
            <a:off x="3514854" y="1784411"/>
            <a:ext cx="163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Regelmäßigkeit</a:t>
            </a:r>
          </a:p>
          <a:p>
            <a:r>
              <a:rPr lang="de-DE" dirty="0"/>
              <a:t> „Korrelation“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0BA227-512B-415D-9097-13F3E2C64BF0}"/>
              </a:ext>
            </a:extLst>
          </p:cNvPr>
          <p:cNvSpPr txBox="1"/>
          <p:nvPr/>
        </p:nvSpPr>
        <p:spPr>
          <a:xfrm>
            <a:off x="283475" y="5894068"/>
            <a:ext cx="3266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…Alles ist von Allem beeinflusst?</a:t>
            </a:r>
          </a:p>
          <a:p>
            <a:r>
              <a:rPr lang="de-DE" b="1" dirty="0"/>
              <a:t>Nein</a:t>
            </a:r>
            <a:r>
              <a:rPr lang="de-DE" dirty="0"/>
              <a:t>, nicht ganz!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74F07FF-FB18-441C-8AC6-DA10250B966D}"/>
              </a:ext>
            </a:extLst>
          </p:cNvPr>
          <p:cNvCxnSpPr/>
          <p:nvPr/>
        </p:nvCxnSpPr>
        <p:spPr>
          <a:xfrm flipV="1">
            <a:off x="1837678" y="4847208"/>
            <a:ext cx="0" cy="8630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66499872-1EDD-4891-B78E-2243C528ADC8}"/>
              </a:ext>
            </a:extLst>
          </p:cNvPr>
          <p:cNvCxnSpPr/>
          <p:nvPr/>
        </p:nvCxnSpPr>
        <p:spPr>
          <a:xfrm>
            <a:off x="3923930" y="2530136"/>
            <a:ext cx="0" cy="4882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65AF8CA-D33E-45A9-B8CC-F64A17901B19}"/>
              </a:ext>
            </a:extLst>
          </p:cNvPr>
          <p:cNvCxnSpPr/>
          <p:nvPr/>
        </p:nvCxnSpPr>
        <p:spPr>
          <a:xfrm>
            <a:off x="4527612" y="2512381"/>
            <a:ext cx="0" cy="5060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F219A64-DBC6-478A-A64D-D32CAB2B907C}"/>
              </a:ext>
            </a:extLst>
          </p:cNvPr>
          <p:cNvCxnSpPr/>
          <p:nvPr/>
        </p:nvCxnSpPr>
        <p:spPr>
          <a:xfrm flipH="1">
            <a:off x="3409025" y="1784411"/>
            <a:ext cx="3817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80E698D0-3E19-4281-8CF8-B1340637AD2B}"/>
              </a:ext>
            </a:extLst>
          </p:cNvPr>
          <p:cNvSpPr txBox="1"/>
          <p:nvPr/>
        </p:nvSpPr>
        <p:spPr>
          <a:xfrm>
            <a:off x="3722776" y="5905318"/>
            <a:ext cx="573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Bereiche größer als 1.7° Separation beim letzten Streuen </a:t>
            </a:r>
            <a:r>
              <a:rPr lang="de-DE" b="1" dirty="0"/>
              <a:t>nicht in kausalem Kontakt</a:t>
            </a:r>
            <a:r>
              <a:rPr lang="de-DE" dirty="0"/>
              <a:t>!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248C0FE-A9BB-4008-BBC8-E6D729E3D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209" y="110739"/>
            <a:ext cx="2852691" cy="142634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805C279-CEF4-4586-932D-D79BC77BA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35" y="4750065"/>
            <a:ext cx="2506838" cy="106491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C1EB20E-7B48-4B8D-9F4E-257FE187F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446" y="5814975"/>
            <a:ext cx="2252527" cy="94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00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7A44-2323-4430-A07B-E8640C15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725" y="640081"/>
            <a:ext cx="3393175" cy="54890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Baryonisch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Akustische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Oszillationen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BFF185-0B3A-4B11-A70A-C85E7C672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5" y="823912"/>
            <a:ext cx="8096250" cy="48863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A112196-7E17-4267-98D3-DF0095F2CDA6}"/>
              </a:ext>
            </a:extLst>
          </p:cNvPr>
          <p:cNvSpPr txBox="1"/>
          <p:nvPr/>
        </p:nvSpPr>
        <p:spPr>
          <a:xfrm>
            <a:off x="7857848" y="6075749"/>
            <a:ext cx="391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…woher kommen diese Schwingungen?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F393EB6-9EF7-43BF-9C60-80E4D2075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209" y="110739"/>
            <a:ext cx="2852691" cy="142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52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BCEDF16-D24E-4186-A917-BF72BB368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"/>
            <a:ext cx="2856570" cy="172402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97CCF42-E334-4871-84D5-DDD8F126C2C0}"/>
              </a:ext>
            </a:extLst>
          </p:cNvPr>
          <p:cNvSpPr txBox="1"/>
          <p:nvPr/>
        </p:nvSpPr>
        <p:spPr>
          <a:xfrm>
            <a:off x="4063003" y="846862"/>
            <a:ext cx="4981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Federeffekt: Wer gewinnt? Photonendruck gegen Gravitation!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4A9984-C327-4C4F-B1B3-6F9648975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5" y="2781299"/>
            <a:ext cx="9878368" cy="36013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3147BA8-0561-4A2C-B770-1511DF0EC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209" y="110739"/>
            <a:ext cx="2852691" cy="142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13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B396F4-C4B1-488B-AA6D-D902A3FE6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9137" y="303262"/>
            <a:ext cx="2839796" cy="168584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dirty="0"/>
              <a:t>“Je </a:t>
            </a:r>
            <a:r>
              <a:rPr lang="en-US" sz="1800" dirty="0" err="1"/>
              <a:t>tiefer</a:t>
            </a:r>
            <a:r>
              <a:rPr lang="en-US" sz="1800" dirty="0"/>
              <a:t> man ins </a:t>
            </a:r>
            <a:r>
              <a:rPr lang="en-US" sz="1800" dirty="0" err="1"/>
              <a:t>Universum</a:t>
            </a:r>
            <a:r>
              <a:rPr lang="en-US" sz="1800" dirty="0"/>
              <a:t> </a:t>
            </a:r>
            <a:r>
              <a:rPr lang="en-US" sz="1800" dirty="0" err="1"/>
              <a:t>blickt</a:t>
            </a:r>
            <a:r>
              <a:rPr lang="en-US" sz="1800" dirty="0"/>
              <a:t>, </a:t>
            </a:r>
            <a:r>
              <a:rPr lang="en-US" sz="1800" dirty="0" err="1"/>
              <a:t>umso</a:t>
            </a:r>
            <a:r>
              <a:rPr lang="en-US" sz="1800" dirty="0"/>
              <a:t> </a:t>
            </a:r>
            <a:r>
              <a:rPr lang="en-US" sz="1800" dirty="0" err="1"/>
              <a:t>tiefer</a:t>
            </a:r>
            <a:r>
              <a:rPr lang="en-US" sz="1800" dirty="0"/>
              <a:t> </a:t>
            </a:r>
            <a:r>
              <a:rPr lang="en-US" sz="1800" dirty="0" err="1"/>
              <a:t>zurück</a:t>
            </a:r>
            <a:r>
              <a:rPr lang="en-US" sz="1800" dirty="0"/>
              <a:t> in die </a:t>
            </a:r>
            <a:r>
              <a:rPr lang="en-US" sz="1800" dirty="0" err="1"/>
              <a:t>Vergangenheit</a:t>
            </a:r>
            <a:r>
              <a:rPr lang="en-US" sz="1800" dirty="0"/>
              <a:t>”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378E68D-3FAD-4A6B-A62B-D93AD2F90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8" y="303262"/>
            <a:ext cx="8693276" cy="618961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52AA471-2E07-4823-B22E-CD00C6E91844}"/>
              </a:ext>
            </a:extLst>
          </p:cNvPr>
          <p:cNvSpPr/>
          <p:nvPr/>
        </p:nvSpPr>
        <p:spPr>
          <a:xfrm>
            <a:off x="9090734" y="4110361"/>
            <a:ext cx="2791278" cy="134052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7AD46805-65EA-4CC1-9CA2-300FD1DDC332}"/>
                  </a:ext>
                </a:extLst>
              </p:cNvPr>
              <p:cNvSpPr txBox="1"/>
              <p:nvPr/>
            </p:nvSpPr>
            <p:spPr>
              <a:xfrm>
                <a:off x="9332302" y="4500979"/>
                <a:ext cx="2403978" cy="482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c = 299.792.458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𝑚𝑒𝑡𝑒𝑟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𝑠𝑒𝑐</m:t>
                        </m:r>
                      </m:den>
                    </m:f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7AD46805-65EA-4CC1-9CA2-300FD1DDC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302" y="4500979"/>
                <a:ext cx="2403978" cy="482120"/>
              </a:xfrm>
              <a:prstGeom prst="rect">
                <a:avLst/>
              </a:prstGeom>
              <a:blipFill>
                <a:blip r:embed="rId3"/>
                <a:stretch>
                  <a:fillRect l="-2284" b="-759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134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7752A96-2168-46D8-948A-919A776DF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7314" cy="2128838"/>
          </a:xfrm>
          <a:prstGeom prst="rect">
            <a:avLst/>
          </a:prstGeom>
        </p:spPr>
      </p:pic>
      <p:pic>
        <p:nvPicPr>
          <p:cNvPr id="9" name="Grafik 8" descr="Ein Bild, das klein, suchend, sitzend, schließen enthält.&#10;&#10;Automatisch generierte Beschreibung">
            <a:extLst>
              <a:ext uri="{FF2B5EF4-FFF2-40B4-BE49-F238E27FC236}">
                <a16:creationId xmlns:a16="http://schemas.microsoft.com/office/drawing/2014/main" id="{15FB7989-FD68-416F-A2FC-9ECF8044E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00" y="2500025"/>
            <a:ext cx="9819400" cy="38957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102234B-0427-4D14-A3EE-0A8026B02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01" y="104774"/>
            <a:ext cx="5551986" cy="20240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51B67BC-A6FC-42DC-8291-587D534BA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28" y="104774"/>
            <a:ext cx="1856543" cy="92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98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7752A96-2168-46D8-948A-919A776DF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7314" cy="2128838"/>
          </a:xfrm>
          <a:prstGeom prst="rect">
            <a:avLst/>
          </a:prstGeom>
        </p:spPr>
      </p:pic>
      <p:pic>
        <p:nvPicPr>
          <p:cNvPr id="9" name="Grafik 8" descr="Ein Bild, das klein, suchend, sitzend, schließen enthält.&#10;&#10;Automatisch generierte Beschreibung">
            <a:extLst>
              <a:ext uri="{FF2B5EF4-FFF2-40B4-BE49-F238E27FC236}">
                <a16:creationId xmlns:a16="http://schemas.microsoft.com/office/drawing/2014/main" id="{15FB7989-FD68-416F-A2FC-9ECF8044E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00" y="2500025"/>
            <a:ext cx="9819400" cy="38957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102234B-0427-4D14-A3EE-0A8026B02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01" y="104774"/>
            <a:ext cx="5551986" cy="20240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51FB2618-76AF-4072-AA42-48C79BA0105E}"/>
                  </a:ext>
                </a:extLst>
              </p:cNvPr>
              <p:cNvSpPr txBox="1"/>
              <p:nvPr/>
            </p:nvSpPr>
            <p:spPr>
              <a:xfrm>
                <a:off x="6774794" y="3239172"/>
                <a:ext cx="2066925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chemeClr val="bg1"/>
                    </a:solidFill>
                  </a:rPr>
                  <a:t>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  <m:r>
                      <a:rPr lang="de-DE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𝐋𝐢𝐜𝐡𝐭𝐣𝐚𝐡𝐫𝐞</m:t>
                    </m:r>
                  </m:oMath>
                </a14:m>
                <a:endParaRPr lang="de-DE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51FB2618-76AF-4072-AA42-48C79BA010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794" y="3239172"/>
                <a:ext cx="2066925" cy="379656"/>
              </a:xfrm>
              <a:prstGeom prst="rect">
                <a:avLst/>
              </a:prstGeom>
              <a:blipFill>
                <a:blip r:embed="rId5"/>
                <a:stretch>
                  <a:fillRect l="-2360" t="-6349" r="-1180" b="-222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>
            <a:extLst>
              <a:ext uri="{FF2B5EF4-FFF2-40B4-BE49-F238E27FC236}">
                <a16:creationId xmlns:a16="http://schemas.microsoft.com/office/drawing/2014/main" id="{4253A5F0-A75C-4DF5-9E82-4BF9CFD97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28" y="104774"/>
            <a:ext cx="1856543" cy="92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3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7752A96-2168-46D8-948A-919A776DF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7314" cy="2128838"/>
          </a:xfrm>
          <a:prstGeom prst="rect">
            <a:avLst/>
          </a:prstGeom>
        </p:spPr>
      </p:pic>
      <p:pic>
        <p:nvPicPr>
          <p:cNvPr id="9" name="Grafik 8" descr="Ein Bild, das klein, suchend, sitzend, schließen enthält.&#10;&#10;Automatisch generierte Beschreibung">
            <a:extLst>
              <a:ext uri="{FF2B5EF4-FFF2-40B4-BE49-F238E27FC236}">
                <a16:creationId xmlns:a16="http://schemas.microsoft.com/office/drawing/2014/main" id="{15FB7989-FD68-416F-A2FC-9ECF8044E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00" y="2500025"/>
            <a:ext cx="9819400" cy="38957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102234B-0427-4D14-A3EE-0A8026B02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01" y="104774"/>
            <a:ext cx="5551986" cy="20240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51FB2618-76AF-4072-AA42-48C79BA0105E}"/>
                  </a:ext>
                </a:extLst>
              </p:cNvPr>
              <p:cNvSpPr txBox="1"/>
              <p:nvPr/>
            </p:nvSpPr>
            <p:spPr>
              <a:xfrm>
                <a:off x="6774794" y="3239172"/>
                <a:ext cx="2066925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chemeClr val="bg1"/>
                    </a:solidFill>
                  </a:rPr>
                  <a:t>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  <m:r>
                      <a:rPr lang="de-DE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𝐋𝐢𝐜𝐡𝐭𝐣𝐚𝐡𝐫𝐞</m:t>
                    </m:r>
                  </m:oMath>
                </a14:m>
                <a:endParaRPr lang="de-DE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51FB2618-76AF-4072-AA42-48C79BA010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794" y="3239172"/>
                <a:ext cx="2066925" cy="379656"/>
              </a:xfrm>
              <a:prstGeom prst="rect">
                <a:avLst/>
              </a:prstGeom>
              <a:blipFill>
                <a:blip r:embed="rId5"/>
                <a:stretch>
                  <a:fillRect l="-2360" t="-6349" r="-1180" b="-222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C6AABDBC-E73C-4287-9623-43BC45817026}"/>
              </a:ext>
            </a:extLst>
          </p:cNvPr>
          <p:cNvSpPr txBox="1"/>
          <p:nvPr/>
        </p:nvSpPr>
        <p:spPr>
          <a:xfrm>
            <a:off x="9794453" y="1225119"/>
            <a:ext cx="2139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Hinweis auf Dunkle Materie! </a:t>
            </a:r>
            <a:r>
              <a:rPr lang="de-DE" sz="1200" dirty="0"/>
              <a:t>(später mehr von Klaus Eitel)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862C18B-388D-4FDB-AEFD-6AA84F7C6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28" y="104774"/>
            <a:ext cx="1856543" cy="92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86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7A44-2323-4430-A07B-E8640C15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973" y="0"/>
            <a:ext cx="4709327" cy="1325563"/>
          </a:xfrm>
        </p:spPr>
        <p:txBody>
          <a:bodyPr/>
          <a:lstStyle/>
          <a:p>
            <a:r>
              <a:rPr lang="de-DE" dirty="0"/>
              <a:t>…und sonst?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E5C609-E49B-4F99-8190-2728F4A4B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2" y="1281112"/>
            <a:ext cx="10277475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37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C5CAE-62C4-47A9-AF01-ACD62C9AF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Den Energieinhalt unseres Universums!</a:t>
            </a: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7F24ECC-8801-409D-AB70-C4CF86F6F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26" y="3243263"/>
            <a:ext cx="4009547" cy="96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12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C5CAE-62C4-47A9-AF01-ACD62C9AF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Den Energieinhalt unseres Universums!</a:t>
            </a: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7F24ECC-8801-409D-AB70-C4CF86F6F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26" y="3243263"/>
            <a:ext cx="4009547" cy="96678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FB38ABA-7174-4440-802F-3C8E3ADBE5DA}"/>
              </a:ext>
            </a:extLst>
          </p:cNvPr>
          <p:cNvSpPr txBox="1"/>
          <p:nvPr/>
        </p:nvSpPr>
        <p:spPr>
          <a:xfrm>
            <a:off x="3571875" y="4210051"/>
            <a:ext cx="372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Krümmung des Raumes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B9854BA-9462-4615-A2F1-13DED0EFCDBB}"/>
              </a:ext>
            </a:extLst>
          </p:cNvPr>
          <p:cNvSpPr txBox="1"/>
          <p:nvPr/>
        </p:nvSpPr>
        <p:spPr>
          <a:xfrm>
            <a:off x="6619875" y="4210051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Lichtgeschwindigkeit, Energiedichte, Druck</a:t>
            </a:r>
          </a:p>
        </p:txBody>
      </p:sp>
    </p:spTree>
    <p:extLst>
      <p:ext uri="{BB962C8B-B14F-4D97-AF65-F5344CB8AC3E}">
        <p14:creationId xmlns:p14="http://schemas.microsoft.com/office/powerpoint/2010/main" val="3824956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C5CAE-62C4-47A9-AF01-ACD62C9AF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Einsteinsche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Feldgleichungen</a:t>
            </a: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7F24ECC-8801-409D-AB70-C4CF86F6F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26" y="2056686"/>
            <a:ext cx="4009547" cy="96678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FB38ABA-7174-4440-802F-3C8E3ADBE5DA}"/>
              </a:ext>
            </a:extLst>
          </p:cNvPr>
          <p:cNvSpPr txBox="1"/>
          <p:nvPr/>
        </p:nvSpPr>
        <p:spPr>
          <a:xfrm>
            <a:off x="904875" y="3023474"/>
            <a:ext cx="2000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Raum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B9854BA-9462-4615-A2F1-13DED0EFCDBB}"/>
              </a:ext>
            </a:extLst>
          </p:cNvPr>
          <p:cNvSpPr txBox="1"/>
          <p:nvPr/>
        </p:nvSpPr>
        <p:spPr>
          <a:xfrm>
            <a:off x="3952875" y="3023474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Materie</a:t>
            </a:r>
          </a:p>
        </p:txBody>
      </p:sp>
      <p:pic>
        <p:nvPicPr>
          <p:cNvPr id="4" name="Grafik 3" descr="Ein Bild, das Person, drinnen, Mann, Front enthält.&#10;&#10;Automatisch generierte Beschreibung">
            <a:extLst>
              <a:ext uri="{FF2B5EF4-FFF2-40B4-BE49-F238E27FC236}">
                <a16:creationId xmlns:a16="http://schemas.microsoft.com/office/drawing/2014/main" id="{4CC3FF49-3A60-4F90-A960-FDFADA458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5" y="193179"/>
            <a:ext cx="5324475" cy="299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09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C5CAE-62C4-47A9-AF01-ACD62C9AF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Einsteinsche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Feldgleichungen</a:t>
            </a: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7F24ECC-8801-409D-AB70-C4CF86F6F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26" y="2056686"/>
            <a:ext cx="4009547" cy="96678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FB38ABA-7174-4440-802F-3C8E3ADBE5DA}"/>
              </a:ext>
            </a:extLst>
          </p:cNvPr>
          <p:cNvSpPr txBox="1"/>
          <p:nvPr/>
        </p:nvSpPr>
        <p:spPr>
          <a:xfrm>
            <a:off x="904875" y="3023474"/>
            <a:ext cx="2000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Raum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B9854BA-9462-4615-A2F1-13DED0EFCDBB}"/>
              </a:ext>
            </a:extLst>
          </p:cNvPr>
          <p:cNvSpPr txBox="1"/>
          <p:nvPr/>
        </p:nvSpPr>
        <p:spPr>
          <a:xfrm>
            <a:off x="3952875" y="3023474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Materie</a:t>
            </a:r>
          </a:p>
        </p:txBody>
      </p:sp>
      <p:pic>
        <p:nvPicPr>
          <p:cNvPr id="4" name="Grafik 3" descr="Ein Bild, das Person, drinnen, Mann, Front enthält.&#10;&#10;Automatisch generierte Beschreibung">
            <a:extLst>
              <a:ext uri="{FF2B5EF4-FFF2-40B4-BE49-F238E27FC236}">
                <a16:creationId xmlns:a16="http://schemas.microsoft.com/office/drawing/2014/main" id="{4CC3FF49-3A60-4F90-A960-FDFADA458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5" y="193179"/>
            <a:ext cx="5324475" cy="2995017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D6434C8C-172B-4AA7-A142-821669416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3859208"/>
            <a:ext cx="9366589" cy="228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83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C5CAE-62C4-47A9-AF01-ACD62C9AF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13" y="291598"/>
            <a:ext cx="5257800" cy="1325563"/>
          </a:xfrm>
        </p:spPr>
        <p:txBody>
          <a:bodyPr/>
          <a:lstStyle/>
          <a:p>
            <a:r>
              <a:rPr lang="de-DE" dirty="0"/>
              <a:t>Friedmanngleichung</a:t>
            </a: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7F24ECC-8801-409D-AB70-C4CF86F6F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7" y="1690688"/>
            <a:ext cx="1298329" cy="31305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FB38ABA-7174-4440-802F-3C8E3ADBE5DA}"/>
              </a:ext>
            </a:extLst>
          </p:cNvPr>
          <p:cNvSpPr txBox="1"/>
          <p:nvPr/>
        </p:nvSpPr>
        <p:spPr>
          <a:xfrm>
            <a:off x="1024177" y="2028102"/>
            <a:ext cx="64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Raum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B9854BA-9462-4615-A2F1-13DED0EFCDBB}"/>
              </a:ext>
            </a:extLst>
          </p:cNvPr>
          <p:cNvSpPr txBox="1"/>
          <p:nvPr/>
        </p:nvSpPr>
        <p:spPr>
          <a:xfrm>
            <a:off x="1762708" y="2028102"/>
            <a:ext cx="1119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Materie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024AD70E-FD62-4FA3-9307-0D20CD30F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03" y="3576003"/>
            <a:ext cx="6156220" cy="1325563"/>
          </a:xfrm>
          <a:prstGeom prst="rect">
            <a:avLst/>
          </a:prstGeom>
        </p:spPr>
      </p:pic>
      <p:pic>
        <p:nvPicPr>
          <p:cNvPr id="10" name="Grafik 9" descr="Ein Bild, das Mann, Person, Text, Schlips enthält.&#10;&#10;Automatisch generierte Beschreibung">
            <a:extLst>
              <a:ext uri="{FF2B5EF4-FFF2-40B4-BE49-F238E27FC236}">
                <a16:creationId xmlns:a16="http://schemas.microsoft.com/office/drawing/2014/main" id="{1AFF9AAD-35DD-4CB3-AB19-AD543F511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681" y="469106"/>
            <a:ext cx="4464394" cy="59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89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7F24ECC-8801-409D-AB70-C4CF86F6F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7" y="1690688"/>
            <a:ext cx="1298329" cy="31305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FB38ABA-7174-4440-802F-3C8E3ADBE5DA}"/>
              </a:ext>
            </a:extLst>
          </p:cNvPr>
          <p:cNvSpPr txBox="1"/>
          <p:nvPr/>
        </p:nvSpPr>
        <p:spPr>
          <a:xfrm>
            <a:off x="1024177" y="2028102"/>
            <a:ext cx="64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Raum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B9854BA-9462-4615-A2F1-13DED0EFCDBB}"/>
              </a:ext>
            </a:extLst>
          </p:cNvPr>
          <p:cNvSpPr txBox="1"/>
          <p:nvPr/>
        </p:nvSpPr>
        <p:spPr>
          <a:xfrm>
            <a:off x="1762708" y="2028102"/>
            <a:ext cx="1119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Materie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024AD70E-FD62-4FA3-9307-0D20CD30F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53" y="1771649"/>
            <a:ext cx="6156220" cy="13255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665174DF-16A6-4792-975C-1098CEFD3DD2}"/>
                  </a:ext>
                </a:extLst>
              </p:cNvPr>
              <p:cNvSpPr txBox="1"/>
              <p:nvPr/>
            </p:nvSpPr>
            <p:spPr>
              <a:xfrm>
                <a:off x="1671877" y="3600449"/>
                <a:ext cx="4986375" cy="1906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H ist Hubble Parameter -&gt; beschreibt Expansionsgeschwindigkeit -&gt; gemessen heute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                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70 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𝑘𝑚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𝑀𝑝𝑐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665174DF-16A6-4792-975C-1098CEFD3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877" y="3600449"/>
                <a:ext cx="4986375" cy="1906740"/>
              </a:xfrm>
              <a:prstGeom prst="rect">
                <a:avLst/>
              </a:prstGeom>
              <a:blipFill>
                <a:blip r:embed="rId4"/>
                <a:stretch>
                  <a:fillRect l="-733" t="-19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el 1">
            <a:extLst>
              <a:ext uri="{FF2B5EF4-FFF2-40B4-BE49-F238E27FC236}">
                <a16:creationId xmlns:a16="http://schemas.microsoft.com/office/drawing/2014/main" id="{750CD246-4B8B-4B01-A133-49DFB81E96EE}"/>
              </a:ext>
            </a:extLst>
          </p:cNvPr>
          <p:cNvSpPr txBox="1">
            <a:spLocks/>
          </p:cNvSpPr>
          <p:nvPr/>
        </p:nvSpPr>
        <p:spPr>
          <a:xfrm>
            <a:off x="3228975" y="288925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Friedmanngleichung</a:t>
            </a:r>
            <a:endParaRPr lang="de-DE" dirty="0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8E3DBBFE-61E5-44EA-9E72-793253A15B01}"/>
              </a:ext>
            </a:extLst>
          </p:cNvPr>
          <p:cNvCxnSpPr/>
          <p:nvPr/>
        </p:nvCxnSpPr>
        <p:spPr>
          <a:xfrm flipV="1">
            <a:off x="2882303" y="2743200"/>
            <a:ext cx="346672" cy="685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Grafik 8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BD2C08D1-1239-4324-8508-D9A58C084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52" y="3023554"/>
            <a:ext cx="4834580" cy="364482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908B7AF-E954-4EEC-BEBF-3139ECF7D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12377" flipV="1">
            <a:off x="7689854" y="4812282"/>
            <a:ext cx="3615416" cy="14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90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tion CMB">
            <a:hlinkClick r:id="" action="ppaction://media"/>
            <a:extLst>
              <a:ext uri="{FF2B5EF4-FFF2-40B4-BE49-F238E27FC236}">
                <a16:creationId xmlns:a16="http://schemas.microsoft.com/office/drawing/2014/main" id="{00BACE13-7B44-4452-89E5-D024D398D9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8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7F24ECC-8801-409D-AB70-C4CF86F6F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7" y="1690688"/>
            <a:ext cx="1298329" cy="31305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FB38ABA-7174-4440-802F-3C8E3ADBE5DA}"/>
              </a:ext>
            </a:extLst>
          </p:cNvPr>
          <p:cNvSpPr txBox="1"/>
          <p:nvPr/>
        </p:nvSpPr>
        <p:spPr>
          <a:xfrm>
            <a:off x="1024177" y="2028102"/>
            <a:ext cx="64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Raum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B9854BA-9462-4615-A2F1-13DED0EFCDBB}"/>
              </a:ext>
            </a:extLst>
          </p:cNvPr>
          <p:cNvSpPr txBox="1"/>
          <p:nvPr/>
        </p:nvSpPr>
        <p:spPr>
          <a:xfrm>
            <a:off x="1762708" y="2028102"/>
            <a:ext cx="1119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Materie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024AD70E-FD62-4FA3-9307-0D20CD30F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53" y="1771649"/>
            <a:ext cx="6156220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665174DF-16A6-4792-975C-1098CEFD3DD2}"/>
                  </a:ext>
                </a:extLst>
              </p:cNvPr>
              <p:cNvSpPr txBox="1"/>
              <p:nvPr/>
            </p:nvSpPr>
            <p:spPr>
              <a:xfrm>
                <a:off x="1671877" y="3600450"/>
                <a:ext cx="9215198" cy="2460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H ist Hubble Parameter -&gt; beschreibt Expansionsgeschwindigkeit -&gt; gemessen heute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                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                                         </m:t>
                    </m:r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70 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𝑘𝑚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𝑀𝑝𝑐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k ist Raumkrümmung -&gt; gemessen heute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≈0</m:t>
                      </m:r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665174DF-16A6-4792-975C-1098CEFD3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877" y="3600450"/>
                <a:ext cx="9215198" cy="2460738"/>
              </a:xfrm>
              <a:prstGeom prst="rect">
                <a:avLst/>
              </a:prstGeom>
              <a:blipFill>
                <a:blip r:embed="rId4"/>
                <a:stretch>
                  <a:fillRect l="-397" t="-14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el 1">
            <a:extLst>
              <a:ext uri="{FF2B5EF4-FFF2-40B4-BE49-F238E27FC236}">
                <a16:creationId xmlns:a16="http://schemas.microsoft.com/office/drawing/2014/main" id="{7060B4D0-BCD7-4D10-A9F0-F378AE98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975" y="288925"/>
            <a:ext cx="5257800" cy="1325563"/>
          </a:xfrm>
        </p:spPr>
        <p:txBody>
          <a:bodyPr/>
          <a:lstStyle/>
          <a:p>
            <a:r>
              <a:rPr lang="de-DE" dirty="0"/>
              <a:t>Friedmanngleichung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1C19B00B-07F8-4DF6-91D1-182B325B0ED5}"/>
              </a:ext>
            </a:extLst>
          </p:cNvPr>
          <p:cNvCxnSpPr/>
          <p:nvPr/>
        </p:nvCxnSpPr>
        <p:spPr>
          <a:xfrm flipV="1">
            <a:off x="2882303" y="2743200"/>
            <a:ext cx="346672" cy="685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E4F3F877-98B3-411D-BB0C-59CA6CC0FDE7}"/>
              </a:ext>
            </a:extLst>
          </p:cNvPr>
          <p:cNvCxnSpPr>
            <a:cxnSpLocks/>
          </p:cNvCxnSpPr>
          <p:nvPr/>
        </p:nvCxnSpPr>
        <p:spPr>
          <a:xfrm flipH="1">
            <a:off x="8822036" y="951706"/>
            <a:ext cx="169564" cy="7889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9B0647A9-83E7-49F9-BFF1-5B9BCC9D98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42" y="4226590"/>
            <a:ext cx="3873606" cy="233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59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7F24ECC-8801-409D-AB70-C4CF86F6F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7" y="1690688"/>
            <a:ext cx="1298329" cy="31305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FB38ABA-7174-4440-802F-3C8E3ADBE5DA}"/>
              </a:ext>
            </a:extLst>
          </p:cNvPr>
          <p:cNvSpPr txBox="1"/>
          <p:nvPr/>
        </p:nvSpPr>
        <p:spPr>
          <a:xfrm>
            <a:off x="1024177" y="2028102"/>
            <a:ext cx="64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Raum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B9854BA-9462-4615-A2F1-13DED0EFCDBB}"/>
              </a:ext>
            </a:extLst>
          </p:cNvPr>
          <p:cNvSpPr txBox="1"/>
          <p:nvPr/>
        </p:nvSpPr>
        <p:spPr>
          <a:xfrm>
            <a:off x="1762708" y="2028102"/>
            <a:ext cx="1119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Materie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024AD70E-FD62-4FA3-9307-0D20CD30F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53" y="1771649"/>
            <a:ext cx="6156220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665174DF-16A6-4792-975C-1098CEFD3DD2}"/>
                  </a:ext>
                </a:extLst>
              </p:cNvPr>
              <p:cNvSpPr txBox="1"/>
              <p:nvPr/>
            </p:nvSpPr>
            <p:spPr>
              <a:xfrm>
                <a:off x="1671877" y="3600450"/>
                <a:ext cx="9215198" cy="3201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H ist Hubble Parameter -&gt; beschreibt Expansionsgeschwindigkeit -&gt; gemessen heute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                            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                                         </m:t>
                    </m:r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70 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𝑘𝑚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𝑀𝑝𝑐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k ist Raumkrümmung -&gt; gemessen heute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≈0</m:t>
                      </m:r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G ist Newtonsche Gravitationskonstante -&gt; bekannt</a:t>
                </a:r>
              </a:p>
              <a:p>
                <a:pPr lvl="1"/>
                <a:r>
                  <a:rPr lang="de-DE" i="1" dirty="0">
                    <a:latin typeface="Cambria Math" panose="02040503050406030204" pitchFamily="18" charset="0"/>
                  </a:rPr>
                  <a:t>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≈6.8 ∗ 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−11 </m:t>
                        </m:r>
                      </m:sup>
                    </m:sSup>
                  </m:oMath>
                </a14:m>
                <a:r>
                  <a:rPr lang="de-DE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2 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665174DF-16A6-4792-975C-1098CEFD3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877" y="3600450"/>
                <a:ext cx="9215198" cy="3201197"/>
              </a:xfrm>
              <a:prstGeom prst="rect">
                <a:avLst/>
              </a:prstGeom>
              <a:blipFill>
                <a:blip r:embed="rId4"/>
                <a:stretch>
                  <a:fillRect l="-397" t="-11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el 1">
            <a:extLst>
              <a:ext uri="{FF2B5EF4-FFF2-40B4-BE49-F238E27FC236}">
                <a16:creationId xmlns:a16="http://schemas.microsoft.com/office/drawing/2014/main" id="{0A83B1FA-5D4B-4990-992A-503FF0F7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975" y="288925"/>
            <a:ext cx="5257800" cy="1325563"/>
          </a:xfrm>
        </p:spPr>
        <p:txBody>
          <a:bodyPr/>
          <a:lstStyle/>
          <a:p>
            <a:r>
              <a:rPr lang="de-DE" dirty="0"/>
              <a:t>Friedmanngleichung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14EC44EE-DA75-45BA-855A-C73DACA44F69}"/>
              </a:ext>
            </a:extLst>
          </p:cNvPr>
          <p:cNvCxnSpPr/>
          <p:nvPr/>
        </p:nvCxnSpPr>
        <p:spPr>
          <a:xfrm flipV="1">
            <a:off x="2882303" y="2743200"/>
            <a:ext cx="346672" cy="685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497730E-1F4B-440B-B948-7ADEE6633F3E}"/>
              </a:ext>
            </a:extLst>
          </p:cNvPr>
          <p:cNvCxnSpPr>
            <a:cxnSpLocks/>
          </p:cNvCxnSpPr>
          <p:nvPr/>
        </p:nvCxnSpPr>
        <p:spPr>
          <a:xfrm flipH="1">
            <a:off x="8801100" y="781392"/>
            <a:ext cx="257175" cy="9419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ACFC662B-8F20-4D20-AEC0-6850E89BEDCE}"/>
              </a:ext>
            </a:extLst>
          </p:cNvPr>
          <p:cNvCxnSpPr>
            <a:cxnSpLocks/>
          </p:cNvCxnSpPr>
          <p:nvPr/>
        </p:nvCxnSpPr>
        <p:spPr>
          <a:xfrm flipH="1">
            <a:off x="7629526" y="1130832"/>
            <a:ext cx="476249" cy="6171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018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8070" y="260349"/>
                <a:ext cx="10937289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de-DE" dirty="0"/>
                  <a:t>Energiedichte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ρ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𝑀𝑎𝑡𝑒𝑟𝑖𝑒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𝑆𝑡𝑟𝑎h𝑙𝑢𝑛𝑔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𝐷𝐸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8070" y="260349"/>
                <a:ext cx="10937289" cy="1325563"/>
              </a:xfrm>
              <a:blipFill>
                <a:blip r:embed="rId2"/>
                <a:stretch>
                  <a:fillRect l="-19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1BB77E-7D34-4155-8638-179BD0551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525779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r>
              <a:rPr lang="de-DE" dirty="0"/>
              <a:t>                                                     </a:t>
            </a:r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64823B9-0AA7-4DD0-886F-2C4B89487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211" y="2995852"/>
            <a:ext cx="5340958" cy="115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58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8070" y="260349"/>
                <a:ext cx="10937289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de-DE" dirty="0"/>
                  <a:t>Energiedichte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ρ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𝑀𝑎𝑡𝑒𝑟𝑖𝑒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𝑆𝑡𝑟𝑎h𝑙𝑢𝑛𝑔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𝐷𝐸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8070" y="260349"/>
                <a:ext cx="10937289" cy="1325563"/>
              </a:xfrm>
              <a:blipFill>
                <a:blip r:embed="rId2"/>
                <a:stretch>
                  <a:fillRect l="-19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1BB77E-7D34-4155-8638-179BD0551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525779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r>
              <a:rPr lang="de-DE" dirty="0"/>
              <a:t>                                                     </a:t>
            </a:r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64823B9-0AA7-4DD0-886F-2C4B89487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211" y="2995852"/>
            <a:ext cx="5340958" cy="115002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6571140-B590-40FA-BC1B-1C742C495AED}"/>
              </a:ext>
            </a:extLst>
          </p:cNvPr>
          <p:cNvSpPr txBox="1"/>
          <p:nvPr/>
        </p:nvSpPr>
        <p:spPr>
          <a:xfrm>
            <a:off x="1612036" y="5535900"/>
            <a:ext cx="9188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 wie entwickeln sich diese einzelnen Energieanteile in der Geschichte unseres Universums?</a:t>
            </a:r>
          </a:p>
        </p:txBody>
      </p:sp>
    </p:spTree>
    <p:extLst>
      <p:ext uri="{BB962C8B-B14F-4D97-AF65-F5344CB8AC3E}">
        <p14:creationId xmlns:p14="http://schemas.microsoft.com/office/powerpoint/2010/main" val="2850994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00450" y="260350"/>
                <a:ext cx="5383752" cy="1325563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Energiedichte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ρ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00450" y="260350"/>
                <a:ext cx="5383752" cy="1325563"/>
              </a:xfrm>
              <a:blipFill>
                <a:blip r:embed="rId2"/>
                <a:stretch>
                  <a:fillRect l="-46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1BB77E-7D34-4155-8638-179BD0551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525779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r>
              <a:rPr lang="de-DE" sz="2400" dirty="0"/>
              <a:t>Nicht-Relativistische Teilchen (Protonen, Neutronen, (Dunkle) Materie)</a:t>
            </a:r>
          </a:p>
          <a:p>
            <a:pPr marL="457200" lvl="1" indent="0">
              <a:buNone/>
            </a:pPr>
            <a:r>
              <a:rPr lang="de-DE" dirty="0"/>
              <a:t>                                                     </a:t>
            </a:r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AEDA3A9-21F9-4976-8E97-5E3B72FA5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05" y="3119044"/>
            <a:ext cx="6470983" cy="3092609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610507E-54CE-4C93-A225-F15022F2B2C2}"/>
              </a:ext>
            </a:extLst>
          </p:cNvPr>
          <p:cNvCxnSpPr/>
          <p:nvPr/>
        </p:nvCxnSpPr>
        <p:spPr>
          <a:xfrm>
            <a:off x="4873841" y="4580878"/>
            <a:ext cx="154471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886DB535-2A07-437A-8949-665F61DCBFE9}"/>
                  </a:ext>
                </a:extLst>
              </p:cNvPr>
              <p:cNvSpPr/>
              <p:nvPr/>
            </p:nvSpPr>
            <p:spPr>
              <a:xfrm>
                <a:off x="8323690" y="1389962"/>
                <a:ext cx="3478709" cy="39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ρ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𝑀𝑎𝑡𝑒𝑟𝑖𝑒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𝑆𝑡𝑟𝑎h𝑙𝑢𝑛𝑔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𝐷𝐸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886DB535-2A07-437A-8949-665F61DCBF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690" y="1389962"/>
                <a:ext cx="3478709" cy="391902"/>
              </a:xfrm>
              <a:prstGeom prst="rect">
                <a:avLst/>
              </a:prstGeom>
              <a:blipFill>
                <a:blip r:embed="rId4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9D6124-DFAD-44D7-943B-68FC30C20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1" y="1240231"/>
            <a:ext cx="3210849" cy="6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04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00450" y="260350"/>
                <a:ext cx="4552950" cy="1325563"/>
              </a:xfrm>
            </p:spPr>
            <p:txBody>
              <a:bodyPr/>
              <a:lstStyle/>
              <a:p>
                <a:r>
                  <a:rPr lang="de-DE" dirty="0"/>
                  <a:t>Energiedichte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00450" y="260350"/>
                <a:ext cx="4552950" cy="1325563"/>
              </a:xfrm>
              <a:blipFill>
                <a:blip r:embed="rId2"/>
                <a:stretch>
                  <a:fillRect l="-54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31BB77E-7D34-4155-8638-179BD0551D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7800"/>
                <a:ext cx="10515600" cy="5257799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r>
                  <a:rPr lang="de-DE" sz="2400" dirty="0"/>
                  <a:t>Nicht-Relativistische Teilchen (Protonen, Neutronen, (Dunkle) Materie)</a:t>
                </a:r>
              </a:p>
              <a:p>
                <a:pPr marL="457200" lvl="1" indent="0">
                  <a:buNone/>
                </a:pPr>
                <a:r>
                  <a:rPr lang="de-DE" dirty="0"/>
                  <a:t>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𝑀𝑎𝑡𝑒𝑟𝑖𝑒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31BB77E-7D34-4155-8638-179BD0551D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7800"/>
                <a:ext cx="10515600" cy="5257799"/>
              </a:xfrm>
              <a:blipFill>
                <a:blip r:embed="rId3"/>
                <a:stretch>
                  <a:fillRect l="-8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64823B9-0AA7-4DD0-886F-2C4B89487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1" y="1240231"/>
            <a:ext cx="3210849" cy="6913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AEDA3A9-21F9-4976-8E97-5E3B72FA5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05" y="3119044"/>
            <a:ext cx="6470983" cy="3092609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610507E-54CE-4C93-A225-F15022F2B2C2}"/>
              </a:ext>
            </a:extLst>
          </p:cNvPr>
          <p:cNvCxnSpPr/>
          <p:nvPr/>
        </p:nvCxnSpPr>
        <p:spPr>
          <a:xfrm>
            <a:off x="4873841" y="4580878"/>
            <a:ext cx="154471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tel 1">
                <a:extLst>
                  <a:ext uri="{FF2B5EF4-FFF2-40B4-BE49-F238E27FC236}">
                    <a16:creationId xmlns:a16="http://schemas.microsoft.com/office/drawing/2014/main" id="{33EC7218-DE0A-4A7C-88F1-B34000B409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450" y="260350"/>
                <a:ext cx="5383752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de-DE" dirty="0"/>
                  <a:t>Energiedichte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ρ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10" name="Titel 1">
                <a:extLst>
                  <a:ext uri="{FF2B5EF4-FFF2-40B4-BE49-F238E27FC236}">
                    <a16:creationId xmlns:a16="http://schemas.microsoft.com/office/drawing/2014/main" id="{33EC7218-DE0A-4A7C-88F1-B34000B40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450" y="260350"/>
                <a:ext cx="5383752" cy="1325563"/>
              </a:xfrm>
              <a:prstGeom prst="rect">
                <a:avLst/>
              </a:prstGeom>
              <a:blipFill>
                <a:blip r:embed="rId6"/>
                <a:stretch>
                  <a:fillRect l="-46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4B59AD96-F601-47CC-A751-F2FF64E51604}"/>
                  </a:ext>
                </a:extLst>
              </p:cNvPr>
              <p:cNvSpPr/>
              <p:nvPr/>
            </p:nvSpPr>
            <p:spPr>
              <a:xfrm>
                <a:off x="8323690" y="1389962"/>
                <a:ext cx="3478709" cy="39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ρ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𝑀𝑎𝑡𝑒𝑟𝑖𝑒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𝑆𝑡𝑟𝑎h𝑙𝑢𝑛𝑔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𝐷𝐸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4B59AD96-F601-47CC-A751-F2FF64E516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690" y="1389962"/>
                <a:ext cx="3478709" cy="391902"/>
              </a:xfrm>
              <a:prstGeom prst="rect">
                <a:avLst/>
              </a:prstGeom>
              <a:blipFill>
                <a:blip r:embed="rId7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94696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00450" y="260350"/>
                <a:ext cx="4552950" cy="1325563"/>
              </a:xfrm>
            </p:spPr>
            <p:txBody>
              <a:bodyPr/>
              <a:lstStyle/>
              <a:p>
                <a:r>
                  <a:rPr lang="de-DE" dirty="0"/>
                  <a:t>Energiedichte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00450" y="260350"/>
                <a:ext cx="4552950" cy="1325563"/>
              </a:xfrm>
              <a:blipFill>
                <a:blip r:embed="rId2"/>
                <a:stretch>
                  <a:fillRect l="-54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31BB77E-7D34-4155-8638-179BD0551D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7800"/>
                <a:ext cx="10515600" cy="5257799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r>
                  <a:rPr lang="de-DE" sz="2400" dirty="0"/>
                  <a:t>Nicht-Relativistische Teilchen (Protonen, Neutronen, (Dunkle) Materie)</a:t>
                </a:r>
              </a:p>
              <a:p>
                <a:pPr marL="457200" lvl="1" indent="0">
                  <a:buNone/>
                </a:pPr>
                <a:r>
                  <a:rPr lang="de-DE" dirty="0"/>
                  <a:t>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𝑀𝑎𝑡𝑒𝑟𝑖𝑒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r>
                  <a:rPr lang="de-DE" sz="2400" dirty="0"/>
                  <a:t>Relativistische Teilchen (Photonen, Neutrinos)</a:t>
                </a:r>
              </a:p>
              <a:p>
                <a:pPr marL="457200" lvl="1" indent="0">
                  <a:buNone/>
                </a:pPr>
                <a:r>
                  <a:rPr lang="de-DE" dirty="0"/>
                  <a:t>                                                     </a:t>
                </a:r>
              </a:p>
              <a:p>
                <a:pPr marL="457200" lvl="1" indent="0">
                  <a:buNone/>
                </a:pPr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31BB77E-7D34-4155-8638-179BD0551D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7800"/>
                <a:ext cx="10515600" cy="5257799"/>
              </a:xfrm>
              <a:blipFill>
                <a:blip r:embed="rId3"/>
                <a:stretch>
                  <a:fillRect l="-8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64823B9-0AA7-4DD0-886F-2C4B89487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1" y="1240231"/>
            <a:ext cx="3210849" cy="6913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AEDA3A9-21F9-4976-8E97-5E3B72FA5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948" y="2763938"/>
            <a:ext cx="1661184" cy="793912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610507E-54CE-4C93-A225-F15022F2B2C2}"/>
              </a:ext>
            </a:extLst>
          </p:cNvPr>
          <p:cNvCxnSpPr>
            <a:cxnSpLocks/>
          </p:cNvCxnSpPr>
          <p:nvPr/>
        </p:nvCxnSpPr>
        <p:spPr>
          <a:xfrm>
            <a:off x="10391843" y="3160894"/>
            <a:ext cx="2396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tel 1">
                <a:extLst>
                  <a:ext uri="{FF2B5EF4-FFF2-40B4-BE49-F238E27FC236}">
                    <a16:creationId xmlns:a16="http://schemas.microsoft.com/office/drawing/2014/main" id="{33EC7218-DE0A-4A7C-88F1-B34000B409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450" y="260350"/>
                <a:ext cx="5383752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de-DE" dirty="0"/>
                  <a:t>Energiedichte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ρ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10" name="Titel 1">
                <a:extLst>
                  <a:ext uri="{FF2B5EF4-FFF2-40B4-BE49-F238E27FC236}">
                    <a16:creationId xmlns:a16="http://schemas.microsoft.com/office/drawing/2014/main" id="{33EC7218-DE0A-4A7C-88F1-B34000B40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450" y="260350"/>
                <a:ext cx="5383752" cy="1325563"/>
              </a:xfrm>
              <a:prstGeom prst="rect">
                <a:avLst/>
              </a:prstGeom>
              <a:blipFill>
                <a:blip r:embed="rId6"/>
                <a:stretch>
                  <a:fillRect l="-46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4B59AD96-F601-47CC-A751-F2FF64E51604}"/>
                  </a:ext>
                </a:extLst>
              </p:cNvPr>
              <p:cNvSpPr/>
              <p:nvPr/>
            </p:nvSpPr>
            <p:spPr>
              <a:xfrm>
                <a:off x="8323690" y="1389962"/>
                <a:ext cx="3478709" cy="39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ρ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𝑀𝑎𝑡𝑒𝑟𝑖𝑒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𝑆𝑡𝑟𝑎h𝑙𝑢𝑛𝑔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𝐷𝐸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4B59AD96-F601-47CC-A751-F2FF64E516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690" y="1389962"/>
                <a:ext cx="3478709" cy="391902"/>
              </a:xfrm>
              <a:prstGeom prst="rect">
                <a:avLst/>
              </a:prstGeom>
              <a:blipFill>
                <a:blip r:embed="rId7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>
            <a:extLst>
              <a:ext uri="{FF2B5EF4-FFF2-40B4-BE49-F238E27FC236}">
                <a16:creationId xmlns:a16="http://schemas.microsoft.com/office/drawing/2014/main" id="{3C45418F-72D4-4306-A279-16F306C24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04" y="4024755"/>
            <a:ext cx="5655075" cy="2702671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517D161-9105-4000-8321-6B4CC7243B9E}"/>
              </a:ext>
            </a:extLst>
          </p:cNvPr>
          <p:cNvCxnSpPr>
            <a:cxnSpLocks/>
          </p:cNvCxnSpPr>
          <p:nvPr/>
        </p:nvCxnSpPr>
        <p:spPr>
          <a:xfrm>
            <a:off x="4234648" y="5255582"/>
            <a:ext cx="87001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05F61E-F724-4F0F-A91C-01BC99EBB6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8866" flipH="1">
            <a:off x="2819880" y="5108821"/>
            <a:ext cx="758019" cy="23719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B2ECD44-F530-48F2-B715-A2FC9E4CDD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8866" flipH="1">
            <a:off x="6012565" y="5159931"/>
            <a:ext cx="1580276" cy="49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81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00450" y="260350"/>
                <a:ext cx="4552950" cy="1325563"/>
              </a:xfrm>
            </p:spPr>
            <p:txBody>
              <a:bodyPr/>
              <a:lstStyle/>
              <a:p>
                <a:r>
                  <a:rPr lang="de-DE" dirty="0"/>
                  <a:t>Energiedichte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00450" y="260350"/>
                <a:ext cx="4552950" cy="1325563"/>
              </a:xfrm>
              <a:blipFill>
                <a:blip r:embed="rId2"/>
                <a:stretch>
                  <a:fillRect l="-54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31BB77E-7D34-4155-8638-179BD0551D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7800"/>
                <a:ext cx="10515600" cy="5257799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r>
                  <a:rPr lang="de-DE" sz="2400" dirty="0"/>
                  <a:t>Nicht-Relativistische Teilchen (Protonen, Neutronen, (Dunkle) Materie)</a:t>
                </a:r>
              </a:p>
              <a:p>
                <a:pPr marL="457200" lvl="1" indent="0">
                  <a:buNone/>
                </a:pPr>
                <a:r>
                  <a:rPr lang="de-DE" dirty="0"/>
                  <a:t>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𝑀𝑎𝑡𝑒𝑟𝑖𝑒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r>
                  <a:rPr lang="de-DE" sz="2400" dirty="0"/>
                  <a:t>Relativistische Teilchen (Photonen, Neutrinos)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𝑆𝑡𝑟𝑎h𝑙𝑢𝑛𝑔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31BB77E-7D34-4155-8638-179BD0551D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7800"/>
                <a:ext cx="10515600" cy="5257799"/>
              </a:xfrm>
              <a:blipFill>
                <a:blip r:embed="rId3"/>
                <a:stretch>
                  <a:fillRect l="-8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64823B9-0AA7-4DD0-886F-2C4B89487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1" y="1240231"/>
            <a:ext cx="3210849" cy="6913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AEDA3A9-21F9-4976-8E97-5E3B72FA5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948" y="2763938"/>
            <a:ext cx="1661184" cy="793912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610507E-54CE-4C93-A225-F15022F2B2C2}"/>
              </a:ext>
            </a:extLst>
          </p:cNvPr>
          <p:cNvCxnSpPr>
            <a:cxnSpLocks/>
          </p:cNvCxnSpPr>
          <p:nvPr/>
        </p:nvCxnSpPr>
        <p:spPr>
          <a:xfrm>
            <a:off x="10391843" y="3160894"/>
            <a:ext cx="2396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tel 1">
                <a:extLst>
                  <a:ext uri="{FF2B5EF4-FFF2-40B4-BE49-F238E27FC236}">
                    <a16:creationId xmlns:a16="http://schemas.microsoft.com/office/drawing/2014/main" id="{33EC7218-DE0A-4A7C-88F1-B34000B409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450" y="260350"/>
                <a:ext cx="5383752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de-DE" dirty="0"/>
                  <a:t>Energiedichte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ρ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10" name="Titel 1">
                <a:extLst>
                  <a:ext uri="{FF2B5EF4-FFF2-40B4-BE49-F238E27FC236}">
                    <a16:creationId xmlns:a16="http://schemas.microsoft.com/office/drawing/2014/main" id="{33EC7218-DE0A-4A7C-88F1-B34000B40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450" y="260350"/>
                <a:ext cx="5383752" cy="1325563"/>
              </a:xfrm>
              <a:prstGeom prst="rect">
                <a:avLst/>
              </a:prstGeom>
              <a:blipFill>
                <a:blip r:embed="rId6"/>
                <a:stretch>
                  <a:fillRect l="-46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4B59AD96-F601-47CC-A751-F2FF64E51604}"/>
                  </a:ext>
                </a:extLst>
              </p:cNvPr>
              <p:cNvSpPr/>
              <p:nvPr/>
            </p:nvSpPr>
            <p:spPr>
              <a:xfrm>
                <a:off x="8323690" y="1389962"/>
                <a:ext cx="3478709" cy="39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ρ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𝑀𝑎𝑡𝑒𝑟𝑖𝑒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𝑆𝑡𝑟𝑎h𝑙𝑢𝑛𝑔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𝐷𝐸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4B59AD96-F601-47CC-A751-F2FF64E516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690" y="1389962"/>
                <a:ext cx="3478709" cy="391902"/>
              </a:xfrm>
              <a:prstGeom prst="rect">
                <a:avLst/>
              </a:prstGeom>
              <a:blipFill>
                <a:blip r:embed="rId7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afik 14">
            <a:extLst>
              <a:ext uri="{FF2B5EF4-FFF2-40B4-BE49-F238E27FC236}">
                <a16:creationId xmlns:a16="http://schemas.microsoft.com/office/drawing/2014/main" id="{284D207B-BA17-4229-B359-A182068F5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63" y="3623174"/>
            <a:ext cx="2352582" cy="1124345"/>
          </a:xfrm>
          <a:prstGeom prst="rect">
            <a:avLst/>
          </a:prstGeom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D663DA9A-CE12-44EB-A751-B563762305D7}"/>
              </a:ext>
            </a:extLst>
          </p:cNvPr>
          <p:cNvCxnSpPr>
            <a:cxnSpLocks/>
          </p:cNvCxnSpPr>
          <p:nvPr/>
        </p:nvCxnSpPr>
        <p:spPr>
          <a:xfrm>
            <a:off x="10063044" y="4112024"/>
            <a:ext cx="36193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90E5FBAE-2EE1-4F09-AFFD-F56FBAFA7A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8866" flipH="1">
            <a:off x="9489360" y="4136008"/>
            <a:ext cx="315345" cy="9867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6059E97-8026-427D-9A06-B44967529B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8866" flipH="1">
            <a:off x="10763057" y="4082487"/>
            <a:ext cx="657415" cy="2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786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00450" y="260350"/>
                <a:ext cx="4552950" cy="1325563"/>
              </a:xfrm>
            </p:spPr>
            <p:txBody>
              <a:bodyPr/>
              <a:lstStyle/>
              <a:p>
                <a:r>
                  <a:rPr lang="de-DE" dirty="0"/>
                  <a:t>Energiedichte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00450" y="260350"/>
                <a:ext cx="4552950" cy="1325563"/>
              </a:xfrm>
              <a:blipFill>
                <a:blip r:embed="rId2"/>
                <a:stretch>
                  <a:fillRect l="-54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31BB77E-7D34-4155-8638-179BD0551D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7800"/>
                <a:ext cx="10515600" cy="5257799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r>
                  <a:rPr lang="de-DE" sz="2400" dirty="0"/>
                  <a:t>Nicht-Relativistische Teilchen (Protonen, Neutronen, (Dunkle) Materie)</a:t>
                </a:r>
              </a:p>
              <a:p>
                <a:pPr marL="457200" lvl="1" indent="0">
                  <a:buNone/>
                </a:pPr>
                <a:r>
                  <a:rPr lang="de-DE" dirty="0"/>
                  <a:t>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𝑀𝑎𝑡𝑒𝑟𝑖𝑒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r>
                  <a:rPr lang="de-DE" sz="2400" dirty="0"/>
                  <a:t>Relativistische Teilchen (Photonen, Neutrinos)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𝑆𝑡𝑟𝑎h𝑙𝑢𝑛𝑔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r>
                  <a:rPr lang="de-DE" sz="2400" dirty="0"/>
                  <a:t>Dunkle Energie</a:t>
                </a:r>
              </a:p>
              <a:p>
                <a:pPr marL="457200" lvl="1" indent="0">
                  <a:buNone/>
                </a:pPr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31BB77E-7D34-4155-8638-179BD0551D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7800"/>
                <a:ext cx="10515600" cy="5257799"/>
              </a:xfrm>
              <a:blipFill>
                <a:blip r:embed="rId3"/>
                <a:stretch>
                  <a:fillRect l="-8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64823B9-0AA7-4DD0-886F-2C4B89487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1" y="1240231"/>
            <a:ext cx="3210849" cy="6913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AEDA3A9-21F9-4976-8E97-5E3B72FA5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948" y="2763938"/>
            <a:ext cx="1661184" cy="793912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610507E-54CE-4C93-A225-F15022F2B2C2}"/>
              </a:ext>
            </a:extLst>
          </p:cNvPr>
          <p:cNvCxnSpPr>
            <a:cxnSpLocks/>
          </p:cNvCxnSpPr>
          <p:nvPr/>
        </p:nvCxnSpPr>
        <p:spPr>
          <a:xfrm>
            <a:off x="10391843" y="3160894"/>
            <a:ext cx="2396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tel 1">
                <a:extLst>
                  <a:ext uri="{FF2B5EF4-FFF2-40B4-BE49-F238E27FC236}">
                    <a16:creationId xmlns:a16="http://schemas.microsoft.com/office/drawing/2014/main" id="{33EC7218-DE0A-4A7C-88F1-B34000B409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450" y="260350"/>
                <a:ext cx="5383752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de-DE" dirty="0"/>
                  <a:t>Energiedichte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ρ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10" name="Titel 1">
                <a:extLst>
                  <a:ext uri="{FF2B5EF4-FFF2-40B4-BE49-F238E27FC236}">
                    <a16:creationId xmlns:a16="http://schemas.microsoft.com/office/drawing/2014/main" id="{33EC7218-DE0A-4A7C-88F1-B34000B40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450" y="260350"/>
                <a:ext cx="5383752" cy="1325563"/>
              </a:xfrm>
              <a:prstGeom prst="rect">
                <a:avLst/>
              </a:prstGeom>
              <a:blipFill>
                <a:blip r:embed="rId6"/>
                <a:stretch>
                  <a:fillRect l="-46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4B59AD96-F601-47CC-A751-F2FF64E51604}"/>
                  </a:ext>
                </a:extLst>
              </p:cNvPr>
              <p:cNvSpPr/>
              <p:nvPr/>
            </p:nvSpPr>
            <p:spPr>
              <a:xfrm>
                <a:off x="8323690" y="1389962"/>
                <a:ext cx="3478709" cy="39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ρ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𝑀𝑎𝑡𝑒𝑟𝑖𝑒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𝑆𝑡𝑟𝑎h𝑙𝑢𝑛𝑔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𝐷𝐸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4B59AD96-F601-47CC-A751-F2FF64E516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690" y="1389962"/>
                <a:ext cx="3478709" cy="391902"/>
              </a:xfrm>
              <a:prstGeom prst="rect">
                <a:avLst/>
              </a:prstGeom>
              <a:blipFill>
                <a:blip r:embed="rId7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afik 14">
            <a:extLst>
              <a:ext uri="{FF2B5EF4-FFF2-40B4-BE49-F238E27FC236}">
                <a16:creationId xmlns:a16="http://schemas.microsoft.com/office/drawing/2014/main" id="{284D207B-BA17-4229-B359-A182068F5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63" y="3623174"/>
            <a:ext cx="2352582" cy="1124345"/>
          </a:xfrm>
          <a:prstGeom prst="rect">
            <a:avLst/>
          </a:prstGeom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D663DA9A-CE12-44EB-A751-B563762305D7}"/>
              </a:ext>
            </a:extLst>
          </p:cNvPr>
          <p:cNvCxnSpPr>
            <a:cxnSpLocks/>
          </p:cNvCxnSpPr>
          <p:nvPr/>
        </p:nvCxnSpPr>
        <p:spPr>
          <a:xfrm>
            <a:off x="10063044" y="4112024"/>
            <a:ext cx="36193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90E5FBAE-2EE1-4F09-AFFD-F56FBAFA7A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8866" flipH="1">
            <a:off x="9489360" y="4136008"/>
            <a:ext cx="315345" cy="9867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6059E97-8026-427D-9A06-B44967529B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8866" flipH="1">
            <a:off x="10763057" y="4082487"/>
            <a:ext cx="657415" cy="20571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88D7666-F4AA-4B0B-89DB-C75BEAC5C2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52" y="4578133"/>
            <a:ext cx="4841548" cy="207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411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00450" y="260350"/>
                <a:ext cx="4552950" cy="1325563"/>
              </a:xfrm>
            </p:spPr>
            <p:txBody>
              <a:bodyPr/>
              <a:lstStyle/>
              <a:p>
                <a:r>
                  <a:rPr lang="de-DE" dirty="0"/>
                  <a:t>Energiedichte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00450" y="260350"/>
                <a:ext cx="4552950" cy="1325563"/>
              </a:xfrm>
              <a:blipFill>
                <a:blip r:embed="rId2"/>
                <a:stretch>
                  <a:fillRect l="-54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31BB77E-7D34-4155-8638-179BD0551D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7800"/>
                <a:ext cx="10515600" cy="5257799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r>
                  <a:rPr lang="de-DE" sz="2400" dirty="0"/>
                  <a:t>Nicht-Relativistische Teilchen (Protonen, Neutronen, (Dunkle) Materie)</a:t>
                </a:r>
              </a:p>
              <a:p>
                <a:pPr marL="457200" lvl="1" indent="0">
                  <a:buNone/>
                </a:pPr>
                <a:r>
                  <a:rPr lang="de-DE" dirty="0"/>
                  <a:t>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𝑀𝑎𝑡𝑒𝑟𝑖𝑒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r>
                  <a:rPr lang="de-DE" sz="2400" dirty="0"/>
                  <a:t>Relativistische Teilchen (Photonen, Neutrinos)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𝑆𝑡𝑟𝑎h𝑙𝑢𝑛𝑔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r>
                  <a:rPr lang="de-DE" sz="2400" dirty="0"/>
                  <a:t>Dunkle Energie</a:t>
                </a:r>
              </a:p>
              <a:p>
                <a:pPr marL="457200" lvl="1" indent="0">
                  <a:buNone/>
                </a:pPr>
                <a:r>
                  <a:rPr lang="de-DE" dirty="0"/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𝐷𝐸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𝑐𝑜𝑛𝑠𝑡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31BB77E-7D34-4155-8638-179BD0551D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7800"/>
                <a:ext cx="10515600" cy="5257799"/>
              </a:xfrm>
              <a:blipFill>
                <a:blip r:embed="rId3"/>
                <a:stretch>
                  <a:fillRect l="-8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64823B9-0AA7-4DD0-886F-2C4B89487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1" y="1240231"/>
            <a:ext cx="3210849" cy="6913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AEDA3A9-21F9-4976-8E97-5E3B72FA5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948" y="2763938"/>
            <a:ext cx="1661184" cy="793912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610507E-54CE-4C93-A225-F15022F2B2C2}"/>
              </a:ext>
            </a:extLst>
          </p:cNvPr>
          <p:cNvCxnSpPr>
            <a:cxnSpLocks/>
          </p:cNvCxnSpPr>
          <p:nvPr/>
        </p:nvCxnSpPr>
        <p:spPr>
          <a:xfrm>
            <a:off x="10391843" y="3160894"/>
            <a:ext cx="2396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tel 1">
                <a:extLst>
                  <a:ext uri="{FF2B5EF4-FFF2-40B4-BE49-F238E27FC236}">
                    <a16:creationId xmlns:a16="http://schemas.microsoft.com/office/drawing/2014/main" id="{33EC7218-DE0A-4A7C-88F1-B34000B409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450" y="260350"/>
                <a:ext cx="5383752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de-DE" dirty="0"/>
                  <a:t>Energiedichte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ρ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10" name="Titel 1">
                <a:extLst>
                  <a:ext uri="{FF2B5EF4-FFF2-40B4-BE49-F238E27FC236}">
                    <a16:creationId xmlns:a16="http://schemas.microsoft.com/office/drawing/2014/main" id="{33EC7218-DE0A-4A7C-88F1-B34000B40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450" y="260350"/>
                <a:ext cx="5383752" cy="1325563"/>
              </a:xfrm>
              <a:prstGeom prst="rect">
                <a:avLst/>
              </a:prstGeom>
              <a:blipFill>
                <a:blip r:embed="rId6"/>
                <a:stretch>
                  <a:fillRect l="-46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4B59AD96-F601-47CC-A751-F2FF64E51604}"/>
                  </a:ext>
                </a:extLst>
              </p:cNvPr>
              <p:cNvSpPr/>
              <p:nvPr/>
            </p:nvSpPr>
            <p:spPr>
              <a:xfrm>
                <a:off x="8323690" y="1389962"/>
                <a:ext cx="3478709" cy="39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ρ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𝑀𝑎𝑡𝑒𝑟𝑖𝑒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𝑆𝑡𝑟𝑎h𝑙𝑢𝑛𝑔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𝐷𝐸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4B59AD96-F601-47CC-A751-F2FF64E516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690" y="1389962"/>
                <a:ext cx="3478709" cy="391902"/>
              </a:xfrm>
              <a:prstGeom prst="rect">
                <a:avLst/>
              </a:prstGeom>
              <a:blipFill>
                <a:blip r:embed="rId7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afik 14">
            <a:extLst>
              <a:ext uri="{FF2B5EF4-FFF2-40B4-BE49-F238E27FC236}">
                <a16:creationId xmlns:a16="http://schemas.microsoft.com/office/drawing/2014/main" id="{284D207B-BA17-4229-B359-A182068F5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63" y="3623174"/>
            <a:ext cx="2352582" cy="1124345"/>
          </a:xfrm>
          <a:prstGeom prst="rect">
            <a:avLst/>
          </a:prstGeom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D663DA9A-CE12-44EB-A751-B563762305D7}"/>
              </a:ext>
            </a:extLst>
          </p:cNvPr>
          <p:cNvCxnSpPr>
            <a:cxnSpLocks/>
          </p:cNvCxnSpPr>
          <p:nvPr/>
        </p:nvCxnSpPr>
        <p:spPr>
          <a:xfrm>
            <a:off x="10063044" y="4112024"/>
            <a:ext cx="36193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90E5FBAE-2EE1-4F09-AFFD-F56FBAFA7A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8866" flipH="1">
            <a:off x="9489360" y="4136008"/>
            <a:ext cx="315345" cy="9867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6059E97-8026-427D-9A06-B44967529B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8866" flipH="1">
            <a:off x="10763057" y="4082487"/>
            <a:ext cx="657415" cy="20571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88D7666-F4AA-4B0B-89DB-C75BEAC5C2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764" y="4940587"/>
            <a:ext cx="2135557" cy="91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77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E2EEF94-1C93-41B4-98CA-AED9AD3E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41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00450" y="260350"/>
                <a:ext cx="4552950" cy="1325563"/>
              </a:xfrm>
            </p:spPr>
            <p:txBody>
              <a:bodyPr/>
              <a:lstStyle/>
              <a:p>
                <a:r>
                  <a:rPr lang="de-DE" dirty="0"/>
                  <a:t>Energiedichte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el 1">
                <a:extLst>
                  <a:ext uri="{FF2B5EF4-FFF2-40B4-BE49-F238E27FC236}">
                    <a16:creationId xmlns:a16="http://schemas.microsoft.com/office/drawing/2014/main" id="{0BC5D87E-760E-452F-9960-340535AC54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00450" y="260350"/>
                <a:ext cx="4552950" cy="1325563"/>
              </a:xfrm>
              <a:blipFill>
                <a:blip r:embed="rId2"/>
                <a:stretch>
                  <a:fillRect l="-54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31BB77E-7D34-4155-8638-179BD0551D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7800"/>
                <a:ext cx="10515600" cy="5257799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r>
                  <a:rPr lang="de-DE" sz="2400" dirty="0"/>
                  <a:t>Nicht-Relativistische Teilchen (Protonen, Neutronen, (Dunkle) Materie)</a:t>
                </a:r>
              </a:p>
              <a:p>
                <a:pPr marL="457200" lvl="1" indent="0">
                  <a:buNone/>
                </a:pPr>
                <a:r>
                  <a:rPr lang="de-DE" dirty="0"/>
                  <a:t>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𝑀𝑎𝑡𝑒𝑟𝑖𝑒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r>
                  <a:rPr lang="de-DE" sz="2400" dirty="0"/>
                  <a:t>Relativistische Teilchen (Photonen, Neutrinos)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𝑆𝑡𝑟𝑎h𝑙𝑢𝑛𝑔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r>
                  <a:rPr lang="de-DE" sz="2400" dirty="0"/>
                  <a:t>Dunkle Energie</a:t>
                </a:r>
              </a:p>
              <a:p>
                <a:pPr marL="457200" lvl="1" indent="0">
                  <a:buNone/>
                </a:pPr>
                <a:r>
                  <a:rPr lang="de-DE" dirty="0"/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𝐷𝐸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𝑐𝑜𝑛𝑠𝑡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  <a:p>
                <a:pPr marL="457200" lvl="1" indent="0">
                  <a:buNone/>
                </a:pPr>
                <a:endParaRPr lang="de-DE" dirty="0"/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31BB77E-7D34-4155-8638-179BD0551D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7800"/>
                <a:ext cx="10515600" cy="5257799"/>
              </a:xfrm>
              <a:blipFill>
                <a:blip r:embed="rId3"/>
                <a:stretch>
                  <a:fillRect l="-8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64823B9-0AA7-4DD0-886F-2C4B89487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1" y="1240231"/>
            <a:ext cx="3210849" cy="6913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tel 1">
                <a:extLst>
                  <a:ext uri="{FF2B5EF4-FFF2-40B4-BE49-F238E27FC236}">
                    <a16:creationId xmlns:a16="http://schemas.microsoft.com/office/drawing/2014/main" id="{33EC7218-DE0A-4A7C-88F1-B34000B409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0450" y="260350"/>
                <a:ext cx="5383752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de-DE" dirty="0"/>
                  <a:t>Energiedichte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ρ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10" name="Titel 1">
                <a:extLst>
                  <a:ext uri="{FF2B5EF4-FFF2-40B4-BE49-F238E27FC236}">
                    <a16:creationId xmlns:a16="http://schemas.microsoft.com/office/drawing/2014/main" id="{33EC7218-DE0A-4A7C-88F1-B34000B40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450" y="260350"/>
                <a:ext cx="5383752" cy="1325563"/>
              </a:xfrm>
              <a:prstGeom prst="rect">
                <a:avLst/>
              </a:prstGeom>
              <a:blipFill>
                <a:blip r:embed="rId5"/>
                <a:stretch>
                  <a:fillRect l="-46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4B59AD96-F601-47CC-A751-F2FF64E51604}"/>
                  </a:ext>
                </a:extLst>
              </p:cNvPr>
              <p:cNvSpPr/>
              <p:nvPr/>
            </p:nvSpPr>
            <p:spPr>
              <a:xfrm>
                <a:off x="8323690" y="1389962"/>
                <a:ext cx="3478709" cy="391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ρ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𝑀𝑎𝑡𝑒𝑟𝑖𝑒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𝑆𝑡𝑟𝑎h𝑙𝑢𝑛𝑔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𝐷𝐸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4B59AD96-F601-47CC-A751-F2FF64E516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690" y="1389962"/>
                <a:ext cx="3478709" cy="391902"/>
              </a:xfrm>
              <a:prstGeom prst="rect">
                <a:avLst/>
              </a:prstGeom>
              <a:blipFill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fik 13">
            <a:extLst>
              <a:ext uri="{FF2B5EF4-FFF2-40B4-BE49-F238E27FC236}">
                <a16:creationId xmlns:a16="http://schemas.microsoft.com/office/drawing/2014/main" id="{7257B595-A185-4EE1-9151-B07BDABABF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66" y="3107184"/>
            <a:ext cx="5103411" cy="356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741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0AE625E-49A3-4A04-ADF9-A7A4D88F5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276763"/>
            <a:ext cx="9467849" cy="630447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1379FA-6316-4B74-8E73-B515C070C97B}"/>
              </a:ext>
            </a:extLst>
          </p:cNvPr>
          <p:cNvSpPr txBox="1"/>
          <p:nvPr/>
        </p:nvSpPr>
        <p:spPr>
          <a:xfrm>
            <a:off x="85725" y="1990725"/>
            <a:ext cx="2152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Energiedichte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C901329-104D-48AE-A4CE-57674D74216A}"/>
              </a:ext>
            </a:extLst>
          </p:cNvPr>
          <p:cNvSpPr txBox="1"/>
          <p:nvPr/>
        </p:nvSpPr>
        <p:spPr>
          <a:xfrm>
            <a:off x="7381875" y="6229350"/>
            <a:ext cx="115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,  Zeit t</a:t>
            </a:r>
          </a:p>
        </p:txBody>
      </p:sp>
    </p:spTree>
    <p:extLst>
      <p:ext uri="{BB962C8B-B14F-4D97-AF65-F5344CB8AC3E}">
        <p14:creationId xmlns:p14="http://schemas.microsoft.com/office/powerpoint/2010/main" val="6873551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73A87D6-C611-4AE2-BDE7-A7DC3DD1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03" y="4492101"/>
            <a:ext cx="4731797" cy="2365899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B8581AF-33A5-4BDF-B990-38EB408F2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86" y="147746"/>
            <a:ext cx="9755819" cy="571346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… und nach der Pause: „Dunkle Materie“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5E12AEE-6AF2-4E20-B279-1B2A5A018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168"/>
            <a:ext cx="6829887" cy="3841811"/>
          </a:xfrm>
          <a:prstGeom prst="rect">
            <a:avLst/>
          </a:prstGeom>
        </p:spPr>
      </p:pic>
      <p:pic>
        <p:nvPicPr>
          <p:cNvPr id="13" name="Grafik 12" descr="Ein Bild, das Stern, Berg enthält.&#10;&#10;Automatisch generierte Beschreibung">
            <a:extLst>
              <a:ext uri="{FF2B5EF4-FFF2-40B4-BE49-F238E27FC236}">
                <a16:creationId xmlns:a16="http://schemas.microsoft.com/office/drawing/2014/main" id="{5F9B3D17-489B-44F6-9D70-D7336F7F2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58" y="3228309"/>
            <a:ext cx="4559793" cy="331097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F9D432A-0D23-4098-93CF-191633B76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91" y="147746"/>
            <a:ext cx="4113320" cy="30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75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164F72-5BB7-46B7-8E47-40ED786DF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42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E2EEF94-1C93-41B4-98CA-AED9AD3E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29046BF9-A313-4F8E-A663-855BB72C743C}"/>
                  </a:ext>
                </a:extLst>
              </p:cNvPr>
              <p:cNvSpPr txBox="1"/>
              <p:nvPr/>
            </p:nvSpPr>
            <p:spPr>
              <a:xfrm>
                <a:off x="577049" y="177553"/>
                <a:ext cx="2139518" cy="80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de-DE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3200" i="1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de-DE" sz="3200" dirty="0"/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de-DE" sz="3200" dirty="0"/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29046BF9-A313-4F8E-A663-855BB72C7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49" y="177553"/>
                <a:ext cx="2139518" cy="802977"/>
              </a:xfrm>
              <a:prstGeom prst="rect">
                <a:avLst/>
              </a:prstGeom>
              <a:blipFill>
                <a:blip r:embed="rId3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1070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E2EEF94-1C93-41B4-98CA-AED9AD3E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29046BF9-A313-4F8E-A663-855BB72C743C}"/>
                  </a:ext>
                </a:extLst>
              </p:cNvPr>
              <p:cNvSpPr txBox="1"/>
              <p:nvPr/>
            </p:nvSpPr>
            <p:spPr>
              <a:xfrm>
                <a:off x="577049" y="177553"/>
                <a:ext cx="2139518" cy="80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de-DE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3200" i="1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de-DE" sz="3200" dirty="0"/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de-DE" sz="3200" dirty="0"/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29046BF9-A313-4F8E-A663-855BB72C7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49" y="177553"/>
                <a:ext cx="2139518" cy="802977"/>
              </a:xfrm>
              <a:prstGeom prst="rect">
                <a:avLst/>
              </a:prstGeom>
              <a:blipFill>
                <a:blip r:embed="rId3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A5BD0903-9C34-47AA-BA08-59A3BB91CE73}"/>
              </a:ext>
            </a:extLst>
          </p:cNvPr>
          <p:cNvSpPr txBox="1"/>
          <p:nvPr/>
        </p:nvSpPr>
        <p:spPr>
          <a:xfrm>
            <a:off x="8815526" y="177553"/>
            <a:ext cx="3222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fast</a:t>
            </a:r>
            <a:r>
              <a:rPr lang="de-DE" dirty="0"/>
              <a:t> </a:t>
            </a:r>
            <a:r>
              <a:rPr lang="de-DE" sz="2400" dirty="0"/>
              <a:t>homogen &amp; isotrop</a:t>
            </a:r>
          </a:p>
        </p:txBody>
      </p:sp>
    </p:spTree>
    <p:extLst>
      <p:ext uri="{BB962C8B-B14F-4D97-AF65-F5344CB8AC3E}">
        <p14:creationId xmlns:p14="http://schemas.microsoft.com/office/powerpoint/2010/main" val="324033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E2EEF94-1C93-41B4-98CA-AED9AD3E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29046BF9-A313-4F8E-A663-855BB72C743C}"/>
                  </a:ext>
                </a:extLst>
              </p:cNvPr>
              <p:cNvSpPr txBox="1"/>
              <p:nvPr/>
            </p:nvSpPr>
            <p:spPr>
              <a:xfrm>
                <a:off x="577049" y="177553"/>
                <a:ext cx="2139518" cy="80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de-DE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3200" i="1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de-DE" sz="3200" dirty="0"/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32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de-DE" sz="3200" dirty="0"/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29046BF9-A313-4F8E-A663-855BB72C7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49" y="177553"/>
                <a:ext cx="2139518" cy="802977"/>
              </a:xfrm>
              <a:prstGeom prst="rect">
                <a:avLst/>
              </a:prstGeom>
              <a:blipFill>
                <a:blip r:embed="rId3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A5BD0903-9C34-47AA-BA08-59A3BB91CE73}"/>
              </a:ext>
            </a:extLst>
          </p:cNvPr>
          <p:cNvSpPr txBox="1"/>
          <p:nvPr/>
        </p:nvSpPr>
        <p:spPr>
          <a:xfrm>
            <a:off x="8815526" y="177553"/>
            <a:ext cx="3222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fast</a:t>
            </a:r>
            <a:r>
              <a:rPr lang="de-DE" dirty="0"/>
              <a:t> </a:t>
            </a:r>
            <a:r>
              <a:rPr lang="de-DE" sz="2400" dirty="0"/>
              <a:t>homogen &amp; isotrop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3EA60E2-9495-48F8-8026-3E5FD0D9D401}"/>
              </a:ext>
            </a:extLst>
          </p:cNvPr>
          <p:cNvSpPr txBox="1"/>
          <p:nvPr/>
        </p:nvSpPr>
        <p:spPr>
          <a:xfrm>
            <a:off x="461639" y="6034116"/>
            <a:ext cx="2254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2.7 Kelvin</a:t>
            </a:r>
          </a:p>
        </p:txBody>
      </p:sp>
    </p:spTree>
    <p:extLst>
      <p:ext uri="{BB962C8B-B14F-4D97-AF65-F5344CB8AC3E}">
        <p14:creationId xmlns:p14="http://schemas.microsoft.com/office/powerpoint/2010/main" val="1925434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780</Words>
  <Application>Microsoft Office PowerPoint</Application>
  <PresentationFormat>Breitbild</PresentationFormat>
  <Paragraphs>208</Paragraphs>
  <Slides>52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Office</vt:lpstr>
      <vt:lpstr>Theoretische Kosmologie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erste Licht</vt:lpstr>
      <vt:lpstr>Das erste Licht</vt:lpstr>
      <vt:lpstr>Das erste Licht</vt:lpstr>
      <vt:lpstr>Das erste Licht – Doppler Effekt</vt:lpstr>
      <vt:lpstr>Das erste Licht – Doppler Effekt</vt:lpstr>
      <vt:lpstr>…was lernen wir aus diesem Bild?</vt:lpstr>
      <vt:lpstr>PowerPoint-Präsentation</vt:lpstr>
      <vt:lpstr>PowerPoint-Präsentation</vt:lpstr>
      <vt:lpstr>PowerPoint-Präsentation</vt:lpstr>
      <vt:lpstr>PowerPoint-Präsentation</vt:lpstr>
      <vt:lpstr>…sind die Bereiche unabhängig?</vt:lpstr>
      <vt:lpstr>…sind die Bereiche unabhängig?</vt:lpstr>
      <vt:lpstr>…sind die Bereiche unabhängig?</vt:lpstr>
      <vt:lpstr>Baryonisch Akustische Oszillationen!</vt:lpstr>
      <vt:lpstr>Baryonisch Akustische Oszillationen!</vt:lpstr>
      <vt:lpstr>Baryonisch Akustische Oszillationen!</vt:lpstr>
      <vt:lpstr>Baryonisch Akustische Oszillationen!</vt:lpstr>
      <vt:lpstr>Baryonisch Akustische Oszillationen!</vt:lpstr>
      <vt:lpstr>PowerPoint-Präsentation</vt:lpstr>
      <vt:lpstr>PowerPoint-Präsentation</vt:lpstr>
      <vt:lpstr>PowerPoint-Präsentation</vt:lpstr>
      <vt:lpstr>PowerPoint-Präsentation</vt:lpstr>
      <vt:lpstr>…und sonst?</vt:lpstr>
      <vt:lpstr>Den Energieinhalt unseres Universums!</vt:lpstr>
      <vt:lpstr>Den Energieinhalt unseres Universums!</vt:lpstr>
      <vt:lpstr>Einsteinsche  Feldgleichungen</vt:lpstr>
      <vt:lpstr>Einsteinsche  Feldgleichungen</vt:lpstr>
      <vt:lpstr>Friedmanngleichung</vt:lpstr>
      <vt:lpstr>PowerPoint-Präsentation</vt:lpstr>
      <vt:lpstr>Friedmanngleichung</vt:lpstr>
      <vt:lpstr>Friedmanngleichung</vt:lpstr>
      <vt:lpstr>Energiedichte ρ= ρ_(Materie )+ ρ_(Strahlung )+ρ_(DE )</vt:lpstr>
      <vt:lpstr>Energiedichte ρ= ρ_(Materie )+ ρ_(Strahlung )+ρ_(DE )</vt:lpstr>
      <vt:lpstr>Energiedichte ρ ~ a^n</vt:lpstr>
      <vt:lpstr>Energiedichte ρ</vt:lpstr>
      <vt:lpstr>Energiedichte ρ</vt:lpstr>
      <vt:lpstr>Energiedichte ρ</vt:lpstr>
      <vt:lpstr>Energiedichte ρ</vt:lpstr>
      <vt:lpstr>Energiedichte ρ</vt:lpstr>
      <vt:lpstr>Energiedichte ρ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Theoretische Kosmologie</dc:title>
  <dc:creator>philipmatthiasla@outlook.com</dc:creator>
  <cp:lastModifiedBy>philipmatthiasla@outlook.com</cp:lastModifiedBy>
  <cp:revision>23</cp:revision>
  <dcterms:created xsi:type="dcterms:W3CDTF">2020-10-15T11:38:01Z</dcterms:created>
  <dcterms:modified xsi:type="dcterms:W3CDTF">2020-10-18T14:25:36Z</dcterms:modified>
</cp:coreProperties>
</file>