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87" r:id="rId3"/>
    <p:sldId id="428" r:id="rId4"/>
    <p:sldId id="423" r:id="rId5"/>
    <p:sldId id="511" r:id="rId6"/>
    <p:sldId id="506" r:id="rId7"/>
    <p:sldId id="473" r:id="rId8"/>
    <p:sldId id="507" r:id="rId9"/>
    <p:sldId id="485" r:id="rId10"/>
    <p:sldId id="479" r:id="rId11"/>
    <p:sldId id="474" r:id="rId12"/>
    <p:sldId id="478" r:id="rId13"/>
    <p:sldId id="480" r:id="rId14"/>
    <p:sldId id="481" r:id="rId15"/>
    <p:sldId id="483" r:id="rId16"/>
    <p:sldId id="484" r:id="rId17"/>
    <p:sldId id="441" r:id="rId18"/>
    <p:sldId id="488" r:id="rId19"/>
    <p:sldId id="489" r:id="rId20"/>
    <p:sldId id="495" r:id="rId21"/>
    <p:sldId id="468" r:id="rId22"/>
    <p:sldId id="496" r:id="rId23"/>
    <p:sldId id="415" r:id="rId24"/>
    <p:sldId id="392" r:id="rId25"/>
    <p:sldId id="497" r:id="rId26"/>
    <p:sldId id="498" r:id="rId27"/>
    <p:sldId id="499" r:id="rId28"/>
    <p:sldId id="399" r:id="rId29"/>
    <p:sldId id="400" r:id="rId30"/>
    <p:sldId id="461" r:id="rId31"/>
    <p:sldId id="452" r:id="rId32"/>
    <p:sldId id="455" r:id="rId33"/>
    <p:sldId id="453" r:id="rId34"/>
    <p:sldId id="504" r:id="rId35"/>
    <p:sldId id="501" r:id="rId36"/>
    <p:sldId id="469" r:id="rId37"/>
    <p:sldId id="510" r:id="rId38"/>
    <p:sldId id="503" r:id="rId39"/>
    <p:sldId id="508" r:id="rId40"/>
    <p:sldId id="509" r:id="rId41"/>
    <p:sldId id="440" r:id="rId42"/>
    <p:sldId id="502" r:id="rId43"/>
  </p:sldIdLst>
  <p:sldSz cx="9144000" cy="6858000" type="screen4x3"/>
  <p:notesSz cx="6858000" cy="9144000"/>
  <p:embeddedFontLst>
    <p:embeddedFont>
      <p:font typeface="Bookman Old Style" panose="02050604050505020204" pitchFamily="18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Bookman Old Style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F01"/>
    <a:srgbClr val="7A6B00"/>
    <a:srgbClr val="FF80FF"/>
    <a:srgbClr val="322C00"/>
    <a:srgbClr val="605500"/>
    <a:srgbClr val="9A8800"/>
    <a:srgbClr val="B09B00"/>
    <a:srgbClr val="000080"/>
    <a:srgbClr val="7F4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3" autoAdjust="0"/>
    <p:restoredTop sz="94608" autoAdjust="0"/>
  </p:normalViewPr>
  <p:slideViewPr>
    <p:cSldViewPr snapToObjects="1">
      <p:cViewPr varScale="1">
        <p:scale>
          <a:sx n="72" d="100"/>
          <a:sy n="72" d="100"/>
        </p:scale>
        <p:origin x="-1111" y="-34"/>
      </p:cViewPr>
      <p:guideLst>
        <p:guide orient="horz" pos="663"/>
        <p:guide orient="horz" pos="4020"/>
        <p:guide pos="158"/>
        <p:guide pos="56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 varScale="1">
        <p:scale>
          <a:sx n="50" d="100"/>
          <a:sy n="50" d="100"/>
        </p:scale>
        <p:origin x="-1908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715A1-D9FC-499F-9B63-DC7D4D1CE3AC}" type="datetimeFigureOut">
              <a:rPr lang="en-US" smtClean="0"/>
              <a:pPr/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32029-CD30-4F8F-BB9B-1E8618DFD7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71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D195064-5916-4977-AAAA-3C88AC86EC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93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afael's 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133600"/>
            <a:ext cx="8642350" cy="1470025"/>
          </a:xfrm>
          <a:prstGeom prst="rect">
            <a:avLst/>
          </a:prstGeom>
        </p:spPr>
        <p:txBody>
          <a:bodyPr wrap="square" lIns="91440" tIns="45720" rIns="91440" bIns="45720" anchor="ctr"/>
          <a:lstStyle>
            <a:lvl1pPr algn="ctr">
              <a:defRPr sz="44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005263"/>
            <a:ext cx="8642350" cy="2376487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ael's Defaul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66425" y="6453188"/>
            <a:ext cx="222818" cy="246221"/>
          </a:xfrm>
        </p:spPr>
        <p:txBody>
          <a:bodyPr/>
          <a:lstStyle>
            <a:lvl1pPr algn="r">
              <a:defRPr/>
            </a:lvl1pPr>
          </a:lstStyle>
          <a:p>
            <a:fld id="{2B27E38C-9B68-41BC-B6E7-855C399A21D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20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250825" y="1052514"/>
            <a:ext cx="8642350" cy="531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defTabSz="360000">
              <a:lnSpc>
                <a:spcPct val="100000"/>
              </a:lnSpc>
              <a:tabLst>
                <a:tab pos="360000" algn="l"/>
                <a:tab pos="720000" algn="l"/>
                <a:tab pos="1080000" algn="l"/>
              </a:tabLst>
              <a:defRPr sz="2400">
                <a:solidFill>
                  <a:schemeClr val="tx1"/>
                </a:solidFill>
              </a:defRPr>
            </a:lvl1pPr>
            <a:lvl2pPr marL="720000" indent="-360000" defTabSz="360000">
              <a:lnSpc>
                <a:spcPct val="100000"/>
              </a:lnSpc>
              <a:buFont typeface="Bookman Old Style" pitchFamily="18" charset="0"/>
              <a:buChar char="•"/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 smtClean="0"/>
              <a:t>add text</a:t>
            </a:r>
          </a:p>
          <a:p>
            <a:pPr lvl="1"/>
            <a:r>
              <a:rPr lang="en-GB" dirty="0" smtClean="0"/>
              <a:t>more text</a:t>
            </a:r>
          </a:p>
          <a:p>
            <a:pPr lvl="1"/>
            <a:r>
              <a:rPr lang="en-GB" dirty="0" smtClean="0"/>
              <a:t>even more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98450"/>
            <a:ext cx="8642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add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48348" y="6453188"/>
            <a:ext cx="774571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600" dirty="0" smtClean="0"/>
              <a:t>Rafael Lang (Purdue)</a:t>
            </a:r>
            <a:r>
              <a:rPr lang="en-GB" sz="1600" baseline="0" dirty="0" smtClean="0"/>
              <a:t>: Liquid Noble Elements for Direct Dark Matter Detection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9525" y="895350"/>
            <a:ext cx="4646613" cy="23813"/>
            <a:chOff x="0" y="572"/>
            <a:chExt cx="2927" cy="15"/>
          </a:xfrm>
        </p:grpSpPr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>
              <a:off x="0" y="580"/>
              <a:ext cx="2927" cy="0"/>
            </a:xfrm>
            <a:prstGeom prst="line">
              <a:avLst/>
            </a:prstGeom>
            <a:noFill/>
            <a:ln w="222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0" y="572"/>
              <a:ext cx="288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prstDash val="dashDot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" name="Line 10"/>
            <p:cNvSpPr>
              <a:spLocks noChangeShapeType="1"/>
            </p:cNvSpPr>
            <p:nvPr userDrawn="1"/>
          </p:nvSpPr>
          <p:spPr bwMode="auto">
            <a:xfrm>
              <a:off x="0" y="587"/>
              <a:ext cx="288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prstDash val="lgDashDotDot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7" name="Group 11"/>
          <p:cNvGrpSpPr>
            <a:grpSpLocks/>
          </p:cNvGrpSpPr>
          <p:nvPr/>
        </p:nvGrpSpPr>
        <p:grpSpPr bwMode="auto">
          <a:xfrm>
            <a:off x="7938" y="6381750"/>
            <a:ext cx="6248400" cy="23813"/>
            <a:chOff x="0" y="4032"/>
            <a:chExt cx="3936" cy="15"/>
          </a:xfrm>
        </p:grpSpPr>
        <p:sp>
          <p:nvSpPr>
            <p:cNvPr id="1036" name="Line 12"/>
            <p:cNvSpPr>
              <a:spLocks noChangeShapeType="1"/>
            </p:cNvSpPr>
            <p:nvPr userDrawn="1"/>
          </p:nvSpPr>
          <p:spPr bwMode="auto">
            <a:xfrm>
              <a:off x="0" y="4032"/>
              <a:ext cx="3792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dashDot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" name="Line 13"/>
            <p:cNvSpPr>
              <a:spLocks noChangeShapeType="1"/>
            </p:cNvSpPr>
            <p:nvPr userDrawn="1"/>
          </p:nvSpPr>
          <p:spPr bwMode="auto">
            <a:xfrm>
              <a:off x="0" y="4040"/>
              <a:ext cx="39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" name="Line 14"/>
            <p:cNvSpPr>
              <a:spLocks noChangeShapeType="1"/>
            </p:cNvSpPr>
            <p:nvPr userDrawn="1"/>
          </p:nvSpPr>
          <p:spPr bwMode="auto">
            <a:xfrm>
              <a:off x="0" y="4047"/>
              <a:ext cx="388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prstDash val="lgDashDotDot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72513" y="6453188"/>
            <a:ext cx="2206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600"/>
            </a:lvl1pPr>
          </a:lstStyle>
          <a:p>
            <a:fld id="{2B27E38C-9B68-41BC-B6E7-855C399A21D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ookman Old Style" pitchFamily="18" charset="0"/>
          <a:cs typeface="Arial" charset="0"/>
        </a:defRPr>
      </a:lvl9pPr>
    </p:titleStyle>
    <p:bodyStyle>
      <a:lvl1pPr marL="265113" indent="-2651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2651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320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7287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136775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59397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305117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50837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965575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tiff"/><Relationship Id="rId5" Type="http://schemas.openxmlformats.org/officeDocument/2006/relationships/image" Target="../media/image22.ti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50824" y="881892"/>
            <a:ext cx="8752499" cy="2585323"/>
          </a:xfrm>
          <a:effectLst>
            <a:outerShdw dist="25400" dir="2700000" algn="tl" rotWithShape="0">
              <a:prstClr val="black"/>
            </a:outerShdw>
          </a:effectLst>
        </p:spPr>
        <p:txBody>
          <a:bodyPr wrap="square" lIns="0" tIns="0" rIns="0" bIns="0" anchor="t" anchorCtr="0">
            <a:spAutoFit/>
          </a:bodyPr>
          <a:lstStyle/>
          <a:p>
            <a:pPr algn="l"/>
            <a:r>
              <a:rPr lang="en-US" sz="4800" dirty="0" smtClean="0"/>
              <a:t>Direct Dark Matter Searches</a:t>
            </a:r>
            <a:br>
              <a:rPr lang="en-US" sz="4800" dirty="0" smtClean="0"/>
            </a:br>
            <a:r>
              <a:rPr lang="en-US" sz="4800" dirty="0" smtClean="0"/>
              <a:t>With Liquid Noble Elements</a:t>
            </a:r>
            <a:br>
              <a:rPr lang="en-US" sz="48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olidFill>
                  <a:schemeClr val="tx1"/>
                </a:solidFill>
              </a:rPr>
              <a:t>Part 1: General Considerations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Part 2: </a:t>
            </a:r>
            <a:r>
              <a:rPr lang="en-US" sz="2400" dirty="0" err="1" smtClean="0">
                <a:solidFill>
                  <a:schemeClr val="tx1"/>
                </a:solidFill>
              </a:rPr>
              <a:t>Experimentall</a:t>
            </a:r>
            <a:r>
              <a:rPr lang="en-US" sz="2400" dirty="0" smtClean="0">
                <a:solidFill>
                  <a:schemeClr val="tx1"/>
                </a:solidFill>
              </a:rPr>
              <a:t> status &amp; Outlook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50824" y="4165759"/>
            <a:ext cx="4793714" cy="2215991"/>
          </a:xfrm>
          <a:effectLst>
            <a:outerShdw dist="25400" dir="2700000" algn="tl" rotWithShape="0">
              <a:prstClr val="black"/>
            </a:outerShdw>
          </a:effectLst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GB" dirty="0" smtClean="0"/>
              <a:t>Rafael F. Lang</a:t>
            </a:r>
          </a:p>
          <a:p>
            <a:pPr algn="l"/>
            <a:r>
              <a:rPr lang="en-GB" dirty="0" smtClean="0"/>
              <a:t>Purdue University</a:t>
            </a:r>
          </a:p>
          <a:p>
            <a:pPr algn="l"/>
            <a:r>
              <a:rPr lang="en-GB" dirty="0" smtClean="0"/>
              <a:t>rafael@purdue.edu</a:t>
            </a:r>
          </a:p>
          <a:p>
            <a:pPr algn="l"/>
            <a:r>
              <a:rPr lang="en-GB" dirty="0" smtClean="0"/>
              <a:t>HAP Dark Matter</a:t>
            </a:r>
          </a:p>
          <a:p>
            <a:pPr algn="l"/>
            <a:r>
              <a:rPr lang="en-GB" dirty="0" smtClean="0"/>
              <a:t>Karlsruhe, September 22, 2015</a:t>
            </a:r>
          </a:p>
        </p:txBody>
      </p:sp>
    </p:spTree>
    <p:extLst>
      <p:ext uri="{BB962C8B-B14F-4D97-AF65-F5344CB8AC3E}">
        <p14:creationId xmlns:p14="http://schemas.microsoft.com/office/powerpoint/2010/main" val="19854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42486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Go underground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Active veto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Low background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materials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Liquid targets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 err="1" smtClean="0"/>
              <a:t>Fiducialization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self-shielding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(in xenon)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-background scales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as</a:t>
            </a:r>
            <a:r>
              <a:rPr lang="en-US" dirty="0" smtClean="0"/>
              <a:t> </a:t>
            </a:r>
            <a:r>
              <a:rPr lang="en-US" dirty="0" err="1" smtClean="0"/>
              <a:t>exp</a:t>
            </a:r>
            <a:r>
              <a:rPr lang="en-US" dirty="0" smtClean="0"/>
              <a:t>(-diameter) !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 rot="16200000">
            <a:off x="8047833" y="4475701"/>
            <a:ext cx="19075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XENON 1207.5988</a:t>
            </a:r>
            <a:endParaRPr lang="en-GB" sz="1600" dirty="0">
              <a:solidFill>
                <a:schemeClr val="accent3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995936" y="2636912"/>
            <a:ext cx="4824536" cy="3708412"/>
            <a:chOff x="3995936" y="2636912"/>
            <a:chExt cx="4824536" cy="3708412"/>
          </a:xfrm>
        </p:grpSpPr>
        <p:pic>
          <p:nvPicPr>
            <p:cNvPr id="15" name="Picture 14" descr="scatter.png"/>
            <p:cNvPicPr>
              <a:picLocks noChangeAspect="1"/>
            </p:cNvPicPr>
            <p:nvPr/>
          </p:nvPicPr>
          <p:blipFill>
            <a:blip r:embed="rId2"/>
            <a:srcRect l="4459" t="4839" b="5949"/>
            <a:stretch>
              <a:fillRect/>
            </a:stretch>
          </p:blipFill>
          <p:spPr>
            <a:xfrm>
              <a:off x="4211193" y="2888940"/>
              <a:ext cx="4609279" cy="321834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44565" y="6100212"/>
              <a:ext cx="1395887" cy="2451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radius</a:t>
              </a:r>
              <a:r>
                <a:rPr lang="en-US" sz="1800" baseline="30000" dirty="0" smtClean="0"/>
                <a:t>2</a:t>
              </a:r>
              <a:r>
                <a:rPr lang="en-US" sz="1800" dirty="0" smtClean="0"/>
                <a:t> / cm</a:t>
              </a:r>
              <a:r>
                <a:rPr lang="en-US" sz="1800" baseline="30000" dirty="0" smtClean="0"/>
                <a:t>2</a:t>
              </a:r>
              <a:endParaRPr lang="en-US" sz="1800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666384" y="3182489"/>
              <a:ext cx="93610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dirty="0" smtClean="0"/>
                <a:t>z / cm</a:t>
              </a:r>
              <a:endParaRPr lang="en-US" sz="1800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7886" y="3950891"/>
              <a:ext cx="1779305" cy="947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fiducial</a:t>
              </a:r>
            </a:p>
            <a:p>
              <a:r>
                <a:rPr lang="en-US" dirty="0" smtClean="0">
                  <a:solidFill>
                    <a:schemeClr val="tx2"/>
                  </a:solidFill>
                </a:rPr>
                <a:t>volume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44308" y="2636912"/>
              <a:ext cx="134652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radius / cm</a:t>
              </a:r>
              <a:endParaRPr lang="en-US" sz="18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92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522107" y="1592796"/>
            <a:ext cx="3993176" cy="3993176"/>
            <a:chOff x="2304681" y="1884418"/>
            <a:chExt cx="3993176" cy="3993176"/>
          </a:xfrm>
          <a:solidFill>
            <a:schemeClr val="bg1"/>
          </a:solidFill>
        </p:grpSpPr>
        <p:sp>
          <p:nvSpPr>
            <p:cNvPr id="47" name="Rectangle 163"/>
            <p:cNvSpPr>
              <a:spLocks noChangeArrowheads="1"/>
            </p:cNvSpPr>
            <p:nvPr/>
          </p:nvSpPr>
          <p:spPr bwMode="auto">
            <a:xfrm>
              <a:off x="4139251" y="1884418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8" name="Rectangle 163"/>
            <p:cNvSpPr>
              <a:spLocks noChangeArrowheads="1"/>
            </p:cNvSpPr>
            <p:nvPr/>
          </p:nvSpPr>
          <p:spPr bwMode="auto">
            <a:xfrm>
              <a:off x="4139251" y="5517232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9" name="Rectangle 163"/>
            <p:cNvSpPr>
              <a:spLocks noChangeArrowheads="1"/>
            </p:cNvSpPr>
            <p:nvPr/>
          </p:nvSpPr>
          <p:spPr bwMode="auto">
            <a:xfrm rot="16200000">
              <a:off x="2322143" y="3697235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0" name="Rectangle 163"/>
            <p:cNvSpPr>
              <a:spLocks noChangeArrowheads="1"/>
            </p:cNvSpPr>
            <p:nvPr/>
          </p:nvSpPr>
          <p:spPr bwMode="auto">
            <a:xfrm rot="16200000">
              <a:off x="5954957" y="3697235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1" name="Rectangle 163"/>
            <p:cNvSpPr>
              <a:spLocks noChangeArrowheads="1"/>
            </p:cNvSpPr>
            <p:nvPr/>
          </p:nvSpPr>
          <p:spPr bwMode="auto">
            <a:xfrm rot="2700000">
              <a:off x="5422506" y="2413337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2" name="Rectangle 163"/>
            <p:cNvSpPr>
              <a:spLocks noChangeArrowheads="1"/>
            </p:cNvSpPr>
            <p:nvPr/>
          </p:nvSpPr>
          <p:spPr bwMode="auto">
            <a:xfrm rot="2700000">
              <a:off x="2853719" y="4982124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3" name="Rectangle 163"/>
            <p:cNvSpPr>
              <a:spLocks noChangeArrowheads="1"/>
            </p:cNvSpPr>
            <p:nvPr/>
          </p:nvSpPr>
          <p:spPr bwMode="auto">
            <a:xfrm rot="18900000">
              <a:off x="2855762" y="2410303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4" name="Rectangle 163"/>
            <p:cNvSpPr>
              <a:spLocks noChangeArrowheads="1"/>
            </p:cNvSpPr>
            <p:nvPr/>
          </p:nvSpPr>
          <p:spPr bwMode="auto">
            <a:xfrm rot="18900000">
              <a:off x="5424549" y="4979090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5" name="Rectangle 163"/>
            <p:cNvSpPr>
              <a:spLocks noChangeArrowheads="1"/>
            </p:cNvSpPr>
            <p:nvPr/>
          </p:nvSpPr>
          <p:spPr bwMode="auto">
            <a:xfrm rot="1800000">
              <a:off x="5046428" y="2124531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6" name="Rectangle 163"/>
            <p:cNvSpPr>
              <a:spLocks noChangeArrowheads="1"/>
            </p:cNvSpPr>
            <p:nvPr/>
          </p:nvSpPr>
          <p:spPr bwMode="auto">
            <a:xfrm rot="1800000">
              <a:off x="3230021" y="5270640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7" name="Rectangle 163"/>
            <p:cNvSpPr>
              <a:spLocks noChangeArrowheads="1"/>
            </p:cNvSpPr>
            <p:nvPr/>
          </p:nvSpPr>
          <p:spPr bwMode="auto">
            <a:xfrm rot="18000000">
              <a:off x="2566357" y="2785922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8" name="Rectangle 163"/>
            <p:cNvSpPr>
              <a:spLocks noChangeArrowheads="1"/>
            </p:cNvSpPr>
            <p:nvPr/>
          </p:nvSpPr>
          <p:spPr bwMode="auto">
            <a:xfrm rot="18000000">
              <a:off x="5712467" y="4602329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9" name="Rectangle 163"/>
            <p:cNvSpPr>
              <a:spLocks noChangeArrowheads="1"/>
            </p:cNvSpPr>
            <p:nvPr/>
          </p:nvSpPr>
          <p:spPr bwMode="auto">
            <a:xfrm rot="4500000">
              <a:off x="5893300" y="3224216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0" name="Rectangle 163"/>
            <p:cNvSpPr>
              <a:spLocks noChangeArrowheads="1"/>
            </p:cNvSpPr>
            <p:nvPr/>
          </p:nvSpPr>
          <p:spPr bwMode="auto">
            <a:xfrm rot="4500000">
              <a:off x="2384271" y="4164457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" name="Rectangle 163"/>
            <p:cNvSpPr>
              <a:spLocks noChangeArrowheads="1"/>
            </p:cNvSpPr>
            <p:nvPr/>
          </p:nvSpPr>
          <p:spPr bwMode="auto">
            <a:xfrm rot="20700000">
              <a:off x="3671951" y="1938216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2" name="Rectangle 163"/>
            <p:cNvSpPr>
              <a:spLocks noChangeArrowheads="1"/>
            </p:cNvSpPr>
            <p:nvPr/>
          </p:nvSpPr>
          <p:spPr bwMode="auto">
            <a:xfrm rot="20700000">
              <a:off x="4612192" y="5447244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3" name="Rectangle 163"/>
            <p:cNvSpPr>
              <a:spLocks noChangeArrowheads="1"/>
            </p:cNvSpPr>
            <p:nvPr/>
          </p:nvSpPr>
          <p:spPr bwMode="auto">
            <a:xfrm rot="900000">
              <a:off x="4608415" y="1942902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4" name="Rectangle 163"/>
            <p:cNvSpPr>
              <a:spLocks noChangeArrowheads="1"/>
            </p:cNvSpPr>
            <p:nvPr/>
          </p:nvSpPr>
          <p:spPr bwMode="auto">
            <a:xfrm rot="900000">
              <a:off x="3668173" y="5451931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" name="Rectangle 163"/>
            <p:cNvSpPr>
              <a:spLocks noChangeArrowheads="1"/>
            </p:cNvSpPr>
            <p:nvPr/>
          </p:nvSpPr>
          <p:spPr bwMode="auto">
            <a:xfrm rot="17100000">
              <a:off x="2384032" y="3223647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6" name="Rectangle 163"/>
            <p:cNvSpPr>
              <a:spLocks noChangeArrowheads="1"/>
            </p:cNvSpPr>
            <p:nvPr/>
          </p:nvSpPr>
          <p:spPr bwMode="auto">
            <a:xfrm rot="17100000">
              <a:off x="5893061" y="4163888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7" name="Rectangle 163"/>
            <p:cNvSpPr>
              <a:spLocks noChangeArrowheads="1"/>
            </p:cNvSpPr>
            <p:nvPr/>
          </p:nvSpPr>
          <p:spPr bwMode="auto">
            <a:xfrm rot="3600000">
              <a:off x="5711050" y="2785929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8" name="Rectangle 163"/>
            <p:cNvSpPr>
              <a:spLocks noChangeArrowheads="1"/>
            </p:cNvSpPr>
            <p:nvPr/>
          </p:nvSpPr>
          <p:spPr bwMode="auto">
            <a:xfrm rot="3600000">
              <a:off x="2564941" y="4602336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9" name="Rectangle 163"/>
            <p:cNvSpPr>
              <a:spLocks noChangeArrowheads="1"/>
            </p:cNvSpPr>
            <p:nvPr/>
          </p:nvSpPr>
          <p:spPr bwMode="auto">
            <a:xfrm rot="19800000">
              <a:off x="3232551" y="2118677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70" name="Rectangle 163"/>
            <p:cNvSpPr>
              <a:spLocks noChangeArrowheads="1"/>
            </p:cNvSpPr>
            <p:nvPr/>
          </p:nvSpPr>
          <p:spPr bwMode="auto">
            <a:xfrm rot="19800000">
              <a:off x="5048957" y="5264785"/>
              <a:ext cx="325438" cy="3603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23040" y="1596386"/>
            <a:ext cx="3993176" cy="3993176"/>
            <a:chOff x="2304681" y="1884418"/>
            <a:chExt cx="3993176" cy="3993176"/>
          </a:xfrm>
        </p:grpSpPr>
        <p:sp>
          <p:nvSpPr>
            <p:cNvPr id="7" name="Rectangle 163"/>
            <p:cNvSpPr>
              <a:spLocks noChangeArrowheads="1"/>
            </p:cNvSpPr>
            <p:nvPr/>
          </p:nvSpPr>
          <p:spPr bwMode="auto">
            <a:xfrm>
              <a:off x="4139251" y="1884418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8" name="Rectangle 163"/>
            <p:cNvSpPr>
              <a:spLocks noChangeArrowheads="1"/>
            </p:cNvSpPr>
            <p:nvPr/>
          </p:nvSpPr>
          <p:spPr bwMode="auto">
            <a:xfrm>
              <a:off x="4139251" y="5517232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1" name="Rectangle 163"/>
            <p:cNvSpPr>
              <a:spLocks noChangeArrowheads="1"/>
            </p:cNvSpPr>
            <p:nvPr/>
          </p:nvSpPr>
          <p:spPr bwMode="auto">
            <a:xfrm rot="16200000">
              <a:off x="2322143" y="3697235"/>
              <a:ext cx="325438" cy="360362"/>
            </a:xfrm>
            <a:prstGeom prst="rect">
              <a:avLst/>
            </a:prstGeom>
            <a:solidFill>
              <a:srgbClr val="B09B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2" name="Rectangle 163"/>
            <p:cNvSpPr>
              <a:spLocks noChangeArrowheads="1"/>
            </p:cNvSpPr>
            <p:nvPr/>
          </p:nvSpPr>
          <p:spPr bwMode="auto">
            <a:xfrm rot="16200000">
              <a:off x="5954957" y="3697235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5" name="Rectangle 163"/>
            <p:cNvSpPr>
              <a:spLocks noChangeArrowheads="1"/>
            </p:cNvSpPr>
            <p:nvPr/>
          </p:nvSpPr>
          <p:spPr bwMode="auto">
            <a:xfrm rot="2700000">
              <a:off x="5422506" y="2413337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" name="Rectangle 163"/>
            <p:cNvSpPr>
              <a:spLocks noChangeArrowheads="1"/>
            </p:cNvSpPr>
            <p:nvPr/>
          </p:nvSpPr>
          <p:spPr bwMode="auto">
            <a:xfrm rot="2700000">
              <a:off x="2853719" y="4982124"/>
              <a:ext cx="325438" cy="360362"/>
            </a:xfrm>
            <a:prstGeom prst="rect">
              <a:avLst/>
            </a:prstGeom>
            <a:solidFill>
              <a:srgbClr val="7A6B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7" name="Rectangle 163"/>
            <p:cNvSpPr>
              <a:spLocks noChangeArrowheads="1"/>
            </p:cNvSpPr>
            <p:nvPr/>
          </p:nvSpPr>
          <p:spPr bwMode="auto">
            <a:xfrm rot="18900000">
              <a:off x="2855762" y="2410303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8" name="Rectangle 163"/>
            <p:cNvSpPr>
              <a:spLocks noChangeArrowheads="1"/>
            </p:cNvSpPr>
            <p:nvPr/>
          </p:nvSpPr>
          <p:spPr bwMode="auto">
            <a:xfrm rot="18900000">
              <a:off x="5424549" y="4979090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1" name="Rectangle 163"/>
            <p:cNvSpPr>
              <a:spLocks noChangeArrowheads="1"/>
            </p:cNvSpPr>
            <p:nvPr/>
          </p:nvSpPr>
          <p:spPr bwMode="auto">
            <a:xfrm rot="1800000">
              <a:off x="5046428" y="2124531"/>
              <a:ext cx="325438" cy="360362"/>
            </a:xfrm>
            <a:prstGeom prst="rect">
              <a:avLst/>
            </a:prstGeom>
            <a:solidFill>
              <a:srgbClr val="7A6B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2" name="Rectangle 163"/>
            <p:cNvSpPr>
              <a:spLocks noChangeArrowheads="1"/>
            </p:cNvSpPr>
            <p:nvPr/>
          </p:nvSpPr>
          <p:spPr bwMode="auto">
            <a:xfrm rot="1800000">
              <a:off x="3230021" y="5270640"/>
              <a:ext cx="325438" cy="360362"/>
            </a:xfrm>
            <a:prstGeom prst="rect">
              <a:avLst/>
            </a:prstGeom>
            <a:solidFill>
              <a:srgbClr val="322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3" name="Rectangle 163"/>
            <p:cNvSpPr>
              <a:spLocks noChangeArrowheads="1"/>
            </p:cNvSpPr>
            <p:nvPr/>
          </p:nvSpPr>
          <p:spPr bwMode="auto">
            <a:xfrm rot="18000000">
              <a:off x="2566357" y="2785922"/>
              <a:ext cx="325438" cy="360362"/>
            </a:xfrm>
            <a:prstGeom prst="rect">
              <a:avLst/>
            </a:prstGeom>
            <a:solidFill>
              <a:srgbClr val="605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4" name="Rectangle 163"/>
            <p:cNvSpPr>
              <a:spLocks noChangeArrowheads="1"/>
            </p:cNvSpPr>
            <p:nvPr/>
          </p:nvSpPr>
          <p:spPr bwMode="auto">
            <a:xfrm rot="18000000">
              <a:off x="5712467" y="4602329"/>
              <a:ext cx="325438" cy="360362"/>
            </a:xfrm>
            <a:prstGeom prst="rect">
              <a:avLst/>
            </a:prstGeom>
            <a:solidFill>
              <a:srgbClr val="322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5" name="Rectangle 163"/>
            <p:cNvSpPr>
              <a:spLocks noChangeArrowheads="1"/>
            </p:cNvSpPr>
            <p:nvPr/>
          </p:nvSpPr>
          <p:spPr bwMode="auto">
            <a:xfrm rot="4500000">
              <a:off x="5893300" y="3224216"/>
              <a:ext cx="325438" cy="360362"/>
            </a:xfrm>
            <a:prstGeom prst="rect">
              <a:avLst/>
            </a:prstGeom>
            <a:solidFill>
              <a:srgbClr val="7A6B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6" name="Rectangle 163"/>
            <p:cNvSpPr>
              <a:spLocks noChangeArrowheads="1"/>
            </p:cNvSpPr>
            <p:nvPr/>
          </p:nvSpPr>
          <p:spPr bwMode="auto">
            <a:xfrm rot="4500000">
              <a:off x="2384271" y="4164457"/>
              <a:ext cx="325438" cy="36036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7" name="Rectangle 163"/>
            <p:cNvSpPr>
              <a:spLocks noChangeArrowheads="1"/>
            </p:cNvSpPr>
            <p:nvPr/>
          </p:nvSpPr>
          <p:spPr bwMode="auto">
            <a:xfrm rot="20700000">
              <a:off x="3671951" y="1938216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8" name="Rectangle 163"/>
            <p:cNvSpPr>
              <a:spLocks noChangeArrowheads="1"/>
            </p:cNvSpPr>
            <p:nvPr/>
          </p:nvSpPr>
          <p:spPr bwMode="auto">
            <a:xfrm rot="20700000">
              <a:off x="4612192" y="5447244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" name="Rectangle 163"/>
            <p:cNvSpPr>
              <a:spLocks noChangeArrowheads="1"/>
            </p:cNvSpPr>
            <p:nvPr/>
          </p:nvSpPr>
          <p:spPr bwMode="auto">
            <a:xfrm rot="900000">
              <a:off x="4608415" y="1942902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1" name="Rectangle 163"/>
            <p:cNvSpPr>
              <a:spLocks noChangeArrowheads="1"/>
            </p:cNvSpPr>
            <p:nvPr/>
          </p:nvSpPr>
          <p:spPr bwMode="auto">
            <a:xfrm rot="900000">
              <a:off x="3668173" y="5451931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2" name="Rectangle 163"/>
            <p:cNvSpPr>
              <a:spLocks noChangeArrowheads="1"/>
            </p:cNvSpPr>
            <p:nvPr/>
          </p:nvSpPr>
          <p:spPr bwMode="auto">
            <a:xfrm rot="17100000">
              <a:off x="2384032" y="3223647"/>
              <a:ext cx="325438" cy="360362"/>
            </a:xfrm>
            <a:prstGeom prst="rect">
              <a:avLst/>
            </a:prstGeom>
            <a:solidFill>
              <a:srgbClr val="7A6B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" name="Rectangle 163"/>
            <p:cNvSpPr>
              <a:spLocks noChangeArrowheads="1"/>
            </p:cNvSpPr>
            <p:nvPr/>
          </p:nvSpPr>
          <p:spPr bwMode="auto">
            <a:xfrm rot="17100000">
              <a:off x="5893061" y="4163888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4" name="Rectangle 163"/>
            <p:cNvSpPr>
              <a:spLocks noChangeArrowheads="1"/>
            </p:cNvSpPr>
            <p:nvPr/>
          </p:nvSpPr>
          <p:spPr bwMode="auto">
            <a:xfrm rot="3600000">
              <a:off x="5711050" y="2785929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5" name="Rectangle 163"/>
            <p:cNvSpPr>
              <a:spLocks noChangeArrowheads="1"/>
            </p:cNvSpPr>
            <p:nvPr/>
          </p:nvSpPr>
          <p:spPr bwMode="auto">
            <a:xfrm rot="3600000">
              <a:off x="2564941" y="4602336"/>
              <a:ext cx="325438" cy="360362"/>
            </a:xfrm>
            <a:prstGeom prst="rect">
              <a:avLst/>
            </a:prstGeom>
            <a:solidFill>
              <a:srgbClr val="9A88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6" name="Rectangle 163"/>
            <p:cNvSpPr>
              <a:spLocks noChangeArrowheads="1"/>
            </p:cNvSpPr>
            <p:nvPr/>
          </p:nvSpPr>
          <p:spPr bwMode="auto">
            <a:xfrm rot="19800000">
              <a:off x="3232551" y="2118677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7" name="Rectangle 163"/>
            <p:cNvSpPr>
              <a:spLocks noChangeArrowheads="1"/>
            </p:cNvSpPr>
            <p:nvPr/>
          </p:nvSpPr>
          <p:spPr bwMode="auto">
            <a:xfrm rot="19800000">
              <a:off x="5048957" y="5264785"/>
              <a:ext cx="325438" cy="360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64829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Worked great for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 experiments: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Fiducialization</a:t>
            </a:r>
            <a:r>
              <a:rPr lang="en-US" dirty="0" smtClean="0"/>
              <a:t>: Single Phase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3026163" y="2096852"/>
            <a:ext cx="2988332" cy="2988332"/>
          </a:xfrm>
          <a:prstGeom prst="ellipse">
            <a:avLst/>
          </a:prstGeom>
          <a:solidFill>
            <a:srgbClr val="505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39" name="Group 71"/>
          <p:cNvGrpSpPr>
            <a:grpSpLocks/>
          </p:cNvGrpSpPr>
          <p:nvPr/>
        </p:nvGrpSpPr>
        <p:grpSpPr bwMode="auto">
          <a:xfrm>
            <a:off x="1045943" y="2266256"/>
            <a:ext cx="4146550" cy="3538538"/>
            <a:chOff x="44" y="1609"/>
            <a:chExt cx="2612" cy="2229"/>
          </a:xfrm>
        </p:grpSpPr>
        <p:sp>
          <p:nvSpPr>
            <p:cNvPr id="40" name="AutoShape 36"/>
            <p:cNvSpPr>
              <a:spLocks noChangeArrowheads="1"/>
            </p:cNvSpPr>
            <p:nvPr/>
          </p:nvSpPr>
          <p:spPr bwMode="auto">
            <a:xfrm rot="1379616">
              <a:off x="1451" y="2626"/>
              <a:ext cx="284" cy="223"/>
            </a:xfrm>
            <a:prstGeom prst="irregularSeal2">
              <a:avLst/>
            </a:prstGeom>
            <a:noFill/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44" y="1609"/>
              <a:ext cx="1542" cy="1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1586" y="2750"/>
              <a:ext cx="107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3" name="Group 102"/>
          <p:cNvGrpSpPr/>
          <p:nvPr/>
        </p:nvGrpSpPr>
        <p:grpSpPr>
          <a:xfrm>
            <a:off x="3353497" y="3498735"/>
            <a:ext cx="785224" cy="918673"/>
            <a:chOff x="2288467" y="3786767"/>
            <a:chExt cx="785224" cy="918673"/>
          </a:xfrm>
        </p:grpSpPr>
        <p:sp>
          <p:nvSpPr>
            <p:cNvPr id="44" name="TextBox 43"/>
            <p:cNvSpPr txBox="1"/>
            <p:nvPr/>
          </p:nvSpPr>
          <p:spPr>
            <a:xfrm>
              <a:off x="2288467" y="3786767"/>
              <a:ext cx="30296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2"/>
                  </a:solidFill>
                </a:rPr>
                <a:t>h</a:t>
              </a:r>
              <a:r>
                <a:rPr lang="en-US" sz="2000" dirty="0" err="1" smtClean="0">
                  <a:solidFill>
                    <a:schemeClr val="tx2"/>
                  </a:solidFill>
                  <a:latin typeface="Symbol" pitchFamily="18" charset="2"/>
                </a:rPr>
                <a:t>n</a:t>
              </a:r>
              <a:endParaRPr lang="en-US" sz="2000" dirty="0" smtClean="0">
                <a:solidFill>
                  <a:schemeClr val="tx2"/>
                </a:solidFill>
                <a:latin typeface="Symbol" pitchFamily="18" charset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70723" y="4397663"/>
              <a:ext cx="30296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2"/>
                  </a:solidFill>
                </a:rPr>
                <a:t>h</a:t>
              </a:r>
              <a:r>
                <a:rPr lang="en-US" sz="2000" dirty="0" err="1" smtClean="0">
                  <a:solidFill>
                    <a:schemeClr val="tx2"/>
                  </a:solidFill>
                  <a:latin typeface="Symbol" pitchFamily="18" charset="2"/>
                </a:rPr>
                <a:t>n</a:t>
              </a:r>
              <a:endParaRPr lang="en-US" sz="2000" dirty="0" smtClean="0">
                <a:solidFill>
                  <a:schemeClr val="tx2"/>
                </a:solidFill>
                <a:latin typeface="Symbol" pitchFamily="18" charset="2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976156" y="1794600"/>
            <a:ext cx="82554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PMTs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945044" y="2987259"/>
            <a:ext cx="8576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liquid</a:t>
            </a:r>
          </a:p>
        </p:txBody>
      </p:sp>
      <p:sp>
        <p:nvSpPr>
          <p:cNvPr id="73" name="Text Box 183"/>
          <p:cNvSpPr txBox="1">
            <a:spLocks noChangeArrowheads="1"/>
          </p:cNvSpPr>
          <p:nvPr/>
        </p:nvSpPr>
        <p:spPr bwMode="auto">
          <a:xfrm>
            <a:off x="234914" y="5999428"/>
            <a:ext cx="8658261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square" lIns="0" tIns="0" rIns="0" bIns="0">
            <a:spAutoFit/>
          </a:bodyPr>
          <a:lstStyle/>
          <a:p>
            <a:r>
              <a:rPr lang="en-GB" dirty="0" smtClean="0"/>
              <a:t>Vertex position from scintillation (S1) </a:t>
            </a:r>
            <a:r>
              <a:rPr lang="en-GB" dirty="0"/>
              <a:t>hit </a:t>
            </a:r>
            <a:r>
              <a:rPr lang="en-GB" dirty="0" smtClean="0"/>
              <a:t>pattern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7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B88CA1-0D06-460F-806E-9FE856F7CE76}" type="slidenum">
              <a:rPr lang="en-GB"/>
              <a:pPr/>
              <a:t>12</a:t>
            </a:fld>
            <a:endParaRPr lang="en-GB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Fiducialization</a:t>
            </a:r>
            <a:r>
              <a:rPr lang="en-GB" sz="3800" dirty="0" smtClean="0"/>
              <a:t>: Two-Phase</a:t>
            </a:r>
            <a:endParaRPr lang="en-GB" sz="3800" dirty="0"/>
          </a:p>
        </p:txBody>
      </p:sp>
      <p:pic>
        <p:nvPicPr>
          <p:cNvPr id="65628" name="Picture 92" descr="recoilfram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4945" y="3321050"/>
            <a:ext cx="4500563" cy="3203575"/>
          </a:xfrm>
          <a:prstGeom prst="rect">
            <a:avLst/>
          </a:prstGeom>
          <a:noFill/>
        </p:spPr>
      </p:pic>
      <p:sp>
        <p:nvSpPr>
          <p:cNvPr id="65566" name="Rectangle 30"/>
          <p:cNvSpPr>
            <a:spLocks noChangeArrowheads="1"/>
          </p:cNvSpPr>
          <p:nvPr/>
        </p:nvSpPr>
        <p:spPr bwMode="auto">
          <a:xfrm>
            <a:off x="1871700" y="1520825"/>
            <a:ext cx="2555875" cy="11160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871700" y="2636838"/>
            <a:ext cx="2555875" cy="2628900"/>
          </a:xfrm>
          <a:prstGeom prst="rect">
            <a:avLst/>
          </a:prstGeom>
          <a:solidFill>
            <a:srgbClr val="505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1871700" y="2455863"/>
            <a:ext cx="25558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>
            <a:off x="1871700" y="2744788"/>
            <a:ext cx="2555875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>
            <a:off x="1871700" y="4833938"/>
            <a:ext cx="25558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76" name="Freeform 40"/>
          <p:cNvSpPr>
            <a:spLocks/>
          </p:cNvSpPr>
          <p:nvPr/>
        </p:nvSpPr>
        <p:spPr bwMode="auto">
          <a:xfrm flipV="1">
            <a:off x="1871700" y="2566988"/>
            <a:ext cx="2555875" cy="1063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10" y="0"/>
              </a:cxn>
              <a:cxn ang="0">
                <a:pos x="1610" y="50"/>
              </a:cxn>
              <a:cxn ang="0">
                <a:pos x="1515" y="56"/>
              </a:cxn>
              <a:cxn ang="0">
                <a:pos x="1374" y="45"/>
              </a:cxn>
              <a:cxn ang="0">
                <a:pos x="1206" y="45"/>
              </a:cxn>
              <a:cxn ang="0">
                <a:pos x="1116" y="50"/>
              </a:cxn>
              <a:cxn ang="0">
                <a:pos x="993" y="52"/>
              </a:cxn>
              <a:cxn ang="0">
                <a:pos x="819" y="50"/>
              </a:cxn>
              <a:cxn ang="0">
                <a:pos x="675" y="43"/>
              </a:cxn>
              <a:cxn ang="0">
                <a:pos x="543" y="50"/>
              </a:cxn>
              <a:cxn ang="0">
                <a:pos x="384" y="50"/>
              </a:cxn>
              <a:cxn ang="0">
                <a:pos x="216" y="43"/>
              </a:cxn>
              <a:cxn ang="0">
                <a:pos x="90" y="54"/>
              </a:cxn>
              <a:cxn ang="0">
                <a:pos x="0" y="50"/>
              </a:cxn>
            </a:cxnLst>
            <a:rect l="0" t="0" r="r" b="b"/>
            <a:pathLst>
              <a:path w="1610" h="95">
                <a:moveTo>
                  <a:pt x="0" y="0"/>
                </a:moveTo>
                <a:lnTo>
                  <a:pt x="1610" y="0"/>
                </a:lnTo>
                <a:lnTo>
                  <a:pt x="1610" y="50"/>
                </a:lnTo>
                <a:cubicBezTo>
                  <a:pt x="1594" y="59"/>
                  <a:pt x="1560" y="95"/>
                  <a:pt x="1515" y="56"/>
                </a:cubicBezTo>
                <a:cubicBezTo>
                  <a:pt x="1470" y="17"/>
                  <a:pt x="1437" y="80"/>
                  <a:pt x="1374" y="45"/>
                </a:cubicBezTo>
                <a:cubicBezTo>
                  <a:pt x="1311" y="10"/>
                  <a:pt x="1248" y="78"/>
                  <a:pt x="1206" y="45"/>
                </a:cubicBezTo>
                <a:cubicBezTo>
                  <a:pt x="1164" y="12"/>
                  <a:pt x="1161" y="50"/>
                  <a:pt x="1116" y="50"/>
                </a:cubicBezTo>
                <a:cubicBezTo>
                  <a:pt x="1062" y="19"/>
                  <a:pt x="1068" y="80"/>
                  <a:pt x="993" y="52"/>
                </a:cubicBezTo>
                <a:cubicBezTo>
                  <a:pt x="918" y="23"/>
                  <a:pt x="933" y="89"/>
                  <a:pt x="819" y="50"/>
                </a:cubicBezTo>
                <a:cubicBezTo>
                  <a:pt x="705" y="10"/>
                  <a:pt x="735" y="76"/>
                  <a:pt x="675" y="43"/>
                </a:cubicBezTo>
                <a:cubicBezTo>
                  <a:pt x="615" y="10"/>
                  <a:pt x="636" y="82"/>
                  <a:pt x="543" y="50"/>
                </a:cubicBezTo>
                <a:cubicBezTo>
                  <a:pt x="450" y="17"/>
                  <a:pt x="459" y="91"/>
                  <a:pt x="384" y="50"/>
                </a:cubicBezTo>
                <a:cubicBezTo>
                  <a:pt x="309" y="8"/>
                  <a:pt x="276" y="65"/>
                  <a:pt x="216" y="43"/>
                </a:cubicBezTo>
                <a:cubicBezTo>
                  <a:pt x="156" y="21"/>
                  <a:pt x="129" y="36"/>
                  <a:pt x="90" y="54"/>
                </a:cubicBezTo>
                <a:cubicBezTo>
                  <a:pt x="51" y="71"/>
                  <a:pt x="38" y="50"/>
                  <a:pt x="0" y="50"/>
                </a:cubicBezTo>
              </a:path>
            </a:pathLst>
          </a:custGeom>
          <a:solidFill>
            <a:srgbClr val="5050FF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77" name="Rectangle 41"/>
          <p:cNvSpPr>
            <a:spLocks noChangeArrowheads="1"/>
          </p:cNvSpPr>
          <p:nvPr/>
        </p:nvSpPr>
        <p:spPr bwMode="auto">
          <a:xfrm>
            <a:off x="1871700" y="1520825"/>
            <a:ext cx="2555875" cy="374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5578" name="Text Box 42"/>
          <p:cNvSpPr txBox="1">
            <a:spLocks noChangeArrowheads="1"/>
          </p:cNvSpPr>
          <p:nvPr/>
        </p:nvSpPr>
        <p:spPr bwMode="auto">
          <a:xfrm>
            <a:off x="230847" y="5121275"/>
            <a:ext cx="155491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dirty="0"/>
              <a:t>bottom</a:t>
            </a:r>
          </a:p>
          <a:p>
            <a:r>
              <a:rPr lang="en-GB" dirty="0"/>
              <a:t>PMT </a:t>
            </a:r>
            <a:r>
              <a:rPr lang="en-GB" dirty="0" smtClean="0"/>
              <a:t>array</a:t>
            </a:r>
          </a:p>
          <a:p>
            <a:r>
              <a:rPr lang="en-GB" dirty="0" smtClean="0"/>
              <a:t>(S1, S2)</a:t>
            </a:r>
            <a:endParaRPr lang="en-GB" dirty="0"/>
          </a:p>
        </p:txBody>
      </p:sp>
      <p:sp>
        <p:nvSpPr>
          <p:cNvPr id="65579" name="Text Box 43"/>
          <p:cNvSpPr txBox="1">
            <a:spLocks noChangeArrowheads="1"/>
          </p:cNvSpPr>
          <p:nvPr/>
        </p:nvSpPr>
        <p:spPr bwMode="auto">
          <a:xfrm>
            <a:off x="230847" y="1019142"/>
            <a:ext cx="381033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dirty="0" smtClean="0"/>
              <a:t>Time Projection Chamber</a:t>
            </a:r>
            <a:endParaRPr lang="en-GB" dirty="0"/>
          </a:p>
          <a:p>
            <a:r>
              <a:rPr lang="en-GB" dirty="0" smtClean="0"/>
              <a:t>top PMTs</a:t>
            </a:r>
          </a:p>
          <a:p>
            <a:r>
              <a:rPr lang="en-GB" dirty="0" smtClean="0"/>
              <a:t>(position)</a:t>
            </a:r>
            <a:endParaRPr lang="en-GB" dirty="0"/>
          </a:p>
        </p:txBody>
      </p:sp>
      <p:sp>
        <p:nvSpPr>
          <p:cNvPr id="65580" name="Text Box 44"/>
          <p:cNvSpPr txBox="1">
            <a:spLocks noChangeArrowheads="1"/>
          </p:cNvSpPr>
          <p:nvPr/>
        </p:nvSpPr>
        <p:spPr bwMode="auto">
          <a:xfrm>
            <a:off x="3815026" y="2168860"/>
            <a:ext cx="504946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/>
            <a:r>
              <a:rPr lang="en-GB" dirty="0" smtClean="0"/>
              <a:t>gas</a:t>
            </a:r>
            <a:endParaRPr lang="en-GB" dirty="0"/>
          </a:p>
        </p:txBody>
      </p:sp>
      <p:sp>
        <p:nvSpPr>
          <p:cNvPr id="65581" name="Text Box 45"/>
          <p:cNvSpPr txBox="1">
            <a:spLocks noChangeArrowheads="1"/>
          </p:cNvSpPr>
          <p:nvPr/>
        </p:nvSpPr>
        <p:spPr bwMode="auto">
          <a:xfrm>
            <a:off x="3491880" y="2807640"/>
            <a:ext cx="857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/>
            <a:r>
              <a:rPr lang="en-GB" dirty="0" smtClean="0"/>
              <a:t>liquid</a:t>
            </a:r>
            <a:endParaRPr lang="en-GB" dirty="0"/>
          </a:p>
        </p:txBody>
      </p:sp>
      <p:sp>
        <p:nvSpPr>
          <p:cNvPr id="65589" name="Oval 53"/>
          <p:cNvSpPr>
            <a:spLocks noChangeArrowheads="1"/>
          </p:cNvSpPr>
          <p:nvPr/>
        </p:nvSpPr>
        <p:spPr bwMode="auto">
          <a:xfrm>
            <a:off x="1455055" y="2312988"/>
            <a:ext cx="288925" cy="2889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/>
            <a:r>
              <a:rPr lang="en-US" dirty="0"/>
              <a:t>+</a:t>
            </a:r>
            <a:endParaRPr lang="en-GB" dirty="0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422400" y="2744788"/>
            <a:ext cx="396875" cy="179387"/>
            <a:chOff x="1859" y="1729"/>
            <a:chExt cx="250" cy="113"/>
          </a:xfrm>
        </p:grpSpPr>
        <p:sp>
          <p:nvSpPr>
            <p:cNvPr id="65595" name="Freeform 59"/>
            <p:cNvSpPr>
              <a:spLocks/>
            </p:cNvSpPr>
            <p:nvPr/>
          </p:nvSpPr>
          <p:spPr bwMode="auto">
            <a:xfrm>
              <a:off x="1927" y="1729"/>
              <a:ext cx="182" cy="68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0"/>
                </a:cxn>
                <a:cxn ang="0">
                  <a:pos x="0" y="68"/>
                </a:cxn>
              </a:cxnLst>
              <a:rect l="0" t="0" r="r" b="b"/>
              <a:pathLst>
                <a:path w="136" h="68">
                  <a:moveTo>
                    <a:pt x="136" y="0"/>
                  </a:moveTo>
                  <a:lnTo>
                    <a:pt x="0" y="0"/>
                  </a:lnTo>
                  <a:lnTo>
                    <a:pt x="0" y="68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96" name="Line 60"/>
            <p:cNvSpPr>
              <a:spLocks noChangeShapeType="1"/>
            </p:cNvSpPr>
            <p:nvPr/>
          </p:nvSpPr>
          <p:spPr bwMode="auto">
            <a:xfrm>
              <a:off x="1859" y="179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97" name="Line 61"/>
            <p:cNvSpPr>
              <a:spLocks noChangeShapeType="1"/>
            </p:cNvSpPr>
            <p:nvPr/>
          </p:nvSpPr>
          <p:spPr bwMode="auto">
            <a:xfrm>
              <a:off x="1882" y="1820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98" name="Line 62"/>
            <p:cNvSpPr>
              <a:spLocks noChangeShapeType="1"/>
            </p:cNvSpPr>
            <p:nvPr/>
          </p:nvSpPr>
          <p:spPr bwMode="auto">
            <a:xfrm>
              <a:off x="1905" y="1842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1442395" y="4586288"/>
            <a:ext cx="288925" cy="427037"/>
            <a:chOff x="1587" y="2866"/>
            <a:chExt cx="182" cy="269"/>
          </a:xfrm>
        </p:grpSpPr>
        <p:sp>
          <p:nvSpPr>
            <p:cNvPr id="65601" name="Oval 65"/>
            <p:cNvSpPr>
              <a:spLocks noChangeArrowheads="1"/>
            </p:cNvSpPr>
            <p:nvPr/>
          </p:nvSpPr>
          <p:spPr bwMode="auto">
            <a:xfrm>
              <a:off x="1587" y="2934"/>
              <a:ext cx="182" cy="18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02" name="Text Box 66"/>
            <p:cNvSpPr txBox="1">
              <a:spLocks noChangeArrowheads="1"/>
            </p:cNvSpPr>
            <p:nvPr/>
          </p:nvSpPr>
          <p:spPr bwMode="auto">
            <a:xfrm>
              <a:off x="1633" y="2866"/>
              <a:ext cx="9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2800"/>
                <a:t>-</a:t>
              </a:r>
              <a:endParaRPr lang="en-GB" sz="2800"/>
            </a:p>
          </p:txBody>
        </p:sp>
      </p:grpSp>
      <p:sp>
        <p:nvSpPr>
          <p:cNvPr id="65605" name="Text Box 69"/>
          <p:cNvSpPr txBox="1">
            <a:spLocks noChangeArrowheads="1"/>
          </p:cNvSpPr>
          <p:nvPr/>
        </p:nvSpPr>
        <p:spPr bwMode="auto">
          <a:xfrm>
            <a:off x="220020" y="4633929"/>
            <a:ext cx="1171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dirty="0"/>
              <a:t>cathode</a:t>
            </a:r>
            <a:endParaRPr lang="en-GB" dirty="0"/>
          </a:p>
        </p:txBody>
      </p:sp>
      <p:sp>
        <p:nvSpPr>
          <p:cNvPr id="65606" name="Text Box 70"/>
          <p:cNvSpPr txBox="1">
            <a:spLocks noChangeArrowheads="1"/>
          </p:cNvSpPr>
          <p:nvPr/>
        </p:nvSpPr>
        <p:spPr bwMode="auto">
          <a:xfrm>
            <a:off x="435920" y="2241550"/>
            <a:ext cx="8969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/>
              <a:t>anode</a:t>
            </a:r>
            <a:endParaRPr lang="en-GB"/>
          </a:p>
        </p:txBody>
      </p: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33338" y="2554288"/>
            <a:ext cx="3962400" cy="3251200"/>
            <a:chOff x="44" y="1609"/>
            <a:chExt cx="2496" cy="2048"/>
          </a:xfrm>
        </p:grpSpPr>
        <p:sp>
          <p:nvSpPr>
            <p:cNvPr id="65572" name="AutoShape 36"/>
            <p:cNvSpPr>
              <a:spLocks noChangeArrowheads="1"/>
            </p:cNvSpPr>
            <p:nvPr/>
          </p:nvSpPr>
          <p:spPr bwMode="auto">
            <a:xfrm rot="1379616">
              <a:off x="1444" y="2659"/>
              <a:ext cx="284" cy="223"/>
            </a:xfrm>
            <a:prstGeom prst="irregularSeal2">
              <a:avLst/>
            </a:prstGeom>
            <a:noFill/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574" name="Line 38"/>
            <p:cNvSpPr>
              <a:spLocks noChangeShapeType="1"/>
            </p:cNvSpPr>
            <p:nvPr/>
          </p:nvSpPr>
          <p:spPr bwMode="auto">
            <a:xfrm>
              <a:off x="44" y="1609"/>
              <a:ext cx="1542" cy="11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5" name="Line 39"/>
            <p:cNvSpPr>
              <a:spLocks noChangeShapeType="1"/>
            </p:cNvSpPr>
            <p:nvPr/>
          </p:nvSpPr>
          <p:spPr bwMode="auto">
            <a:xfrm>
              <a:off x="1586" y="2750"/>
              <a:ext cx="954" cy="9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65629" name="Picture 93" descr="recoi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598" r="75194"/>
          <a:stretch>
            <a:fillRect/>
          </a:stretch>
        </p:blipFill>
        <p:spPr bwMode="auto">
          <a:xfrm>
            <a:off x="4926745" y="3322638"/>
            <a:ext cx="684213" cy="3201987"/>
          </a:xfrm>
          <a:prstGeom prst="rect">
            <a:avLst/>
          </a:prstGeom>
          <a:noFill/>
        </p:spPr>
      </p:pic>
      <p:pic>
        <p:nvPicPr>
          <p:cNvPr id="65630" name="Picture 94" descr="recoi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4806" r="32780"/>
          <a:stretch>
            <a:fillRect/>
          </a:stretch>
        </p:blipFill>
        <p:spPr bwMode="auto">
          <a:xfrm>
            <a:off x="5610958" y="3322638"/>
            <a:ext cx="1908175" cy="3201987"/>
          </a:xfrm>
          <a:prstGeom prst="rect">
            <a:avLst/>
          </a:prstGeom>
          <a:noFill/>
        </p:spPr>
      </p:pic>
      <p:pic>
        <p:nvPicPr>
          <p:cNvPr id="65631" name="Picture 95" descr="recoi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7220"/>
          <a:stretch>
            <a:fillRect/>
          </a:stretch>
        </p:blipFill>
        <p:spPr bwMode="auto">
          <a:xfrm>
            <a:off x="7519133" y="3321050"/>
            <a:ext cx="1474787" cy="3201988"/>
          </a:xfrm>
          <a:prstGeom prst="rect">
            <a:avLst/>
          </a:prstGeom>
          <a:noFill/>
        </p:spPr>
      </p:pic>
      <p:sp>
        <p:nvSpPr>
          <p:cNvPr id="65632" name="Text Box 96"/>
          <p:cNvSpPr txBox="1">
            <a:spLocks noChangeArrowheads="1"/>
          </p:cNvSpPr>
          <p:nvPr/>
        </p:nvSpPr>
        <p:spPr bwMode="auto">
          <a:xfrm>
            <a:off x="5075970" y="5553075"/>
            <a:ext cx="390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/>
              <a:t>S1</a:t>
            </a:r>
          </a:p>
        </p:txBody>
      </p:sp>
      <p:sp>
        <p:nvSpPr>
          <p:cNvPr id="65633" name="Text Box 97"/>
          <p:cNvSpPr txBox="1">
            <a:spLocks noChangeArrowheads="1"/>
          </p:cNvSpPr>
          <p:nvPr/>
        </p:nvSpPr>
        <p:spPr bwMode="auto">
          <a:xfrm>
            <a:off x="8095395" y="5553075"/>
            <a:ext cx="390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/>
              <a:t>S2</a:t>
            </a:r>
          </a:p>
        </p:txBody>
      </p:sp>
      <p:sp>
        <p:nvSpPr>
          <p:cNvPr id="65640" name="AutoShape 104"/>
          <p:cNvSpPr>
            <a:spLocks noChangeArrowheads="1"/>
          </p:cNvSpPr>
          <p:nvPr/>
        </p:nvSpPr>
        <p:spPr bwMode="auto">
          <a:xfrm>
            <a:off x="2139988" y="2420938"/>
            <a:ext cx="288925" cy="288925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5641" name="AutoShape 105"/>
          <p:cNvSpPr>
            <a:spLocks noChangeArrowheads="1"/>
          </p:cNvSpPr>
          <p:nvPr/>
        </p:nvSpPr>
        <p:spPr bwMode="auto">
          <a:xfrm>
            <a:off x="2500350" y="2492375"/>
            <a:ext cx="288925" cy="288925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5642" name="AutoShape 106"/>
          <p:cNvSpPr>
            <a:spLocks noChangeArrowheads="1"/>
          </p:cNvSpPr>
          <p:nvPr/>
        </p:nvSpPr>
        <p:spPr bwMode="auto">
          <a:xfrm>
            <a:off x="2805150" y="2479675"/>
            <a:ext cx="288925" cy="288925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5637" name="Text Box 101"/>
          <p:cNvSpPr txBox="1">
            <a:spLocks noChangeArrowheads="1"/>
          </p:cNvSpPr>
          <p:nvPr/>
        </p:nvSpPr>
        <p:spPr bwMode="auto">
          <a:xfrm>
            <a:off x="2176500" y="3716338"/>
            <a:ext cx="2397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e</a:t>
            </a:r>
            <a:r>
              <a:rPr lang="en-GB" baseline="30000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65638" name="Text Box 102"/>
          <p:cNvSpPr txBox="1">
            <a:spLocks noChangeArrowheads="1"/>
          </p:cNvSpPr>
          <p:nvPr/>
        </p:nvSpPr>
        <p:spPr bwMode="auto">
          <a:xfrm>
            <a:off x="2557500" y="3792538"/>
            <a:ext cx="2397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e</a:t>
            </a:r>
            <a:r>
              <a:rPr lang="en-GB" baseline="30000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65639" name="Text Box 103"/>
          <p:cNvSpPr txBox="1">
            <a:spLocks noChangeArrowheads="1"/>
          </p:cNvSpPr>
          <p:nvPr/>
        </p:nvSpPr>
        <p:spPr bwMode="auto">
          <a:xfrm>
            <a:off x="2862300" y="3995738"/>
            <a:ext cx="2397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e</a:t>
            </a:r>
            <a:r>
              <a:rPr lang="en-GB" baseline="30000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65644" name="Text Box 108"/>
          <p:cNvSpPr txBox="1">
            <a:spLocks noChangeArrowheads="1"/>
          </p:cNvSpPr>
          <p:nvPr/>
        </p:nvSpPr>
        <p:spPr bwMode="auto">
          <a:xfrm>
            <a:off x="5971320" y="5553075"/>
            <a:ext cx="13763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/>
              <a:t>drift time</a:t>
            </a:r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1922500" y="1700213"/>
            <a:ext cx="2486025" cy="3673475"/>
            <a:chOff x="1178" y="1071"/>
            <a:chExt cx="1566" cy="2314"/>
          </a:xfrm>
        </p:grpSpPr>
        <p:sp>
          <p:nvSpPr>
            <p:cNvPr id="65657" name="Rectangle 121"/>
            <p:cNvSpPr>
              <a:spLocks noChangeArrowheads="1"/>
            </p:cNvSpPr>
            <p:nvPr/>
          </p:nvSpPr>
          <p:spPr bwMode="auto">
            <a:xfrm>
              <a:off x="1247" y="1071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58" name="Rectangle 122"/>
            <p:cNvSpPr>
              <a:spLocks noChangeArrowheads="1"/>
            </p:cNvSpPr>
            <p:nvPr/>
          </p:nvSpPr>
          <p:spPr bwMode="auto">
            <a:xfrm>
              <a:off x="1542" y="1071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59" name="Rectangle 123"/>
            <p:cNvSpPr>
              <a:spLocks noChangeArrowheads="1"/>
            </p:cNvSpPr>
            <p:nvPr/>
          </p:nvSpPr>
          <p:spPr bwMode="auto">
            <a:xfrm>
              <a:off x="1837" y="1071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0" name="Rectangle 124"/>
            <p:cNvSpPr>
              <a:spLocks noChangeArrowheads="1"/>
            </p:cNvSpPr>
            <p:nvPr/>
          </p:nvSpPr>
          <p:spPr bwMode="auto">
            <a:xfrm>
              <a:off x="2132" y="1071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1" name="Rectangle 125"/>
            <p:cNvSpPr>
              <a:spLocks noChangeArrowheads="1"/>
            </p:cNvSpPr>
            <p:nvPr/>
          </p:nvSpPr>
          <p:spPr bwMode="auto">
            <a:xfrm>
              <a:off x="2426" y="1071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2" name="Rectangle 126"/>
            <p:cNvSpPr>
              <a:spLocks noChangeArrowheads="1"/>
            </p:cNvSpPr>
            <p:nvPr/>
          </p:nvSpPr>
          <p:spPr bwMode="auto">
            <a:xfrm>
              <a:off x="1405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3" name="Rectangle 127"/>
            <p:cNvSpPr>
              <a:spLocks noChangeArrowheads="1"/>
            </p:cNvSpPr>
            <p:nvPr/>
          </p:nvSpPr>
          <p:spPr bwMode="auto">
            <a:xfrm>
              <a:off x="1632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4" name="Rectangle 128"/>
            <p:cNvSpPr>
              <a:spLocks noChangeArrowheads="1"/>
            </p:cNvSpPr>
            <p:nvPr/>
          </p:nvSpPr>
          <p:spPr bwMode="auto">
            <a:xfrm>
              <a:off x="1858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5" name="Rectangle 129"/>
            <p:cNvSpPr>
              <a:spLocks noChangeArrowheads="1"/>
            </p:cNvSpPr>
            <p:nvPr/>
          </p:nvSpPr>
          <p:spPr bwMode="auto">
            <a:xfrm>
              <a:off x="2085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6" name="Rectangle 130"/>
            <p:cNvSpPr>
              <a:spLocks noChangeArrowheads="1"/>
            </p:cNvSpPr>
            <p:nvPr/>
          </p:nvSpPr>
          <p:spPr bwMode="auto">
            <a:xfrm>
              <a:off x="1178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en-US"/>
            </a:p>
          </p:txBody>
        </p:sp>
        <p:sp>
          <p:nvSpPr>
            <p:cNvPr id="65667" name="Rectangle 131"/>
            <p:cNvSpPr>
              <a:spLocks noChangeArrowheads="1"/>
            </p:cNvSpPr>
            <p:nvPr/>
          </p:nvSpPr>
          <p:spPr bwMode="auto">
            <a:xfrm>
              <a:off x="2312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68" name="Rectangle 132"/>
            <p:cNvSpPr>
              <a:spLocks noChangeArrowheads="1"/>
            </p:cNvSpPr>
            <p:nvPr/>
          </p:nvSpPr>
          <p:spPr bwMode="auto">
            <a:xfrm>
              <a:off x="2539" y="3158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6" name="Group 159"/>
          <p:cNvGrpSpPr>
            <a:grpSpLocks/>
          </p:cNvGrpSpPr>
          <p:nvPr/>
        </p:nvGrpSpPr>
        <p:grpSpPr bwMode="auto">
          <a:xfrm>
            <a:off x="2033625" y="1700213"/>
            <a:ext cx="2197100" cy="360362"/>
            <a:chOff x="1248" y="1071"/>
            <a:chExt cx="1384" cy="227"/>
          </a:xfrm>
        </p:grpSpPr>
        <p:sp>
          <p:nvSpPr>
            <p:cNvPr id="65683" name="Rectangle 147"/>
            <p:cNvSpPr>
              <a:spLocks noChangeArrowheads="1"/>
            </p:cNvSpPr>
            <p:nvPr/>
          </p:nvSpPr>
          <p:spPr bwMode="auto">
            <a:xfrm>
              <a:off x="1248" y="1071"/>
              <a:ext cx="205" cy="227"/>
            </a:xfrm>
            <a:prstGeom prst="rect">
              <a:avLst/>
            </a:prstGeom>
            <a:solidFill>
              <a:srgbClr val="FFE0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84" name="Rectangle 148"/>
            <p:cNvSpPr>
              <a:spLocks noChangeArrowheads="1"/>
            </p:cNvSpPr>
            <p:nvPr/>
          </p:nvSpPr>
          <p:spPr bwMode="auto">
            <a:xfrm>
              <a:off x="1543" y="1071"/>
              <a:ext cx="205" cy="227"/>
            </a:xfrm>
            <a:prstGeom prst="rect">
              <a:avLst/>
            </a:prstGeom>
            <a:solidFill>
              <a:srgbClr val="FFE0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85" name="Rectangle 149"/>
            <p:cNvSpPr>
              <a:spLocks noChangeArrowheads="1"/>
            </p:cNvSpPr>
            <p:nvPr/>
          </p:nvSpPr>
          <p:spPr bwMode="auto">
            <a:xfrm>
              <a:off x="1838" y="1071"/>
              <a:ext cx="205" cy="227"/>
            </a:xfrm>
            <a:prstGeom prst="rect">
              <a:avLst/>
            </a:prstGeom>
            <a:solidFill>
              <a:srgbClr val="FFE0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86" name="Rectangle 150"/>
            <p:cNvSpPr>
              <a:spLocks noChangeArrowheads="1"/>
            </p:cNvSpPr>
            <p:nvPr/>
          </p:nvSpPr>
          <p:spPr bwMode="auto">
            <a:xfrm>
              <a:off x="2133" y="1071"/>
              <a:ext cx="205" cy="227"/>
            </a:xfrm>
            <a:prstGeom prst="rect">
              <a:avLst/>
            </a:prstGeom>
            <a:solidFill>
              <a:srgbClr val="FFE0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87" name="Rectangle 151"/>
            <p:cNvSpPr>
              <a:spLocks noChangeArrowheads="1"/>
            </p:cNvSpPr>
            <p:nvPr/>
          </p:nvSpPr>
          <p:spPr bwMode="auto">
            <a:xfrm>
              <a:off x="2427" y="1071"/>
              <a:ext cx="205" cy="227"/>
            </a:xfrm>
            <a:prstGeom prst="rect">
              <a:avLst/>
            </a:prstGeom>
            <a:solidFill>
              <a:srgbClr val="FFE000">
                <a:alpha val="2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7" name="Group 160"/>
          <p:cNvGrpSpPr>
            <a:grpSpLocks/>
          </p:cNvGrpSpPr>
          <p:nvPr/>
        </p:nvGrpSpPr>
        <p:grpSpPr bwMode="auto">
          <a:xfrm>
            <a:off x="1924088" y="5013325"/>
            <a:ext cx="2486025" cy="360363"/>
            <a:chOff x="1179" y="3158"/>
            <a:chExt cx="1566" cy="227"/>
          </a:xfrm>
        </p:grpSpPr>
        <p:sp>
          <p:nvSpPr>
            <p:cNvPr id="65688" name="Rectangle 152"/>
            <p:cNvSpPr>
              <a:spLocks noChangeArrowheads="1"/>
            </p:cNvSpPr>
            <p:nvPr/>
          </p:nvSpPr>
          <p:spPr bwMode="auto">
            <a:xfrm>
              <a:off x="1406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89" name="Rectangle 153"/>
            <p:cNvSpPr>
              <a:spLocks noChangeArrowheads="1"/>
            </p:cNvSpPr>
            <p:nvPr/>
          </p:nvSpPr>
          <p:spPr bwMode="auto">
            <a:xfrm>
              <a:off x="1633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90" name="Rectangle 154"/>
            <p:cNvSpPr>
              <a:spLocks noChangeArrowheads="1"/>
            </p:cNvSpPr>
            <p:nvPr/>
          </p:nvSpPr>
          <p:spPr bwMode="auto">
            <a:xfrm>
              <a:off x="1859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91" name="Rectangle 155"/>
            <p:cNvSpPr>
              <a:spLocks noChangeArrowheads="1"/>
            </p:cNvSpPr>
            <p:nvPr/>
          </p:nvSpPr>
          <p:spPr bwMode="auto">
            <a:xfrm>
              <a:off x="2086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92" name="Rectangle 156"/>
            <p:cNvSpPr>
              <a:spLocks noChangeArrowheads="1"/>
            </p:cNvSpPr>
            <p:nvPr/>
          </p:nvSpPr>
          <p:spPr bwMode="auto">
            <a:xfrm>
              <a:off x="1179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en-US"/>
            </a:p>
          </p:txBody>
        </p:sp>
        <p:sp>
          <p:nvSpPr>
            <p:cNvPr id="65693" name="Rectangle 157"/>
            <p:cNvSpPr>
              <a:spLocks noChangeArrowheads="1"/>
            </p:cNvSpPr>
            <p:nvPr/>
          </p:nvSpPr>
          <p:spPr bwMode="auto">
            <a:xfrm>
              <a:off x="2313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94" name="Rectangle 158"/>
            <p:cNvSpPr>
              <a:spLocks noChangeArrowheads="1"/>
            </p:cNvSpPr>
            <p:nvPr/>
          </p:nvSpPr>
          <p:spPr bwMode="auto">
            <a:xfrm>
              <a:off x="2540" y="3158"/>
              <a:ext cx="205" cy="227"/>
            </a:xfrm>
            <a:prstGeom prst="rect">
              <a:avLst/>
            </a:prstGeom>
            <a:solidFill>
              <a:srgbClr val="FFE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8" name="Group 175"/>
          <p:cNvGrpSpPr>
            <a:grpSpLocks/>
          </p:cNvGrpSpPr>
          <p:nvPr/>
        </p:nvGrpSpPr>
        <p:grpSpPr bwMode="auto">
          <a:xfrm>
            <a:off x="2033625" y="1700213"/>
            <a:ext cx="2197100" cy="360362"/>
            <a:chOff x="1248" y="1071"/>
            <a:chExt cx="1384" cy="227"/>
          </a:xfrm>
        </p:grpSpPr>
        <p:sp>
          <p:nvSpPr>
            <p:cNvPr id="65698" name="Rectangle 162"/>
            <p:cNvSpPr>
              <a:spLocks noChangeArrowheads="1"/>
            </p:cNvSpPr>
            <p:nvPr/>
          </p:nvSpPr>
          <p:spPr bwMode="auto">
            <a:xfrm>
              <a:off x="1248" y="1071"/>
              <a:ext cx="205" cy="227"/>
            </a:xfrm>
            <a:prstGeom prst="rect">
              <a:avLst/>
            </a:prstGeom>
            <a:solidFill>
              <a:srgbClr val="FFE000">
                <a:alpha val="8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699" name="Rectangle 163"/>
            <p:cNvSpPr>
              <a:spLocks noChangeArrowheads="1"/>
            </p:cNvSpPr>
            <p:nvPr/>
          </p:nvSpPr>
          <p:spPr bwMode="auto">
            <a:xfrm>
              <a:off x="1543" y="1071"/>
              <a:ext cx="205" cy="227"/>
            </a:xfrm>
            <a:prstGeom prst="rect">
              <a:avLst/>
            </a:prstGeom>
            <a:solidFill>
              <a:srgbClr val="FFE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0" name="Rectangle 164"/>
            <p:cNvSpPr>
              <a:spLocks noChangeArrowheads="1"/>
            </p:cNvSpPr>
            <p:nvPr/>
          </p:nvSpPr>
          <p:spPr bwMode="auto">
            <a:xfrm>
              <a:off x="1838" y="1071"/>
              <a:ext cx="205" cy="227"/>
            </a:xfrm>
            <a:prstGeom prst="rect">
              <a:avLst/>
            </a:prstGeom>
            <a:solidFill>
              <a:srgbClr val="FFE000">
                <a:alpha val="60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1" name="Rectangle 165"/>
            <p:cNvSpPr>
              <a:spLocks noChangeArrowheads="1"/>
            </p:cNvSpPr>
            <p:nvPr/>
          </p:nvSpPr>
          <p:spPr bwMode="auto">
            <a:xfrm>
              <a:off x="2133" y="1071"/>
              <a:ext cx="205" cy="227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2" name="Rectangle 166"/>
            <p:cNvSpPr>
              <a:spLocks noChangeArrowheads="1"/>
            </p:cNvSpPr>
            <p:nvPr/>
          </p:nvSpPr>
          <p:spPr bwMode="auto">
            <a:xfrm>
              <a:off x="2427" y="1071"/>
              <a:ext cx="205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grpSp>
        <p:nvGrpSpPr>
          <p:cNvPr id="9" name="Group 176"/>
          <p:cNvGrpSpPr>
            <a:grpSpLocks/>
          </p:cNvGrpSpPr>
          <p:nvPr/>
        </p:nvGrpSpPr>
        <p:grpSpPr bwMode="auto">
          <a:xfrm>
            <a:off x="1924088" y="5013325"/>
            <a:ext cx="2486025" cy="360363"/>
            <a:chOff x="1179" y="3158"/>
            <a:chExt cx="1566" cy="227"/>
          </a:xfrm>
        </p:grpSpPr>
        <p:sp>
          <p:nvSpPr>
            <p:cNvPr id="65704" name="Rectangle 168"/>
            <p:cNvSpPr>
              <a:spLocks noChangeArrowheads="1"/>
            </p:cNvSpPr>
            <p:nvPr/>
          </p:nvSpPr>
          <p:spPr bwMode="auto">
            <a:xfrm>
              <a:off x="1406" y="3158"/>
              <a:ext cx="205" cy="227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5" name="Rectangle 169"/>
            <p:cNvSpPr>
              <a:spLocks noChangeArrowheads="1"/>
            </p:cNvSpPr>
            <p:nvPr/>
          </p:nvSpPr>
          <p:spPr bwMode="auto">
            <a:xfrm>
              <a:off x="1633" y="3158"/>
              <a:ext cx="205" cy="227"/>
            </a:xfrm>
            <a:prstGeom prst="rect">
              <a:avLst/>
            </a:prstGeom>
            <a:solidFill>
              <a:schemeClr val="tx2">
                <a:alpha val="600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6" name="Rectangle 170"/>
            <p:cNvSpPr>
              <a:spLocks noChangeArrowheads="1"/>
            </p:cNvSpPr>
            <p:nvPr/>
          </p:nvSpPr>
          <p:spPr bwMode="auto">
            <a:xfrm>
              <a:off x="1859" y="3158"/>
              <a:ext cx="205" cy="227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7" name="Rectangle 171"/>
            <p:cNvSpPr>
              <a:spLocks noChangeArrowheads="1"/>
            </p:cNvSpPr>
            <p:nvPr/>
          </p:nvSpPr>
          <p:spPr bwMode="auto">
            <a:xfrm>
              <a:off x="2086" y="3158"/>
              <a:ext cx="205" cy="22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08" name="Rectangle 172"/>
            <p:cNvSpPr>
              <a:spLocks noChangeArrowheads="1"/>
            </p:cNvSpPr>
            <p:nvPr/>
          </p:nvSpPr>
          <p:spPr bwMode="auto">
            <a:xfrm>
              <a:off x="1179" y="3158"/>
              <a:ext cx="205" cy="227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en-US"/>
            </a:p>
          </p:txBody>
        </p:sp>
        <p:sp>
          <p:nvSpPr>
            <p:cNvPr id="65709" name="Rectangle 173"/>
            <p:cNvSpPr>
              <a:spLocks noChangeArrowheads="1"/>
            </p:cNvSpPr>
            <p:nvPr/>
          </p:nvSpPr>
          <p:spPr bwMode="auto">
            <a:xfrm>
              <a:off x="2313" y="3158"/>
              <a:ext cx="205" cy="22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5710" name="Rectangle 174"/>
            <p:cNvSpPr>
              <a:spLocks noChangeArrowheads="1"/>
            </p:cNvSpPr>
            <p:nvPr/>
          </p:nvSpPr>
          <p:spPr bwMode="auto">
            <a:xfrm>
              <a:off x="2540" y="3158"/>
              <a:ext cx="205" cy="22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87" y="3321050"/>
            <a:ext cx="1135685" cy="301752"/>
          </a:xfrm>
          <a:prstGeom prst="rect">
            <a:avLst/>
          </a:prstGeom>
        </p:spPr>
      </p:pic>
      <p:sp>
        <p:nvSpPr>
          <p:cNvPr id="65719" name="Text Box 183"/>
          <p:cNvSpPr txBox="1">
            <a:spLocks noChangeArrowheads="1"/>
          </p:cNvSpPr>
          <p:nvPr/>
        </p:nvSpPr>
        <p:spPr bwMode="auto">
          <a:xfrm>
            <a:off x="4960937" y="1052736"/>
            <a:ext cx="3925888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0" tIns="0" rIns="0" bIns="0">
            <a:spAutoFit/>
          </a:bodyPr>
          <a:lstStyle/>
          <a:p>
            <a:r>
              <a:rPr lang="en-GB" dirty="0" smtClean="0"/>
              <a:t>Vertex position from S2 </a:t>
            </a:r>
            <a:r>
              <a:rPr lang="en-GB" dirty="0"/>
              <a:t>hit </a:t>
            </a:r>
            <a:r>
              <a:rPr lang="en-GB" dirty="0" smtClean="0"/>
              <a:t>pattern &amp; drift time with    mm resolution</a:t>
            </a:r>
            <a:endParaRPr lang="en-GB" dirty="0"/>
          </a:p>
        </p:txBody>
      </p:sp>
      <p:grpSp>
        <p:nvGrpSpPr>
          <p:cNvPr id="11" name="Group 102"/>
          <p:cNvGrpSpPr/>
          <p:nvPr/>
        </p:nvGrpSpPr>
        <p:grpSpPr>
          <a:xfrm>
            <a:off x="1957018" y="4355530"/>
            <a:ext cx="920677" cy="476763"/>
            <a:chOff x="1904593" y="4355530"/>
            <a:chExt cx="920677" cy="476763"/>
          </a:xfrm>
        </p:grpSpPr>
        <p:sp>
          <p:nvSpPr>
            <p:cNvPr id="95" name="TextBox 94"/>
            <p:cNvSpPr txBox="1"/>
            <p:nvPr/>
          </p:nvSpPr>
          <p:spPr>
            <a:xfrm>
              <a:off x="1904593" y="4355530"/>
              <a:ext cx="30296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2"/>
                  </a:solidFill>
                </a:rPr>
                <a:t>h</a:t>
              </a:r>
              <a:r>
                <a:rPr lang="en-US" sz="2000" dirty="0" err="1" smtClean="0">
                  <a:solidFill>
                    <a:schemeClr val="tx2"/>
                  </a:solidFill>
                  <a:latin typeface="Symbol" pitchFamily="18" charset="2"/>
                </a:rPr>
                <a:t>n</a:t>
              </a:r>
              <a:endParaRPr lang="en-US" sz="2000" dirty="0" smtClean="0">
                <a:solidFill>
                  <a:schemeClr val="tx2"/>
                </a:solidFill>
                <a:latin typeface="Symbol" pitchFamily="18" charset="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522302" y="4524516"/>
              <a:ext cx="30296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2"/>
                  </a:solidFill>
                </a:rPr>
                <a:t>h</a:t>
              </a:r>
              <a:r>
                <a:rPr lang="en-US" sz="2000" dirty="0" err="1" smtClean="0">
                  <a:solidFill>
                    <a:schemeClr val="tx2"/>
                  </a:solidFill>
                  <a:latin typeface="Symbol" pitchFamily="18" charset="2"/>
                </a:rPr>
                <a:t>n</a:t>
              </a:r>
              <a:endParaRPr lang="en-US" sz="2000" dirty="0" smtClean="0">
                <a:solidFill>
                  <a:schemeClr val="tx2"/>
                </a:solidFill>
                <a:latin typeface="Symbol" pitchFamily="18" charset="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92" y="1880828"/>
            <a:ext cx="169164" cy="243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318403"/>
      </p:ext>
    </p:extLst>
  </p:cSld>
  <p:clrMapOvr>
    <a:masterClrMapping/>
  </p:clrMapOvr>
  <p:transition advTm="79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121 -0.1893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5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9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121 -0.1893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5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9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121 -0.1893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5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9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5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2" grpId="0"/>
      <p:bldP spid="65633" grpId="0"/>
      <p:bldP spid="65640" grpId="0" animBg="1"/>
      <p:bldP spid="65641" grpId="0" animBg="1"/>
      <p:bldP spid="65642" grpId="0" animBg="1"/>
      <p:bldP spid="65637" grpId="0"/>
      <p:bldP spid="65637" grpId="1"/>
      <p:bldP spid="65638" grpId="0"/>
      <p:bldP spid="65638" grpId="1"/>
      <p:bldP spid="65639" grpId="0"/>
      <p:bldP spid="65639" grpId="1"/>
      <p:bldP spid="656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28805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Go underground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Active veto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Low background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materials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Liquid targets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Fiducialization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Discrimination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pic>
        <p:nvPicPr>
          <p:cNvPr id="13" name="Picture 6" descr="at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254" y="4457723"/>
            <a:ext cx="1908175" cy="1908175"/>
          </a:xfrm>
          <a:prstGeom prst="rect">
            <a:avLst/>
          </a:prstGeom>
          <a:noFill/>
        </p:spPr>
      </p:pic>
      <p:pic>
        <p:nvPicPr>
          <p:cNvPr id="14" name="Picture 7" descr="atom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367" y="4457723"/>
            <a:ext cx="1908175" cy="1908175"/>
          </a:xfrm>
          <a:prstGeom prst="rect">
            <a:avLst/>
          </a:prstGeom>
          <a:noFill/>
        </p:spPr>
      </p:pic>
      <p:grpSp>
        <p:nvGrpSpPr>
          <p:cNvPr id="19" name="Group 31"/>
          <p:cNvGrpSpPr>
            <a:grpSpLocks/>
          </p:cNvGrpSpPr>
          <p:nvPr/>
        </p:nvGrpSpPr>
        <p:grpSpPr bwMode="auto">
          <a:xfrm>
            <a:off x="5657510" y="5402487"/>
            <a:ext cx="2481262" cy="871538"/>
            <a:chOff x="405" y="1408"/>
            <a:chExt cx="1563" cy="549"/>
          </a:xfrm>
        </p:grpSpPr>
        <p:sp>
          <p:nvSpPr>
            <p:cNvPr id="21" name="Line 11"/>
            <p:cNvSpPr>
              <a:spLocks noChangeShapeType="1"/>
            </p:cNvSpPr>
            <p:nvPr/>
          </p:nvSpPr>
          <p:spPr bwMode="auto">
            <a:xfrm rot="-3234221">
              <a:off x="784" y="1056"/>
              <a:ext cx="365" cy="112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 rot="-3234221">
              <a:off x="1538" y="1527"/>
              <a:ext cx="549" cy="311"/>
            </a:xfrm>
            <a:prstGeom prst="line">
              <a:avLst/>
            </a:prstGeom>
            <a:noFill/>
            <a:ln w="19050">
              <a:solidFill>
                <a:schemeClr val="accent5"/>
              </a:solidFill>
              <a:round/>
              <a:headEnd/>
              <a:tailEnd type="stealth" w="lg" len="lg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13"/>
            <p:cNvSpPr>
              <a:spLocks noChangeShapeType="1"/>
            </p:cNvSpPr>
            <p:nvPr/>
          </p:nvSpPr>
          <p:spPr bwMode="auto">
            <a:xfrm rot="18365779" flipH="1">
              <a:off x="1595" y="1776"/>
              <a:ext cx="48" cy="2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529707" y="5131764"/>
            <a:ext cx="2627313" cy="1008062"/>
            <a:chOff x="3538" y="1162"/>
            <a:chExt cx="1655" cy="635"/>
          </a:xfrm>
        </p:grpSpPr>
        <p:sp>
          <p:nvSpPr>
            <p:cNvPr id="27" name="Line 15"/>
            <p:cNvSpPr>
              <a:spLocks noChangeShapeType="1"/>
            </p:cNvSpPr>
            <p:nvPr/>
          </p:nvSpPr>
          <p:spPr bwMode="auto">
            <a:xfrm flipV="1">
              <a:off x="3538" y="1344"/>
              <a:ext cx="839" cy="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none" w="lg" len="lg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Line 16"/>
            <p:cNvSpPr>
              <a:spLocks noChangeShapeType="1"/>
            </p:cNvSpPr>
            <p:nvPr/>
          </p:nvSpPr>
          <p:spPr bwMode="auto">
            <a:xfrm flipV="1">
              <a:off x="4354" y="1162"/>
              <a:ext cx="771" cy="18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stealth" w="lg" len="lg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Line 17"/>
            <p:cNvSpPr>
              <a:spLocks noChangeShapeType="1"/>
            </p:cNvSpPr>
            <p:nvPr/>
          </p:nvSpPr>
          <p:spPr bwMode="auto">
            <a:xfrm>
              <a:off x="4354" y="1344"/>
              <a:ext cx="839" cy="4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44108" y="3770456"/>
            <a:ext cx="302486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Background: mostly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electronic recoils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3692" y="3770456"/>
            <a:ext cx="221214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Signal: mostly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nuclear recoils</a:t>
            </a:r>
          </a:p>
        </p:txBody>
      </p:sp>
    </p:spTree>
    <p:extLst>
      <p:ext uri="{BB962C8B-B14F-4D97-AF65-F5344CB8AC3E}">
        <p14:creationId xmlns:p14="http://schemas.microsoft.com/office/powerpoint/2010/main" val="17518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5293283" cy="53162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Ar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*</a:t>
            </a:r>
            <a:r>
              <a:rPr lang="en-US" dirty="0" smtClean="0"/>
              <a:t> dimer</a:t>
            </a:r>
          </a:p>
          <a:p>
            <a:pPr marL="0" indent="0">
              <a:buNone/>
            </a:pPr>
            <a:r>
              <a:rPr lang="en-US" dirty="0" smtClean="0"/>
              <a:t>singlet state decays</a:t>
            </a:r>
          </a:p>
          <a:p>
            <a:pPr marL="0" indent="0">
              <a:buNone/>
            </a:pPr>
            <a:r>
              <a:rPr lang="en-US" dirty="0" smtClean="0"/>
              <a:t>with 6ns, triplet</a:t>
            </a:r>
          </a:p>
          <a:p>
            <a:pPr marL="0" indent="0">
              <a:buNone/>
            </a:pPr>
            <a:r>
              <a:rPr lang="en-US" dirty="0" smtClean="0"/>
              <a:t>state with 1.5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s.</a:t>
            </a:r>
          </a:p>
          <a:p>
            <a:pPr marL="0" indent="0">
              <a:buNone/>
            </a:pPr>
            <a:r>
              <a:rPr lang="en-US" dirty="0" smtClean="0"/>
              <a:t>e.g. in DEAP3600: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Excellent performance:</a:t>
            </a:r>
          </a:p>
          <a:p>
            <a:pPr marL="0" indent="0">
              <a:buNone/>
            </a:pPr>
            <a:r>
              <a:rPr lang="en-US" dirty="0" smtClean="0"/>
              <a:t>&gt;10</a:t>
            </a:r>
            <a:r>
              <a:rPr lang="en-US" baseline="30000" dirty="0" smtClean="0"/>
              <a:t>6</a:t>
            </a:r>
            <a:r>
              <a:rPr lang="en-US" dirty="0" smtClean="0"/>
              <a:t> : 1 discrimination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high</a:t>
            </a:r>
          </a:p>
          <a:p>
            <a:pPr marL="0" indent="0">
              <a:buNone/>
            </a:pPr>
            <a:r>
              <a:rPr lang="en-US" dirty="0" smtClean="0"/>
              <a:t>energy threshold</a:t>
            </a:r>
          </a:p>
          <a:p>
            <a:pPr marL="0" indent="0">
              <a:buNone/>
            </a:pPr>
            <a:r>
              <a:rPr lang="en-US" dirty="0" smtClean="0"/>
              <a:t>~ 40 </a:t>
            </a:r>
            <a:r>
              <a:rPr lang="en-US" dirty="0" err="1" smtClean="0"/>
              <a:t>keV</a:t>
            </a:r>
            <a:r>
              <a:rPr lang="en-US" baseline="-25000" dirty="0" err="1" smtClean="0"/>
              <a:t>nr</a:t>
            </a:r>
            <a:r>
              <a:rPr lang="en-US" dirty="0" smtClean="0"/>
              <a:t> (DarkSide-50)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Argon: Pulse Shape Discrimination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780165" y="3646514"/>
            <a:ext cx="24814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Berta Beltran TAUP2015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60" y="908050"/>
            <a:ext cx="4878536" cy="5581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3591" y="1916832"/>
            <a:ext cx="113973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nuclear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recoil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224" y="4352985"/>
            <a:ext cx="145552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electronic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recoil</a:t>
            </a:r>
          </a:p>
        </p:txBody>
      </p:sp>
    </p:spTree>
    <p:extLst>
      <p:ext uri="{BB962C8B-B14F-4D97-AF65-F5344CB8AC3E}">
        <p14:creationId xmlns:p14="http://schemas.microsoft.com/office/powerpoint/2010/main" val="42290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38560" y="5625244"/>
            <a:ext cx="6484147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dirty="0" smtClean="0"/>
              <a:t>~99.5% ER rejection @ 50% NR acceptance</a:t>
            </a:r>
          </a:p>
          <a:p>
            <a:r>
              <a:rPr lang="en-GB" dirty="0" smtClean="0"/>
              <a:t>energy threshold ~3keV</a:t>
            </a:r>
            <a:r>
              <a:rPr lang="en-GB" baseline="-25000" dirty="0" smtClean="0"/>
              <a:t>nr</a:t>
            </a:r>
            <a:endParaRPr lang="en-GB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Xenon: S2/S1 Discrimination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0825" y="1052513"/>
            <a:ext cx="546784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baseline="30000" dirty="0" smtClean="0">
                <a:solidFill>
                  <a:schemeClr val="tx2"/>
                </a:solidFill>
              </a:rPr>
              <a:t>60</a:t>
            </a:r>
            <a:r>
              <a:rPr lang="en-GB" dirty="0" smtClean="0">
                <a:solidFill>
                  <a:schemeClr val="tx2"/>
                </a:solidFill>
              </a:rPr>
              <a:t>Co, </a:t>
            </a:r>
            <a:r>
              <a:rPr lang="en-GB" baseline="30000" dirty="0" smtClean="0">
                <a:solidFill>
                  <a:schemeClr val="tx2"/>
                </a:solidFill>
              </a:rPr>
              <a:t>232</a:t>
            </a:r>
            <a:r>
              <a:rPr lang="en-GB" dirty="0" smtClean="0">
                <a:solidFill>
                  <a:schemeClr val="tx2"/>
                </a:solidFill>
              </a:rPr>
              <a:t>Th </a:t>
            </a:r>
            <a:r>
              <a:rPr lang="en-GB" dirty="0" smtClean="0"/>
              <a:t>and </a:t>
            </a:r>
            <a:r>
              <a:rPr lang="en-GB" baseline="30000" dirty="0" smtClean="0">
                <a:solidFill>
                  <a:schemeClr val="accent1"/>
                </a:solidFill>
              </a:rPr>
              <a:t>241</a:t>
            </a:r>
            <a:r>
              <a:rPr lang="en-GB" dirty="0" smtClean="0">
                <a:solidFill>
                  <a:schemeClr val="accent1"/>
                </a:solidFill>
              </a:rPr>
              <a:t>AmBe </a:t>
            </a:r>
            <a:r>
              <a:rPr lang="en-GB" dirty="0" smtClean="0"/>
              <a:t>calibration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871958" y="3501008"/>
            <a:ext cx="1800173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nuclear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recoils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(calibration)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71958" y="1942380"/>
            <a:ext cx="198451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electronic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recoils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(background)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5516" y="1218292"/>
            <a:ext cx="6732747" cy="4406952"/>
            <a:chOff x="143509" y="1371600"/>
            <a:chExt cx="6732747" cy="4406952"/>
          </a:xfrm>
        </p:grpSpPr>
        <p:pic>
          <p:nvPicPr>
            <p:cNvPr id="23" name="Picture 22" descr="discrimination_c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371600"/>
              <a:ext cx="6471349" cy="43891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69351" y="5409220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energy / </a:t>
              </a:r>
              <a:r>
                <a:rPr lang="en-US" sz="1800" dirty="0" err="1" smtClean="0"/>
                <a:t>keV</a:t>
              </a:r>
              <a:r>
                <a:rPr lang="en-US" sz="1800" baseline="-25000" dirty="0" err="1" smtClean="0"/>
                <a:t>nr</a:t>
              </a:r>
              <a:endParaRPr lang="en-US" sz="1800" baseline="-250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1173198" y="2967097"/>
              <a:ext cx="3002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log</a:t>
              </a:r>
              <a:r>
                <a:rPr lang="en-US" sz="1800" baseline="-25000" dirty="0" smtClean="0"/>
                <a:t>10</a:t>
              </a:r>
              <a:r>
                <a:rPr lang="en-US" sz="1800" dirty="0" smtClean="0"/>
                <a:t>(S2</a:t>
              </a:r>
              <a:r>
                <a:rPr lang="en-US" sz="1800" baseline="-25000" dirty="0" smtClean="0"/>
                <a:t>b</a:t>
              </a:r>
              <a:r>
                <a:rPr lang="en-US" sz="1800" dirty="0" smtClean="0"/>
                <a:t>/S1) – ER mean</a:t>
              </a:r>
              <a:endParaRPr lang="en-US" sz="1800" baseline="-25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6136" y="1475492"/>
              <a:ext cx="10743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S1 / PE</a:t>
              </a:r>
              <a:endParaRPr lang="en-US" sz="18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0894023"/>
      </p:ext>
    </p:extLst>
  </p:cSld>
  <p:clrMapOvr>
    <a:masterClrMapping/>
  </p:clrMapOvr>
  <p:transition advTm="3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03548" y="4977172"/>
            <a:ext cx="7848872" cy="61206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052514"/>
            <a:ext cx="8785671" cy="446471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Go underground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Active veto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Low background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materials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Liquid targets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Fiducialization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ER/NR Discrimination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Artefact Discrimination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e.g. surface events, pile up, …</a:t>
            </a:r>
          </a:p>
          <a:p>
            <a:pPr marL="0" indent="0">
              <a:buNone/>
            </a:pPr>
            <a:r>
              <a:rPr lang="en-US" dirty="0" smtClean="0"/>
              <a:t>	 limiting systematic for essentially all experiments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→ extract redundant information from each event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371326" y="2780928"/>
            <a:ext cx="5557158" cy="1180004"/>
            <a:chOff x="3275978" y="2447600"/>
            <a:chExt cx="5557158" cy="1180004"/>
          </a:xfrm>
        </p:grpSpPr>
        <p:sp>
          <p:nvSpPr>
            <p:cNvPr id="7" name="TextBox 6"/>
            <p:cNvSpPr txBox="1"/>
            <p:nvPr/>
          </p:nvSpPr>
          <p:spPr>
            <a:xfrm>
              <a:off x="4093056" y="2447600"/>
              <a:ext cx="474008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 easy to simulate (e.g. GEANT4)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05698" y="2888940"/>
              <a:ext cx="307135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tricky: each detector</a:t>
              </a:r>
            </a:p>
            <a:p>
              <a:r>
                <a:rPr lang="en-US" dirty="0" smtClean="0">
                  <a:solidFill>
                    <a:schemeClr val="tx2"/>
                  </a:solidFill>
                </a:rPr>
                <a:t>is a one-of-a-kind</a:t>
              </a:r>
            </a:p>
          </p:txBody>
        </p:sp>
        <p:cxnSp>
          <p:nvCxnSpPr>
            <p:cNvPr id="9" name="Straight Arrow Connector 8"/>
            <p:cNvCxnSpPr>
              <a:stCxn id="7" idx="1"/>
            </p:cNvCxnSpPr>
            <p:nvPr/>
          </p:nvCxnSpPr>
          <p:spPr bwMode="auto">
            <a:xfrm flipH="1">
              <a:off x="3275978" y="2632266"/>
              <a:ext cx="817078" cy="319390"/>
            </a:xfrm>
            <a:prstGeom prst="straightConnector1">
              <a:avLst/>
            </a:prstGeom>
            <a:noFill/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4175956" y="3073606"/>
              <a:ext cx="757734" cy="391398"/>
            </a:xfrm>
            <a:prstGeom prst="straightConnector1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32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" y="4343400"/>
            <a:ext cx="4584121" cy="2162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89" y="4340888"/>
            <a:ext cx="4491693" cy="22380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2" r="53750"/>
          <a:stretch/>
        </p:blipFill>
        <p:spPr>
          <a:xfrm>
            <a:off x="6435260" y="1506508"/>
            <a:ext cx="2431730" cy="1217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238" y="1066161"/>
            <a:ext cx="8640005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Ample, redundant information even at lowest energies: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Scintillation S1 size. S1 PMT pattern.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Ionization S2 size. S2 PMT pattern.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Single/Multiple </a:t>
            </a:r>
            <a:r>
              <a:rPr lang="en-US" dirty="0" smtClean="0"/>
              <a:t>Scatter.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Electronic/Nuclear Recoil.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Vertex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S2 </a:t>
            </a:r>
            <a:r>
              <a:rPr lang="en-US" dirty="0" smtClean="0"/>
              <a:t>width.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Timing.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6" t="52122"/>
          <a:stretch/>
        </p:blipFill>
        <p:spPr>
          <a:xfrm>
            <a:off x="6462298" y="2743200"/>
            <a:ext cx="2430877" cy="1217293"/>
          </a:xfrm>
          <a:prstGeom prst="rect">
            <a:avLst/>
          </a:prstGeom>
        </p:spPr>
      </p:pic>
      <p:sp>
        <p:nvSpPr>
          <p:cNvPr id="2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F8B01A-2673-47FE-9AB3-1BF148736D56}" type="slidenum">
              <a:rPr lang="en-GB"/>
              <a:pPr/>
              <a:t>17</a:t>
            </a:fld>
            <a:endParaRPr lang="en-GB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XENON100 Candidate, E~3keV</a:t>
            </a:r>
            <a:r>
              <a:rPr lang="en-GB" baseline="-25000" dirty="0" smtClean="0"/>
              <a:t>nr</a:t>
            </a:r>
            <a:endParaRPr lang="en-GB" baseline="-25000" dirty="0"/>
          </a:p>
        </p:txBody>
      </p:sp>
      <p:sp>
        <p:nvSpPr>
          <p:cNvPr id="73764" name="Text Box 36"/>
          <p:cNvSpPr txBox="1">
            <a:spLocks noChangeArrowheads="1"/>
          </p:cNvSpPr>
          <p:nvPr/>
        </p:nvSpPr>
        <p:spPr bwMode="auto">
          <a:xfrm>
            <a:off x="6758855" y="2732521"/>
            <a:ext cx="39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S2</a:t>
            </a: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4700045" y="5963697"/>
            <a:ext cx="39433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S2</a:t>
            </a: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253721" y="5982495"/>
            <a:ext cx="39433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S1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6740535" y="1557495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S1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2"/>
          <a:stretch/>
        </p:blipFill>
        <p:spPr>
          <a:xfrm>
            <a:off x="2051720" y="3255526"/>
            <a:ext cx="4407530" cy="1145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748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1" t="6111" r="41099" b="4414"/>
          <a:stretch/>
        </p:blipFill>
        <p:spPr bwMode="auto">
          <a:xfrm rot="1450701">
            <a:off x="3792092" y="2512391"/>
            <a:ext cx="838352" cy="182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3" t="6111" r="22687" b="4414"/>
          <a:stretch/>
        </p:blipFill>
        <p:spPr bwMode="auto">
          <a:xfrm rot="1450701">
            <a:off x="5989719" y="2512390"/>
            <a:ext cx="838352" cy="182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6553423" cy="1260362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Existing Experiments:</a:t>
            </a:r>
          </a:p>
          <a:p>
            <a:pPr marL="0" indent="0">
              <a:buNone/>
            </a:pPr>
            <a:r>
              <a:rPr lang="en-US" sz="4000" dirty="0" smtClean="0"/>
              <a:t>Status &amp; Outlook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5531" y="3579981"/>
            <a:ext cx="6450805" cy="2585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tabLst>
                <a:tab pos="3203575" algn="ctr"/>
                <a:tab pos="5427663" algn="ctr"/>
              </a:tabLst>
            </a:pPr>
            <a:r>
              <a:rPr lang="en-US" dirty="0" smtClean="0"/>
              <a:t>	</a:t>
            </a:r>
            <a:r>
              <a:rPr lang="en-US" dirty="0" err="1" smtClean="0"/>
              <a:t>Ar</a:t>
            </a:r>
            <a:r>
              <a:rPr lang="en-US" dirty="0"/>
              <a:t>	</a:t>
            </a:r>
            <a:r>
              <a:rPr lang="en-US" dirty="0" err="1" smtClean="0"/>
              <a:t>Xe</a:t>
            </a:r>
            <a:endParaRPr lang="en-US" dirty="0" smtClean="0"/>
          </a:p>
          <a:p>
            <a:pPr>
              <a:tabLst>
                <a:tab pos="3203575" algn="ctr"/>
                <a:tab pos="5427663" algn="ctr"/>
              </a:tabLst>
            </a:pPr>
            <a:endParaRPr lang="en-US" dirty="0" smtClean="0"/>
          </a:p>
          <a:p>
            <a:pPr>
              <a:tabLst>
                <a:tab pos="3203575" algn="ctr"/>
                <a:tab pos="5427663" algn="ctr"/>
              </a:tabLst>
            </a:pPr>
            <a:r>
              <a:rPr lang="en-US" dirty="0" smtClean="0"/>
              <a:t>single phase	DEAP-3600	XMASS</a:t>
            </a:r>
          </a:p>
          <a:p>
            <a:pPr>
              <a:tabLst>
                <a:tab pos="3203575" algn="ctr"/>
                <a:tab pos="5427663" algn="ctr"/>
              </a:tabLst>
            </a:pPr>
            <a:endParaRPr lang="en-US" dirty="0" smtClean="0"/>
          </a:p>
          <a:p>
            <a:pPr>
              <a:tabLst>
                <a:tab pos="3203575" algn="ctr"/>
                <a:tab pos="5427663" algn="ctr"/>
              </a:tabLst>
            </a:pPr>
            <a:r>
              <a:rPr lang="en-US" dirty="0" smtClean="0"/>
              <a:t>double phase	DarkSide-50	XENON100</a:t>
            </a:r>
          </a:p>
          <a:p>
            <a:pPr>
              <a:tabLst>
                <a:tab pos="3203575" algn="ctr"/>
                <a:tab pos="5427663" algn="ctr"/>
              </a:tabLst>
            </a:pPr>
            <a:r>
              <a:rPr lang="en-US" dirty="0"/>
              <a:t>	</a:t>
            </a:r>
            <a:r>
              <a:rPr lang="en-US" dirty="0" smtClean="0"/>
              <a:t>	LUX</a:t>
            </a:r>
          </a:p>
          <a:p>
            <a:pPr>
              <a:tabLst>
                <a:tab pos="3203575" algn="ctr"/>
                <a:tab pos="5427663" algn="ctr"/>
              </a:tabLst>
            </a:pPr>
            <a:r>
              <a:rPr lang="en-US" dirty="0"/>
              <a:t>	</a:t>
            </a:r>
            <a:r>
              <a:rPr lang="en-US" dirty="0" smtClean="0"/>
              <a:t>	XENON1T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5526106" y="3543977"/>
            <a:ext cx="0" cy="272933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455876" y="4836638"/>
            <a:ext cx="4140460" cy="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132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t="18952" r="19119" b="5934"/>
          <a:stretch/>
        </p:blipFill>
        <p:spPr>
          <a:xfrm>
            <a:off x="5677320" y="988795"/>
            <a:ext cx="3209506" cy="53596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DEAP-3600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6200000">
            <a:off x="7752112" y="4956526"/>
            <a:ext cx="25375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Twitter @</a:t>
            </a:r>
            <a:r>
              <a:rPr lang="en-US" sz="1600" dirty="0" err="1" smtClean="0">
                <a:solidFill>
                  <a:schemeClr val="accent3"/>
                </a:solidFill>
              </a:rPr>
              <a:t>SNOLABscience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0824" y="1059701"/>
            <a:ext cx="5295865" cy="4817571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 phase liquid argon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@ SNOLAB (Canada)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Acrylic vessel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3.6t argon total, 1t fiducial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255 8” PMTs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17618" b="22230"/>
          <a:stretch/>
        </p:blipFill>
        <p:spPr>
          <a:xfrm>
            <a:off x="246221" y="3735956"/>
            <a:ext cx="5223492" cy="26321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5075892"/>
            <a:ext cx="163185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DEAP3600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949" y="5075892"/>
            <a:ext cx="174406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err="1" smtClean="0"/>
              <a:t>MiniCLEAN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55386" y="5782914"/>
            <a:ext cx="95699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snolab.ca</a:t>
            </a:r>
          </a:p>
        </p:txBody>
      </p:sp>
    </p:spTree>
    <p:extLst>
      <p:ext uri="{BB962C8B-B14F-4D97-AF65-F5344CB8AC3E}">
        <p14:creationId xmlns:p14="http://schemas.microsoft.com/office/powerpoint/2010/main" val="16941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6553423" cy="1260362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How to build an experiment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4" y="1059701"/>
            <a:ext cx="5295865" cy="4817571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 phase liquid argon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@ SNOLAB (Canada)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Acrylic vessel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3.6t argon total, 1t fiducial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255 8” PMTs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Resurfacer</a:t>
            </a:r>
            <a:r>
              <a:rPr lang="en-US" dirty="0" smtClean="0"/>
              <a:t> removed 500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reduced Rn by factor 2000</a:t>
            </a: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Cooldown</a:t>
            </a:r>
            <a:r>
              <a:rPr lang="en-US" dirty="0" smtClean="0"/>
              <a:t>/filling as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we speak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10</a:t>
            </a:r>
            <a:r>
              <a:rPr lang="en-US" baseline="30000" dirty="0" smtClean="0"/>
              <a:t>-46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 sensitivity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after </a:t>
            </a:r>
            <a:r>
              <a:rPr lang="en-US" dirty="0"/>
              <a:t>3 years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DEAP-3600 Status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2" r="21000" b="2239"/>
          <a:stretch/>
        </p:blipFill>
        <p:spPr>
          <a:xfrm>
            <a:off x="4407699" y="2204864"/>
            <a:ext cx="4736302" cy="4653136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 rot="16200000">
            <a:off x="-1147475" y="2816882"/>
            <a:ext cx="25503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Pietro </a:t>
            </a:r>
            <a:r>
              <a:rPr lang="en-US" sz="1600" dirty="0" err="1" smtClean="0">
                <a:solidFill>
                  <a:schemeClr val="accent3"/>
                </a:solidFill>
              </a:rPr>
              <a:t>Giampa</a:t>
            </a:r>
            <a:r>
              <a:rPr lang="en-US" sz="1600" dirty="0" smtClean="0">
                <a:solidFill>
                  <a:schemeClr val="accent3"/>
                </a:solidFill>
              </a:rPr>
              <a:t> TAUP2015</a:t>
            </a:r>
            <a:endParaRPr lang="en-US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masssphere.jpg"/>
          <p:cNvPicPr>
            <a:picLocks noChangeAspect="1"/>
          </p:cNvPicPr>
          <p:nvPr/>
        </p:nvPicPr>
        <p:blipFill rotWithShape="1">
          <a:blip r:embed="rId2"/>
          <a:srcRect l="1504" t="1848" r="1881" b="5567"/>
          <a:stretch/>
        </p:blipFill>
        <p:spPr>
          <a:xfrm>
            <a:off x="5119695" y="960842"/>
            <a:ext cx="3767130" cy="53832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4186"/>
            <a:ext cx="4738182" cy="4355034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Single-phase </a:t>
            </a:r>
            <a:r>
              <a:rPr lang="en-US" dirty="0"/>
              <a:t>liquid </a:t>
            </a:r>
            <a:r>
              <a:rPr lang="en-US" dirty="0" smtClean="0"/>
              <a:t>xenon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@ </a:t>
            </a:r>
            <a:r>
              <a:rPr lang="en-US" dirty="0" err="1" smtClean="0"/>
              <a:t>Kamioka</a:t>
            </a:r>
            <a:r>
              <a:rPr lang="en-US" dirty="0" smtClean="0"/>
              <a:t> (Japan)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642 2.5” hex PMTs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830kg total, 100kg fiducial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Light yield 14 PE/</a:t>
            </a:r>
            <a:r>
              <a:rPr lang="en-US" dirty="0" err="1" smtClean="0"/>
              <a:t>keVee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XMASS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940389" y="5193800"/>
            <a:ext cx="20566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Moriyama, IDM2010</a:t>
            </a:r>
            <a:endParaRPr lang="en-US" sz="1600" dirty="0">
              <a:solidFill>
                <a:schemeClr val="accent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42" y="3923880"/>
            <a:ext cx="2231769" cy="24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Inelastic Scattering</a:t>
            </a:r>
            <a:endParaRPr lang="en-US" dirty="0"/>
          </a:p>
        </p:txBody>
      </p:sp>
      <p:sp>
        <p:nvSpPr>
          <p:cNvPr id="5" name="Content Placeholder 37"/>
          <p:cNvSpPr txBox="1">
            <a:spLocks/>
          </p:cNvSpPr>
          <p:nvPr/>
        </p:nvSpPr>
        <p:spPr bwMode="auto">
          <a:xfrm>
            <a:off x="250825" y="982177"/>
            <a:ext cx="8642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•"/>
              <a:tabLst>
                <a:tab pos="360000" algn="l"/>
                <a:tab pos="720000" algn="l"/>
                <a:tab pos="1080000" algn="l"/>
              </a:tabLs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Bookman Old Style" pitchFamily="18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320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7287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4pPr>
            <a:lvl5pPr marL="21367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5pPr>
            <a:lvl6pPr marL="25939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6pPr>
            <a:lvl7pPr marL="30511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7pPr>
            <a:lvl8pPr marL="35083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8pPr>
            <a:lvl9pPr marL="39655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kern="0" dirty="0" smtClean="0"/>
              <a:t>cross-check limits, measure halo</a:t>
            </a: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 rot="5400000" flipH="1">
            <a:off x="781075" y="1643587"/>
            <a:ext cx="1584326" cy="1584326"/>
            <a:chOff x="2085" y="663"/>
            <a:chExt cx="998" cy="998"/>
          </a:xfrm>
        </p:grpSpPr>
        <p:sp>
          <p:nvSpPr>
            <p:cNvPr id="12" name="Oval 42"/>
            <p:cNvSpPr>
              <a:spLocks noChangeArrowheads="1"/>
            </p:cNvSpPr>
            <p:nvPr/>
          </p:nvSpPr>
          <p:spPr bwMode="auto">
            <a:xfrm>
              <a:off x="2446" y="1024"/>
              <a:ext cx="272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 flipV="1">
              <a:off x="2690" y="663"/>
              <a:ext cx="393" cy="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Line 44"/>
            <p:cNvSpPr>
              <a:spLocks noChangeShapeType="1"/>
            </p:cNvSpPr>
            <p:nvPr/>
          </p:nvSpPr>
          <p:spPr bwMode="auto">
            <a:xfrm flipV="1">
              <a:off x="2085" y="1268"/>
              <a:ext cx="392" cy="3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45"/>
            <p:cNvSpPr>
              <a:spLocks noChangeShapeType="1"/>
            </p:cNvSpPr>
            <p:nvPr/>
          </p:nvSpPr>
          <p:spPr bwMode="auto">
            <a:xfrm>
              <a:off x="2085" y="663"/>
              <a:ext cx="392" cy="3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Line 46"/>
            <p:cNvSpPr>
              <a:spLocks noChangeShapeType="1"/>
            </p:cNvSpPr>
            <p:nvPr/>
          </p:nvSpPr>
          <p:spPr bwMode="auto">
            <a:xfrm>
              <a:off x="2691" y="1269"/>
              <a:ext cx="392" cy="3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stealth" w="lg" len="lg"/>
              <a:tailEnd type="none" w="lg" len="lg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8" name="Picture 34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13043" y="1599145"/>
            <a:ext cx="1714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Line 43"/>
          <p:cNvSpPr>
            <a:spLocks noChangeShapeType="1"/>
          </p:cNvSpPr>
          <p:nvPr/>
        </p:nvSpPr>
        <p:spPr bwMode="auto">
          <a:xfrm rot="5400000" flipH="1" flipV="1">
            <a:off x="2994035" y="3237836"/>
            <a:ext cx="0" cy="473023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 type="stealth" w="lg" len="lg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9" name="Picture 35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1405" y="1598890"/>
            <a:ext cx="17145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280714" y="3280796"/>
            <a:ext cx="76142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/>
              <a:t>129</a:t>
            </a:r>
            <a:r>
              <a:rPr lang="en-US" dirty="0" smtClean="0"/>
              <a:t>Xe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68179" y="3280796"/>
            <a:ext cx="85119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/>
              <a:t>129</a:t>
            </a:r>
            <a:r>
              <a:rPr lang="en-US" dirty="0" smtClean="0"/>
              <a:t>Xe</a:t>
            </a:r>
            <a:r>
              <a:rPr lang="en-US" baseline="30000" dirty="0" smtClean="0"/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8064" y="3280796"/>
            <a:ext cx="170399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/>
              <a:t>129</a:t>
            </a:r>
            <a:r>
              <a:rPr lang="en-US" dirty="0" smtClean="0"/>
              <a:t>Xe+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>
                <a:latin typeface="+mn-lt"/>
              </a:rPr>
              <a:t>40keV</a:t>
            </a:r>
            <a:endParaRPr lang="en-US" baseline="-25000" dirty="0" smtClean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50" y="3771304"/>
            <a:ext cx="3906575" cy="2772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25" y="1043914"/>
            <a:ext cx="3906575" cy="2786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1" y="3758108"/>
            <a:ext cx="3657600" cy="2677626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 rot="16200000">
            <a:off x="8034241" y="3690841"/>
            <a:ext cx="19732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err="1" smtClean="0">
                <a:solidFill>
                  <a:schemeClr val="accent3"/>
                </a:solidFill>
              </a:rPr>
              <a:t>Baudis</a:t>
            </a:r>
            <a:r>
              <a:rPr lang="en-GB" sz="1600" dirty="0">
                <a:solidFill>
                  <a:schemeClr val="accent3"/>
                </a:solidFill>
              </a:rPr>
              <a:t>+ 1309.0825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 rot="16200000">
            <a:off x="-823462" y="4873916"/>
            <a:ext cx="18931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XMASS 1401.4737</a:t>
            </a:r>
            <a:endParaRPr lang="en-GB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640" r="2513" b="3625"/>
          <a:stretch/>
        </p:blipFill>
        <p:spPr>
          <a:xfrm>
            <a:off x="939349" y="1812571"/>
            <a:ext cx="7269055" cy="37448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9723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Presented at TAUP two weeks ago: Exposure &amp; background rate similar to DAMA but not so modulating: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XMASS Modulation Analysis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341314" y="3640064"/>
            <a:ext cx="333264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Kazuyoshi Kobayashi TAUP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931" y="5642664"/>
            <a:ext cx="185467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XMASS</a:t>
            </a:r>
          </a:p>
          <a:p>
            <a:r>
              <a:rPr lang="en-US" dirty="0" smtClean="0"/>
              <a:t>data 0.8 t </a:t>
            </a:r>
            <a:r>
              <a:rPr lang="en-US" dirty="0" err="1" smtClean="0"/>
              <a:t>yr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052405" y="5628995"/>
            <a:ext cx="285174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XMASS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best fit modulation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4901" y="5628995"/>
            <a:ext cx="186749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Naïve DAMA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comparison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583668" y="3612349"/>
            <a:ext cx="1188132" cy="1989263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031940" y="3756787"/>
            <a:ext cx="288032" cy="1844824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6444208" y="4018953"/>
            <a:ext cx="360040" cy="1582659"/>
          </a:xfrm>
          <a:prstGeom prst="straightConnector1">
            <a:avLst/>
          </a:prstGeom>
          <a:noFill/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948264" y="4476867"/>
            <a:ext cx="0" cy="1124745"/>
          </a:xfrm>
          <a:prstGeom prst="straightConnector1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636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Two-phase liquid argon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@ Gran </a:t>
            </a:r>
            <a:r>
              <a:rPr lang="en-US" dirty="0" err="1" smtClean="0"/>
              <a:t>Sasso</a:t>
            </a:r>
            <a:r>
              <a:rPr lang="en-US" dirty="0" smtClean="0"/>
              <a:t> (Italy)</a:t>
            </a:r>
          </a:p>
          <a:p>
            <a:pPr>
              <a:lnSpc>
                <a:spcPct val="120000"/>
              </a:lnSpc>
            </a:pPr>
            <a:r>
              <a:rPr lang="en-US" dirty="0"/>
              <a:t>153kg total, 46kg </a:t>
            </a:r>
            <a:r>
              <a:rPr lang="en-US" dirty="0" smtClean="0"/>
              <a:t>fiducial</a:t>
            </a:r>
          </a:p>
          <a:p>
            <a:pPr>
              <a:lnSpc>
                <a:spcPct val="120000"/>
              </a:lnSpc>
            </a:pPr>
            <a:r>
              <a:rPr lang="en-US" dirty="0"/>
              <a:t>Surrounded by borated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liquid scintillator </a:t>
            </a:r>
            <a:r>
              <a:rPr lang="en-US" dirty="0" smtClean="0"/>
              <a:t>veto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DarkSide-50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t="2999" r="24170" b="15891"/>
          <a:stretch/>
        </p:blipFill>
        <p:spPr bwMode="auto">
          <a:xfrm>
            <a:off x="5112060" y="1052513"/>
            <a:ext cx="3797595" cy="530354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78964"/>
            <a:ext cx="4055356" cy="270918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dirty="0"/>
              <a:t>Use underground Argon to get rid of 39Ar: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Expect </a:t>
            </a:r>
            <a:r>
              <a:rPr lang="en-US" dirty="0"/>
              <a:t>data release “in a few weeks</a:t>
            </a:r>
            <a:r>
              <a:rPr lang="en-US" dirty="0" smtClean="0"/>
              <a:t>”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DarkSide-50 Status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"/>
          <a:stretch/>
        </p:blipFill>
        <p:spPr>
          <a:xfrm>
            <a:off x="971600" y="2028719"/>
            <a:ext cx="7380312" cy="44246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52020" y="6124305"/>
            <a:ext cx="8527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accent5"/>
                </a:solidFill>
              </a:rPr>
              <a:t>565keV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6124305"/>
            <a:ext cx="8527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</a:rPr>
              <a:t>687keV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46168" y="2118918"/>
            <a:ext cx="145392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Atmospheric</a:t>
            </a:r>
          </a:p>
          <a:p>
            <a:r>
              <a:rPr lang="en-US" sz="1800" dirty="0" smtClean="0"/>
              <a:t>           argon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394" y="3284984"/>
            <a:ext cx="1527662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Underground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/>
                </a:solidFill>
              </a:rPr>
              <a:t>            argon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681060" y="3737084"/>
            <a:ext cx="26625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Stefano </a:t>
            </a:r>
            <a:r>
              <a:rPr lang="en-US" sz="1600" dirty="0" err="1" smtClean="0">
                <a:solidFill>
                  <a:schemeClr val="accent3"/>
                </a:solidFill>
              </a:rPr>
              <a:t>Davini</a:t>
            </a:r>
            <a:r>
              <a:rPr lang="en-US" sz="1600" dirty="0" smtClean="0">
                <a:solidFill>
                  <a:schemeClr val="accent3"/>
                </a:solidFill>
              </a:rPr>
              <a:t>, TAUP2015</a:t>
            </a:r>
          </a:p>
        </p:txBody>
      </p:sp>
    </p:spTree>
    <p:extLst>
      <p:ext uri="{BB962C8B-B14F-4D97-AF65-F5344CB8AC3E}">
        <p14:creationId xmlns:p14="http://schemas.microsoft.com/office/powerpoint/2010/main" val="234309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172841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Two-phase liquid xenon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@ Gran </a:t>
            </a:r>
            <a:r>
              <a:rPr lang="en-US" dirty="0" err="1" smtClean="0"/>
              <a:t>Sasso</a:t>
            </a:r>
            <a:r>
              <a:rPr lang="en-US" dirty="0" smtClean="0"/>
              <a:t> (Italy)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161kg total, ~34kg fiducial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XENON100</a:t>
            </a:r>
            <a:endParaRPr lang="en-US" dirty="0"/>
          </a:p>
        </p:txBody>
      </p:sp>
      <p:pic>
        <p:nvPicPr>
          <p:cNvPr id="5" name="Picture 10" descr="tpc2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40"/>
              </a:clrFrom>
              <a:clrTo>
                <a:srgbClr val="000040">
                  <a:alpha val="0"/>
                </a:srgbClr>
              </a:clrTo>
            </a:clrChange>
          </a:blip>
          <a:srcRect r="14955"/>
          <a:stretch>
            <a:fillRect/>
          </a:stretch>
        </p:blipFill>
        <p:spPr bwMode="auto">
          <a:xfrm>
            <a:off x="5081588" y="0"/>
            <a:ext cx="40624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Two-phase liquid xenon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@ Gran </a:t>
            </a:r>
            <a:r>
              <a:rPr lang="en-US" dirty="0" err="1" smtClean="0"/>
              <a:t>Sasso</a:t>
            </a:r>
            <a:r>
              <a:rPr lang="en-US" dirty="0" smtClean="0"/>
              <a:t> (Italy)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161kg total, ~34kg fiducial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Lots of limits…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XENON100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086115" y="319237"/>
            <a:ext cx="2808312" cy="1871130"/>
            <a:chOff x="951091" y="2705479"/>
            <a:chExt cx="2808312" cy="18711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091" y="2924944"/>
              <a:ext cx="2808312" cy="16516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67644" y="2705479"/>
              <a:ext cx="197970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spin-independent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83394" y="4470416"/>
            <a:ext cx="2850912" cy="1916683"/>
            <a:chOff x="6293089" y="1478699"/>
            <a:chExt cx="2850912" cy="19166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089" y="1699220"/>
              <a:ext cx="2850912" cy="169616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79031" y="1478699"/>
              <a:ext cx="25760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spin-dependent proton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90944" y="2312876"/>
            <a:ext cx="2864666" cy="1904417"/>
            <a:chOff x="4228580" y="3858891"/>
            <a:chExt cx="2864666" cy="19044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580" y="4041069"/>
              <a:ext cx="2864666" cy="172223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294352" y="3858891"/>
              <a:ext cx="273312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spin-dependent neutron</a:t>
              </a:r>
            </a:p>
          </p:txBody>
        </p:sp>
      </p:grpSp>
      <p:sp>
        <p:nvSpPr>
          <p:cNvPr id="15" name="Text Box 9"/>
          <p:cNvSpPr txBox="1">
            <a:spLocks noChangeArrowheads="1"/>
          </p:cNvSpPr>
          <p:nvPr/>
        </p:nvSpPr>
        <p:spPr bwMode="auto">
          <a:xfrm rot="16200000">
            <a:off x="6068038" y="3320460"/>
            <a:ext cx="58755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XENON100 1207.5988, 1301.6620</a:t>
            </a:r>
            <a:r>
              <a:rPr lang="en-GB" sz="1600" dirty="0">
                <a:solidFill>
                  <a:schemeClr val="accent3"/>
                </a:solidFill>
              </a:rPr>
              <a:t>, </a:t>
            </a:r>
            <a:r>
              <a:rPr lang="en-GB" sz="1600" dirty="0" smtClean="0">
                <a:solidFill>
                  <a:schemeClr val="accent3"/>
                </a:solidFill>
              </a:rPr>
              <a:t>1404.1455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519772" y="2623238"/>
            <a:ext cx="2844810" cy="1916369"/>
            <a:chOff x="718821" y="3045386"/>
            <a:chExt cx="2844810" cy="1916369"/>
          </a:xfrm>
        </p:grpSpPr>
        <p:sp>
          <p:nvSpPr>
            <p:cNvPr id="21" name="TextBox 20"/>
            <p:cNvSpPr txBox="1"/>
            <p:nvPr/>
          </p:nvSpPr>
          <p:spPr>
            <a:xfrm>
              <a:off x="1474905" y="3045386"/>
              <a:ext cx="139621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solar </a:t>
              </a:r>
              <a:r>
                <a:rPr lang="en-US" sz="1800" dirty="0" err="1" smtClean="0"/>
                <a:t>axions</a:t>
              </a:r>
              <a:endParaRPr lang="en-US" sz="1800" dirty="0" smtClean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21" y="3261958"/>
              <a:ext cx="2844810" cy="169979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15516" y="4420490"/>
            <a:ext cx="2852802" cy="1927435"/>
            <a:chOff x="6342901" y="4056243"/>
            <a:chExt cx="2852802" cy="19274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901" y="4256717"/>
              <a:ext cx="2852802" cy="172696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11648" y="4056243"/>
              <a:ext cx="21480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err="1" smtClean="0"/>
                <a:t>axion</a:t>
              </a:r>
              <a:r>
                <a:rPr lang="en-US" sz="1800" dirty="0" smtClean="0"/>
                <a:t>-like particles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9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XENON100 excludes DAMA for good</a:t>
            </a:r>
            <a:endParaRPr lang="en-US" sz="38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16200000">
            <a:off x="7702140" y="3107867"/>
            <a:ext cx="26282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XENON100 1507.07747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356992"/>
            <a:ext cx="4608513" cy="306045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9" y="980728"/>
            <a:ext cx="4720167" cy="2520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489" y="4221088"/>
            <a:ext cx="381995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Excludes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axial-vector DM @ 4.4</a:t>
            </a:r>
            <a:r>
              <a:rPr lang="el-GR" dirty="0" smtClean="0"/>
              <a:t>σ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mirror DM @ 3.6</a:t>
            </a:r>
            <a:r>
              <a:rPr lang="el-GR" dirty="0" smtClean="0"/>
              <a:t>σ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luminous DM @ 4.6</a:t>
            </a:r>
            <a:r>
              <a:rPr lang="el-GR" dirty="0"/>
              <a:t>σ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148064" y="1052513"/>
            <a:ext cx="374511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XENON100 background smaller than DAMA/LIBRA modulation </a:t>
            </a:r>
            <a:r>
              <a:rPr lang="en-US" i="1" dirty="0" smtClean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19353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16732"/>
            <a:ext cx="4435714" cy="53165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XENON100 Modulation Analysis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281165"/>
            <a:ext cx="4572000" cy="1967815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7702140" y="3107867"/>
            <a:ext cx="26282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XENON100 1507.07748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706" y="3537012"/>
            <a:ext cx="4243149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Modulation present at ~3</a:t>
            </a:r>
            <a:r>
              <a:rPr lang="el-GR" dirty="0"/>
              <a:t> </a:t>
            </a:r>
            <a:r>
              <a:rPr lang="el-GR" dirty="0" smtClean="0"/>
              <a:t>σ</a:t>
            </a:r>
            <a:r>
              <a:rPr lang="en-US" dirty="0" smtClean="0"/>
              <a:t>,</a:t>
            </a:r>
          </a:p>
          <a:p>
            <a:r>
              <a:rPr lang="en-US" dirty="0" smtClean="0"/>
              <a:t>but also in multiple scatters</a:t>
            </a:r>
          </a:p>
          <a:p>
            <a:r>
              <a:rPr lang="en-US" dirty="0"/>
              <a:t>a</a:t>
            </a:r>
            <a:r>
              <a:rPr lang="en-US" dirty="0" smtClean="0"/>
              <a:t>nd at higher energy:</a:t>
            </a:r>
          </a:p>
          <a:p>
            <a:r>
              <a:rPr lang="en-US" dirty="0" smtClean="0"/>
              <a:t>Some systematic or statistic</a:t>
            </a:r>
          </a:p>
          <a:p>
            <a:endParaRPr lang="en-US" dirty="0" smtClean="0"/>
          </a:p>
          <a:p>
            <a:r>
              <a:rPr lang="en-US" dirty="0" smtClean="0"/>
              <a:t>Excludes DAMA at 4.8</a:t>
            </a:r>
            <a:r>
              <a:rPr lang="el-GR" dirty="0" smtClean="0"/>
              <a:t>σ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68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40C0ED7-6E05-4397-8436-89532DBEF207}" type="slidenum">
              <a:rPr lang="en-GB"/>
              <a:pPr/>
              <a:t>3</a:t>
            </a:fld>
            <a:endParaRPr lang="en-GB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Detection Spectrum</a:t>
            </a:r>
            <a:endParaRPr lang="en-GB" baseline="30000" dirty="0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 rot="16200000">
            <a:off x="-487687" y="2872064"/>
            <a:ext cx="2289088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dirty="0" smtClean="0">
                <a:latin typeface="+mn-lt"/>
              </a:rPr>
              <a:t> rate</a:t>
            </a:r>
          </a:p>
          <a:p>
            <a:pPr algn="ctr" eaLnBrk="0" hangingPunct="0"/>
            <a:r>
              <a:rPr lang="en-GB" dirty="0" smtClean="0">
                <a:latin typeface="+mn-lt"/>
              </a:rPr>
              <a:t>[</a:t>
            </a:r>
            <a:r>
              <a:rPr lang="en-GB" dirty="0" err="1" smtClean="0">
                <a:latin typeface="+mn-lt"/>
              </a:rPr>
              <a:t>keV</a:t>
            </a:r>
            <a:r>
              <a:rPr lang="en-GB" dirty="0" smtClean="0">
                <a:latin typeface="+mn-lt"/>
              </a:rPr>
              <a:t> ton year]</a:t>
            </a:r>
            <a:r>
              <a:rPr lang="en-GB" baseline="30000" dirty="0" smtClean="0">
                <a:latin typeface="+mn-lt"/>
              </a:rPr>
              <a:t>-1</a:t>
            </a:r>
            <a:endParaRPr lang="en-GB" baseline="30000" dirty="0">
              <a:latin typeface="+mn-lt"/>
            </a:endParaRP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5068312" y="5075892"/>
            <a:ext cx="3162725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dirty="0" smtClean="0"/>
              <a:t>recoil energy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r</a:t>
            </a:r>
            <a:r>
              <a:rPr lang="en-GB" dirty="0" smtClean="0"/>
              <a:t> [</a:t>
            </a:r>
            <a:r>
              <a:rPr lang="en-GB" dirty="0" err="1" smtClean="0"/>
              <a:t>keV</a:t>
            </a:r>
            <a:r>
              <a:rPr lang="en-GB" dirty="0" smtClean="0"/>
              <a:t>]</a:t>
            </a:r>
            <a:endParaRPr lang="en-GB" baseline="30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/>
          <a:stretch/>
        </p:blipFill>
        <p:spPr>
          <a:xfrm>
            <a:off x="1633234" y="2017652"/>
            <a:ext cx="6638649" cy="31395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76400" y="2119287"/>
            <a:ext cx="6379613" cy="2581329"/>
            <a:chOff x="1676400" y="1099884"/>
            <a:chExt cx="6379613" cy="2294570"/>
          </a:xfrm>
        </p:grpSpPr>
        <p:sp>
          <p:nvSpPr>
            <p:cNvPr id="24" name="Freeform 44"/>
            <p:cNvSpPr>
              <a:spLocks/>
            </p:cNvSpPr>
            <p:nvPr/>
          </p:nvSpPr>
          <p:spPr bwMode="auto">
            <a:xfrm>
              <a:off x="2005154" y="1099884"/>
              <a:ext cx="775660" cy="2288022"/>
            </a:xfrm>
            <a:custGeom>
              <a:avLst/>
              <a:gdLst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107"/>
                <a:gd name="connsiteY0" fmla="*/ 0 h 10163"/>
                <a:gd name="connsiteX1" fmla="*/ 10107 w 10107"/>
                <a:gd name="connsiteY1" fmla="*/ 10163 h 10163"/>
                <a:gd name="connsiteX0" fmla="*/ 0 w 7858"/>
                <a:gd name="connsiteY0" fmla="*/ 0 h 7626"/>
                <a:gd name="connsiteX1" fmla="*/ 7858 w 7858"/>
                <a:gd name="connsiteY1" fmla="*/ 7626 h 7626"/>
                <a:gd name="connsiteX0" fmla="*/ 0 w 10000"/>
                <a:gd name="connsiteY0" fmla="*/ 0 h 10000"/>
                <a:gd name="connsiteX1" fmla="*/ 10000 w 10000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5965" y="4803"/>
                    <a:pt x="5057" y="4596"/>
                    <a:pt x="10000" y="1000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Freeform 41"/>
            <p:cNvSpPr>
              <a:spLocks/>
            </p:cNvSpPr>
            <p:nvPr/>
          </p:nvSpPr>
          <p:spPr bwMode="auto">
            <a:xfrm>
              <a:off x="1687287" y="1192425"/>
              <a:ext cx="6368726" cy="1574123"/>
            </a:xfrm>
            <a:custGeom>
              <a:avLst/>
              <a:gdLst>
                <a:gd name="connsiteX0" fmla="*/ 0 w 6374"/>
                <a:gd name="connsiteY0" fmla="*/ 0 h 5324"/>
                <a:gd name="connsiteX1" fmla="*/ 6374 w 6374"/>
                <a:gd name="connsiteY1" fmla="*/ 5324 h 5324"/>
                <a:gd name="connsiteX0" fmla="*/ 0 w 10000"/>
                <a:gd name="connsiteY0" fmla="*/ 0 h 10000"/>
                <a:gd name="connsiteX1" fmla="*/ 10000 w 10000"/>
                <a:gd name="connsiteY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2328" y="1290"/>
                    <a:pt x="6300" y="5661"/>
                    <a:pt x="10000" y="10000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Freeform 43"/>
            <p:cNvSpPr>
              <a:spLocks/>
            </p:cNvSpPr>
            <p:nvPr/>
          </p:nvSpPr>
          <p:spPr bwMode="auto">
            <a:xfrm>
              <a:off x="1676400" y="2180934"/>
              <a:ext cx="6023298" cy="1213520"/>
            </a:xfrm>
            <a:custGeom>
              <a:avLst/>
              <a:gdLst>
                <a:gd name="connsiteX0" fmla="*/ 0 w 7295"/>
                <a:gd name="connsiteY0" fmla="*/ 0 h 6570"/>
                <a:gd name="connsiteX1" fmla="*/ 7295 w 7295"/>
                <a:gd name="connsiteY1" fmla="*/ 6570 h 6570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9453"/>
                <a:gd name="connsiteY0" fmla="*/ 0 h 9464"/>
                <a:gd name="connsiteX1" fmla="*/ 9453 w 9453"/>
                <a:gd name="connsiteY1" fmla="*/ 9464 h 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53" h="9464">
                  <a:moveTo>
                    <a:pt x="0" y="0"/>
                  </a:moveTo>
                  <a:cubicBezTo>
                    <a:pt x="2868" y="2167"/>
                    <a:pt x="4743" y="3853"/>
                    <a:pt x="9453" y="9464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99344" y="2504399"/>
            <a:ext cx="6171949" cy="2193138"/>
            <a:chOff x="1899344" y="1442214"/>
            <a:chExt cx="6171949" cy="1949503"/>
          </a:xfrm>
        </p:grpSpPr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1899344" y="1962068"/>
              <a:ext cx="865029" cy="1429649"/>
            </a:xfrm>
            <a:custGeom>
              <a:avLst/>
              <a:gdLst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000"/>
                <a:gd name="connsiteY0" fmla="*/ 0 h 10110"/>
                <a:gd name="connsiteX1" fmla="*/ 10000 w 10000"/>
                <a:gd name="connsiteY1" fmla="*/ 10110 h 10110"/>
                <a:gd name="connsiteX0" fmla="*/ 0 w 10993"/>
                <a:gd name="connsiteY0" fmla="*/ 1234 h 2244"/>
                <a:gd name="connsiteX1" fmla="*/ 10993 w 10993"/>
                <a:gd name="connsiteY1" fmla="*/ 1258 h 2244"/>
                <a:gd name="connsiteX0" fmla="*/ 0 w 10000"/>
                <a:gd name="connsiteY0" fmla="*/ 20216 h 20323"/>
                <a:gd name="connsiteX1" fmla="*/ 10000 w 10000"/>
                <a:gd name="connsiteY1" fmla="*/ 20323 h 20323"/>
                <a:gd name="connsiteX0" fmla="*/ 0 w 10000"/>
                <a:gd name="connsiteY0" fmla="*/ 25621 h 25728"/>
                <a:gd name="connsiteX1" fmla="*/ 3203 w 10000"/>
                <a:gd name="connsiteY1" fmla="*/ 5441 h 25728"/>
                <a:gd name="connsiteX2" fmla="*/ 10000 w 10000"/>
                <a:gd name="connsiteY2" fmla="*/ 25728 h 25728"/>
                <a:gd name="connsiteX0" fmla="*/ 0 w 10000"/>
                <a:gd name="connsiteY0" fmla="*/ 34276 h 34383"/>
                <a:gd name="connsiteX1" fmla="*/ 2701 w 10000"/>
                <a:gd name="connsiteY1" fmla="*/ 4072 h 34383"/>
                <a:gd name="connsiteX2" fmla="*/ 10000 w 10000"/>
                <a:gd name="connsiteY2" fmla="*/ 34383 h 34383"/>
                <a:gd name="connsiteX0" fmla="*/ 0 w 10000"/>
                <a:gd name="connsiteY0" fmla="*/ 32746 h 32853"/>
                <a:gd name="connsiteX1" fmla="*/ 2701 w 10000"/>
                <a:gd name="connsiteY1" fmla="*/ 2542 h 32853"/>
                <a:gd name="connsiteX2" fmla="*/ 10000 w 10000"/>
                <a:gd name="connsiteY2" fmla="*/ 32853 h 32853"/>
                <a:gd name="connsiteX0" fmla="*/ 0 w 10000"/>
                <a:gd name="connsiteY0" fmla="*/ 30731 h 30838"/>
                <a:gd name="connsiteX1" fmla="*/ 2701 w 10000"/>
                <a:gd name="connsiteY1" fmla="*/ 527 h 30838"/>
                <a:gd name="connsiteX2" fmla="*/ 10000 w 10000"/>
                <a:gd name="connsiteY2" fmla="*/ 30838 h 30838"/>
                <a:gd name="connsiteX0" fmla="*/ 0 w 10000"/>
                <a:gd name="connsiteY0" fmla="*/ 29241 h 29348"/>
                <a:gd name="connsiteX1" fmla="*/ 2801 w 10000"/>
                <a:gd name="connsiteY1" fmla="*/ 573 h 29348"/>
                <a:gd name="connsiteX2" fmla="*/ 10000 w 10000"/>
                <a:gd name="connsiteY2" fmla="*/ 29348 h 29348"/>
                <a:gd name="connsiteX0" fmla="*/ 0 w 10000"/>
                <a:gd name="connsiteY0" fmla="*/ 29082 h 29189"/>
                <a:gd name="connsiteX1" fmla="*/ 2801 w 10000"/>
                <a:gd name="connsiteY1" fmla="*/ 414 h 29189"/>
                <a:gd name="connsiteX2" fmla="*/ 10000 w 10000"/>
                <a:gd name="connsiteY2" fmla="*/ 29189 h 29189"/>
                <a:gd name="connsiteX0" fmla="*/ 0 w 10000"/>
                <a:gd name="connsiteY0" fmla="*/ 29324 h 29431"/>
                <a:gd name="connsiteX1" fmla="*/ 2801 w 10000"/>
                <a:gd name="connsiteY1" fmla="*/ 656 h 29431"/>
                <a:gd name="connsiteX2" fmla="*/ 10000 w 10000"/>
                <a:gd name="connsiteY2" fmla="*/ 29431 h 29431"/>
                <a:gd name="connsiteX0" fmla="*/ 0 w 10000"/>
                <a:gd name="connsiteY0" fmla="*/ 28936 h 29043"/>
                <a:gd name="connsiteX1" fmla="*/ 2350 w 10000"/>
                <a:gd name="connsiteY1" fmla="*/ 672 h 29043"/>
                <a:gd name="connsiteX2" fmla="*/ 10000 w 10000"/>
                <a:gd name="connsiteY2" fmla="*/ 29043 h 29043"/>
                <a:gd name="connsiteX0" fmla="*/ 0 w 10000"/>
                <a:gd name="connsiteY0" fmla="*/ 29047 h 29154"/>
                <a:gd name="connsiteX1" fmla="*/ 2350 w 10000"/>
                <a:gd name="connsiteY1" fmla="*/ 783 h 29154"/>
                <a:gd name="connsiteX2" fmla="*/ 10000 w 10000"/>
                <a:gd name="connsiteY2" fmla="*/ 29154 h 29154"/>
                <a:gd name="connsiteX0" fmla="*/ 0 w 10602"/>
                <a:gd name="connsiteY0" fmla="*/ 28346 h 28372"/>
                <a:gd name="connsiteX1" fmla="*/ 2952 w 10602"/>
                <a:gd name="connsiteY1" fmla="*/ 1 h 28372"/>
                <a:gd name="connsiteX2" fmla="*/ 10602 w 10602"/>
                <a:gd name="connsiteY2" fmla="*/ 28372 h 28372"/>
                <a:gd name="connsiteX0" fmla="*/ 0 w 10602"/>
                <a:gd name="connsiteY0" fmla="*/ 28346 h 28372"/>
                <a:gd name="connsiteX1" fmla="*/ 2952 w 10602"/>
                <a:gd name="connsiteY1" fmla="*/ 1 h 28372"/>
                <a:gd name="connsiteX2" fmla="*/ 10602 w 10602"/>
                <a:gd name="connsiteY2" fmla="*/ 28372 h 28372"/>
                <a:gd name="connsiteX0" fmla="*/ 0 w 10602"/>
                <a:gd name="connsiteY0" fmla="*/ 29881 h 29907"/>
                <a:gd name="connsiteX1" fmla="*/ 3102 w 10602"/>
                <a:gd name="connsiteY1" fmla="*/ 0 h 29907"/>
                <a:gd name="connsiteX2" fmla="*/ 10602 w 10602"/>
                <a:gd name="connsiteY2" fmla="*/ 29907 h 29907"/>
                <a:gd name="connsiteX0" fmla="*/ 0 w 10602"/>
                <a:gd name="connsiteY0" fmla="*/ 29881 h 29907"/>
                <a:gd name="connsiteX1" fmla="*/ 3503 w 10602"/>
                <a:gd name="connsiteY1" fmla="*/ 0 h 29907"/>
                <a:gd name="connsiteX2" fmla="*/ 10602 w 10602"/>
                <a:gd name="connsiteY2" fmla="*/ 29907 h 29907"/>
                <a:gd name="connsiteX0" fmla="*/ 0 w 10602"/>
                <a:gd name="connsiteY0" fmla="*/ 33276 h 33302"/>
                <a:gd name="connsiteX1" fmla="*/ 3052 w 10602"/>
                <a:gd name="connsiteY1" fmla="*/ 0 h 33302"/>
                <a:gd name="connsiteX2" fmla="*/ 10602 w 10602"/>
                <a:gd name="connsiteY2" fmla="*/ 33302 h 33302"/>
                <a:gd name="connsiteX0" fmla="*/ 0 w 10602"/>
                <a:gd name="connsiteY0" fmla="*/ 31337 h 31363"/>
                <a:gd name="connsiteX1" fmla="*/ 3052 w 10602"/>
                <a:gd name="connsiteY1" fmla="*/ 1 h 31363"/>
                <a:gd name="connsiteX2" fmla="*/ 10602 w 10602"/>
                <a:gd name="connsiteY2" fmla="*/ 31363 h 31363"/>
                <a:gd name="connsiteX0" fmla="*/ 0 w 10602"/>
                <a:gd name="connsiteY0" fmla="*/ 31337 h 31363"/>
                <a:gd name="connsiteX1" fmla="*/ 3052 w 10602"/>
                <a:gd name="connsiteY1" fmla="*/ 1 h 31363"/>
                <a:gd name="connsiteX2" fmla="*/ 10602 w 10602"/>
                <a:gd name="connsiteY2" fmla="*/ 31363 h 31363"/>
                <a:gd name="connsiteX0" fmla="*/ 0 w 10602"/>
                <a:gd name="connsiteY0" fmla="*/ 31337 h 31363"/>
                <a:gd name="connsiteX1" fmla="*/ 3052 w 10602"/>
                <a:gd name="connsiteY1" fmla="*/ 1 h 31363"/>
                <a:gd name="connsiteX2" fmla="*/ 10602 w 10602"/>
                <a:gd name="connsiteY2" fmla="*/ 31363 h 31363"/>
                <a:gd name="connsiteX0" fmla="*/ 0 w 10602"/>
                <a:gd name="connsiteY0" fmla="*/ 31256 h 31282"/>
                <a:gd name="connsiteX1" fmla="*/ 3253 w 10602"/>
                <a:gd name="connsiteY1" fmla="*/ 1 h 31282"/>
                <a:gd name="connsiteX2" fmla="*/ 10602 w 10602"/>
                <a:gd name="connsiteY2" fmla="*/ 31282 h 31282"/>
                <a:gd name="connsiteX0" fmla="*/ 0 w 10602"/>
                <a:gd name="connsiteY0" fmla="*/ 31256 h 31282"/>
                <a:gd name="connsiteX1" fmla="*/ 3253 w 10602"/>
                <a:gd name="connsiteY1" fmla="*/ 1 h 31282"/>
                <a:gd name="connsiteX2" fmla="*/ 10602 w 10602"/>
                <a:gd name="connsiteY2" fmla="*/ 31282 h 31282"/>
                <a:gd name="connsiteX0" fmla="*/ 0 w 8507"/>
                <a:gd name="connsiteY0" fmla="*/ 31716 h 31716"/>
                <a:gd name="connsiteX1" fmla="*/ 3253 w 8507"/>
                <a:gd name="connsiteY1" fmla="*/ 461 h 31716"/>
                <a:gd name="connsiteX2" fmla="*/ 8507 w 8507"/>
                <a:gd name="connsiteY2" fmla="*/ 20437 h 31716"/>
                <a:gd name="connsiteX0" fmla="*/ 0 w 9485"/>
                <a:gd name="connsiteY0" fmla="*/ 6242 h 6300"/>
                <a:gd name="connsiteX1" fmla="*/ 3309 w 9485"/>
                <a:gd name="connsiteY1" fmla="*/ 1 h 6300"/>
                <a:gd name="connsiteX2" fmla="*/ 9485 w 9485"/>
                <a:gd name="connsiteY2" fmla="*/ 6300 h 6300"/>
                <a:gd name="connsiteX0" fmla="*/ 0 w 10000"/>
                <a:gd name="connsiteY0" fmla="*/ 9977 h 10069"/>
                <a:gd name="connsiteX1" fmla="*/ 3489 w 10000"/>
                <a:gd name="connsiteY1" fmla="*/ 71 h 10069"/>
                <a:gd name="connsiteX2" fmla="*/ 10000 w 10000"/>
                <a:gd name="connsiteY2" fmla="*/ 10069 h 10069"/>
                <a:gd name="connsiteX0" fmla="*/ 0 w 10000"/>
                <a:gd name="connsiteY0" fmla="*/ 9977 h 10069"/>
                <a:gd name="connsiteX1" fmla="*/ 2885 w 10000"/>
                <a:gd name="connsiteY1" fmla="*/ 71 h 10069"/>
                <a:gd name="connsiteX2" fmla="*/ 10000 w 10000"/>
                <a:gd name="connsiteY2" fmla="*/ 10069 h 10069"/>
                <a:gd name="connsiteX0" fmla="*/ 0 w 10181"/>
                <a:gd name="connsiteY0" fmla="*/ 9907 h 9999"/>
                <a:gd name="connsiteX1" fmla="*/ 3066 w 10181"/>
                <a:gd name="connsiteY1" fmla="*/ 1 h 9999"/>
                <a:gd name="connsiteX2" fmla="*/ 10181 w 10181"/>
                <a:gd name="connsiteY2" fmla="*/ 9999 h 9999"/>
                <a:gd name="connsiteX0" fmla="*/ 0 w 9704"/>
                <a:gd name="connsiteY0" fmla="*/ 9908 h 9961"/>
                <a:gd name="connsiteX1" fmla="*/ 3011 w 9704"/>
                <a:gd name="connsiteY1" fmla="*/ 1 h 9961"/>
                <a:gd name="connsiteX2" fmla="*/ 9704 w 9704"/>
                <a:gd name="connsiteY2" fmla="*/ 9961 h 9961"/>
                <a:gd name="connsiteX0" fmla="*/ 0 w 10000"/>
                <a:gd name="connsiteY0" fmla="*/ 10617 h 10670"/>
                <a:gd name="connsiteX1" fmla="*/ 2981 w 10000"/>
                <a:gd name="connsiteY1" fmla="*/ 0 h 10670"/>
                <a:gd name="connsiteX2" fmla="*/ 10000 w 10000"/>
                <a:gd name="connsiteY2" fmla="*/ 10670 h 1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670">
                  <a:moveTo>
                    <a:pt x="0" y="10617"/>
                  </a:moveTo>
                  <a:cubicBezTo>
                    <a:pt x="627" y="5475"/>
                    <a:pt x="1315" y="-9"/>
                    <a:pt x="2981" y="0"/>
                  </a:cubicBezTo>
                  <a:cubicBezTo>
                    <a:pt x="4647" y="9"/>
                    <a:pt x="5750" y="1363"/>
                    <a:pt x="10000" y="1067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Freeform 41"/>
            <p:cNvSpPr>
              <a:spLocks/>
            </p:cNvSpPr>
            <p:nvPr/>
          </p:nvSpPr>
          <p:spPr bwMode="auto">
            <a:xfrm>
              <a:off x="1941616" y="1442214"/>
              <a:ext cx="6129677" cy="1932437"/>
            </a:xfrm>
            <a:custGeom>
              <a:avLst/>
              <a:gdLst>
                <a:gd name="connsiteX0" fmla="*/ 0 w 6374"/>
                <a:gd name="connsiteY0" fmla="*/ 0 h 5324"/>
                <a:gd name="connsiteX1" fmla="*/ 6374 w 6374"/>
                <a:gd name="connsiteY1" fmla="*/ 5324 h 5324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9709"/>
                <a:gd name="connsiteY0" fmla="*/ 9627 h 9708"/>
                <a:gd name="connsiteX1" fmla="*/ 9709 w 9709"/>
                <a:gd name="connsiteY1" fmla="*/ 817 h 9708"/>
                <a:gd name="connsiteX0" fmla="*/ 0 w 9982"/>
                <a:gd name="connsiteY0" fmla="*/ 9881 h 9965"/>
                <a:gd name="connsiteX1" fmla="*/ 9982 w 9982"/>
                <a:gd name="connsiteY1" fmla="*/ 842 h 9965"/>
                <a:gd name="connsiteX0" fmla="*/ 0 w 10000"/>
                <a:gd name="connsiteY0" fmla="*/ 13447 h 13447"/>
                <a:gd name="connsiteX1" fmla="*/ 10000 w 10000"/>
                <a:gd name="connsiteY1" fmla="*/ 4376 h 13447"/>
                <a:gd name="connsiteX0" fmla="*/ 0 w 10000"/>
                <a:gd name="connsiteY0" fmla="*/ 15728 h 15728"/>
                <a:gd name="connsiteX1" fmla="*/ 2832 w 10000"/>
                <a:gd name="connsiteY1" fmla="*/ 2691 h 15728"/>
                <a:gd name="connsiteX2" fmla="*/ 10000 w 10000"/>
                <a:gd name="connsiteY2" fmla="*/ 6657 h 15728"/>
                <a:gd name="connsiteX0" fmla="*/ 0 w 10000"/>
                <a:gd name="connsiteY0" fmla="*/ 16087 h 16087"/>
                <a:gd name="connsiteX1" fmla="*/ 1888 w 10000"/>
                <a:gd name="connsiteY1" fmla="*/ 2585 h 16087"/>
                <a:gd name="connsiteX2" fmla="*/ 10000 w 10000"/>
                <a:gd name="connsiteY2" fmla="*/ 7016 h 16087"/>
                <a:gd name="connsiteX0" fmla="*/ 0 w 10000"/>
                <a:gd name="connsiteY0" fmla="*/ 15379 h 15379"/>
                <a:gd name="connsiteX1" fmla="*/ 1888 w 10000"/>
                <a:gd name="connsiteY1" fmla="*/ 1877 h 15379"/>
                <a:gd name="connsiteX2" fmla="*/ 10000 w 10000"/>
                <a:gd name="connsiteY2" fmla="*/ 6308 h 15379"/>
                <a:gd name="connsiteX0" fmla="*/ 0 w 10000"/>
                <a:gd name="connsiteY0" fmla="*/ 17031 h 17031"/>
                <a:gd name="connsiteX1" fmla="*/ 777 w 10000"/>
                <a:gd name="connsiteY1" fmla="*/ 1527 h 17031"/>
                <a:gd name="connsiteX2" fmla="*/ 10000 w 10000"/>
                <a:gd name="connsiteY2" fmla="*/ 7960 h 17031"/>
                <a:gd name="connsiteX0" fmla="*/ 0 w 10000"/>
                <a:gd name="connsiteY0" fmla="*/ 17310 h 17310"/>
                <a:gd name="connsiteX1" fmla="*/ 777 w 10000"/>
                <a:gd name="connsiteY1" fmla="*/ 1806 h 17310"/>
                <a:gd name="connsiteX2" fmla="*/ 10000 w 10000"/>
                <a:gd name="connsiteY2" fmla="*/ 8239 h 17310"/>
                <a:gd name="connsiteX0" fmla="*/ 0 w 10000"/>
                <a:gd name="connsiteY0" fmla="*/ 16249 h 16249"/>
                <a:gd name="connsiteX1" fmla="*/ 777 w 10000"/>
                <a:gd name="connsiteY1" fmla="*/ 745 h 16249"/>
                <a:gd name="connsiteX2" fmla="*/ 10000 w 10000"/>
                <a:gd name="connsiteY2" fmla="*/ 7178 h 16249"/>
                <a:gd name="connsiteX0" fmla="*/ 0 w 10000"/>
                <a:gd name="connsiteY0" fmla="*/ 18250 h 18250"/>
                <a:gd name="connsiteX1" fmla="*/ 662 w 10000"/>
                <a:gd name="connsiteY1" fmla="*/ 566 h 18250"/>
                <a:gd name="connsiteX2" fmla="*/ 10000 w 10000"/>
                <a:gd name="connsiteY2" fmla="*/ 9179 h 18250"/>
                <a:gd name="connsiteX0" fmla="*/ 0 w 10000"/>
                <a:gd name="connsiteY0" fmla="*/ 18250 h 18250"/>
                <a:gd name="connsiteX1" fmla="*/ 662 w 10000"/>
                <a:gd name="connsiteY1" fmla="*/ 566 h 18250"/>
                <a:gd name="connsiteX2" fmla="*/ 10000 w 10000"/>
                <a:gd name="connsiteY2" fmla="*/ 9179 h 18250"/>
                <a:gd name="connsiteX0" fmla="*/ 0 w 10000"/>
                <a:gd name="connsiteY0" fmla="*/ 18007 h 18007"/>
                <a:gd name="connsiteX1" fmla="*/ 662 w 10000"/>
                <a:gd name="connsiteY1" fmla="*/ 323 h 18007"/>
                <a:gd name="connsiteX2" fmla="*/ 10000 w 10000"/>
                <a:gd name="connsiteY2" fmla="*/ 8936 h 18007"/>
                <a:gd name="connsiteX0" fmla="*/ 0 w 10000"/>
                <a:gd name="connsiteY0" fmla="*/ 18102 h 18102"/>
                <a:gd name="connsiteX1" fmla="*/ 662 w 10000"/>
                <a:gd name="connsiteY1" fmla="*/ 418 h 18102"/>
                <a:gd name="connsiteX2" fmla="*/ 10000 w 10000"/>
                <a:gd name="connsiteY2" fmla="*/ 9031 h 18102"/>
                <a:gd name="connsiteX0" fmla="*/ 0 w 10000"/>
                <a:gd name="connsiteY0" fmla="*/ 18018 h 18018"/>
                <a:gd name="connsiteX1" fmla="*/ 662 w 10000"/>
                <a:gd name="connsiteY1" fmla="*/ 334 h 18018"/>
                <a:gd name="connsiteX2" fmla="*/ 10000 w 10000"/>
                <a:gd name="connsiteY2" fmla="*/ 8947 h 18018"/>
                <a:gd name="connsiteX0" fmla="*/ 317 w 10248"/>
                <a:gd name="connsiteY0" fmla="*/ 12608 h 12608"/>
                <a:gd name="connsiteX1" fmla="*/ 910 w 10248"/>
                <a:gd name="connsiteY1" fmla="*/ 61 h 12608"/>
                <a:gd name="connsiteX2" fmla="*/ 10248 w 10248"/>
                <a:gd name="connsiteY2" fmla="*/ 8674 h 12608"/>
                <a:gd name="connsiteX0" fmla="*/ 0 w 9931"/>
                <a:gd name="connsiteY0" fmla="*/ 12939 h 12939"/>
                <a:gd name="connsiteX1" fmla="*/ 593 w 9931"/>
                <a:gd name="connsiteY1" fmla="*/ 392 h 12939"/>
                <a:gd name="connsiteX2" fmla="*/ 9931 w 9931"/>
                <a:gd name="connsiteY2" fmla="*/ 9005 h 12939"/>
                <a:gd name="connsiteX0" fmla="*/ 0 w 10000"/>
                <a:gd name="connsiteY0" fmla="*/ 9721 h 9721"/>
                <a:gd name="connsiteX1" fmla="*/ 528 w 10000"/>
                <a:gd name="connsiteY1" fmla="*/ 319 h 9721"/>
                <a:gd name="connsiteX2" fmla="*/ 10000 w 10000"/>
                <a:gd name="connsiteY2" fmla="*/ 6681 h 9721"/>
                <a:gd name="connsiteX0" fmla="*/ 0 w 10000"/>
                <a:gd name="connsiteY0" fmla="*/ 10287 h 10287"/>
                <a:gd name="connsiteX1" fmla="*/ 528 w 10000"/>
                <a:gd name="connsiteY1" fmla="*/ 615 h 10287"/>
                <a:gd name="connsiteX2" fmla="*/ 10000 w 10000"/>
                <a:gd name="connsiteY2" fmla="*/ 7160 h 10287"/>
                <a:gd name="connsiteX0" fmla="*/ 0 w 10000"/>
                <a:gd name="connsiteY0" fmla="*/ 10126 h 10126"/>
                <a:gd name="connsiteX1" fmla="*/ 528 w 10000"/>
                <a:gd name="connsiteY1" fmla="*/ 454 h 10126"/>
                <a:gd name="connsiteX2" fmla="*/ 10000 w 10000"/>
                <a:gd name="connsiteY2" fmla="*/ 6999 h 10126"/>
                <a:gd name="connsiteX0" fmla="*/ 0 w 10000"/>
                <a:gd name="connsiteY0" fmla="*/ 10089 h 10089"/>
                <a:gd name="connsiteX1" fmla="*/ 528 w 10000"/>
                <a:gd name="connsiteY1" fmla="*/ 417 h 10089"/>
                <a:gd name="connsiteX2" fmla="*/ 10000 w 10000"/>
                <a:gd name="connsiteY2" fmla="*/ 6962 h 1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89">
                  <a:moveTo>
                    <a:pt x="0" y="10089"/>
                  </a:moveTo>
                  <a:cubicBezTo>
                    <a:pt x="56" y="6975"/>
                    <a:pt x="95" y="2291"/>
                    <a:pt x="528" y="417"/>
                  </a:cubicBezTo>
                  <a:cubicBezTo>
                    <a:pt x="961" y="-1457"/>
                    <a:pt x="6155" y="3395"/>
                    <a:pt x="10000" y="6962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" name="Freeform 43"/>
            <p:cNvSpPr>
              <a:spLocks/>
            </p:cNvSpPr>
            <p:nvPr/>
          </p:nvSpPr>
          <p:spPr bwMode="auto">
            <a:xfrm>
              <a:off x="2022080" y="2399603"/>
              <a:ext cx="5671231" cy="987944"/>
            </a:xfrm>
            <a:custGeom>
              <a:avLst/>
              <a:gdLst>
                <a:gd name="connsiteX0" fmla="*/ 0 w 7295"/>
                <a:gd name="connsiteY0" fmla="*/ 0 h 6570"/>
                <a:gd name="connsiteX1" fmla="*/ 7295 w 7295"/>
                <a:gd name="connsiteY1" fmla="*/ 6570 h 6570"/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0 h 10000"/>
                <a:gd name="connsiteX1" fmla="*/ 1351 w 10000"/>
                <a:gd name="connsiteY1" fmla="*/ 1004 h 10000"/>
                <a:gd name="connsiteX2" fmla="*/ 10000 w 10000"/>
                <a:gd name="connsiteY2" fmla="*/ 10000 h 10000"/>
                <a:gd name="connsiteX0" fmla="*/ 0 w 9556"/>
                <a:gd name="connsiteY0" fmla="*/ 14320 h 14320"/>
                <a:gd name="connsiteX1" fmla="*/ 907 w 9556"/>
                <a:gd name="connsiteY1" fmla="*/ 0 h 14320"/>
                <a:gd name="connsiteX2" fmla="*/ 9556 w 9556"/>
                <a:gd name="connsiteY2" fmla="*/ 8996 h 14320"/>
                <a:gd name="connsiteX0" fmla="*/ 0 w 10000"/>
                <a:gd name="connsiteY0" fmla="*/ 10000 h 10000"/>
                <a:gd name="connsiteX1" fmla="*/ 949 w 10000"/>
                <a:gd name="connsiteY1" fmla="*/ 0 h 10000"/>
                <a:gd name="connsiteX2" fmla="*/ 10000 w 10000"/>
                <a:gd name="connsiteY2" fmla="*/ 6282 h 10000"/>
                <a:gd name="connsiteX0" fmla="*/ 0 w 10000"/>
                <a:gd name="connsiteY0" fmla="*/ 9733 h 9733"/>
                <a:gd name="connsiteX1" fmla="*/ 493 w 10000"/>
                <a:gd name="connsiteY1" fmla="*/ 0 h 9733"/>
                <a:gd name="connsiteX2" fmla="*/ 10000 w 10000"/>
                <a:gd name="connsiteY2" fmla="*/ 6015 h 9733"/>
                <a:gd name="connsiteX0" fmla="*/ 361 w 10361"/>
                <a:gd name="connsiteY0" fmla="*/ 10055 h 10055"/>
                <a:gd name="connsiteX1" fmla="*/ 854 w 10361"/>
                <a:gd name="connsiteY1" fmla="*/ 55 h 10055"/>
                <a:gd name="connsiteX2" fmla="*/ 10361 w 10361"/>
                <a:gd name="connsiteY2" fmla="*/ 6235 h 10055"/>
                <a:gd name="connsiteX0" fmla="*/ 10 w 10010"/>
                <a:gd name="connsiteY0" fmla="*/ 10074 h 10074"/>
                <a:gd name="connsiteX1" fmla="*/ 503 w 10010"/>
                <a:gd name="connsiteY1" fmla="*/ 74 h 10074"/>
                <a:gd name="connsiteX2" fmla="*/ 10010 w 10010"/>
                <a:gd name="connsiteY2" fmla="*/ 6254 h 10074"/>
                <a:gd name="connsiteX0" fmla="*/ 0 w 10000"/>
                <a:gd name="connsiteY0" fmla="*/ 10150 h 10150"/>
                <a:gd name="connsiteX1" fmla="*/ 493 w 10000"/>
                <a:gd name="connsiteY1" fmla="*/ 150 h 10150"/>
                <a:gd name="connsiteX2" fmla="*/ 10000 w 10000"/>
                <a:gd name="connsiteY2" fmla="*/ 6330 h 10150"/>
                <a:gd name="connsiteX0" fmla="*/ 0 w 10000"/>
                <a:gd name="connsiteY0" fmla="*/ 9713 h 9713"/>
                <a:gd name="connsiteX1" fmla="*/ 466 w 10000"/>
                <a:gd name="connsiteY1" fmla="*/ 170 h 9713"/>
                <a:gd name="connsiteX2" fmla="*/ 10000 w 10000"/>
                <a:gd name="connsiteY2" fmla="*/ 5893 h 9713"/>
                <a:gd name="connsiteX0" fmla="*/ 0 w 10000"/>
                <a:gd name="connsiteY0" fmla="*/ 10206 h 10206"/>
                <a:gd name="connsiteX1" fmla="*/ 466 w 10000"/>
                <a:gd name="connsiteY1" fmla="*/ 381 h 10206"/>
                <a:gd name="connsiteX2" fmla="*/ 10000 w 10000"/>
                <a:gd name="connsiteY2" fmla="*/ 6273 h 10206"/>
                <a:gd name="connsiteX0" fmla="*/ 368 w 9760"/>
                <a:gd name="connsiteY0" fmla="*/ 9976 h 9976"/>
                <a:gd name="connsiteX1" fmla="*/ 834 w 9760"/>
                <a:gd name="connsiteY1" fmla="*/ 151 h 9976"/>
                <a:gd name="connsiteX2" fmla="*/ 9760 w 9760"/>
                <a:gd name="connsiteY2" fmla="*/ 5556 h 9976"/>
                <a:gd name="connsiteX0" fmla="*/ 377 w 10000"/>
                <a:gd name="connsiteY0" fmla="*/ 9993 h 9993"/>
                <a:gd name="connsiteX1" fmla="*/ 855 w 10000"/>
                <a:gd name="connsiteY1" fmla="*/ 144 h 9993"/>
                <a:gd name="connsiteX2" fmla="*/ 10000 w 10000"/>
                <a:gd name="connsiteY2" fmla="*/ 5562 h 9993"/>
                <a:gd name="connsiteX0" fmla="*/ 0 w 9623"/>
                <a:gd name="connsiteY0" fmla="*/ 10235 h 10235"/>
                <a:gd name="connsiteX1" fmla="*/ 478 w 9623"/>
                <a:gd name="connsiteY1" fmla="*/ 379 h 10235"/>
                <a:gd name="connsiteX2" fmla="*/ 9623 w 9623"/>
                <a:gd name="connsiteY2" fmla="*/ 5801 h 10235"/>
                <a:gd name="connsiteX0" fmla="*/ 439 w 10356"/>
                <a:gd name="connsiteY0" fmla="*/ 5244 h 5299"/>
                <a:gd name="connsiteX1" fmla="*/ 853 w 10356"/>
                <a:gd name="connsiteY1" fmla="*/ 1 h 5299"/>
                <a:gd name="connsiteX2" fmla="*/ 10356 w 10356"/>
                <a:gd name="connsiteY2" fmla="*/ 5299 h 5299"/>
                <a:gd name="connsiteX0" fmla="*/ 0 w 9576"/>
                <a:gd name="connsiteY0" fmla="*/ 10643 h 10747"/>
                <a:gd name="connsiteX1" fmla="*/ 400 w 9576"/>
                <a:gd name="connsiteY1" fmla="*/ 749 h 10747"/>
                <a:gd name="connsiteX2" fmla="*/ 9576 w 9576"/>
                <a:gd name="connsiteY2" fmla="*/ 10747 h 10747"/>
                <a:gd name="connsiteX0" fmla="*/ 0 w 10000"/>
                <a:gd name="connsiteY0" fmla="*/ 9981 h 10078"/>
                <a:gd name="connsiteX1" fmla="*/ 418 w 10000"/>
                <a:gd name="connsiteY1" fmla="*/ 775 h 10078"/>
                <a:gd name="connsiteX2" fmla="*/ 10000 w 10000"/>
                <a:gd name="connsiteY2" fmla="*/ 10078 h 10078"/>
                <a:gd name="connsiteX0" fmla="*/ 0 w 10000"/>
                <a:gd name="connsiteY0" fmla="*/ 9322 h 9419"/>
                <a:gd name="connsiteX1" fmla="*/ 306 w 10000"/>
                <a:gd name="connsiteY1" fmla="*/ 850 h 9419"/>
                <a:gd name="connsiteX2" fmla="*/ 10000 w 10000"/>
                <a:gd name="connsiteY2" fmla="*/ 9419 h 9419"/>
                <a:gd name="connsiteX0" fmla="*/ 0 w 10000"/>
                <a:gd name="connsiteY0" fmla="*/ 9984 h 10087"/>
                <a:gd name="connsiteX1" fmla="*/ 306 w 10000"/>
                <a:gd name="connsiteY1" fmla="*/ 989 h 10087"/>
                <a:gd name="connsiteX2" fmla="*/ 10000 w 10000"/>
                <a:gd name="connsiteY2" fmla="*/ 10087 h 10087"/>
                <a:gd name="connsiteX0" fmla="*/ 0 w 10000"/>
                <a:gd name="connsiteY0" fmla="*/ 9984 h 10087"/>
                <a:gd name="connsiteX1" fmla="*/ 306 w 10000"/>
                <a:gd name="connsiteY1" fmla="*/ 989 h 10087"/>
                <a:gd name="connsiteX2" fmla="*/ 10000 w 10000"/>
                <a:gd name="connsiteY2" fmla="*/ 10087 h 10087"/>
                <a:gd name="connsiteX0" fmla="*/ 0 w 10000"/>
                <a:gd name="connsiteY0" fmla="*/ 10296 h 10399"/>
                <a:gd name="connsiteX1" fmla="*/ 306 w 10000"/>
                <a:gd name="connsiteY1" fmla="*/ 1301 h 10399"/>
                <a:gd name="connsiteX2" fmla="*/ 10000 w 10000"/>
                <a:gd name="connsiteY2" fmla="*/ 10399 h 10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399">
                  <a:moveTo>
                    <a:pt x="0" y="10296"/>
                  </a:moveTo>
                  <a:cubicBezTo>
                    <a:pt x="88" y="6658"/>
                    <a:pt x="28" y="5291"/>
                    <a:pt x="306" y="1301"/>
                  </a:cubicBezTo>
                  <a:cubicBezTo>
                    <a:pt x="584" y="-2689"/>
                    <a:pt x="4699" y="3105"/>
                    <a:pt x="10000" y="10399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50825" y="5534652"/>
            <a:ext cx="863841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/>
              <a:t>Acceptance necessarily drops to </a:t>
            </a:r>
            <a:r>
              <a:rPr lang="en-US" dirty="0" smtClean="0"/>
              <a:t>0 </a:t>
            </a:r>
            <a:r>
              <a:rPr lang="en-US" dirty="0"/>
              <a:t>at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=0:</a:t>
            </a:r>
            <a:endParaRPr lang="en-US" dirty="0"/>
          </a:p>
          <a:p>
            <a:r>
              <a:rPr lang="en-US" dirty="0" smtClean="0"/>
              <a:t>Measured signal is </a:t>
            </a:r>
            <a:r>
              <a:rPr lang="en-US" dirty="0"/>
              <a:t>a bump after all.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048164" y="2289646"/>
            <a:ext cx="1829027" cy="9233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tabLst>
                <a:tab pos="355600" algn="l"/>
                <a:tab pos="444500" algn="l"/>
              </a:tabLst>
            </a:pPr>
            <a:r>
              <a:rPr lang="en-GB" sz="2000" dirty="0"/>
              <a:t>m</a:t>
            </a:r>
            <a:r>
              <a:rPr lang="en-GB" sz="2000" baseline="-25000" dirty="0">
                <a:latin typeface="Symbol" pitchFamily="18" charset="2"/>
              </a:rPr>
              <a:t>c</a:t>
            </a:r>
            <a:r>
              <a:rPr lang="en-GB" sz="2000" dirty="0"/>
              <a:t>	= 1000 </a:t>
            </a:r>
            <a:r>
              <a:rPr lang="en-GB" sz="2000" dirty="0" err="1"/>
              <a:t>GeV</a:t>
            </a:r>
            <a:endParaRPr lang="en-GB" sz="2000" dirty="0"/>
          </a:p>
          <a:p>
            <a:pPr eaLnBrk="0" hangingPunct="0">
              <a:tabLst>
                <a:tab pos="355600" algn="l"/>
                <a:tab pos="444500" algn="l"/>
              </a:tabLst>
            </a:pPr>
            <a:r>
              <a:rPr lang="en-GB" sz="2000" dirty="0">
                <a:solidFill>
                  <a:schemeClr val="tx2"/>
                </a:solidFill>
              </a:rPr>
              <a:t>m</a:t>
            </a:r>
            <a:r>
              <a:rPr lang="en-GB" sz="2000" baseline="-25000" dirty="0">
                <a:solidFill>
                  <a:schemeClr val="tx2"/>
                </a:solidFill>
                <a:latin typeface="Symbol" pitchFamily="18" charset="2"/>
              </a:rPr>
              <a:t>c</a:t>
            </a:r>
            <a:r>
              <a:rPr lang="en-GB" sz="2000" dirty="0">
                <a:solidFill>
                  <a:schemeClr val="tx2"/>
                </a:solidFill>
              </a:rPr>
              <a:t>	= 100 </a:t>
            </a:r>
            <a:r>
              <a:rPr lang="en-GB" sz="2000" dirty="0" err="1">
                <a:solidFill>
                  <a:schemeClr val="tx2"/>
                </a:solidFill>
              </a:rPr>
              <a:t>GeV</a:t>
            </a:r>
            <a:endParaRPr lang="en-GB" sz="2000" dirty="0">
              <a:solidFill>
                <a:schemeClr val="tx2"/>
              </a:solidFill>
            </a:endParaRPr>
          </a:p>
          <a:p>
            <a:pPr eaLnBrk="0" hangingPunct="0">
              <a:tabLst>
                <a:tab pos="355600" algn="l"/>
                <a:tab pos="444500" algn="l"/>
              </a:tabLst>
            </a:pPr>
            <a:r>
              <a:rPr lang="en-GB" sz="2000" dirty="0">
                <a:solidFill>
                  <a:schemeClr val="accent1"/>
                </a:solidFill>
              </a:rPr>
              <a:t>m</a:t>
            </a:r>
            <a:r>
              <a:rPr lang="en-GB" sz="2000" baseline="-25000" dirty="0">
                <a:solidFill>
                  <a:schemeClr val="accent1"/>
                </a:solidFill>
                <a:latin typeface="Symbol" pitchFamily="18" charset="2"/>
              </a:rPr>
              <a:t>c</a:t>
            </a:r>
            <a:r>
              <a:rPr lang="en-GB" sz="2000" dirty="0">
                <a:solidFill>
                  <a:schemeClr val="accent1"/>
                </a:solidFill>
              </a:rPr>
              <a:t>	= 10 </a:t>
            </a:r>
            <a:r>
              <a:rPr lang="en-GB" sz="2000" dirty="0" err="1">
                <a:solidFill>
                  <a:schemeClr val="accent1"/>
                </a:solidFill>
              </a:rPr>
              <a:t>GeV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68451" y="1043858"/>
            <a:ext cx="84911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Simple nonrelativistic scattering kinematics</a:t>
            </a:r>
          </a:p>
          <a:p>
            <a:r>
              <a:rPr lang="en-US" dirty="0" smtClean="0"/>
              <a:t>Falling exponential spectrum, e.g. </a:t>
            </a:r>
            <a:r>
              <a:rPr lang="en-US" dirty="0" err="1" smtClean="0"/>
              <a:t>Xe</a:t>
            </a:r>
            <a:r>
              <a:rPr lang="en-US" dirty="0" smtClean="0"/>
              <a:t> target, </a:t>
            </a:r>
            <a:r>
              <a:rPr lang="en-GB" dirty="0">
                <a:latin typeface="Symbol" panose="05050102010706020507" pitchFamily="18" charset="2"/>
              </a:rPr>
              <a:t>s </a:t>
            </a:r>
            <a:r>
              <a:rPr lang="en-GB" dirty="0"/>
              <a:t>=</a:t>
            </a:r>
            <a:r>
              <a:rPr lang="en-GB" dirty="0" smtClean="0"/>
              <a:t>10</a:t>
            </a:r>
            <a:r>
              <a:rPr lang="en-GB" baseline="30000" dirty="0" smtClean="0"/>
              <a:t>-45</a:t>
            </a:r>
            <a:r>
              <a:rPr lang="en-GB" dirty="0" smtClean="0"/>
              <a:t>cm</a:t>
            </a:r>
            <a:r>
              <a:rPr lang="en-GB" baseline="30000" dirty="0" smtClean="0"/>
              <a:t>2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87624" y="4545124"/>
            <a:ext cx="47929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0.1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0902" y="3406702"/>
            <a:ext cx="19075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2382" y="2289646"/>
            <a:ext cx="38151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0902" y="3028310"/>
            <a:ext cx="19075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1187624" y="4185915"/>
            <a:ext cx="47929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083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97713" y="6453188"/>
            <a:ext cx="220662" cy="244475"/>
          </a:xfrm>
        </p:spPr>
        <p:txBody>
          <a:bodyPr/>
          <a:lstStyle/>
          <a:p>
            <a:fld id="{2B27E38C-9B68-41BC-B6E7-855C399A21D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33239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Two-phase liquid xenon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@ </a:t>
            </a:r>
            <a:r>
              <a:rPr lang="en-US" dirty="0" err="1" smtClean="0"/>
              <a:t>Homestake</a:t>
            </a:r>
            <a:r>
              <a:rPr lang="en-US" dirty="0" smtClean="0"/>
              <a:t>/Sanford (USA)</a:t>
            </a:r>
            <a:endParaRPr lang="en-US" dirty="0"/>
          </a:p>
          <a:p>
            <a:r>
              <a:rPr lang="en-US" dirty="0" smtClean="0"/>
              <a:t>122 2” PMTs (R8778)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350kg total, 118/145kg fiducial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0" t="14269" r="38057" b="20954"/>
          <a:stretch/>
        </p:blipFill>
        <p:spPr>
          <a:xfrm>
            <a:off x="6216245" y="-137"/>
            <a:ext cx="2916940" cy="63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55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 bwMode="auto">
          <a:xfrm>
            <a:off x="5472100" y="1052513"/>
            <a:ext cx="0" cy="1908435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644008" y="1052736"/>
            <a:ext cx="0" cy="1908435"/>
          </a:xfrm>
          <a:prstGeom prst="line">
            <a:avLst/>
          </a:prstGeom>
          <a:noFill/>
          <a:ln w="25400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76456" y="6453188"/>
            <a:ext cx="220662" cy="244475"/>
          </a:xfrm>
        </p:spPr>
        <p:txBody>
          <a:bodyPr/>
          <a:lstStyle/>
          <a:p>
            <a:fld id="{2B27E38C-9B68-41BC-B6E7-855C399A21D0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 in situ calibrations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50" y="3224547"/>
            <a:ext cx="5467891" cy="3192785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 rot="16200000">
            <a:off x="8232353" y="4525814"/>
            <a:ext cx="15757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LUX 1310.8214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499" y="1052513"/>
            <a:ext cx="3393397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in situ nuclear recoil energy calibration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electronic recoil background calibration using </a:t>
            </a:r>
            <a:r>
              <a:rPr lang="en-US" dirty="0" err="1" smtClean="0"/>
              <a:t>tritiated</a:t>
            </a:r>
            <a:r>
              <a:rPr lang="en-US" dirty="0" smtClean="0"/>
              <a:t> methane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92083" y="1768356"/>
            <a:ext cx="1359232" cy="12961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99892" y="1010275"/>
            <a:ext cx="5503502" cy="2196894"/>
            <a:chOff x="3635896" y="1010275"/>
            <a:chExt cx="5503502" cy="2196894"/>
          </a:xfrm>
        </p:grpSpPr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 rot="16200000">
              <a:off x="8133834" y="1840868"/>
              <a:ext cx="176490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GB" sz="1600" dirty="0" smtClean="0">
                  <a:solidFill>
                    <a:schemeClr val="accent3"/>
                  </a:solidFill>
                </a:rPr>
                <a:t>Currie TAUP2015</a:t>
              </a:r>
              <a:endParaRPr lang="en-GB" sz="1600" dirty="0">
                <a:solidFill>
                  <a:schemeClr val="accent3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2" t="16526" r="8872" b="8235"/>
            <a:stretch/>
          </p:blipFill>
          <p:spPr>
            <a:xfrm>
              <a:off x="4067944" y="1010275"/>
              <a:ext cx="4847292" cy="19866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2871744" y="1888897"/>
              <a:ext cx="177452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Photons / keV</a:t>
              </a:r>
              <a:r>
                <a:rPr lang="en-US" sz="1600" baseline="-25000" dirty="0" smtClean="0"/>
                <a:t>nrS2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31769" y="2960948"/>
              <a:ext cx="166071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Energy / keV</a:t>
              </a:r>
              <a:r>
                <a:rPr lang="en-US" sz="1600" baseline="-25000" dirty="0" smtClean="0"/>
                <a:t>nrS2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0674" y="1340768"/>
              <a:ext cx="25327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10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7310" y="2858743"/>
              <a:ext cx="1266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77310" y="2390691"/>
              <a:ext cx="1266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91980" y="2960948"/>
              <a:ext cx="1266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76056" y="2960948"/>
              <a:ext cx="1266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24128" y="2960948"/>
              <a:ext cx="1266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/>
                <a:t>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72200" y="2960948"/>
              <a:ext cx="1266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8</a:t>
              </a:r>
              <a:endParaRPr lang="en-US" sz="16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020827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3" y="3330468"/>
            <a:ext cx="5627817" cy="31333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422" y="1046937"/>
            <a:ext cx="3312368" cy="21718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Detect even individual electrons liberated in an interaction: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Low-Energy Sensitivity</a:t>
            </a:r>
            <a:endParaRPr lang="en-US" dirty="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 rot="16200000">
            <a:off x="7871016" y="2073147"/>
            <a:ext cx="22874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XENON100 1311.1088</a:t>
            </a:r>
            <a:endParaRPr lang="en-GB" sz="1600" dirty="0">
              <a:solidFill>
                <a:schemeClr val="accent3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48758" y="980728"/>
            <a:ext cx="4651734" cy="2520622"/>
            <a:chOff x="4198918" y="980728"/>
            <a:chExt cx="4651734" cy="25206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8"/>
            <a:stretch/>
          </p:blipFill>
          <p:spPr>
            <a:xfrm>
              <a:off x="4198918" y="980728"/>
              <a:ext cx="4651734" cy="23042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06536" y="3224351"/>
              <a:ext cx="95859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time [</a:t>
              </a:r>
              <a:r>
                <a:rPr lang="en-US" sz="1800" dirty="0" err="1" smtClean="0">
                  <a:latin typeface="Symbol" panose="05050102010706020507" pitchFamily="18" charset="2"/>
                </a:rPr>
                <a:t>m</a:t>
              </a:r>
              <a:r>
                <a:rPr lang="en-US" sz="1800" dirty="0" err="1" smtClean="0"/>
                <a:t>s</a:t>
              </a:r>
              <a:r>
                <a:rPr lang="en-US" sz="1800" dirty="0" smtClean="0"/>
                <a:t>]</a:t>
              </a:r>
              <a:endParaRPr lang="en-US" sz="18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639985" y="1633783"/>
              <a:ext cx="151323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amplitude [V]</a:t>
              </a:r>
              <a:endParaRPr lang="en-US" sz="1800" dirty="0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6200000">
            <a:off x="-1061507" y="4706533"/>
            <a:ext cx="23692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LUX </a:t>
            </a:r>
            <a:r>
              <a:rPr lang="en-GB" sz="1600" dirty="0" err="1" smtClean="0">
                <a:solidFill>
                  <a:schemeClr val="accent3"/>
                </a:solidFill>
              </a:rPr>
              <a:t>D.Huang</a:t>
            </a:r>
            <a:r>
              <a:rPr lang="en-GB" sz="1600" dirty="0" smtClean="0">
                <a:solidFill>
                  <a:schemeClr val="accent3"/>
                </a:solidFill>
              </a:rPr>
              <a:t> APS2015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4117446"/>
            <a:ext cx="274277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Activated xenon calibration as low </a:t>
            </a:r>
            <a:r>
              <a:rPr lang="en-US" smtClean="0"/>
              <a:t>as 190eV !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015716" y="4283804"/>
            <a:ext cx="130805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solidFill>
                  <a:srgbClr val="E7FF01"/>
                </a:solidFill>
              </a:rPr>
              <a:t>127</a:t>
            </a:r>
            <a:r>
              <a:rPr lang="en-US" dirty="0" smtClean="0">
                <a:solidFill>
                  <a:srgbClr val="E7FF01"/>
                </a:solidFill>
              </a:rPr>
              <a:t>Xe EC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9612" y="4293096"/>
            <a:ext cx="58189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solidFill>
                  <a:srgbClr val="E7FF01"/>
                </a:solidFill>
              </a:rPr>
              <a:t>127</a:t>
            </a:r>
            <a:r>
              <a:rPr lang="en-US" dirty="0" smtClean="0">
                <a:solidFill>
                  <a:srgbClr val="E7FF01"/>
                </a:solidFill>
              </a:rPr>
              <a:t>I </a:t>
            </a:r>
          </a:p>
        </p:txBody>
      </p:sp>
    </p:spTree>
    <p:extLst>
      <p:ext uri="{BB962C8B-B14F-4D97-AF65-F5344CB8AC3E}">
        <p14:creationId xmlns:p14="http://schemas.microsoft.com/office/powerpoint/2010/main" val="15100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2897524"/>
            <a:ext cx="173605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LUX</a:t>
            </a:r>
          </a:p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preliminary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8" y="908720"/>
            <a:ext cx="5220580" cy="35321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 Status: Non-blind Reanalysis</a:t>
            </a:r>
            <a:endParaRPr lang="en-US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 rot="16200000">
            <a:off x="7639955" y="2297566"/>
            <a:ext cx="27363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Alastair Currie, TAUP 2015</a:t>
            </a:r>
            <a:endParaRPr lang="en-GB" sz="1600" dirty="0">
              <a:solidFill>
                <a:schemeClr val="accent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b="1"/>
          <a:stretch/>
        </p:blipFill>
        <p:spPr>
          <a:xfrm>
            <a:off x="268775" y="3446797"/>
            <a:ext cx="5491357" cy="3042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2160" y="4534669"/>
            <a:ext cx="262829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Updated limit “still a few weeks away”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300 days run in progress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773" y="1041737"/>
            <a:ext cx="3565079" cy="2585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dirty="0" smtClean="0"/>
              <a:t>85 → 95 days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dirty="0" smtClean="0"/>
              <a:t>118 </a:t>
            </a:r>
            <a:r>
              <a:rPr lang="en-US" dirty="0"/>
              <a:t>→ </a:t>
            </a:r>
            <a:r>
              <a:rPr lang="en-US" dirty="0" smtClean="0"/>
              <a:t>145kg fiducial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dirty="0" smtClean="0"/>
              <a:t>3keV</a:t>
            </a:r>
            <a:r>
              <a:rPr lang="en-US" baseline="-25000" dirty="0" smtClean="0"/>
              <a:t>nr</a:t>
            </a:r>
            <a:r>
              <a:rPr lang="en-US" dirty="0" smtClean="0"/>
              <a:t> → 1.2keV</a:t>
            </a:r>
            <a:r>
              <a:rPr lang="en-US" baseline="-25000" dirty="0" smtClean="0"/>
              <a:t>nr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  <a:tabLst>
                <a:tab pos="342900" algn="l"/>
              </a:tabLst>
            </a:pPr>
            <a:r>
              <a:rPr lang="en-US" dirty="0"/>
              <a:t>	</a:t>
            </a:r>
            <a:r>
              <a:rPr lang="en-US" dirty="0" smtClean="0"/>
              <a:t>energy threshold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en-US" dirty="0" smtClean="0"/>
              <a:t>Better modeling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231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797713" y="6453188"/>
            <a:ext cx="220662" cy="244475"/>
          </a:xfrm>
        </p:spPr>
        <p:txBody>
          <a:bodyPr/>
          <a:lstStyle/>
          <a:p>
            <a:fld id="{2B27E38C-9B68-41BC-B6E7-855C399A21D0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4969247" cy="53292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Two-phase liquid xenon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@ Gran </a:t>
            </a:r>
            <a:r>
              <a:rPr lang="en-US" dirty="0" err="1" smtClean="0"/>
              <a:t>Sasso</a:t>
            </a:r>
            <a:r>
              <a:rPr lang="en-US" dirty="0" smtClean="0"/>
              <a:t> (Italy)</a:t>
            </a:r>
            <a:endParaRPr lang="en-US" dirty="0"/>
          </a:p>
          <a:p>
            <a:r>
              <a:rPr lang="en-US" dirty="0" smtClean="0"/>
              <a:t>248 3” PMTs (R11410-21)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3300kg total, 2000kg active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Inauguration this year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2 orders of magnitude in sensitivity with 2 live years of operation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And another factor ~10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with offhand upgrade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to </a:t>
            </a:r>
            <a:r>
              <a:rPr lang="en-US" dirty="0" err="1" smtClean="0"/>
              <a:t>XENONnT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7722" r="12560" b="55"/>
          <a:stretch/>
        </p:blipFill>
        <p:spPr>
          <a:xfrm>
            <a:off x="5317262" y="-3000"/>
            <a:ext cx="3826738" cy="681337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7701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9703" r="18014" b="10243"/>
          <a:stretch/>
        </p:blipFill>
        <p:spPr>
          <a:xfrm>
            <a:off x="3028620" y="1552277"/>
            <a:ext cx="4175584" cy="41217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52744" y="1141679"/>
            <a:ext cx="6478324" cy="2561233"/>
            <a:chOff x="1752744" y="1141679"/>
            <a:chExt cx="6478324" cy="2561233"/>
          </a:xfrm>
        </p:grpSpPr>
        <p:sp>
          <p:nvSpPr>
            <p:cNvPr id="6" name="Freeform 5"/>
            <p:cNvSpPr/>
            <p:nvPr/>
          </p:nvSpPr>
          <p:spPr bwMode="auto">
            <a:xfrm>
              <a:off x="1806753" y="1141985"/>
              <a:ext cx="6424315" cy="2560927"/>
            </a:xfrm>
            <a:custGeom>
              <a:avLst/>
              <a:gdLst>
                <a:gd name="connsiteX0" fmla="*/ 5078627 w 5078627"/>
                <a:gd name="connsiteY0" fmla="*/ 0 h 2557849"/>
                <a:gd name="connsiteX1" fmla="*/ 5078627 w 5078627"/>
                <a:gd name="connsiteY1" fmla="*/ 1631092 h 2557849"/>
                <a:gd name="connsiteX2" fmla="*/ 1581665 w 5078627"/>
                <a:gd name="connsiteY2" fmla="*/ 2557849 h 2557849"/>
                <a:gd name="connsiteX3" fmla="*/ 0 w 5078627"/>
                <a:gd name="connsiteY3" fmla="*/ 24714 h 2557849"/>
                <a:gd name="connsiteX4" fmla="*/ 5078627 w 5078627"/>
                <a:gd name="connsiteY4" fmla="*/ 0 h 2557849"/>
                <a:gd name="connsiteX0" fmla="*/ 5222731 w 5222731"/>
                <a:gd name="connsiteY0" fmla="*/ 0 h 2557849"/>
                <a:gd name="connsiteX1" fmla="*/ 5222731 w 5222731"/>
                <a:gd name="connsiteY1" fmla="*/ 1631092 h 2557849"/>
                <a:gd name="connsiteX2" fmla="*/ 1725769 w 5222731"/>
                <a:gd name="connsiteY2" fmla="*/ 2557849 h 2557849"/>
                <a:gd name="connsiteX3" fmla="*/ 144104 w 5222731"/>
                <a:gd name="connsiteY3" fmla="*/ 24714 h 2557849"/>
                <a:gd name="connsiteX4" fmla="*/ 5222731 w 5222731"/>
                <a:gd name="connsiteY4" fmla="*/ 0 h 2557849"/>
                <a:gd name="connsiteX0" fmla="*/ 5078627 w 5078627"/>
                <a:gd name="connsiteY0" fmla="*/ 0 h 2557849"/>
                <a:gd name="connsiteX1" fmla="*/ 5078627 w 5078627"/>
                <a:gd name="connsiteY1" fmla="*/ 1631092 h 2557849"/>
                <a:gd name="connsiteX2" fmla="*/ 1581665 w 5078627"/>
                <a:gd name="connsiteY2" fmla="*/ 2557849 h 2557849"/>
                <a:gd name="connsiteX3" fmla="*/ 0 w 5078627"/>
                <a:gd name="connsiteY3" fmla="*/ 24714 h 2557849"/>
                <a:gd name="connsiteX4" fmla="*/ 5078627 w 5078627"/>
                <a:gd name="connsiteY4" fmla="*/ 0 h 2557849"/>
                <a:gd name="connsiteX0" fmla="*/ 5222731 w 5222731"/>
                <a:gd name="connsiteY0" fmla="*/ 0 h 2613184"/>
                <a:gd name="connsiteX1" fmla="*/ 5222731 w 5222731"/>
                <a:gd name="connsiteY1" fmla="*/ 1631092 h 2613184"/>
                <a:gd name="connsiteX2" fmla="*/ 1725769 w 5222731"/>
                <a:gd name="connsiteY2" fmla="*/ 2557849 h 2613184"/>
                <a:gd name="connsiteX3" fmla="*/ 144104 w 5222731"/>
                <a:gd name="connsiteY3" fmla="*/ 24714 h 2613184"/>
                <a:gd name="connsiteX4" fmla="*/ 5222731 w 5222731"/>
                <a:gd name="connsiteY4" fmla="*/ 0 h 2613184"/>
                <a:gd name="connsiteX0" fmla="*/ 5216632 w 5216632"/>
                <a:gd name="connsiteY0" fmla="*/ 0 h 2561334"/>
                <a:gd name="connsiteX1" fmla="*/ 5216632 w 5216632"/>
                <a:gd name="connsiteY1" fmla="*/ 1631092 h 2561334"/>
                <a:gd name="connsiteX2" fmla="*/ 1719670 w 5216632"/>
                <a:gd name="connsiteY2" fmla="*/ 2557849 h 2561334"/>
                <a:gd name="connsiteX3" fmla="*/ 138005 w 5216632"/>
                <a:gd name="connsiteY3" fmla="*/ 24714 h 2561334"/>
                <a:gd name="connsiteX4" fmla="*/ 5216632 w 5216632"/>
                <a:gd name="connsiteY4" fmla="*/ 0 h 2561334"/>
                <a:gd name="connsiteX0" fmla="*/ 5200045 w 5200045"/>
                <a:gd name="connsiteY0" fmla="*/ 0 h 2487309"/>
                <a:gd name="connsiteX1" fmla="*/ 5200045 w 5200045"/>
                <a:gd name="connsiteY1" fmla="*/ 1631092 h 2487309"/>
                <a:gd name="connsiteX2" fmla="*/ 1962575 w 5200045"/>
                <a:gd name="connsiteY2" fmla="*/ 2483708 h 2487309"/>
                <a:gd name="connsiteX3" fmla="*/ 121418 w 5200045"/>
                <a:gd name="connsiteY3" fmla="*/ 24714 h 2487309"/>
                <a:gd name="connsiteX4" fmla="*/ 5200045 w 5200045"/>
                <a:gd name="connsiteY4" fmla="*/ 0 h 2487309"/>
                <a:gd name="connsiteX0" fmla="*/ 5200045 w 5200045"/>
                <a:gd name="connsiteY0" fmla="*/ 0 h 2487309"/>
                <a:gd name="connsiteX1" fmla="*/ 5200045 w 5200045"/>
                <a:gd name="connsiteY1" fmla="*/ 1631092 h 2487309"/>
                <a:gd name="connsiteX2" fmla="*/ 1962575 w 5200045"/>
                <a:gd name="connsiteY2" fmla="*/ 2483708 h 2487309"/>
                <a:gd name="connsiteX3" fmla="*/ 121418 w 5200045"/>
                <a:gd name="connsiteY3" fmla="*/ 24714 h 2487309"/>
                <a:gd name="connsiteX4" fmla="*/ 5200045 w 5200045"/>
                <a:gd name="connsiteY4" fmla="*/ 0 h 2487309"/>
                <a:gd name="connsiteX0" fmla="*/ 5078627 w 5078627"/>
                <a:gd name="connsiteY0" fmla="*/ 0 h 2489519"/>
                <a:gd name="connsiteX1" fmla="*/ 5078627 w 5078627"/>
                <a:gd name="connsiteY1" fmla="*/ 1631092 h 2489519"/>
                <a:gd name="connsiteX2" fmla="*/ 1841157 w 5078627"/>
                <a:gd name="connsiteY2" fmla="*/ 2483708 h 2489519"/>
                <a:gd name="connsiteX3" fmla="*/ 0 w 5078627"/>
                <a:gd name="connsiteY3" fmla="*/ 24714 h 2489519"/>
                <a:gd name="connsiteX4" fmla="*/ 5078627 w 5078627"/>
                <a:gd name="connsiteY4" fmla="*/ 0 h 2489519"/>
                <a:gd name="connsiteX0" fmla="*/ 5078627 w 5078627"/>
                <a:gd name="connsiteY0" fmla="*/ 0 h 2559412"/>
                <a:gd name="connsiteX1" fmla="*/ 5078627 w 5078627"/>
                <a:gd name="connsiteY1" fmla="*/ 1668162 h 2559412"/>
                <a:gd name="connsiteX2" fmla="*/ 1841157 w 5078627"/>
                <a:gd name="connsiteY2" fmla="*/ 2483708 h 2559412"/>
                <a:gd name="connsiteX3" fmla="*/ 0 w 5078627"/>
                <a:gd name="connsiteY3" fmla="*/ 24714 h 2559412"/>
                <a:gd name="connsiteX4" fmla="*/ 5078627 w 5078627"/>
                <a:gd name="connsiteY4" fmla="*/ 0 h 2559412"/>
                <a:gd name="connsiteX0" fmla="*/ 5078627 w 5078627"/>
                <a:gd name="connsiteY0" fmla="*/ 0 h 2493142"/>
                <a:gd name="connsiteX1" fmla="*/ 5078627 w 5078627"/>
                <a:gd name="connsiteY1" fmla="*/ 1668162 h 2493142"/>
                <a:gd name="connsiteX2" fmla="*/ 1841157 w 5078627"/>
                <a:gd name="connsiteY2" fmla="*/ 2483708 h 2493142"/>
                <a:gd name="connsiteX3" fmla="*/ 0 w 5078627"/>
                <a:gd name="connsiteY3" fmla="*/ 24714 h 2493142"/>
                <a:gd name="connsiteX4" fmla="*/ 5078627 w 5078627"/>
                <a:gd name="connsiteY4" fmla="*/ 0 h 2493142"/>
                <a:gd name="connsiteX0" fmla="*/ 5078627 w 5078627"/>
                <a:gd name="connsiteY0" fmla="*/ 0 h 2513899"/>
                <a:gd name="connsiteX1" fmla="*/ 5078627 w 5078627"/>
                <a:gd name="connsiteY1" fmla="*/ 1668162 h 2513899"/>
                <a:gd name="connsiteX2" fmla="*/ 1841157 w 5078627"/>
                <a:gd name="connsiteY2" fmla="*/ 2483708 h 2513899"/>
                <a:gd name="connsiteX3" fmla="*/ 0 w 5078627"/>
                <a:gd name="connsiteY3" fmla="*/ 24714 h 2513899"/>
                <a:gd name="connsiteX4" fmla="*/ 5078627 w 5078627"/>
                <a:gd name="connsiteY4" fmla="*/ 0 h 2513899"/>
                <a:gd name="connsiteX0" fmla="*/ 5084901 w 5084901"/>
                <a:gd name="connsiteY0" fmla="*/ 0 h 2491161"/>
                <a:gd name="connsiteX1" fmla="*/ 5078627 w 5084901"/>
                <a:gd name="connsiteY1" fmla="*/ 1645424 h 2491161"/>
                <a:gd name="connsiteX2" fmla="*/ 1841157 w 5084901"/>
                <a:gd name="connsiteY2" fmla="*/ 2460970 h 2491161"/>
                <a:gd name="connsiteX3" fmla="*/ 0 w 5084901"/>
                <a:gd name="connsiteY3" fmla="*/ 1976 h 2491161"/>
                <a:gd name="connsiteX4" fmla="*/ 5084901 w 5084901"/>
                <a:gd name="connsiteY4" fmla="*/ 0 h 2491161"/>
                <a:gd name="connsiteX0" fmla="*/ 5262764 w 5262764"/>
                <a:gd name="connsiteY0" fmla="*/ 0 h 2491341"/>
                <a:gd name="connsiteX1" fmla="*/ 5256490 w 5262764"/>
                <a:gd name="connsiteY1" fmla="*/ 1645424 h 2491341"/>
                <a:gd name="connsiteX2" fmla="*/ 2019020 w 5262764"/>
                <a:gd name="connsiteY2" fmla="*/ 2460970 h 2491341"/>
                <a:gd name="connsiteX3" fmla="*/ 0 w 5262764"/>
                <a:gd name="connsiteY3" fmla="*/ 11975 h 2491341"/>
                <a:gd name="connsiteX4" fmla="*/ 5262764 w 5262764"/>
                <a:gd name="connsiteY4" fmla="*/ 0 h 2491341"/>
                <a:gd name="connsiteX0" fmla="*/ 5706124 w 5706124"/>
                <a:gd name="connsiteY0" fmla="*/ 0 h 2460970"/>
                <a:gd name="connsiteX1" fmla="*/ 5699850 w 5706124"/>
                <a:gd name="connsiteY1" fmla="*/ 1645424 h 2460970"/>
                <a:gd name="connsiteX2" fmla="*/ 2462380 w 5706124"/>
                <a:gd name="connsiteY2" fmla="*/ 2460970 h 2460970"/>
                <a:gd name="connsiteX3" fmla="*/ 522542 w 5706124"/>
                <a:gd name="connsiteY3" fmla="*/ 588411 h 2460970"/>
                <a:gd name="connsiteX4" fmla="*/ 443360 w 5706124"/>
                <a:gd name="connsiteY4" fmla="*/ 11975 h 2460970"/>
                <a:gd name="connsiteX5" fmla="*/ 5706124 w 5706124"/>
                <a:gd name="connsiteY5" fmla="*/ 0 h 2460970"/>
                <a:gd name="connsiteX0" fmla="*/ 5643883 w 5643883"/>
                <a:gd name="connsiteY0" fmla="*/ 0 h 2460970"/>
                <a:gd name="connsiteX1" fmla="*/ 5637609 w 5643883"/>
                <a:gd name="connsiteY1" fmla="*/ 1645424 h 2460970"/>
                <a:gd name="connsiteX2" fmla="*/ 2400139 w 5643883"/>
                <a:gd name="connsiteY2" fmla="*/ 2460970 h 2460970"/>
                <a:gd name="connsiteX3" fmla="*/ 856681 w 5643883"/>
                <a:gd name="connsiteY3" fmla="*/ 1143365 h 2460970"/>
                <a:gd name="connsiteX4" fmla="*/ 460301 w 5643883"/>
                <a:gd name="connsiteY4" fmla="*/ 588411 h 2460970"/>
                <a:gd name="connsiteX5" fmla="*/ 381119 w 5643883"/>
                <a:gd name="connsiteY5" fmla="*/ 11975 h 2460970"/>
                <a:gd name="connsiteX6" fmla="*/ 5643883 w 5643883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593153 w 5380355"/>
                <a:gd name="connsiteY3" fmla="*/ 1143365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3931893 w 5380355"/>
                <a:gd name="connsiteY3" fmla="*/ 110836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3931893 w 5380355"/>
                <a:gd name="connsiteY3" fmla="*/ 110836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608398 w 5380355"/>
                <a:gd name="connsiteY3" fmla="*/ 87338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608398 w 5380355"/>
                <a:gd name="connsiteY3" fmla="*/ 87338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608398 w 5380355"/>
                <a:gd name="connsiteY3" fmla="*/ 87338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74006"/>
                <a:gd name="connsiteX1" fmla="*/ 5374081 w 5380355"/>
                <a:gd name="connsiteY1" fmla="*/ 1645424 h 2474006"/>
                <a:gd name="connsiteX2" fmla="*/ 2136611 w 5380355"/>
                <a:gd name="connsiteY2" fmla="*/ 2460970 h 2474006"/>
                <a:gd name="connsiteX3" fmla="*/ 608398 w 5380355"/>
                <a:gd name="connsiteY3" fmla="*/ 873387 h 2474006"/>
                <a:gd name="connsiteX4" fmla="*/ 3510104 w 5380355"/>
                <a:gd name="connsiteY4" fmla="*/ 478421 h 2474006"/>
                <a:gd name="connsiteX5" fmla="*/ 117591 w 5380355"/>
                <a:gd name="connsiteY5" fmla="*/ 11975 h 2474006"/>
                <a:gd name="connsiteX6" fmla="*/ 5380355 w 5380355"/>
                <a:gd name="connsiteY6" fmla="*/ 0 h 2474006"/>
                <a:gd name="connsiteX0" fmla="*/ 5380355 w 5380355"/>
                <a:gd name="connsiteY0" fmla="*/ 0 h 2484552"/>
                <a:gd name="connsiteX1" fmla="*/ 5374081 w 5380355"/>
                <a:gd name="connsiteY1" fmla="*/ 1645424 h 2484552"/>
                <a:gd name="connsiteX2" fmla="*/ 2136611 w 5380355"/>
                <a:gd name="connsiteY2" fmla="*/ 2460970 h 2484552"/>
                <a:gd name="connsiteX3" fmla="*/ 608398 w 5380355"/>
                <a:gd name="connsiteY3" fmla="*/ 873387 h 2484552"/>
                <a:gd name="connsiteX4" fmla="*/ 3510104 w 5380355"/>
                <a:gd name="connsiteY4" fmla="*/ 478421 h 2484552"/>
                <a:gd name="connsiteX5" fmla="*/ 117591 w 5380355"/>
                <a:gd name="connsiteY5" fmla="*/ 11975 h 2484552"/>
                <a:gd name="connsiteX6" fmla="*/ 5380355 w 5380355"/>
                <a:gd name="connsiteY6" fmla="*/ 0 h 2484552"/>
                <a:gd name="connsiteX0" fmla="*/ 5380355 w 5380355"/>
                <a:gd name="connsiteY0" fmla="*/ 0 h 2484552"/>
                <a:gd name="connsiteX1" fmla="*/ 5374081 w 5380355"/>
                <a:gd name="connsiteY1" fmla="*/ 1645424 h 2484552"/>
                <a:gd name="connsiteX2" fmla="*/ 2136611 w 5380355"/>
                <a:gd name="connsiteY2" fmla="*/ 2460970 h 2484552"/>
                <a:gd name="connsiteX3" fmla="*/ 608398 w 5380355"/>
                <a:gd name="connsiteY3" fmla="*/ 873387 h 2484552"/>
                <a:gd name="connsiteX4" fmla="*/ 3510104 w 5380355"/>
                <a:gd name="connsiteY4" fmla="*/ 478421 h 2484552"/>
                <a:gd name="connsiteX5" fmla="*/ 117591 w 5380355"/>
                <a:gd name="connsiteY5" fmla="*/ 11975 h 2484552"/>
                <a:gd name="connsiteX6" fmla="*/ 5380355 w 5380355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273438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273438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221473 w 5262764"/>
                <a:gd name="connsiteY4" fmla="*/ 253440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221473 w 5262764"/>
                <a:gd name="connsiteY4" fmla="*/ 253440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221473 w 5262764"/>
                <a:gd name="connsiteY4" fmla="*/ 253440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584380 w 5584380"/>
                <a:gd name="connsiteY0" fmla="*/ 0 h 2484552"/>
                <a:gd name="connsiteX1" fmla="*/ 5578106 w 5584380"/>
                <a:gd name="connsiteY1" fmla="*/ 1645424 h 2484552"/>
                <a:gd name="connsiteX2" fmla="*/ 2340636 w 5584380"/>
                <a:gd name="connsiteY2" fmla="*/ 2460970 h 2484552"/>
                <a:gd name="connsiteX3" fmla="*/ 812423 w 5584380"/>
                <a:gd name="connsiteY3" fmla="*/ 873387 h 2484552"/>
                <a:gd name="connsiteX4" fmla="*/ 507516 w 5584380"/>
                <a:gd name="connsiteY4" fmla="*/ 163447 h 2484552"/>
                <a:gd name="connsiteX5" fmla="*/ 0 w 5584380"/>
                <a:gd name="connsiteY5" fmla="*/ 6834 h 2484552"/>
                <a:gd name="connsiteX6" fmla="*/ 5584380 w 5584380"/>
                <a:gd name="connsiteY6" fmla="*/ 0 h 2484552"/>
                <a:gd name="connsiteX0" fmla="*/ 5584380 w 5584380"/>
                <a:gd name="connsiteY0" fmla="*/ 0 h 2484552"/>
                <a:gd name="connsiteX1" fmla="*/ 5578106 w 5584380"/>
                <a:gd name="connsiteY1" fmla="*/ 1645424 h 2484552"/>
                <a:gd name="connsiteX2" fmla="*/ 2340636 w 5584380"/>
                <a:gd name="connsiteY2" fmla="*/ 2460970 h 2484552"/>
                <a:gd name="connsiteX3" fmla="*/ 812423 w 5584380"/>
                <a:gd name="connsiteY3" fmla="*/ 873387 h 2484552"/>
                <a:gd name="connsiteX4" fmla="*/ 84821 w 5584380"/>
                <a:gd name="connsiteY4" fmla="*/ 132598 h 2484552"/>
                <a:gd name="connsiteX5" fmla="*/ 0 w 5584380"/>
                <a:gd name="connsiteY5" fmla="*/ 6834 h 2484552"/>
                <a:gd name="connsiteX6" fmla="*/ 5584380 w 5584380"/>
                <a:gd name="connsiteY6" fmla="*/ 0 h 2484552"/>
                <a:gd name="connsiteX0" fmla="*/ 5584380 w 5584380"/>
                <a:gd name="connsiteY0" fmla="*/ 0 h 2491588"/>
                <a:gd name="connsiteX1" fmla="*/ 5578106 w 5584380"/>
                <a:gd name="connsiteY1" fmla="*/ 1645424 h 2491588"/>
                <a:gd name="connsiteX2" fmla="*/ 2340636 w 5584380"/>
                <a:gd name="connsiteY2" fmla="*/ 2460970 h 2491588"/>
                <a:gd name="connsiteX3" fmla="*/ 789451 w 5584380"/>
                <a:gd name="connsiteY3" fmla="*/ 775700 h 2491588"/>
                <a:gd name="connsiteX4" fmla="*/ 84821 w 5584380"/>
                <a:gd name="connsiteY4" fmla="*/ 132598 h 2491588"/>
                <a:gd name="connsiteX5" fmla="*/ 0 w 5584380"/>
                <a:gd name="connsiteY5" fmla="*/ 6834 h 2491588"/>
                <a:gd name="connsiteX6" fmla="*/ 5584380 w 5584380"/>
                <a:gd name="connsiteY6" fmla="*/ 0 h 2491588"/>
                <a:gd name="connsiteX0" fmla="*/ 5584380 w 5584380"/>
                <a:gd name="connsiteY0" fmla="*/ 0 h 2491588"/>
                <a:gd name="connsiteX1" fmla="*/ 5578106 w 5584380"/>
                <a:gd name="connsiteY1" fmla="*/ 1645424 h 2491588"/>
                <a:gd name="connsiteX2" fmla="*/ 2340636 w 5584380"/>
                <a:gd name="connsiteY2" fmla="*/ 2460970 h 2491588"/>
                <a:gd name="connsiteX3" fmla="*/ 789451 w 5584380"/>
                <a:gd name="connsiteY3" fmla="*/ 775700 h 2491588"/>
                <a:gd name="connsiteX4" fmla="*/ 84821 w 5584380"/>
                <a:gd name="connsiteY4" fmla="*/ 132598 h 2491588"/>
                <a:gd name="connsiteX5" fmla="*/ 0 w 5584380"/>
                <a:gd name="connsiteY5" fmla="*/ 6834 h 2491588"/>
                <a:gd name="connsiteX6" fmla="*/ 5584380 w 5584380"/>
                <a:gd name="connsiteY6" fmla="*/ 0 h 2491588"/>
                <a:gd name="connsiteX0" fmla="*/ 5584380 w 5584380"/>
                <a:gd name="connsiteY0" fmla="*/ 0 h 2491084"/>
                <a:gd name="connsiteX1" fmla="*/ 5578106 w 5584380"/>
                <a:gd name="connsiteY1" fmla="*/ 1645424 h 2491084"/>
                <a:gd name="connsiteX2" fmla="*/ 2340636 w 5584380"/>
                <a:gd name="connsiteY2" fmla="*/ 2460970 h 2491084"/>
                <a:gd name="connsiteX3" fmla="*/ 789451 w 5584380"/>
                <a:gd name="connsiteY3" fmla="*/ 775700 h 2491084"/>
                <a:gd name="connsiteX4" fmla="*/ 84821 w 5584380"/>
                <a:gd name="connsiteY4" fmla="*/ 132598 h 2491084"/>
                <a:gd name="connsiteX5" fmla="*/ 0 w 5584380"/>
                <a:gd name="connsiteY5" fmla="*/ 6834 h 2491084"/>
                <a:gd name="connsiteX6" fmla="*/ 5584380 w 5584380"/>
                <a:gd name="connsiteY6" fmla="*/ 0 h 249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84380" h="2491084">
                  <a:moveTo>
                    <a:pt x="5584380" y="0"/>
                  </a:moveTo>
                  <a:cubicBezTo>
                    <a:pt x="5582289" y="548475"/>
                    <a:pt x="5580197" y="1096949"/>
                    <a:pt x="5578106" y="1645424"/>
                  </a:cubicBezTo>
                  <a:cubicBezTo>
                    <a:pt x="3408050" y="2220013"/>
                    <a:pt x="3170907" y="2292299"/>
                    <a:pt x="2340636" y="2460970"/>
                  </a:cubicBezTo>
                  <a:cubicBezTo>
                    <a:pt x="1510365" y="2629641"/>
                    <a:pt x="873912" y="2092709"/>
                    <a:pt x="789451" y="775700"/>
                  </a:cubicBezTo>
                  <a:cubicBezTo>
                    <a:pt x="360822" y="664691"/>
                    <a:pt x="153917" y="441153"/>
                    <a:pt x="84821" y="132598"/>
                  </a:cubicBezTo>
                  <a:cubicBezTo>
                    <a:pt x="-9684" y="59023"/>
                    <a:pt x="71119" y="74906"/>
                    <a:pt x="0" y="6834"/>
                  </a:cubicBezTo>
                  <a:lnTo>
                    <a:pt x="5584380" y="0"/>
                  </a:lnTo>
                  <a:close/>
                </a:path>
              </a:pathLst>
            </a:custGeom>
            <a:solidFill>
              <a:srgbClr val="7F4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752744" y="1141679"/>
              <a:ext cx="6455713" cy="2529796"/>
            </a:xfrm>
            <a:custGeom>
              <a:avLst/>
              <a:gdLst>
                <a:gd name="connsiteX0" fmla="*/ 5078627 w 5078627"/>
                <a:gd name="connsiteY0" fmla="*/ 0 h 2557849"/>
                <a:gd name="connsiteX1" fmla="*/ 5078627 w 5078627"/>
                <a:gd name="connsiteY1" fmla="*/ 1631092 h 2557849"/>
                <a:gd name="connsiteX2" fmla="*/ 1581665 w 5078627"/>
                <a:gd name="connsiteY2" fmla="*/ 2557849 h 2557849"/>
                <a:gd name="connsiteX3" fmla="*/ 0 w 5078627"/>
                <a:gd name="connsiteY3" fmla="*/ 24714 h 2557849"/>
                <a:gd name="connsiteX4" fmla="*/ 5078627 w 5078627"/>
                <a:gd name="connsiteY4" fmla="*/ 0 h 2557849"/>
                <a:gd name="connsiteX0" fmla="*/ 5222731 w 5222731"/>
                <a:gd name="connsiteY0" fmla="*/ 0 h 2557849"/>
                <a:gd name="connsiteX1" fmla="*/ 5222731 w 5222731"/>
                <a:gd name="connsiteY1" fmla="*/ 1631092 h 2557849"/>
                <a:gd name="connsiteX2" fmla="*/ 1725769 w 5222731"/>
                <a:gd name="connsiteY2" fmla="*/ 2557849 h 2557849"/>
                <a:gd name="connsiteX3" fmla="*/ 144104 w 5222731"/>
                <a:gd name="connsiteY3" fmla="*/ 24714 h 2557849"/>
                <a:gd name="connsiteX4" fmla="*/ 5222731 w 5222731"/>
                <a:gd name="connsiteY4" fmla="*/ 0 h 2557849"/>
                <a:gd name="connsiteX0" fmla="*/ 5078627 w 5078627"/>
                <a:gd name="connsiteY0" fmla="*/ 0 h 2557849"/>
                <a:gd name="connsiteX1" fmla="*/ 5078627 w 5078627"/>
                <a:gd name="connsiteY1" fmla="*/ 1631092 h 2557849"/>
                <a:gd name="connsiteX2" fmla="*/ 1581665 w 5078627"/>
                <a:gd name="connsiteY2" fmla="*/ 2557849 h 2557849"/>
                <a:gd name="connsiteX3" fmla="*/ 0 w 5078627"/>
                <a:gd name="connsiteY3" fmla="*/ 24714 h 2557849"/>
                <a:gd name="connsiteX4" fmla="*/ 5078627 w 5078627"/>
                <a:gd name="connsiteY4" fmla="*/ 0 h 2557849"/>
                <a:gd name="connsiteX0" fmla="*/ 5222731 w 5222731"/>
                <a:gd name="connsiteY0" fmla="*/ 0 h 2613184"/>
                <a:gd name="connsiteX1" fmla="*/ 5222731 w 5222731"/>
                <a:gd name="connsiteY1" fmla="*/ 1631092 h 2613184"/>
                <a:gd name="connsiteX2" fmla="*/ 1725769 w 5222731"/>
                <a:gd name="connsiteY2" fmla="*/ 2557849 h 2613184"/>
                <a:gd name="connsiteX3" fmla="*/ 144104 w 5222731"/>
                <a:gd name="connsiteY3" fmla="*/ 24714 h 2613184"/>
                <a:gd name="connsiteX4" fmla="*/ 5222731 w 5222731"/>
                <a:gd name="connsiteY4" fmla="*/ 0 h 2613184"/>
                <a:gd name="connsiteX0" fmla="*/ 5216632 w 5216632"/>
                <a:gd name="connsiteY0" fmla="*/ 0 h 2561334"/>
                <a:gd name="connsiteX1" fmla="*/ 5216632 w 5216632"/>
                <a:gd name="connsiteY1" fmla="*/ 1631092 h 2561334"/>
                <a:gd name="connsiteX2" fmla="*/ 1719670 w 5216632"/>
                <a:gd name="connsiteY2" fmla="*/ 2557849 h 2561334"/>
                <a:gd name="connsiteX3" fmla="*/ 138005 w 5216632"/>
                <a:gd name="connsiteY3" fmla="*/ 24714 h 2561334"/>
                <a:gd name="connsiteX4" fmla="*/ 5216632 w 5216632"/>
                <a:gd name="connsiteY4" fmla="*/ 0 h 2561334"/>
                <a:gd name="connsiteX0" fmla="*/ 5200045 w 5200045"/>
                <a:gd name="connsiteY0" fmla="*/ 0 h 2487309"/>
                <a:gd name="connsiteX1" fmla="*/ 5200045 w 5200045"/>
                <a:gd name="connsiteY1" fmla="*/ 1631092 h 2487309"/>
                <a:gd name="connsiteX2" fmla="*/ 1962575 w 5200045"/>
                <a:gd name="connsiteY2" fmla="*/ 2483708 h 2487309"/>
                <a:gd name="connsiteX3" fmla="*/ 121418 w 5200045"/>
                <a:gd name="connsiteY3" fmla="*/ 24714 h 2487309"/>
                <a:gd name="connsiteX4" fmla="*/ 5200045 w 5200045"/>
                <a:gd name="connsiteY4" fmla="*/ 0 h 2487309"/>
                <a:gd name="connsiteX0" fmla="*/ 5200045 w 5200045"/>
                <a:gd name="connsiteY0" fmla="*/ 0 h 2487309"/>
                <a:gd name="connsiteX1" fmla="*/ 5200045 w 5200045"/>
                <a:gd name="connsiteY1" fmla="*/ 1631092 h 2487309"/>
                <a:gd name="connsiteX2" fmla="*/ 1962575 w 5200045"/>
                <a:gd name="connsiteY2" fmla="*/ 2483708 h 2487309"/>
                <a:gd name="connsiteX3" fmla="*/ 121418 w 5200045"/>
                <a:gd name="connsiteY3" fmla="*/ 24714 h 2487309"/>
                <a:gd name="connsiteX4" fmla="*/ 5200045 w 5200045"/>
                <a:gd name="connsiteY4" fmla="*/ 0 h 2487309"/>
                <a:gd name="connsiteX0" fmla="*/ 5078627 w 5078627"/>
                <a:gd name="connsiteY0" fmla="*/ 0 h 2489519"/>
                <a:gd name="connsiteX1" fmla="*/ 5078627 w 5078627"/>
                <a:gd name="connsiteY1" fmla="*/ 1631092 h 2489519"/>
                <a:gd name="connsiteX2" fmla="*/ 1841157 w 5078627"/>
                <a:gd name="connsiteY2" fmla="*/ 2483708 h 2489519"/>
                <a:gd name="connsiteX3" fmla="*/ 0 w 5078627"/>
                <a:gd name="connsiteY3" fmla="*/ 24714 h 2489519"/>
                <a:gd name="connsiteX4" fmla="*/ 5078627 w 5078627"/>
                <a:gd name="connsiteY4" fmla="*/ 0 h 2489519"/>
                <a:gd name="connsiteX0" fmla="*/ 5078627 w 5078627"/>
                <a:gd name="connsiteY0" fmla="*/ 0 h 2559412"/>
                <a:gd name="connsiteX1" fmla="*/ 5078627 w 5078627"/>
                <a:gd name="connsiteY1" fmla="*/ 1668162 h 2559412"/>
                <a:gd name="connsiteX2" fmla="*/ 1841157 w 5078627"/>
                <a:gd name="connsiteY2" fmla="*/ 2483708 h 2559412"/>
                <a:gd name="connsiteX3" fmla="*/ 0 w 5078627"/>
                <a:gd name="connsiteY3" fmla="*/ 24714 h 2559412"/>
                <a:gd name="connsiteX4" fmla="*/ 5078627 w 5078627"/>
                <a:gd name="connsiteY4" fmla="*/ 0 h 2559412"/>
                <a:gd name="connsiteX0" fmla="*/ 5078627 w 5078627"/>
                <a:gd name="connsiteY0" fmla="*/ 0 h 2493142"/>
                <a:gd name="connsiteX1" fmla="*/ 5078627 w 5078627"/>
                <a:gd name="connsiteY1" fmla="*/ 1668162 h 2493142"/>
                <a:gd name="connsiteX2" fmla="*/ 1841157 w 5078627"/>
                <a:gd name="connsiteY2" fmla="*/ 2483708 h 2493142"/>
                <a:gd name="connsiteX3" fmla="*/ 0 w 5078627"/>
                <a:gd name="connsiteY3" fmla="*/ 24714 h 2493142"/>
                <a:gd name="connsiteX4" fmla="*/ 5078627 w 5078627"/>
                <a:gd name="connsiteY4" fmla="*/ 0 h 2493142"/>
                <a:gd name="connsiteX0" fmla="*/ 5078627 w 5078627"/>
                <a:gd name="connsiteY0" fmla="*/ 0 h 2513899"/>
                <a:gd name="connsiteX1" fmla="*/ 5078627 w 5078627"/>
                <a:gd name="connsiteY1" fmla="*/ 1668162 h 2513899"/>
                <a:gd name="connsiteX2" fmla="*/ 1841157 w 5078627"/>
                <a:gd name="connsiteY2" fmla="*/ 2483708 h 2513899"/>
                <a:gd name="connsiteX3" fmla="*/ 0 w 5078627"/>
                <a:gd name="connsiteY3" fmla="*/ 24714 h 2513899"/>
                <a:gd name="connsiteX4" fmla="*/ 5078627 w 5078627"/>
                <a:gd name="connsiteY4" fmla="*/ 0 h 2513899"/>
                <a:gd name="connsiteX0" fmla="*/ 5084901 w 5084901"/>
                <a:gd name="connsiteY0" fmla="*/ 0 h 2491161"/>
                <a:gd name="connsiteX1" fmla="*/ 5078627 w 5084901"/>
                <a:gd name="connsiteY1" fmla="*/ 1645424 h 2491161"/>
                <a:gd name="connsiteX2" fmla="*/ 1841157 w 5084901"/>
                <a:gd name="connsiteY2" fmla="*/ 2460970 h 2491161"/>
                <a:gd name="connsiteX3" fmla="*/ 0 w 5084901"/>
                <a:gd name="connsiteY3" fmla="*/ 1976 h 2491161"/>
                <a:gd name="connsiteX4" fmla="*/ 5084901 w 5084901"/>
                <a:gd name="connsiteY4" fmla="*/ 0 h 2491161"/>
                <a:gd name="connsiteX0" fmla="*/ 5262764 w 5262764"/>
                <a:gd name="connsiteY0" fmla="*/ 0 h 2491341"/>
                <a:gd name="connsiteX1" fmla="*/ 5256490 w 5262764"/>
                <a:gd name="connsiteY1" fmla="*/ 1645424 h 2491341"/>
                <a:gd name="connsiteX2" fmla="*/ 2019020 w 5262764"/>
                <a:gd name="connsiteY2" fmla="*/ 2460970 h 2491341"/>
                <a:gd name="connsiteX3" fmla="*/ 0 w 5262764"/>
                <a:gd name="connsiteY3" fmla="*/ 11975 h 2491341"/>
                <a:gd name="connsiteX4" fmla="*/ 5262764 w 5262764"/>
                <a:gd name="connsiteY4" fmla="*/ 0 h 2491341"/>
                <a:gd name="connsiteX0" fmla="*/ 5706124 w 5706124"/>
                <a:gd name="connsiteY0" fmla="*/ 0 h 2460970"/>
                <a:gd name="connsiteX1" fmla="*/ 5699850 w 5706124"/>
                <a:gd name="connsiteY1" fmla="*/ 1645424 h 2460970"/>
                <a:gd name="connsiteX2" fmla="*/ 2462380 w 5706124"/>
                <a:gd name="connsiteY2" fmla="*/ 2460970 h 2460970"/>
                <a:gd name="connsiteX3" fmla="*/ 522542 w 5706124"/>
                <a:gd name="connsiteY3" fmla="*/ 588411 h 2460970"/>
                <a:gd name="connsiteX4" fmla="*/ 443360 w 5706124"/>
                <a:gd name="connsiteY4" fmla="*/ 11975 h 2460970"/>
                <a:gd name="connsiteX5" fmla="*/ 5706124 w 5706124"/>
                <a:gd name="connsiteY5" fmla="*/ 0 h 2460970"/>
                <a:gd name="connsiteX0" fmla="*/ 5643883 w 5643883"/>
                <a:gd name="connsiteY0" fmla="*/ 0 h 2460970"/>
                <a:gd name="connsiteX1" fmla="*/ 5637609 w 5643883"/>
                <a:gd name="connsiteY1" fmla="*/ 1645424 h 2460970"/>
                <a:gd name="connsiteX2" fmla="*/ 2400139 w 5643883"/>
                <a:gd name="connsiteY2" fmla="*/ 2460970 h 2460970"/>
                <a:gd name="connsiteX3" fmla="*/ 856681 w 5643883"/>
                <a:gd name="connsiteY3" fmla="*/ 1143365 h 2460970"/>
                <a:gd name="connsiteX4" fmla="*/ 460301 w 5643883"/>
                <a:gd name="connsiteY4" fmla="*/ 588411 h 2460970"/>
                <a:gd name="connsiteX5" fmla="*/ 381119 w 5643883"/>
                <a:gd name="connsiteY5" fmla="*/ 11975 h 2460970"/>
                <a:gd name="connsiteX6" fmla="*/ 5643883 w 5643883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593153 w 5380355"/>
                <a:gd name="connsiteY3" fmla="*/ 1143365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3931893 w 5380355"/>
                <a:gd name="connsiteY3" fmla="*/ 110836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3931893 w 5380355"/>
                <a:gd name="connsiteY3" fmla="*/ 110836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608398 w 5380355"/>
                <a:gd name="connsiteY3" fmla="*/ 87338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608398 w 5380355"/>
                <a:gd name="connsiteY3" fmla="*/ 87338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60970"/>
                <a:gd name="connsiteX1" fmla="*/ 5374081 w 5380355"/>
                <a:gd name="connsiteY1" fmla="*/ 1645424 h 2460970"/>
                <a:gd name="connsiteX2" fmla="*/ 2136611 w 5380355"/>
                <a:gd name="connsiteY2" fmla="*/ 2460970 h 2460970"/>
                <a:gd name="connsiteX3" fmla="*/ 608398 w 5380355"/>
                <a:gd name="connsiteY3" fmla="*/ 873387 h 2460970"/>
                <a:gd name="connsiteX4" fmla="*/ 3510104 w 5380355"/>
                <a:gd name="connsiteY4" fmla="*/ 478421 h 2460970"/>
                <a:gd name="connsiteX5" fmla="*/ 117591 w 5380355"/>
                <a:gd name="connsiteY5" fmla="*/ 11975 h 2460970"/>
                <a:gd name="connsiteX6" fmla="*/ 5380355 w 5380355"/>
                <a:gd name="connsiteY6" fmla="*/ 0 h 2460970"/>
                <a:gd name="connsiteX0" fmla="*/ 5380355 w 5380355"/>
                <a:gd name="connsiteY0" fmla="*/ 0 h 2474006"/>
                <a:gd name="connsiteX1" fmla="*/ 5374081 w 5380355"/>
                <a:gd name="connsiteY1" fmla="*/ 1645424 h 2474006"/>
                <a:gd name="connsiteX2" fmla="*/ 2136611 w 5380355"/>
                <a:gd name="connsiteY2" fmla="*/ 2460970 h 2474006"/>
                <a:gd name="connsiteX3" fmla="*/ 608398 w 5380355"/>
                <a:gd name="connsiteY3" fmla="*/ 873387 h 2474006"/>
                <a:gd name="connsiteX4" fmla="*/ 3510104 w 5380355"/>
                <a:gd name="connsiteY4" fmla="*/ 478421 h 2474006"/>
                <a:gd name="connsiteX5" fmla="*/ 117591 w 5380355"/>
                <a:gd name="connsiteY5" fmla="*/ 11975 h 2474006"/>
                <a:gd name="connsiteX6" fmla="*/ 5380355 w 5380355"/>
                <a:gd name="connsiteY6" fmla="*/ 0 h 2474006"/>
                <a:gd name="connsiteX0" fmla="*/ 5380355 w 5380355"/>
                <a:gd name="connsiteY0" fmla="*/ 0 h 2484552"/>
                <a:gd name="connsiteX1" fmla="*/ 5374081 w 5380355"/>
                <a:gd name="connsiteY1" fmla="*/ 1645424 h 2484552"/>
                <a:gd name="connsiteX2" fmla="*/ 2136611 w 5380355"/>
                <a:gd name="connsiteY2" fmla="*/ 2460970 h 2484552"/>
                <a:gd name="connsiteX3" fmla="*/ 608398 w 5380355"/>
                <a:gd name="connsiteY3" fmla="*/ 873387 h 2484552"/>
                <a:gd name="connsiteX4" fmla="*/ 3510104 w 5380355"/>
                <a:gd name="connsiteY4" fmla="*/ 478421 h 2484552"/>
                <a:gd name="connsiteX5" fmla="*/ 117591 w 5380355"/>
                <a:gd name="connsiteY5" fmla="*/ 11975 h 2484552"/>
                <a:gd name="connsiteX6" fmla="*/ 5380355 w 5380355"/>
                <a:gd name="connsiteY6" fmla="*/ 0 h 2484552"/>
                <a:gd name="connsiteX0" fmla="*/ 5380355 w 5380355"/>
                <a:gd name="connsiteY0" fmla="*/ 0 h 2484552"/>
                <a:gd name="connsiteX1" fmla="*/ 5374081 w 5380355"/>
                <a:gd name="connsiteY1" fmla="*/ 1645424 h 2484552"/>
                <a:gd name="connsiteX2" fmla="*/ 2136611 w 5380355"/>
                <a:gd name="connsiteY2" fmla="*/ 2460970 h 2484552"/>
                <a:gd name="connsiteX3" fmla="*/ 608398 w 5380355"/>
                <a:gd name="connsiteY3" fmla="*/ 873387 h 2484552"/>
                <a:gd name="connsiteX4" fmla="*/ 3510104 w 5380355"/>
                <a:gd name="connsiteY4" fmla="*/ 478421 h 2484552"/>
                <a:gd name="connsiteX5" fmla="*/ 117591 w 5380355"/>
                <a:gd name="connsiteY5" fmla="*/ 11975 h 2484552"/>
                <a:gd name="connsiteX6" fmla="*/ 5380355 w 5380355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618637 w 5618637"/>
                <a:gd name="connsiteY0" fmla="*/ 0 h 2484552"/>
                <a:gd name="connsiteX1" fmla="*/ 5612363 w 5618637"/>
                <a:gd name="connsiteY1" fmla="*/ 1645424 h 2484552"/>
                <a:gd name="connsiteX2" fmla="*/ 2374893 w 5618637"/>
                <a:gd name="connsiteY2" fmla="*/ 2460970 h 2484552"/>
                <a:gd name="connsiteX3" fmla="*/ 846680 w 5618637"/>
                <a:gd name="connsiteY3" fmla="*/ 873387 h 2484552"/>
                <a:gd name="connsiteX4" fmla="*/ 541773 w 5618637"/>
                <a:gd name="connsiteY4" fmla="*/ 273438 h 2484552"/>
                <a:gd name="connsiteX5" fmla="*/ 355873 w 5618637"/>
                <a:gd name="connsiteY5" fmla="*/ 11975 h 2484552"/>
                <a:gd name="connsiteX6" fmla="*/ 5618637 w 5618637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273438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273438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221473 w 5262764"/>
                <a:gd name="connsiteY4" fmla="*/ 253440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221473 w 5262764"/>
                <a:gd name="connsiteY4" fmla="*/ 253440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221473 w 5262764"/>
                <a:gd name="connsiteY4" fmla="*/ 253440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262764 w 5262764"/>
                <a:gd name="connsiteY0" fmla="*/ 0 h 2484552"/>
                <a:gd name="connsiteX1" fmla="*/ 5256490 w 5262764"/>
                <a:gd name="connsiteY1" fmla="*/ 1645424 h 2484552"/>
                <a:gd name="connsiteX2" fmla="*/ 2019020 w 5262764"/>
                <a:gd name="connsiteY2" fmla="*/ 2460970 h 2484552"/>
                <a:gd name="connsiteX3" fmla="*/ 490807 w 5262764"/>
                <a:gd name="connsiteY3" fmla="*/ 873387 h 2484552"/>
                <a:gd name="connsiteX4" fmla="*/ 185900 w 5262764"/>
                <a:gd name="connsiteY4" fmla="*/ 163447 h 2484552"/>
                <a:gd name="connsiteX5" fmla="*/ 0 w 5262764"/>
                <a:gd name="connsiteY5" fmla="*/ 11975 h 2484552"/>
                <a:gd name="connsiteX6" fmla="*/ 5262764 w 5262764"/>
                <a:gd name="connsiteY6" fmla="*/ 0 h 2484552"/>
                <a:gd name="connsiteX0" fmla="*/ 5532237 w 5532237"/>
                <a:gd name="connsiteY0" fmla="*/ 0 h 2484552"/>
                <a:gd name="connsiteX1" fmla="*/ 5525963 w 5532237"/>
                <a:gd name="connsiteY1" fmla="*/ 1645424 h 2484552"/>
                <a:gd name="connsiteX2" fmla="*/ 2288493 w 5532237"/>
                <a:gd name="connsiteY2" fmla="*/ 2460970 h 2484552"/>
                <a:gd name="connsiteX3" fmla="*/ 760280 w 5532237"/>
                <a:gd name="connsiteY3" fmla="*/ 873387 h 2484552"/>
                <a:gd name="connsiteX4" fmla="*/ 13892 w 5532237"/>
                <a:gd name="connsiteY4" fmla="*/ 153095 h 2484552"/>
                <a:gd name="connsiteX5" fmla="*/ 269473 w 5532237"/>
                <a:gd name="connsiteY5" fmla="*/ 11975 h 2484552"/>
                <a:gd name="connsiteX6" fmla="*/ 5532237 w 5532237"/>
                <a:gd name="connsiteY6" fmla="*/ 0 h 2484552"/>
                <a:gd name="connsiteX0" fmla="*/ 5532237 w 5532237"/>
                <a:gd name="connsiteY0" fmla="*/ 0 h 2491080"/>
                <a:gd name="connsiteX1" fmla="*/ 5525963 w 5532237"/>
                <a:gd name="connsiteY1" fmla="*/ 1645424 h 2491080"/>
                <a:gd name="connsiteX2" fmla="*/ 2288493 w 5532237"/>
                <a:gd name="connsiteY2" fmla="*/ 2460970 h 2491080"/>
                <a:gd name="connsiteX3" fmla="*/ 746484 w 5532237"/>
                <a:gd name="connsiteY3" fmla="*/ 785399 h 2491080"/>
                <a:gd name="connsiteX4" fmla="*/ 13892 w 5532237"/>
                <a:gd name="connsiteY4" fmla="*/ 153095 h 2491080"/>
                <a:gd name="connsiteX5" fmla="*/ 269473 w 5532237"/>
                <a:gd name="connsiteY5" fmla="*/ 11975 h 2491080"/>
                <a:gd name="connsiteX6" fmla="*/ 5532237 w 5532237"/>
                <a:gd name="connsiteY6" fmla="*/ 0 h 2491080"/>
                <a:gd name="connsiteX0" fmla="*/ 5532237 w 5532237"/>
                <a:gd name="connsiteY0" fmla="*/ 0 h 2491080"/>
                <a:gd name="connsiteX1" fmla="*/ 5525963 w 5532237"/>
                <a:gd name="connsiteY1" fmla="*/ 1645424 h 2491080"/>
                <a:gd name="connsiteX2" fmla="*/ 2288493 w 5532237"/>
                <a:gd name="connsiteY2" fmla="*/ 2460970 h 2491080"/>
                <a:gd name="connsiteX3" fmla="*/ 746484 w 5532237"/>
                <a:gd name="connsiteY3" fmla="*/ 785399 h 2491080"/>
                <a:gd name="connsiteX4" fmla="*/ 13892 w 5532237"/>
                <a:gd name="connsiteY4" fmla="*/ 153095 h 2491080"/>
                <a:gd name="connsiteX5" fmla="*/ 269473 w 5532237"/>
                <a:gd name="connsiteY5" fmla="*/ 11975 h 2491080"/>
                <a:gd name="connsiteX6" fmla="*/ 5532237 w 5532237"/>
                <a:gd name="connsiteY6" fmla="*/ 0 h 2491080"/>
                <a:gd name="connsiteX0" fmla="*/ 5532237 w 5532237"/>
                <a:gd name="connsiteY0" fmla="*/ 0 h 2482772"/>
                <a:gd name="connsiteX1" fmla="*/ 5525963 w 5532237"/>
                <a:gd name="connsiteY1" fmla="*/ 1645424 h 2482772"/>
                <a:gd name="connsiteX2" fmla="*/ 2288493 w 5532237"/>
                <a:gd name="connsiteY2" fmla="*/ 2460970 h 2482772"/>
                <a:gd name="connsiteX3" fmla="*/ 746484 w 5532237"/>
                <a:gd name="connsiteY3" fmla="*/ 785399 h 2482772"/>
                <a:gd name="connsiteX4" fmla="*/ 13892 w 5532237"/>
                <a:gd name="connsiteY4" fmla="*/ 153095 h 2482772"/>
                <a:gd name="connsiteX5" fmla="*/ 269473 w 5532237"/>
                <a:gd name="connsiteY5" fmla="*/ 11975 h 2482772"/>
                <a:gd name="connsiteX6" fmla="*/ 5532237 w 5532237"/>
                <a:gd name="connsiteY6" fmla="*/ 0 h 2482772"/>
                <a:gd name="connsiteX0" fmla="*/ 5869800 w 5869800"/>
                <a:gd name="connsiteY0" fmla="*/ 0 h 2482772"/>
                <a:gd name="connsiteX1" fmla="*/ 5863526 w 5869800"/>
                <a:gd name="connsiteY1" fmla="*/ 1645424 h 2482772"/>
                <a:gd name="connsiteX2" fmla="*/ 2626056 w 5869800"/>
                <a:gd name="connsiteY2" fmla="*/ 2460970 h 2482772"/>
                <a:gd name="connsiteX3" fmla="*/ 1084047 w 5869800"/>
                <a:gd name="connsiteY3" fmla="*/ 785399 h 2482772"/>
                <a:gd name="connsiteX4" fmla="*/ 351455 w 5869800"/>
                <a:gd name="connsiteY4" fmla="*/ 153095 h 2482772"/>
                <a:gd name="connsiteX5" fmla="*/ 0 w 5869800"/>
                <a:gd name="connsiteY5" fmla="*/ 17151 h 2482772"/>
                <a:gd name="connsiteX6" fmla="*/ 5869800 w 5869800"/>
                <a:gd name="connsiteY6" fmla="*/ 0 h 2482772"/>
                <a:gd name="connsiteX0" fmla="*/ 5869800 w 5869800"/>
                <a:gd name="connsiteY0" fmla="*/ 0 h 2482772"/>
                <a:gd name="connsiteX1" fmla="*/ 5863526 w 5869800"/>
                <a:gd name="connsiteY1" fmla="*/ 1645424 h 2482772"/>
                <a:gd name="connsiteX2" fmla="*/ 2626056 w 5869800"/>
                <a:gd name="connsiteY2" fmla="*/ 2460970 h 2482772"/>
                <a:gd name="connsiteX3" fmla="*/ 1084047 w 5869800"/>
                <a:gd name="connsiteY3" fmla="*/ 785399 h 2482772"/>
                <a:gd name="connsiteX4" fmla="*/ 351455 w 5869800"/>
                <a:gd name="connsiteY4" fmla="*/ 153095 h 2482772"/>
                <a:gd name="connsiteX5" fmla="*/ 0 w 5869800"/>
                <a:gd name="connsiteY5" fmla="*/ 17151 h 2482772"/>
                <a:gd name="connsiteX6" fmla="*/ 5869800 w 5869800"/>
                <a:gd name="connsiteY6" fmla="*/ 0 h 2482772"/>
                <a:gd name="connsiteX0" fmla="*/ 5869800 w 5869800"/>
                <a:gd name="connsiteY0" fmla="*/ 0 h 2492441"/>
                <a:gd name="connsiteX1" fmla="*/ 5863526 w 5869800"/>
                <a:gd name="connsiteY1" fmla="*/ 1645424 h 2492441"/>
                <a:gd name="connsiteX2" fmla="*/ 2626056 w 5869800"/>
                <a:gd name="connsiteY2" fmla="*/ 2460970 h 2492441"/>
                <a:gd name="connsiteX3" fmla="*/ 1088645 w 5869800"/>
                <a:gd name="connsiteY3" fmla="*/ 759520 h 2492441"/>
                <a:gd name="connsiteX4" fmla="*/ 351455 w 5869800"/>
                <a:gd name="connsiteY4" fmla="*/ 153095 h 2492441"/>
                <a:gd name="connsiteX5" fmla="*/ 0 w 5869800"/>
                <a:gd name="connsiteY5" fmla="*/ 17151 h 2492441"/>
                <a:gd name="connsiteX6" fmla="*/ 5869800 w 5869800"/>
                <a:gd name="connsiteY6" fmla="*/ 0 h 2492441"/>
                <a:gd name="connsiteX0" fmla="*/ 5869800 w 5869800"/>
                <a:gd name="connsiteY0" fmla="*/ 0 h 2492441"/>
                <a:gd name="connsiteX1" fmla="*/ 5863526 w 5869800"/>
                <a:gd name="connsiteY1" fmla="*/ 1645424 h 2492441"/>
                <a:gd name="connsiteX2" fmla="*/ 2626056 w 5869800"/>
                <a:gd name="connsiteY2" fmla="*/ 2460970 h 2492441"/>
                <a:gd name="connsiteX3" fmla="*/ 1088645 w 5869800"/>
                <a:gd name="connsiteY3" fmla="*/ 759520 h 2492441"/>
                <a:gd name="connsiteX4" fmla="*/ 351455 w 5869800"/>
                <a:gd name="connsiteY4" fmla="*/ 153095 h 2492441"/>
                <a:gd name="connsiteX5" fmla="*/ 0 w 5869800"/>
                <a:gd name="connsiteY5" fmla="*/ 17151 h 2492441"/>
                <a:gd name="connsiteX6" fmla="*/ 5869800 w 5869800"/>
                <a:gd name="connsiteY6" fmla="*/ 0 h 2492441"/>
                <a:gd name="connsiteX0" fmla="*/ 5869800 w 5869800"/>
                <a:gd name="connsiteY0" fmla="*/ 0 h 2492441"/>
                <a:gd name="connsiteX1" fmla="*/ 5863526 w 5869800"/>
                <a:gd name="connsiteY1" fmla="*/ 1645424 h 2492441"/>
                <a:gd name="connsiteX2" fmla="*/ 2626056 w 5869800"/>
                <a:gd name="connsiteY2" fmla="*/ 2460970 h 2492441"/>
                <a:gd name="connsiteX3" fmla="*/ 1088645 w 5869800"/>
                <a:gd name="connsiteY3" fmla="*/ 759520 h 2492441"/>
                <a:gd name="connsiteX4" fmla="*/ 351455 w 5869800"/>
                <a:gd name="connsiteY4" fmla="*/ 153095 h 2492441"/>
                <a:gd name="connsiteX5" fmla="*/ 0 w 5869800"/>
                <a:gd name="connsiteY5" fmla="*/ 17151 h 2492441"/>
                <a:gd name="connsiteX6" fmla="*/ 5869800 w 5869800"/>
                <a:gd name="connsiteY6" fmla="*/ 0 h 2492441"/>
                <a:gd name="connsiteX0" fmla="*/ 5869800 w 5869800"/>
                <a:gd name="connsiteY0" fmla="*/ 0 h 2477226"/>
                <a:gd name="connsiteX1" fmla="*/ 5863526 w 5869800"/>
                <a:gd name="connsiteY1" fmla="*/ 1645424 h 2477226"/>
                <a:gd name="connsiteX2" fmla="*/ 2626056 w 5869800"/>
                <a:gd name="connsiteY2" fmla="*/ 2460970 h 2477226"/>
                <a:gd name="connsiteX3" fmla="*/ 1088645 w 5869800"/>
                <a:gd name="connsiteY3" fmla="*/ 759520 h 2477226"/>
                <a:gd name="connsiteX4" fmla="*/ 351455 w 5869800"/>
                <a:gd name="connsiteY4" fmla="*/ 153095 h 2477226"/>
                <a:gd name="connsiteX5" fmla="*/ 0 w 5869800"/>
                <a:gd name="connsiteY5" fmla="*/ 17151 h 2477226"/>
                <a:gd name="connsiteX6" fmla="*/ 5869800 w 5869800"/>
                <a:gd name="connsiteY6" fmla="*/ 0 h 2477226"/>
                <a:gd name="connsiteX0" fmla="*/ 5869800 w 5869800"/>
                <a:gd name="connsiteY0" fmla="*/ 0 h 2477226"/>
                <a:gd name="connsiteX1" fmla="*/ 5863526 w 5869800"/>
                <a:gd name="connsiteY1" fmla="*/ 1645424 h 2477226"/>
                <a:gd name="connsiteX2" fmla="*/ 2626056 w 5869800"/>
                <a:gd name="connsiteY2" fmla="*/ 2460970 h 2477226"/>
                <a:gd name="connsiteX3" fmla="*/ 1088645 w 5869800"/>
                <a:gd name="connsiteY3" fmla="*/ 759520 h 2477226"/>
                <a:gd name="connsiteX4" fmla="*/ 351455 w 5869800"/>
                <a:gd name="connsiteY4" fmla="*/ 85810 h 2477226"/>
                <a:gd name="connsiteX5" fmla="*/ 0 w 5869800"/>
                <a:gd name="connsiteY5" fmla="*/ 17151 h 2477226"/>
                <a:gd name="connsiteX6" fmla="*/ 5869800 w 5869800"/>
                <a:gd name="connsiteY6" fmla="*/ 0 h 2477226"/>
                <a:gd name="connsiteX0" fmla="*/ 5869800 w 5869800"/>
                <a:gd name="connsiteY0" fmla="*/ 0 h 2477226"/>
                <a:gd name="connsiteX1" fmla="*/ 5863526 w 5869800"/>
                <a:gd name="connsiteY1" fmla="*/ 1645424 h 2477226"/>
                <a:gd name="connsiteX2" fmla="*/ 2626056 w 5869800"/>
                <a:gd name="connsiteY2" fmla="*/ 2460970 h 2477226"/>
                <a:gd name="connsiteX3" fmla="*/ 1088645 w 5869800"/>
                <a:gd name="connsiteY3" fmla="*/ 759520 h 2477226"/>
                <a:gd name="connsiteX4" fmla="*/ 351455 w 5869800"/>
                <a:gd name="connsiteY4" fmla="*/ 85810 h 2477226"/>
                <a:gd name="connsiteX5" fmla="*/ 0 w 5869800"/>
                <a:gd name="connsiteY5" fmla="*/ 17151 h 2477226"/>
                <a:gd name="connsiteX6" fmla="*/ 5869800 w 5869800"/>
                <a:gd name="connsiteY6" fmla="*/ 0 h 2477226"/>
                <a:gd name="connsiteX0" fmla="*/ 5865201 w 5865201"/>
                <a:gd name="connsiteY0" fmla="*/ 0 h 2477226"/>
                <a:gd name="connsiteX1" fmla="*/ 5858927 w 5865201"/>
                <a:gd name="connsiteY1" fmla="*/ 1645424 h 2477226"/>
                <a:gd name="connsiteX2" fmla="*/ 2621457 w 5865201"/>
                <a:gd name="connsiteY2" fmla="*/ 2460970 h 2477226"/>
                <a:gd name="connsiteX3" fmla="*/ 1084046 w 5865201"/>
                <a:gd name="connsiteY3" fmla="*/ 759520 h 2477226"/>
                <a:gd name="connsiteX4" fmla="*/ 346856 w 5865201"/>
                <a:gd name="connsiteY4" fmla="*/ 85810 h 2477226"/>
                <a:gd name="connsiteX5" fmla="*/ 0 w 5865201"/>
                <a:gd name="connsiteY5" fmla="*/ 1625 h 2477226"/>
                <a:gd name="connsiteX6" fmla="*/ 5865201 w 5865201"/>
                <a:gd name="connsiteY6" fmla="*/ 0 h 2477226"/>
                <a:gd name="connsiteX0" fmla="*/ 5616868 w 5616868"/>
                <a:gd name="connsiteY0" fmla="*/ 0 h 2477226"/>
                <a:gd name="connsiteX1" fmla="*/ 5610594 w 5616868"/>
                <a:gd name="connsiteY1" fmla="*/ 1645424 h 2477226"/>
                <a:gd name="connsiteX2" fmla="*/ 2373124 w 5616868"/>
                <a:gd name="connsiteY2" fmla="*/ 2460970 h 2477226"/>
                <a:gd name="connsiteX3" fmla="*/ 835713 w 5616868"/>
                <a:gd name="connsiteY3" fmla="*/ 759520 h 2477226"/>
                <a:gd name="connsiteX4" fmla="*/ 98523 w 5616868"/>
                <a:gd name="connsiteY4" fmla="*/ 85810 h 2477226"/>
                <a:gd name="connsiteX5" fmla="*/ 0 w 5616868"/>
                <a:gd name="connsiteY5" fmla="*/ 6800 h 2477226"/>
                <a:gd name="connsiteX6" fmla="*/ 5616868 w 5616868"/>
                <a:gd name="connsiteY6" fmla="*/ 0 h 2477226"/>
                <a:gd name="connsiteX0" fmla="*/ 5616868 w 5616868"/>
                <a:gd name="connsiteY0" fmla="*/ 0 h 2477226"/>
                <a:gd name="connsiteX1" fmla="*/ 5610594 w 5616868"/>
                <a:gd name="connsiteY1" fmla="*/ 1645424 h 2477226"/>
                <a:gd name="connsiteX2" fmla="*/ 2373124 w 5616868"/>
                <a:gd name="connsiteY2" fmla="*/ 2460970 h 2477226"/>
                <a:gd name="connsiteX3" fmla="*/ 835713 w 5616868"/>
                <a:gd name="connsiteY3" fmla="*/ 759520 h 2477226"/>
                <a:gd name="connsiteX4" fmla="*/ 98523 w 5616868"/>
                <a:gd name="connsiteY4" fmla="*/ 85810 h 2477226"/>
                <a:gd name="connsiteX5" fmla="*/ 0 w 5616868"/>
                <a:gd name="connsiteY5" fmla="*/ 6800 h 2477226"/>
                <a:gd name="connsiteX6" fmla="*/ 5616868 w 5616868"/>
                <a:gd name="connsiteY6" fmla="*/ 0 h 247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868" h="2477226">
                  <a:moveTo>
                    <a:pt x="5616868" y="0"/>
                  </a:moveTo>
                  <a:cubicBezTo>
                    <a:pt x="5614777" y="548475"/>
                    <a:pt x="5612685" y="1096949"/>
                    <a:pt x="5610594" y="1645424"/>
                  </a:cubicBezTo>
                  <a:cubicBezTo>
                    <a:pt x="3440538" y="2220013"/>
                    <a:pt x="3017180" y="2386065"/>
                    <a:pt x="2373124" y="2460970"/>
                  </a:cubicBezTo>
                  <a:cubicBezTo>
                    <a:pt x="1729068" y="2535875"/>
                    <a:pt x="947767" y="2412952"/>
                    <a:pt x="835713" y="759520"/>
                  </a:cubicBezTo>
                  <a:cubicBezTo>
                    <a:pt x="595399" y="769027"/>
                    <a:pt x="158421" y="508232"/>
                    <a:pt x="98523" y="85810"/>
                  </a:cubicBezTo>
                  <a:cubicBezTo>
                    <a:pt x="4018" y="12235"/>
                    <a:pt x="84915" y="48993"/>
                    <a:pt x="0" y="6800"/>
                  </a:cubicBezTo>
                  <a:lnTo>
                    <a:pt x="5616868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Spin-Independent Channel</a:t>
            </a:r>
            <a:endParaRPr lang="en-US" sz="3600" dirty="0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 rot="16200000">
            <a:off x="-1054876" y="3940258"/>
            <a:ext cx="2394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SNOWMASS 1310.8327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756" y="1459172"/>
            <a:ext cx="11830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cryogenics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30826" y="2744924"/>
            <a:ext cx="73417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/>
              <a:t>liquid</a:t>
            </a:r>
          </a:p>
          <a:p>
            <a:r>
              <a:rPr lang="en-US" sz="1800" dirty="0" smtClean="0"/>
              <a:t>nobles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627" y="1346935"/>
            <a:ext cx="1276573" cy="299288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ruled out</a:t>
            </a:r>
          </a:p>
        </p:txBody>
      </p:sp>
      <p:sp>
        <p:nvSpPr>
          <p:cNvPr id="40" name="Down Arrow 39"/>
          <p:cNvSpPr/>
          <p:nvPr/>
        </p:nvSpPr>
        <p:spPr bwMode="auto">
          <a:xfrm rot="4348867">
            <a:off x="1697839" y="1392132"/>
            <a:ext cx="612068" cy="688078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3491880" y="3424998"/>
            <a:ext cx="612068" cy="688078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6008611"/>
            <a:ext cx="34923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 mass [GeV/c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2142825" y="3267062"/>
            <a:ext cx="52300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WIMP-nucleon cross section [cm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7139402" y="1619632"/>
            <a:ext cx="34945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err="1" smtClean="0">
                <a:solidFill>
                  <a:schemeClr val="accent3"/>
                </a:solidFill>
              </a:rPr>
              <a:t>Baltz&amp;Gondolo,Roszkowski</a:t>
            </a:r>
            <a:r>
              <a:rPr lang="en-US" sz="1600" dirty="0" smtClean="0">
                <a:solidFill>
                  <a:schemeClr val="accent3"/>
                </a:solidFill>
              </a:rPr>
              <a:t>+,</a:t>
            </a:r>
          </a:p>
          <a:p>
            <a:r>
              <a:rPr lang="en-US" sz="1600" dirty="0" err="1" smtClean="0">
                <a:solidFill>
                  <a:schemeClr val="accent3"/>
                </a:solidFill>
              </a:rPr>
              <a:t>Kadastik</a:t>
            </a:r>
            <a:r>
              <a:rPr lang="en-US" sz="1600" dirty="0" smtClean="0">
                <a:solidFill>
                  <a:schemeClr val="accent3"/>
                </a:solidFill>
              </a:rPr>
              <a:t>+,Buchmueller+,Burgess+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926722"/>
            <a:ext cx="7884876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9703" r="18014" b="10243"/>
          <a:stretch/>
        </p:blipFill>
        <p:spPr>
          <a:xfrm>
            <a:off x="3028620" y="1552277"/>
            <a:ext cx="4175584" cy="4121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52744" y="1141679"/>
            <a:ext cx="6478324" cy="2561233"/>
            <a:chOff x="1752744" y="1141679"/>
            <a:chExt cx="6478324" cy="2561233"/>
          </a:xfrm>
        </p:grpSpPr>
        <p:grpSp>
          <p:nvGrpSpPr>
            <p:cNvPr id="44" name="Group 43"/>
            <p:cNvGrpSpPr/>
            <p:nvPr/>
          </p:nvGrpSpPr>
          <p:grpSpPr>
            <a:xfrm>
              <a:off x="1752744" y="1141679"/>
              <a:ext cx="6478324" cy="2561233"/>
              <a:chOff x="1752744" y="1141679"/>
              <a:chExt cx="6478324" cy="2561233"/>
            </a:xfrm>
          </p:grpSpPr>
          <p:sp>
            <p:nvSpPr>
              <p:cNvPr id="50" name="Freeform 49"/>
              <p:cNvSpPr/>
              <p:nvPr/>
            </p:nvSpPr>
            <p:spPr bwMode="auto">
              <a:xfrm>
                <a:off x="1806753" y="1141985"/>
                <a:ext cx="6424315" cy="2560927"/>
              </a:xfrm>
              <a:custGeom>
                <a:avLst/>
                <a:gdLst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557849"/>
                  <a:gd name="connsiteX1" fmla="*/ 5222731 w 5222731"/>
                  <a:gd name="connsiteY1" fmla="*/ 1631092 h 2557849"/>
                  <a:gd name="connsiteX2" fmla="*/ 1725769 w 5222731"/>
                  <a:gd name="connsiteY2" fmla="*/ 2557849 h 2557849"/>
                  <a:gd name="connsiteX3" fmla="*/ 144104 w 5222731"/>
                  <a:gd name="connsiteY3" fmla="*/ 24714 h 2557849"/>
                  <a:gd name="connsiteX4" fmla="*/ 5222731 w 5222731"/>
                  <a:gd name="connsiteY4" fmla="*/ 0 h 2557849"/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613184"/>
                  <a:gd name="connsiteX1" fmla="*/ 5222731 w 5222731"/>
                  <a:gd name="connsiteY1" fmla="*/ 1631092 h 2613184"/>
                  <a:gd name="connsiteX2" fmla="*/ 1725769 w 5222731"/>
                  <a:gd name="connsiteY2" fmla="*/ 2557849 h 2613184"/>
                  <a:gd name="connsiteX3" fmla="*/ 144104 w 5222731"/>
                  <a:gd name="connsiteY3" fmla="*/ 24714 h 2613184"/>
                  <a:gd name="connsiteX4" fmla="*/ 5222731 w 5222731"/>
                  <a:gd name="connsiteY4" fmla="*/ 0 h 2613184"/>
                  <a:gd name="connsiteX0" fmla="*/ 5216632 w 5216632"/>
                  <a:gd name="connsiteY0" fmla="*/ 0 h 2561334"/>
                  <a:gd name="connsiteX1" fmla="*/ 5216632 w 5216632"/>
                  <a:gd name="connsiteY1" fmla="*/ 1631092 h 2561334"/>
                  <a:gd name="connsiteX2" fmla="*/ 1719670 w 5216632"/>
                  <a:gd name="connsiteY2" fmla="*/ 2557849 h 2561334"/>
                  <a:gd name="connsiteX3" fmla="*/ 138005 w 5216632"/>
                  <a:gd name="connsiteY3" fmla="*/ 24714 h 2561334"/>
                  <a:gd name="connsiteX4" fmla="*/ 5216632 w 5216632"/>
                  <a:gd name="connsiteY4" fmla="*/ 0 h 2561334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078627 w 5078627"/>
                  <a:gd name="connsiteY0" fmla="*/ 0 h 2489519"/>
                  <a:gd name="connsiteX1" fmla="*/ 5078627 w 5078627"/>
                  <a:gd name="connsiteY1" fmla="*/ 1631092 h 2489519"/>
                  <a:gd name="connsiteX2" fmla="*/ 1841157 w 5078627"/>
                  <a:gd name="connsiteY2" fmla="*/ 2483708 h 2489519"/>
                  <a:gd name="connsiteX3" fmla="*/ 0 w 5078627"/>
                  <a:gd name="connsiteY3" fmla="*/ 24714 h 2489519"/>
                  <a:gd name="connsiteX4" fmla="*/ 5078627 w 5078627"/>
                  <a:gd name="connsiteY4" fmla="*/ 0 h 2489519"/>
                  <a:gd name="connsiteX0" fmla="*/ 5078627 w 5078627"/>
                  <a:gd name="connsiteY0" fmla="*/ 0 h 2559412"/>
                  <a:gd name="connsiteX1" fmla="*/ 5078627 w 5078627"/>
                  <a:gd name="connsiteY1" fmla="*/ 1668162 h 2559412"/>
                  <a:gd name="connsiteX2" fmla="*/ 1841157 w 5078627"/>
                  <a:gd name="connsiteY2" fmla="*/ 2483708 h 2559412"/>
                  <a:gd name="connsiteX3" fmla="*/ 0 w 5078627"/>
                  <a:gd name="connsiteY3" fmla="*/ 24714 h 2559412"/>
                  <a:gd name="connsiteX4" fmla="*/ 5078627 w 5078627"/>
                  <a:gd name="connsiteY4" fmla="*/ 0 h 2559412"/>
                  <a:gd name="connsiteX0" fmla="*/ 5078627 w 5078627"/>
                  <a:gd name="connsiteY0" fmla="*/ 0 h 2493142"/>
                  <a:gd name="connsiteX1" fmla="*/ 5078627 w 5078627"/>
                  <a:gd name="connsiteY1" fmla="*/ 1668162 h 2493142"/>
                  <a:gd name="connsiteX2" fmla="*/ 1841157 w 5078627"/>
                  <a:gd name="connsiteY2" fmla="*/ 2483708 h 2493142"/>
                  <a:gd name="connsiteX3" fmla="*/ 0 w 5078627"/>
                  <a:gd name="connsiteY3" fmla="*/ 24714 h 2493142"/>
                  <a:gd name="connsiteX4" fmla="*/ 5078627 w 5078627"/>
                  <a:gd name="connsiteY4" fmla="*/ 0 h 2493142"/>
                  <a:gd name="connsiteX0" fmla="*/ 5078627 w 5078627"/>
                  <a:gd name="connsiteY0" fmla="*/ 0 h 2513899"/>
                  <a:gd name="connsiteX1" fmla="*/ 5078627 w 5078627"/>
                  <a:gd name="connsiteY1" fmla="*/ 1668162 h 2513899"/>
                  <a:gd name="connsiteX2" fmla="*/ 1841157 w 5078627"/>
                  <a:gd name="connsiteY2" fmla="*/ 2483708 h 2513899"/>
                  <a:gd name="connsiteX3" fmla="*/ 0 w 5078627"/>
                  <a:gd name="connsiteY3" fmla="*/ 24714 h 2513899"/>
                  <a:gd name="connsiteX4" fmla="*/ 5078627 w 5078627"/>
                  <a:gd name="connsiteY4" fmla="*/ 0 h 2513899"/>
                  <a:gd name="connsiteX0" fmla="*/ 5084901 w 5084901"/>
                  <a:gd name="connsiteY0" fmla="*/ 0 h 2491161"/>
                  <a:gd name="connsiteX1" fmla="*/ 5078627 w 5084901"/>
                  <a:gd name="connsiteY1" fmla="*/ 1645424 h 2491161"/>
                  <a:gd name="connsiteX2" fmla="*/ 1841157 w 5084901"/>
                  <a:gd name="connsiteY2" fmla="*/ 2460970 h 2491161"/>
                  <a:gd name="connsiteX3" fmla="*/ 0 w 5084901"/>
                  <a:gd name="connsiteY3" fmla="*/ 1976 h 2491161"/>
                  <a:gd name="connsiteX4" fmla="*/ 5084901 w 5084901"/>
                  <a:gd name="connsiteY4" fmla="*/ 0 h 2491161"/>
                  <a:gd name="connsiteX0" fmla="*/ 5262764 w 5262764"/>
                  <a:gd name="connsiteY0" fmla="*/ 0 h 2491341"/>
                  <a:gd name="connsiteX1" fmla="*/ 5256490 w 5262764"/>
                  <a:gd name="connsiteY1" fmla="*/ 1645424 h 2491341"/>
                  <a:gd name="connsiteX2" fmla="*/ 2019020 w 5262764"/>
                  <a:gd name="connsiteY2" fmla="*/ 2460970 h 2491341"/>
                  <a:gd name="connsiteX3" fmla="*/ 0 w 5262764"/>
                  <a:gd name="connsiteY3" fmla="*/ 11975 h 2491341"/>
                  <a:gd name="connsiteX4" fmla="*/ 5262764 w 5262764"/>
                  <a:gd name="connsiteY4" fmla="*/ 0 h 2491341"/>
                  <a:gd name="connsiteX0" fmla="*/ 5706124 w 5706124"/>
                  <a:gd name="connsiteY0" fmla="*/ 0 h 2460970"/>
                  <a:gd name="connsiteX1" fmla="*/ 5699850 w 5706124"/>
                  <a:gd name="connsiteY1" fmla="*/ 1645424 h 2460970"/>
                  <a:gd name="connsiteX2" fmla="*/ 2462380 w 5706124"/>
                  <a:gd name="connsiteY2" fmla="*/ 2460970 h 2460970"/>
                  <a:gd name="connsiteX3" fmla="*/ 522542 w 5706124"/>
                  <a:gd name="connsiteY3" fmla="*/ 588411 h 2460970"/>
                  <a:gd name="connsiteX4" fmla="*/ 443360 w 5706124"/>
                  <a:gd name="connsiteY4" fmla="*/ 11975 h 2460970"/>
                  <a:gd name="connsiteX5" fmla="*/ 5706124 w 5706124"/>
                  <a:gd name="connsiteY5" fmla="*/ 0 h 2460970"/>
                  <a:gd name="connsiteX0" fmla="*/ 5643883 w 5643883"/>
                  <a:gd name="connsiteY0" fmla="*/ 0 h 2460970"/>
                  <a:gd name="connsiteX1" fmla="*/ 5637609 w 5643883"/>
                  <a:gd name="connsiteY1" fmla="*/ 1645424 h 2460970"/>
                  <a:gd name="connsiteX2" fmla="*/ 2400139 w 5643883"/>
                  <a:gd name="connsiteY2" fmla="*/ 2460970 h 2460970"/>
                  <a:gd name="connsiteX3" fmla="*/ 856681 w 5643883"/>
                  <a:gd name="connsiteY3" fmla="*/ 1143365 h 2460970"/>
                  <a:gd name="connsiteX4" fmla="*/ 460301 w 5643883"/>
                  <a:gd name="connsiteY4" fmla="*/ 588411 h 2460970"/>
                  <a:gd name="connsiteX5" fmla="*/ 381119 w 5643883"/>
                  <a:gd name="connsiteY5" fmla="*/ 11975 h 2460970"/>
                  <a:gd name="connsiteX6" fmla="*/ 5643883 w 5643883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593153 w 5380355"/>
                  <a:gd name="connsiteY3" fmla="*/ 1143365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74006"/>
                  <a:gd name="connsiteX1" fmla="*/ 5374081 w 5380355"/>
                  <a:gd name="connsiteY1" fmla="*/ 1645424 h 2474006"/>
                  <a:gd name="connsiteX2" fmla="*/ 2136611 w 5380355"/>
                  <a:gd name="connsiteY2" fmla="*/ 2460970 h 2474006"/>
                  <a:gd name="connsiteX3" fmla="*/ 608398 w 5380355"/>
                  <a:gd name="connsiteY3" fmla="*/ 873387 h 2474006"/>
                  <a:gd name="connsiteX4" fmla="*/ 3510104 w 5380355"/>
                  <a:gd name="connsiteY4" fmla="*/ 478421 h 2474006"/>
                  <a:gd name="connsiteX5" fmla="*/ 117591 w 5380355"/>
                  <a:gd name="connsiteY5" fmla="*/ 11975 h 2474006"/>
                  <a:gd name="connsiteX6" fmla="*/ 5380355 w 5380355"/>
                  <a:gd name="connsiteY6" fmla="*/ 0 h 2474006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584380 w 5584380"/>
                  <a:gd name="connsiteY0" fmla="*/ 0 h 2484552"/>
                  <a:gd name="connsiteX1" fmla="*/ 5578106 w 5584380"/>
                  <a:gd name="connsiteY1" fmla="*/ 1645424 h 2484552"/>
                  <a:gd name="connsiteX2" fmla="*/ 2340636 w 5584380"/>
                  <a:gd name="connsiteY2" fmla="*/ 2460970 h 2484552"/>
                  <a:gd name="connsiteX3" fmla="*/ 812423 w 5584380"/>
                  <a:gd name="connsiteY3" fmla="*/ 873387 h 2484552"/>
                  <a:gd name="connsiteX4" fmla="*/ 507516 w 5584380"/>
                  <a:gd name="connsiteY4" fmla="*/ 163447 h 2484552"/>
                  <a:gd name="connsiteX5" fmla="*/ 0 w 5584380"/>
                  <a:gd name="connsiteY5" fmla="*/ 6834 h 2484552"/>
                  <a:gd name="connsiteX6" fmla="*/ 5584380 w 5584380"/>
                  <a:gd name="connsiteY6" fmla="*/ 0 h 2484552"/>
                  <a:gd name="connsiteX0" fmla="*/ 5584380 w 5584380"/>
                  <a:gd name="connsiteY0" fmla="*/ 0 h 2484552"/>
                  <a:gd name="connsiteX1" fmla="*/ 5578106 w 5584380"/>
                  <a:gd name="connsiteY1" fmla="*/ 1645424 h 2484552"/>
                  <a:gd name="connsiteX2" fmla="*/ 2340636 w 5584380"/>
                  <a:gd name="connsiteY2" fmla="*/ 2460970 h 2484552"/>
                  <a:gd name="connsiteX3" fmla="*/ 812423 w 5584380"/>
                  <a:gd name="connsiteY3" fmla="*/ 873387 h 2484552"/>
                  <a:gd name="connsiteX4" fmla="*/ 84821 w 5584380"/>
                  <a:gd name="connsiteY4" fmla="*/ 132598 h 2484552"/>
                  <a:gd name="connsiteX5" fmla="*/ 0 w 5584380"/>
                  <a:gd name="connsiteY5" fmla="*/ 6834 h 2484552"/>
                  <a:gd name="connsiteX6" fmla="*/ 5584380 w 5584380"/>
                  <a:gd name="connsiteY6" fmla="*/ 0 h 2484552"/>
                  <a:gd name="connsiteX0" fmla="*/ 5584380 w 5584380"/>
                  <a:gd name="connsiteY0" fmla="*/ 0 h 2491588"/>
                  <a:gd name="connsiteX1" fmla="*/ 5578106 w 5584380"/>
                  <a:gd name="connsiteY1" fmla="*/ 1645424 h 2491588"/>
                  <a:gd name="connsiteX2" fmla="*/ 2340636 w 5584380"/>
                  <a:gd name="connsiteY2" fmla="*/ 2460970 h 2491588"/>
                  <a:gd name="connsiteX3" fmla="*/ 789451 w 5584380"/>
                  <a:gd name="connsiteY3" fmla="*/ 775700 h 2491588"/>
                  <a:gd name="connsiteX4" fmla="*/ 84821 w 5584380"/>
                  <a:gd name="connsiteY4" fmla="*/ 132598 h 2491588"/>
                  <a:gd name="connsiteX5" fmla="*/ 0 w 5584380"/>
                  <a:gd name="connsiteY5" fmla="*/ 6834 h 2491588"/>
                  <a:gd name="connsiteX6" fmla="*/ 5584380 w 5584380"/>
                  <a:gd name="connsiteY6" fmla="*/ 0 h 2491588"/>
                  <a:gd name="connsiteX0" fmla="*/ 5584380 w 5584380"/>
                  <a:gd name="connsiteY0" fmla="*/ 0 h 2491588"/>
                  <a:gd name="connsiteX1" fmla="*/ 5578106 w 5584380"/>
                  <a:gd name="connsiteY1" fmla="*/ 1645424 h 2491588"/>
                  <a:gd name="connsiteX2" fmla="*/ 2340636 w 5584380"/>
                  <a:gd name="connsiteY2" fmla="*/ 2460970 h 2491588"/>
                  <a:gd name="connsiteX3" fmla="*/ 789451 w 5584380"/>
                  <a:gd name="connsiteY3" fmla="*/ 775700 h 2491588"/>
                  <a:gd name="connsiteX4" fmla="*/ 84821 w 5584380"/>
                  <a:gd name="connsiteY4" fmla="*/ 132598 h 2491588"/>
                  <a:gd name="connsiteX5" fmla="*/ 0 w 5584380"/>
                  <a:gd name="connsiteY5" fmla="*/ 6834 h 2491588"/>
                  <a:gd name="connsiteX6" fmla="*/ 5584380 w 5584380"/>
                  <a:gd name="connsiteY6" fmla="*/ 0 h 2491588"/>
                  <a:gd name="connsiteX0" fmla="*/ 5584380 w 5584380"/>
                  <a:gd name="connsiteY0" fmla="*/ 0 h 2491084"/>
                  <a:gd name="connsiteX1" fmla="*/ 5578106 w 5584380"/>
                  <a:gd name="connsiteY1" fmla="*/ 1645424 h 2491084"/>
                  <a:gd name="connsiteX2" fmla="*/ 2340636 w 5584380"/>
                  <a:gd name="connsiteY2" fmla="*/ 2460970 h 2491084"/>
                  <a:gd name="connsiteX3" fmla="*/ 789451 w 5584380"/>
                  <a:gd name="connsiteY3" fmla="*/ 775700 h 2491084"/>
                  <a:gd name="connsiteX4" fmla="*/ 84821 w 5584380"/>
                  <a:gd name="connsiteY4" fmla="*/ 132598 h 2491084"/>
                  <a:gd name="connsiteX5" fmla="*/ 0 w 5584380"/>
                  <a:gd name="connsiteY5" fmla="*/ 6834 h 2491084"/>
                  <a:gd name="connsiteX6" fmla="*/ 5584380 w 5584380"/>
                  <a:gd name="connsiteY6" fmla="*/ 0 h 249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4380" h="2491084">
                    <a:moveTo>
                      <a:pt x="5584380" y="0"/>
                    </a:moveTo>
                    <a:cubicBezTo>
                      <a:pt x="5582289" y="548475"/>
                      <a:pt x="5580197" y="1096949"/>
                      <a:pt x="5578106" y="1645424"/>
                    </a:cubicBezTo>
                    <a:cubicBezTo>
                      <a:pt x="3408050" y="2220013"/>
                      <a:pt x="3170907" y="2292299"/>
                      <a:pt x="2340636" y="2460970"/>
                    </a:cubicBezTo>
                    <a:cubicBezTo>
                      <a:pt x="1510365" y="2629641"/>
                      <a:pt x="873912" y="2092709"/>
                      <a:pt x="789451" y="775700"/>
                    </a:cubicBezTo>
                    <a:cubicBezTo>
                      <a:pt x="360822" y="664691"/>
                      <a:pt x="153917" y="441153"/>
                      <a:pt x="84821" y="132598"/>
                    </a:cubicBezTo>
                    <a:cubicBezTo>
                      <a:pt x="-9684" y="59023"/>
                      <a:pt x="71119" y="74906"/>
                      <a:pt x="0" y="6834"/>
                    </a:cubicBezTo>
                    <a:lnTo>
                      <a:pt x="5584380" y="0"/>
                    </a:lnTo>
                    <a:close/>
                  </a:path>
                </a:pathLst>
              </a:custGeom>
              <a:solidFill>
                <a:srgbClr val="7F4000">
                  <a:alpha val="5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man Old Style" pitchFamily="18" charset="0"/>
                  <a:cs typeface="Arial" charset="0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752744" y="1141679"/>
                <a:ext cx="6455713" cy="2529796"/>
              </a:xfrm>
              <a:custGeom>
                <a:avLst/>
                <a:gdLst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557849"/>
                  <a:gd name="connsiteX1" fmla="*/ 5222731 w 5222731"/>
                  <a:gd name="connsiteY1" fmla="*/ 1631092 h 2557849"/>
                  <a:gd name="connsiteX2" fmla="*/ 1725769 w 5222731"/>
                  <a:gd name="connsiteY2" fmla="*/ 2557849 h 2557849"/>
                  <a:gd name="connsiteX3" fmla="*/ 144104 w 5222731"/>
                  <a:gd name="connsiteY3" fmla="*/ 24714 h 2557849"/>
                  <a:gd name="connsiteX4" fmla="*/ 5222731 w 5222731"/>
                  <a:gd name="connsiteY4" fmla="*/ 0 h 2557849"/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613184"/>
                  <a:gd name="connsiteX1" fmla="*/ 5222731 w 5222731"/>
                  <a:gd name="connsiteY1" fmla="*/ 1631092 h 2613184"/>
                  <a:gd name="connsiteX2" fmla="*/ 1725769 w 5222731"/>
                  <a:gd name="connsiteY2" fmla="*/ 2557849 h 2613184"/>
                  <a:gd name="connsiteX3" fmla="*/ 144104 w 5222731"/>
                  <a:gd name="connsiteY3" fmla="*/ 24714 h 2613184"/>
                  <a:gd name="connsiteX4" fmla="*/ 5222731 w 5222731"/>
                  <a:gd name="connsiteY4" fmla="*/ 0 h 2613184"/>
                  <a:gd name="connsiteX0" fmla="*/ 5216632 w 5216632"/>
                  <a:gd name="connsiteY0" fmla="*/ 0 h 2561334"/>
                  <a:gd name="connsiteX1" fmla="*/ 5216632 w 5216632"/>
                  <a:gd name="connsiteY1" fmla="*/ 1631092 h 2561334"/>
                  <a:gd name="connsiteX2" fmla="*/ 1719670 w 5216632"/>
                  <a:gd name="connsiteY2" fmla="*/ 2557849 h 2561334"/>
                  <a:gd name="connsiteX3" fmla="*/ 138005 w 5216632"/>
                  <a:gd name="connsiteY3" fmla="*/ 24714 h 2561334"/>
                  <a:gd name="connsiteX4" fmla="*/ 5216632 w 5216632"/>
                  <a:gd name="connsiteY4" fmla="*/ 0 h 2561334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078627 w 5078627"/>
                  <a:gd name="connsiteY0" fmla="*/ 0 h 2489519"/>
                  <a:gd name="connsiteX1" fmla="*/ 5078627 w 5078627"/>
                  <a:gd name="connsiteY1" fmla="*/ 1631092 h 2489519"/>
                  <a:gd name="connsiteX2" fmla="*/ 1841157 w 5078627"/>
                  <a:gd name="connsiteY2" fmla="*/ 2483708 h 2489519"/>
                  <a:gd name="connsiteX3" fmla="*/ 0 w 5078627"/>
                  <a:gd name="connsiteY3" fmla="*/ 24714 h 2489519"/>
                  <a:gd name="connsiteX4" fmla="*/ 5078627 w 5078627"/>
                  <a:gd name="connsiteY4" fmla="*/ 0 h 2489519"/>
                  <a:gd name="connsiteX0" fmla="*/ 5078627 w 5078627"/>
                  <a:gd name="connsiteY0" fmla="*/ 0 h 2559412"/>
                  <a:gd name="connsiteX1" fmla="*/ 5078627 w 5078627"/>
                  <a:gd name="connsiteY1" fmla="*/ 1668162 h 2559412"/>
                  <a:gd name="connsiteX2" fmla="*/ 1841157 w 5078627"/>
                  <a:gd name="connsiteY2" fmla="*/ 2483708 h 2559412"/>
                  <a:gd name="connsiteX3" fmla="*/ 0 w 5078627"/>
                  <a:gd name="connsiteY3" fmla="*/ 24714 h 2559412"/>
                  <a:gd name="connsiteX4" fmla="*/ 5078627 w 5078627"/>
                  <a:gd name="connsiteY4" fmla="*/ 0 h 2559412"/>
                  <a:gd name="connsiteX0" fmla="*/ 5078627 w 5078627"/>
                  <a:gd name="connsiteY0" fmla="*/ 0 h 2493142"/>
                  <a:gd name="connsiteX1" fmla="*/ 5078627 w 5078627"/>
                  <a:gd name="connsiteY1" fmla="*/ 1668162 h 2493142"/>
                  <a:gd name="connsiteX2" fmla="*/ 1841157 w 5078627"/>
                  <a:gd name="connsiteY2" fmla="*/ 2483708 h 2493142"/>
                  <a:gd name="connsiteX3" fmla="*/ 0 w 5078627"/>
                  <a:gd name="connsiteY3" fmla="*/ 24714 h 2493142"/>
                  <a:gd name="connsiteX4" fmla="*/ 5078627 w 5078627"/>
                  <a:gd name="connsiteY4" fmla="*/ 0 h 2493142"/>
                  <a:gd name="connsiteX0" fmla="*/ 5078627 w 5078627"/>
                  <a:gd name="connsiteY0" fmla="*/ 0 h 2513899"/>
                  <a:gd name="connsiteX1" fmla="*/ 5078627 w 5078627"/>
                  <a:gd name="connsiteY1" fmla="*/ 1668162 h 2513899"/>
                  <a:gd name="connsiteX2" fmla="*/ 1841157 w 5078627"/>
                  <a:gd name="connsiteY2" fmla="*/ 2483708 h 2513899"/>
                  <a:gd name="connsiteX3" fmla="*/ 0 w 5078627"/>
                  <a:gd name="connsiteY3" fmla="*/ 24714 h 2513899"/>
                  <a:gd name="connsiteX4" fmla="*/ 5078627 w 5078627"/>
                  <a:gd name="connsiteY4" fmla="*/ 0 h 2513899"/>
                  <a:gd name="connsiteX0" fmla="*/ 5084901 w 5084901"/>
                  <a:gd name="connsiteY0" fmla="*/ 0 h 2491161"/>
                  <a:gd name="connsiteX1" fmla="*/ 5078627 w 5084901"/>
                  <a:gd name="connsiteY1" fmla="*/ 1645424 h 2491161"/>
                  <a:gd name="connsiteX2" fmla="*/ 1841157 w 5084901"/>
                  <a:gd name="connsiteY2" fmla="*/ 2460970 h 2491161"/>
                  <a:gd name="connsiteX3" fmla="*/ 0 w 5084901"/>
                  <a:gd name="connsiteY3" fmla="*/ 1976 h 2491161"/>
                  <a:gd name="connsiteX4" fmla="*/ 5084901 w 5084901"/>
                  <a:gd name="connsiteY4" fmla="*/ 0 h 2491161"/>
                  <a:gd name="connsiteX0" fmla="*/ 5262764 w 5262764"/>
                  <a:gd name="connsiteY0" fmla="*/ 0 h 2491341"/>
                  <a:gd name="connsiteX1" fmla="*/ 5256490 w 5262764"/>
                  <a:gd name="connsiteY1" fmla="*/ 1645424 h 2491341"/>
                  <a:gd name="connsiteX2" fmla="*/ 2019020 w 5262764"/>
                  <a:gd name="connsiteY2" fmla="*/ 2460970 h 2491341"/>
                  <a:gd name="connsiteX3" fmla="*/ 0 w 5262764"/>
                  <a:gd name="connsiteY3" fmla="*/ 11975 h 2491341"/>
                  <a:gd name="connsiteX4" fmla="*/ 5262764 w 5262764"/>
                  <a:gd name="connsiteY4" fmla="*/ 0 h 2491341"/>
                  <a:gd name="connsiteX0" fmla="*/ 5706124 w 5706124"/>
                  <a:gd name="connsiteY0" fmla="*/ 0 h 2460970"/>
                  <a:gd name="connsiteX1" fmla="*/ 5699850 w 5706124"/>
                  <a:gd name="connsiteY1" fmla="*/ 1645424 h 2460970"/>
                  <a:gd name="connsiteX2" fmla="*/ 2462380 w 5706124"/>
                  <a:gd name="connsiteY2" fmla="*/ 2460970 h 2460970"/>
                  <a:gd name="connsiteX3" fmla="*/ 522542 w 5706124"/>
                  <a:gd name="connsiteY3" fmla="*/ 588411 h 2460970"/>
                  <a:gd name="connsiteX4" fmla="*/ 443360 w 5706124"/>
                  <a:gd name="connsiteY4" fmla="*/ 11975 h 2460970"/>
                  <a:gd name="connsiteX5" fmla="*/ 5706124 w 5706124"/>
                  <a:gd name="connsiteY5" fmla="*/ 0 h 2460970"/>
                  <a:gd name="connsiteX0" fmla="*/ 5643883 w 5643883"/>
                  <a:gd name="connsiteY0" fmla="*/ 0 h 2460970"/>
                  <a:gd name="connsiteX1" fmla="*/ 5637609 w 5643883"/>
                  <a:gd name="connsiteY1" fmla="*/ 1645424 h 2460970"/>
                  <a:gd name="connsiteX2" fmla="*/ 2400139 w 5643883"/>
                  <a:gd name="connsiteY2" fmla="*/ 2460970 h 2460970"/>
                  <a:gd name="connsiteX3" fmla="*/ 856681 w 5643883"/>
                  <a:gd name="connsiteY3" fmla="*/ 1143365 h 2460970"/>
                  <a:gd name="connsiteX4" fmla="*/ 460301 w 5643883"/>
                  <a:gd name="connsiteY4" fmla="*/ 588411 h 2460970"/>
                  <a:gd name="connsiteX5" fmla="*/ 381119 w 5643883"/>
                  <a:gd name="connsiteY5" fmla="*/ 11975 h 2460970"/>
                  <a:gd name="connsiteX6" fmla="*/ 5643883 w 5643883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593153 w 5380355"/>
                  <a:gd name="connsiteY3" fmla="*/ 1143365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74006"/>
                  <a:gd name="connsiteX1" fmla="*/ 5374081 w 5380355"/>
                  <a:gd name="connsiteY1" fmla="*/ 1645424 h 2474006"/>
                  <a:gd name="connsiteX2" fmla="*/ 2136611 w 5380355"/>
                  <a:gd name="connsiteY2" fmla="*/ 2460970 h 2474006"/>
                  <a:gd name="connsiteX3" fmla="*/ 608398 w 5380355"/>
                  <a:gd name="connsiteY3" fmla="*/ 873387 h 2474006"/>
                  <a:gd name="connsiteX4" fmla="*/ 3510104 w 5380355"/>
                  <a:gd name="connsiteY4" fmla="*/ 478421 h 2474006"/>
                  <a:gd name="connsiteX5" fmla="*/ 117591 w 5380355"/>
                  <a:gd name="connsiteY5" fmla="*/ 11975 h 2474006"/>
                  <a:gd name="connsiteX6" fmla="*/ 5380355 w 5380355"/>
                  <a:gd name="connsiteY6" fmla="*/ 0 h 2474006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532237 w 5532237"/>
                  <a:gd name="connsiteY0" fmla="*/ 0 h 2484552"/>
                  <a:gd name="connsiteX1" fmla="*/ 5525963 w 5532237"/>
                  <a:gd name="connsiteY1" fmla="*/ 1645424 h 2484552"/>
                  <a:gd name="connsiteX2" fmla="*/ 2288493 w 5532237"/>
                  <a:gd name="connsiteY2" fmla="*/ 2460970 h 2484552"/>
                  <a:gd name="connsiteX3" fmla="*/ 760280 w 5532237"/>
                  <a:gd name="connsiteY3" fmla="*/ 873387 h 2484552"/>
                  <a:gd name="connsiteX4" fmla="*/ 13892 w 5532237"/>
                  <a:gd name="connsiteY4" fmla="*/ 153095 h 2484552"/>
                  <a:gd name="connsiteX5" fmla="*/ 269473 w 5532237"/>
                  <a:gd name="connsiteY5" fmla="*/ 11975 h 2484552"/>
                  <a:gd name="connsiteX6" fmla="*/ 5532237 w 5532237"/>
                  <a:gd name="connsiteY6" fmla="*/ 0 h 2484552"/>
                  <a:gd name="connsiteX0" fmla="*/ 5532237 w 5532237"/>
                  <a:gd name="connsiteY0" fmla="*/ 0 h 2491080"/>
                  <a:gd name="connsiteX1" fmla="*/ 5525963 w 5532237"/>
                  <a:gd name="connsiteY1" fmla="*/ 1645424 h 2491080"/>
                  <a:gd name="connsiteX2" fmla="*/ 2288493 w 5532237"/>
                  <a:gd name="connsiteY2" fmla="*/ 2460970 h 2491080"/>
                  <a:gd name="connsiteX3" fmla="*/ 746484 w 5532237"/>
                  <a:gd name="connsiteY3" fmla="*/ 785399 h 2491080"/>
                  <a:gd name="connsiteX4" fmla="*/ 13892 w 5532237"/>
                  <a:gd name="connsiteY4" fmla="*/ 153095 h 2491080"/>
                  <a:gd name="connsiteX5" fmla="*/ 269473 w 5532237"/>
                  <a:gd name="connsiteY5" fmla="*/ 11975 h 2491080"/>
                  <a:gd name="connsiteX6" fmla="*/ 5532237 w 5532237"/>
                  <a:gd name="connsiteY6" fmla="*/ 0 h 2491080"/>
                  <a:gd name="connsiteX0" fmla="*/ 5532237 w 5532237"/>
                  <a:gd name="connsiteY0" fmla="*/ 0 h 2491080"/>
                  <a:gd name="connsiteX1" fmla="*/ 5525963 w 5532237"/>
                  <a:gd name="connsiteY1" fmla="*/ 1645424 h 2491080"/>
                  <a:gd name="connsiteX2" fmla="*/ 2288493 w 5532237"/>
                  <a:gd name="connsiteY2" fmla="*/ 2460970 h 2491080"/>
                  <a:gd name="connsiteX3" fmla="*/ 746484 w 5532237"/>
                  <a:gd name="connsiteY3" fmla="*/ 785399 h 2491080"/>
                  <a:gd name="connsiteX4" fmla="*/ 13892 w 5532237"/>
                  <a:gd name="connsiteY4" fmla="*/ 153095 h 2491080"/>
                  <a:gd name="connsiteX5" fmla="*/ 269473 w 5532237"/>
                  <a:gd name="connsiteY5" fmla="*/ 11975 h 2491080"/>
                  <a:gd name="connsiteX6" fmla="*/ 5532237 w 5532237"/>
                  <a:gd name="connsiteY6" fmla="*/ 0 h 2491080"/>
                  <a:gd name="connsiteX0" fmla="*/ 5532237 w 5532237"/>
                  <a:gd name="connsiteY0" fmla="*/ 0 h 2482772"/>
                  <a:gd name="connsiteX1" fmla="*/ 5525963 w 5532237"/>
                  <a:gd name="connsiteY1" fmla="*/ 1645424 h 2482772"/>
                  <a:gd name="connsiteX2" fmla="*/ 2288493 w 5532237"/>
                  <a:gd name="connsiteY2" fmla="*/ 2460970 h 2482772"/>
                  <a:gd name="connsiteX3" fmla="*/ 746484 w 5532237"/>
                  <a:gd name="connsiteY3" fmla="*/ 785399 h 2482772"/>
                  <a:gd name="connsiteX4" fmla="*/ 13892 w 5532237"/>
                  <a:gd name="connsiteY4" fmla="*/ 153095 h 2482772"/>
                  <a:gd name="connsiteX5" fmla="*/ 269473 w 5532237"/>
                  <a:gd name="connsiteY5" fmla="*/ 11975 h 2482772"/>
                  <a:gd name="connsiteX6" fmla="*/ 5532237 w 5532237"/>
                  <a:gd name="connsiteY6" fmla="*/ 0 h 2482772"/>
                  <a:gd name="connsiteX0" fmla="*/ 5869800 w 5869800"/>
                  <a:gd name="connsiteY0" fmla="*/ 0 h 2482772"/>
                  <a:gd name="connsiteX1" fmla="*/ 5863526 w 5869800"/>
                  <a:gd name="connsiteY1" fmla="*/ 1645424 h 2482772"/>
                  <a:gd name="connsiteX2" fmla="*/ 2626056 w 5869800"/>
                  <a:gd name="connsiteY2" fmla="*/ 2460970 h 2482772"/>
                  <a:gd name="connsiteX3" fmla="*/ 1084047 w 5869800"/>
                  <a:gd name="connsiteY3" fmla="*/ 785399 h 2482772"/>
                  <a:gd name="connsiteX4" fmla="*/ 351455 w 5869800"/>
                  <a:gd name="connsiteY4" fmla="*/ 153095 h 2482772"/>
                  <a:gd name="connsiteX5" fmla="*/ 0 w 5869800"/>
                  <a:gd name="connsiteY5" fmla="*/ 17151 h 2482772"/>
                  <a:gd name="connsiteX6" fmla="*/ 5869800 w 5869800"/>
                  <a:gd name="connsiteY6" fmla="*/ 0 h 2482772"/>
                  <a:gd name="connsiteX0" fmla="*/ 5869800 w 5869800"/>
                  <a:gd name="connsiteY0" fmla="*/ 0 h 2482772"/>
                  <a:gd name="connsiteX1" fmla="*/ 5863526 w 5869800"/>
                  <a:gd name="connsiteY1" fmla="*/ 1645424 h 2482772"/>
                  <a:gd name="connsiteX2" fmla="*/ 2626056 w 5869800"/>
                  <a:gd name="connsiteY2" fmla="*/ 2460970 h 2482772"/>
                  <a:gd name="connsiteX3" fmla="*/ 1084047 w 5869800"/>
                  <a:gd name="connsiteY3" fmla="*/ 785399 h 2482772"/>
                  <a:gd name="connsiteX4" fmla="*/ 351455 w 5869800"/>
                  <a:gd name="connsiteY4" fmla="*/ 153095 h 2482772"/>
                  <a:gd name="connsiteX5" fmla="*/ 0 w 5869800"/>
                  <a:gd name="connsiteY5" fmla="*/ 17151 h 2482772"/>
                  <a:gd name="connsiteX6" fmla="*/ 5869800 w 5869800"/>
                  <a:gd name="connsiteY6" fmla="*/ 0 h 2482772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153095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85810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85810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5201 w 5865201"/>
                  <a:gd name="connsiteY0" fmla="*/ 0 h 2477226"/>
                  <a:gd name="connsiteX1" fmla="*/ 5858927 w 5865201"/>
                  <a:gd name="connsiteY1" fmla="*/ 1645424 h 2477226"/>
                  <a:gd name="connsiteX2" fmla="*/ 2621457 w 5865201"/>
                  <a:gd name="connsiteY2" fmla="*/ 2460970 h 2477226"/>
                  <a:gd name="connsiteX3" fmla="*/ 1084046 w 5865201"/>
                  <a:gd name="connsiteY3" fmla="*/ 759520 h 2477226"/>
                  <a:gd name="connsiteX4" fmla="*/ 346856 w 5865201"/>
                  <a:gd name="connsiteY4" fmla="*/ 85810 h 2477226"/>
                  <a:gd name="connsiteX5" fmla="*/ 0 w 5865201"/>
                  <a:gd name="connsiteY5" fmla="*/ 1625 h 2477226"/>
                  <a:gd name="connsiteX6" fmla="*/ 5865201 w 5865201"/>
                  <a:gd name="connsiteY6" fmla="*/ 0 h 2477226"/>
                  <a:gd name="connsiteX0" fmla="*/ 5616868 w 5616868"/>
                  <a:gd name="connsiteY0" fmla="*/ 0 h 2477226"/>
                  <a:gd name="connsiteX1" fmla="*/ 5610594 w 5616868"/>
                  <a:gd name="connsiteY1" fmla="*/ 1645424 h 2477226"/>
                  <a:gd name="connsiteX2" fmla="*/ 2373124 w 5616868"/>
                  <a:gd name="connsiteY2" fmla="*/ 2460970 h 2477226"/>
                  <a:gd name="connsiteX3" fmla="*/ 835713 w 5616868"/>
                  <a:gd name="connsiteY3" fmla="*/ 759520 h 2477226"/>
                  <a:gd name="connsiteX4" fmla="*/ 98523 w 5616868"/>
                  <a:gd name="connsiteY4" fmla="*/ 85810 h 2477226"/>
                  <a:gd name="connsiteX5" fmla="*/ 0 w 5616868"/>
                  <a:gd name="connsiteY5" fmla="*/ 6800 h 2477226"/>
                  <a:gd name="connsiteX6" fmla="*/ 5616868 w 5616868"/>
                  <a:gd name="connsiteY6" fmla="*/ 0 h 2477226"/>
                  <a:gd name="connsiteX0" fmla="*/ 5616868 w 5616868"/>
                  <a:gd name="connsiteY0" fmla="*/ 0 h 2477226"/>
                  <a:gd name="connsiteX1" fmla="*/ 5610594 w 5616868"/>
                  <a:gd name="connsiteY1" fmla="*/ 1645424 h 2477226"/>
                  <a:gd name="connsiteX2" fmla="*/ 2373124 w 5616868"/>
                  <a:gd name="connsiteY2" fmla="*/ 2460970 h 2477226"/>
                  <a:gd name="connsiteX3" fmla="*/ 835713 w 5616868"/>
                  <a:gd name="connsiteY3" fmla="*/ 759520 h 2477226"/>
                  <a:gd name="connsiteX4" fmla="*/ 98523 w 5616868"/>
                  <a:gd name="connsiteY4" fmla="*/ 85810 h 2477226"/>
                  <a:gd name="connsiteX5" fmla="*/ 0 w 5616868"/>
                  <a:gd name="connsiteY5" fmla="*/ 6800 h 2477226"/>
                  <a:gd name="connsiteX6" fmla="*/ 5616868 w 5616868"/>
                  <a:gd name="connsiteY6" fmla="*/ 0 h 247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6868" h="2477226">
                    <a:moveTo>
                      <a:pt x="5616868" y="0"/>
                    </a:moveTo>
                    <a:cubicBezTo>
                      <a:pt x="5614777" y="548475"/>
                      <a:pt x="5612685" y="1096949"/>
                      <a:pt x="5610594" y="1645424"/>
                    </a:cubicBezTo>
                    <a:cubicBezTo>
                      <a:pt x="3440538" y="2220013"/>
                      <a:pt x="3017180" y="2386065"/>
                      <a:pt x="2373124" y="2460970"/>
                    </a:cubicBezTo>
                    <a:cubicBezTo>
                      <a:pt x="1729068" y="2535875"/>
                      <a:pt x="947767" y="2412952"/>
                      <a:pt x="835713" y="759520"/>
                    </a:cubicBezTo>
                    <a:cubicBezTo>
                      <a:pt x="595399" y="769027"/>
                      <a:pt x="158421" y="508232"/>
                      <a:pt x="98523" y="85810"/>
                    </a:cubicBezTo>
                    <a:cubicBezTo>
                      <a:pt x="4018" y="12235"/>
                      <a:pt x="84915" y="48993"/>
                      <a:pt x="0" y="6800"/>
                    </a:cubicBezTo>
                    <a:lnTo>
                      <a:pt x="5616868" y="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man Old Style" pitchFamily="18" charset="0"/>
                  <a:cs typeface="Arial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675627" y="1346935"/>
              <a:ext cx="1276573" cy="299288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/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/>
                <a:t>ruled out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 rot="16200000">
            <a:off x="7139402" y="1619632"/>
            <a:ext cx="34945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err="1" smtClean="0">
                <a:solidFill>
                  <a:schemeClr val="accent3"/>
                </a:solidFill>
              </a:rPr>
              <a:t>Baltz&amp;Gondolo,Roszkowski</a:t>
            </a:r>
            <a:r>
              <a:rPr lang="en-US" sz="1600" dirty="0" smtClean="0">
                <a:solidFill>
                  <a:schemeClr val="accent3"/>
                </a:solidFill>
              </a:rPr>
              <a:t>+,</a:t>
            </a:r>
          </a:p>
          <a:p>
            <a:r>
              <a:rPr lang="en-US" sz="1600" dirty="0" err="1" smtClean="0">
                <a:solidFill>
                  <a:schemeClr val="accent3"/>
                </a:solidFill>
              </a:rPr>
              <a:t>Kadastik</a:t>
            </a:r>
            <a:r>
              <a:rPr lang="en-US" sz="1600" dirty="0" smtClean="0">
                <a:solidFill>
                  <a:schemeClr val="accent3"/>
                </a:solidFill>
              </a:rPr>
              <a:t>+,Buchmueller+,Burgess+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Outlook – Shown are starting dates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6675627" y="1346935"/>
            <a:ext cx="1276573" cy="299288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ruled out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2701757" y="2217962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2699792" y="2542058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2724621" y="2902098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2724621" y="1808820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36004">
            <a:off x="6818799" y="3034889"/>
            <a:ext cx="12663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LUX 2014+</a:t>
            </a:r>
          </a:p>
        </p:txBody>
      </p:sp>
      <p:sp>
        <p:nvSpPr>
          <p:cNvPr id="38" name="TextBox 37"/>
          <p:cNvSpPr txBox="1"/>
          <p:nvPr/>
        </p:nvSpPr>
        <p:spPr>
          <a:xfrm rot="20736004">
            <a:off x="6160328" y="3528632"/>
            <a:ext cx="19284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XENON1T 2015+</a:t>
            </a:r>
          </a:p>
        </p:txBody>
      </p:sp>
      <p:sp>
        <p:nvSpPr>
          <p:cNvPr id="42" name="TextBox 41"/>
          <p:cNvSpPr txBox="1"/>
          <p:nvPr/>
        </p:nvSpPr>
        <p:spPr>
          <a:xfrm rot="20736004">
            <a:off x="6636261" y="4167085"/>
            <a:ext cx="14266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DARWIN 30t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1382090" y="2744361"/>
            <a:ext cx="2856866" cy="1352743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2597701 w 2597701"/>
              <a:gd name="connsiteY0" fmla="*/ 1281444 h 1353171"/>
              <a:gd name="connsiteX1" fmla="*/ 936621 w 2597701"/>
              <a:gd name="connsiteY1" fmla="*/ 289475 h 1353171"/>
              <a:gd name="connsiteX2" fmla="*/ 0 w 2597701"/>
              <a:gd name="connsiteY2" fmla="*/ 0 h 1353171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7701" h="1281444">
                <a:moveTo>
                  <a:pt x="2597701" y="1281444"/>
                </a:moveTo>
                <a:cubicBezTo>
                  <a:pt x="1808403" y="1275224"/>
                  <a:pt x="1360760" y="571478"/>
                  <a:pt x="936621" y="289475"/>
                </a:cubicBezTo>
                <a:cubicBezTo>
                  <a:pt x="450003" y="267836"/>
                  <a:pt x="231734" y="245988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8064" y="6008611"/>
            <a:ext cx="34923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 mass [GeV/c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2142825" y="3267062"/>
            <a:ext cx="52300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WIMP-nucleon cross section [cm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1691680" y="2442954"/>
            <a:ext cx="8207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CDMS*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2018+</a:t>
            </a:r>
          </a:p>
        </p:txBody>
      </p:sp>
      <p:sp>
        <p:nvSpPr>
          <p:cNvPr id="48" name="Freeform 47"/>
          <p:cNvSpPr/>
          <p:nvPr/>
        </p:nvSpPr>
        <p:spPr bwMode="auto">
          <a:xfrm>
            <a:off x="1367643" y="1952836"/>
            <a:ext cx="2725049" cy="1074581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2597701 w 2597701"/>
              <a:gd name="connsiteY0" fmla="*/ 1281444 h 1353171"/>
              <a:gd name="connsiteX1" fmla="*/ 936621 w 2597701"/>
              <a:gd name="connsiteY1" fmla="*/ 289475 h 1353171"/>
              <a:gd name="connsiteX2" fmla="*/ 0 w 2597701"/>
              <a:gd name="connsiteY2" fmla="*/ 0 h 1353171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397722 w 2397722"/>
              <a:gd name="connsiteY0" fmla="*/ 1008570 h 1008570"/>
              <a:gd name="connsiteX1" fmla="*/ 936621 w 2397722"/>
              <a:gd name="connsiteY1" fmla="*/ 289475 h 1008570"/>
              <a:gd name="connsiteX2" fmla="*/ 0 w 2397722"/>
              <a:gd name="connsiteY2" fmla="*/ 0 h 1008570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0 w 2397722"/>
              <a:gd name="connsiteY2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08570"/>
              <a:gd name="connsiteX1" fmla="*/ 921987 w 2397722"/>
              <a:gd name="connsiteY1" fmla="*/ 245249 h 1008570"/>
              <a:gd name="connsiteX2" fmla="*/ 0 w 2397722"/>
              <a:gd name="connsiteY2" fmla="*/ 0 h 1008570"/>
              <a:gd name="connsiteX0" fmla="*/ 2397722 w 2397722"/>
              <a:gd name="connsiteY0" fmla="*/ 1008570 h 1008570"/>
              <a:gd name="connsiteX1" fmla="*/ 921987 w 2397722"/>
              <a:gd name="connsiteY1" fmla="*/ 245249 h 1008570"/>
              <a:gd name="connsiteX2" fmla="*/ 0 w 2397722"/>
              <a:gd name="connsiteY2" fmla="*/ 0 h 1008570"/>
              <a:gd name="connsiteX0" fmla="*/ 2397722 w 2397722"/>
              <a:gd name="connsiteY0" fmla="*/ 1008570 h 1026391"/>
              <a:gd name="connsiteX1" fmla="*/ 921987 w 2397722"/>
              <a:gd name="connsiteY1" fmla="*/ 245249 h 1026391"/>
              <a:gd name="connsiteX2" fmla="*/ 0 w 2397722"/>
              <a:gd name="connsiteY2" fmla="*/ 0 h 1026391"/>
              <a:gd name="connsiteX0" fmla="*/ 2397722 w 2397722"/>
              <a:gd name="connsiteY0" fmla="*/ 1008570 h 1027349"/>
              <a:gd name="connsiteX1" fmla="*/ 921987 w 2397722"/>
              <a:gd name="connsiteY1" fmla="*/ 245249 h 1027349"/>
              <a:gd name="connsiteX2" fmla="*/ 0 w 2397722"/>
              <a:gd name="connsiteY2" fmla="*/ 0 h 1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7722" h="1027349">
                <a:moveTo>
                  <a:pt x="2397722" y="1008570"/>
                </a:moveTo>
                <a:cubicBezTo>
                  <a:pt x="1736827" y="1142632"/>
                  <a:pt x="1140231" y="524516"/>
                  <a:pt x="921987" y="245249"/>
                </a:cubicBezTo>
                <a:cubicBezTo>
                  <a:pt x="505447" y="277855"/>
                  <a:pt x="180793" y="24300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05167" y="1304764"/>
            <a:ext cx="14266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CRESST-III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EDELWEISS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2015+</a:t>
            </a: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 rot="16200000">
            <a:off x="-1054876" y="3940258"/>
            <a:ext cx="2394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SNOWMASS 1310.8327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20736004">
            <a:off x="5532155" y="3951888"/>
            <a:ext cx="25824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solidFill>
                  <a:schemeClr val="tx2"/>
                </a:solidFill>
              </a:rPr>
              <a:t>XENONnT</a:t>
            </a:r>
            <a:r>
              <a:rPr lang="en-US" sz="1800" dirty="0" smtClean="0">
                <a:solidFill>
                  <a:schemeClr val="tx2"/>
                </a:solidFill>
              </a:rPr>
              <a:t> 18+, LZ 19+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926722"/>
            <a:ext cx="7884876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9703" r="18014" b="10243"/>
          <a:stretch/>
        </p:blipFill>
        <p:spPr>
          <a:xfrm>
            <a:off x="3028620" y="1552277"/>
            <a:ext cx="4175584" cy="4121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52744" y="1141679"/>
            <a:ext cx="6478324" cy="2561233"/>
            <a:chOff x="1752744" y="1141679"/>
            <a:chExt cx="6478324" cy="2561233"/>
          </a:xfrm>
        </p:grpSpPr>
        <p:grpSp>
          <p:nvGrpSpPr>
            <p:cNvPr id="44" name="Group 43"/>
            <p:cNvGrpSpPr/>
            <p:nvPr/>
          </p:nvGrpSpPr>
          <p:grpSpPr>
            <a:xfrm>
              <a:off x="1752744" y="1141679"/>
              <a:ext cx="6478324" cy="2561233"/>
              <a:chOff x="1752744" y="1141679"/>
              <a:chExt cx="6478324" cy="2561233"/>
            </a:xfrm>
          </p:grpSpPr>
          <p:sp>
            <p:nvSpPr>
              <p:cNvPr id="50" name="Freeform 49"/>
              <p:cNvSpPr/>
              <p:nvPr/>
            </p:nvSpPr>
            <p:spPr bwMode="auto">
              <a:xfrm>
                <a:off x="1806753" y="1141985"/>
                <a:ext cx="6424315" cy="2560927"/>
              </a:xfrm>
              <a:custGeom>
                <a:avLst/>
                <a:gdLst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557849"/>
                  <a:gd name="connsiteX1" fmla="*/ 5222731 w 5222731"/>
                  <a:gd name="connsiteY1" fmla="*/ 1631092 h 2557849"/>
                  <a:gd name="connsiteX2" fmla="*/ 1725769 w 5222731"/>
                  <a:gd name="connsiteY2" fmla="*/ 2557849 h 2557849"/>
                  <a:gd name="connsiteX3" fmla="*/ 144104 w 5222731"/>
                  <a:gd name="connsiteY3" fmla="*/ 24714 h 2557849"/>
                  <a:gd name="connsiteX4" fmla="*/ 5222731 w 5222731"/>
                  <a:gd name="connsiteY4" fmla="*/ 0 h 2557849"/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613184"/>
                  <a:gd name="connsiteX1" fmla="*/ 5222731 w 5222731"/>
                  <a:gd name="connsiteY1" fmla="*/ 1631092 h 2613184"/>
                  <a:gd name="connsiteX2" fmla="*/ 1725769 w 5222731"/>
                  <a:gd name="connsiteY2" fmla="*/ 2557849 h 2613184"/>
                  <a:gd name="connsiteX3" fmla="*/ 144104 w 5222731"/>
                  <a:gd name="connsiteY3" fmla="*/ 24714 h 2613184"/>
                  <a:gd name="connsiteX4" fmla="*/ 5222731 w 5222731"/>
                  <a:gd name="connsiteY4" fmla="*/ 0 h 2613184"/>
                  <a:gd name="connsiteX0" fmla="*/ 5216632 w 5216632"/>
                  <a:gd name="connsiteY0" fmla="*/ 0 h 2561334"/>
                  <a:gd name="connsiteX1" fmla="*/ 5216632 w 5216632"/>
                  <a:gd name="connsiteY1" fmla="*/ 1631092 h 2561334"/>
                  <a:gd name="connsiteX2" fmla="*/ 1719670 w 5216632"/>
                  <a:gd name="connsiteY2" fmla="*/ 2557849 h 2561334"/>
                  <a:gd name="connsiteX3" fmla="*/ 138005 w 5216632"/>
                  <a:gd name="connsiteY3" fmla="*/ 24714 h 2561334"/>
                  <a:gd name="connsiteX4" fmla="*/ 5216632 w 5216632"/>
                  <a:gd name="connsiteY4" fmla="*/ 0 h 2561334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078627 w 5078627"/>
                  <a:gd name="connsiteY0" fmla="*/ 0 h 2489519"/>
                  <a:gd name="connsiteX1" fmla="*/ 5078627 w 5078627"/>
                  <a:gd name="connsiteY1" fmla="*/ 1631092 h 2489519"/>
                  <a:gd name="connsiteX2" fmla="*/ 1841157 w 5078627"/>
                  <a:gd name="connsiteY2" fmla="*/ 2483708 h 2489519"/>
                  <a:gd name="connsiteX3" fmla="*/ 0 w 5078627"/>
                  <a:gd name="connsiteY3" fmla="*/ 24714 h 2489519"/>
                  <a:gd name="connsiteX4" fmla="*/ 5078627 w 5078627"/>
                  <a:gd name="connsiteY4" fmla="*/ 0 h 2489519"/>
                  <a:gd name="connsiteX0" fmla="*/ 5078627 w 5078627"/>
                  <a:gd name="connsiteY0" fmla="*/ 0 h 2559412"/>
                  <a:gd name="connsiteX1" fmla="*/ 5078627 w 5078627"/>
                  <a:gd name="connsiteY1" fmla="*/ 1668162 h 2559412"/>
                  <a:gd name="connsiteX2" fmla="*/ 1841157 w 5078627"/>
                  <a:gd name="connsiteY2" fmla="*/ 2483708 h 2559412"/>
                  <a:gd name="connsiteX3" fmla="*/ 0 w 5078627"/>
                  <a:gd name="connsiteY3" fmla="*/ 24714 h 2559412"/>
                  <a:gd name="connsiteX4" fmla="*/ 5078627 w 5078627"/>
                  <a:gd name="connsiteY4" fmla="*/ 0 h 2559412"/>
                  <a:gd name="connsiteX0" fmla="*/ 5078627 w 5078627"/>
                  <a:gd name="connsiteY0" fmla="*/ 0 h 2493142"/>
                  <a:gd name="connsiteX1" fmla="*/ 5078627 w 5078627"/>
                  <a:gd name="connsiteY1" fmla="*/ 1668162 h 2493142"/>
                  <a:gd name="connsiteX2" fmla="*/ 1841157 w 5078627"/>
                  <a:gd name="connsiteY2" fmla="*/ 2483708 h 2493142"/>
                  <a:gd name="connsiteX3" fmla="*/ 0 w 5078627"/>
                  <a:gd name="connsiteY3" fmla="*/ 24714 h 2493142"/>
                  <a:gd name="connsiteX4" fmla="*/ 5078627 w 5078627"/>
                  <a:gd name="connsiteY4" fmla="*/ 0 h 2493142"/>
                  <a:gd name="connsiteX0" fmla="*/ 5078627 w 5078627"/>
                  <a:gd name="connsiteY0" fmla="*/ 0 h 2513899"/>
                  <a:gd name="connsiteX1" fmla="*/ 5078627 w 5078627"/>
                  <a:gd name="connsiteY1" fmla="*/ 1668162 h 2513899"/>
                  <a:gd name="connsiteX2" fmla="*/ 1841157 w 5078627"/>
                  <a:gd name="connsiteY2" fmla="*/ 2483708 h 2513899"/>
                  <a:gd name="connsiteX3" fmla="*/ 0 w 5078627"/>
                  <a:gd name="connsiteY3" fmla="*/ 24714 h 2513899"/>
                  <a:gd name="connsiteX4" fmla="*/ 5078627 w 5078627"/>
                  <a:gd name="connsiteY4" fmla="*/ 0 h 2513899"/>
                  <a:gd name="connsiteX0" fmla="*/ 5084901 w 5084901"/>
                  <a:gd name="connsiteY0" fmla="*/ 0 h 2491161"/>
                  <a:gd name="connsiteX1" fmla="*/ 5078627 w 5084901"/>
                  <a:gd name="connsiteY1" fmla="*/ 1645424 h 2491161"/>
                  <a:gd name="connsiteX2" fmla="*/ 1841157 w 5084901"/>
                  <a:gd name="connsiteY2" fmla="*/ 2460970 h 2491161"/>
                  <a:gd name="connsiteX3" fmla="*/ 0 w 5084901"/>
                  <a:gd name="connsiteY3" fmla="*/ 1976 h 2491161"/>
                  <a:gd name="connsiteX4" fmla="*/ 5084901 w 5084901"/>
                  <a:gd name="connsiteY4" fmla="*/ 0 h 2491161"/>
                  <a:gd name="connsiteX0" fmla="*/ 5262764 w 5262764"/>
                  <a:gd name="connsiteY0" fmla="*/ 0 h 2491341"/>
                  <a:gd name="connsiteX1" fmla="*/ 5256490 w 5262764"/>
                  <a:gd name="connsiteY1" fmla="*/ 1645424 h 2491341"/>
                  <a:gd name="connsiteX2" fmla="*/ 2019020 w 5262764"/>
                  <a:gd name="connsiteY2" fmla="*/ 2460970 h 2491341"/>
                  <a:gd name="connsiteX3" fmla="*/ 0 w 5262764"/>
                  <a:gd name="connsiteY3" fmla="*/ 11975 h 2491341"/>
                  <a:gd name="connsiteX4" fmla="*/ 5262764 w 5262764"/>
                  <a:gd name="connsiteY4" fmla="*/ 0 h 2491341"/>
                  <a:gd name="connsiteX0" fmla="*/ 5706124 w 5706124"/>
                  <a:gd name="connsiteY0" fmla="*/ 0 h 2460970"/>
                  <a:gd name="connsiteX1" fmla="*/ 5699850 w 5706124"/>
                  <a:gd name="connsiteY1" fmla="*/ 1645424 h 2460970"/>
                  <a:gd name="connsiteX2" fmla="*/ 2462380 w 5706124"/>
                  <a:gd name="connsiteY2" fmla="*/ 2460970 h 2460970"/>
                  <a:gd name="connsiteX3" fmla="*/ 522542 w 5706124"/>
                  <a:gd name="connsiteY3" fmla="*/ 588411 h 2460970"/>
                  <a:gd name="connsiteX4" fmla="*/ 443360 w 5706124"/>
                  <a:gd name="connsiteY4" fmla="*/ 11975 h 2460970"/>
                  <a:gd name="connsiteX5" fmla="*/ 5706124 w 5706124"/>
                  <a:gd name="connsiteY5" fmla="*/ 0 h 2460970"/>
                  <a:gd name="connsiteX0" fmla="*/ 5643883 w 5643883"/>
                  <a:gd name="connsiteY0" fmla="*/ 0 h 2460970"/>
                  <a:gd name="connsiteX1" fmla="*/ 5637609 w 5643883"/>
                  <a:gd name="connsiteY1" fmla="*/ 1645424 h 2460970"/>
                  <a:gd name="connsiteX2" fmla="*/ 2400139 w 5643883"/>
                  <a:gd name="connsiteY2" fmla="*/ 2460970 h 2460970"/>
                  <a:gd name="connsiteX3" fmla="*/ 856681 w 5643883"/>
                  <a:gd name="connsiteY3" fmla="*/ 1143365 h 2460970"/>
                  <a:gd name="connsiteX4" fmla="*/ 460301 w 5643883"/>
                  <a:gd name="connsiteY4" fmla="*/ 588411 h 2460970"/>
                  <a:gd name="connsiteX5" fmla="*/ 381119 w 5643883"/>
                  <a:gd name="connsiteY5" fmla="*/ 11975 h 2460970"/>
                  <a:gd name="connsiteX6" fmla="*/ 5643883 w 5643883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593153 w 5380355"/>
                  <a:gd name="connsiteY3" fmla="*/ 1143365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74006"/>
                  <a:gd name="connsiteX1" fmla="*/ 5374081 w 5380355"/>
                  <a:gd name="connsiteY1" fmla="*/ 1645424 h 2474006"/>
                  <a:gd name="connsiteX2" fmla="*/ 2136611 w 5380355"/>
                  <a:gd name="connsiteY2" fmla="*/ 2460970 h 2474006"/>
                  <a:gd name="connsiteX3" fmla="*/ 608398 w 5380355"/>
                  <a:gd name="connsiteY3" fmla="*/ 873387 h 2474006"/>
                  <a:gd name="connsiteX4" fmla="*/ 3510104 w 5380355"/>
                  <a:gd name="connsiteY4" fmla="*/ 478421 h 2474006"/>
                  <a:gd name="connsiteX5" fmla="*/ 117591 w 5380355"/>
                  <a:gd name="connsiteY5" fmla="*/ 11975 h 2474006"/>
                  <a:gd name="connsiteX6" fmla="*/ 5380355 w 5380355"/>
                  <a:gd name="connsiteY6" fmla="*/ 0 h 2474006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584380 w 5584380"/>
                  <a:gd name="connsiteY0" fmla="*/ 0 h 2484552"/>
                  <a:gd name="connsiteX1" fmla="*/ 5578106 w 5584380"/>
                  <a:gd name="connsiteY1" fmla="*/ 1645424 h 2484552"/>
                  <a:gd name="connsiteX2" fmla="*/ 2340636 w 5584380"/>
                  <a:gd name="connsiteY2" fmla="*/ 2460970 h 2484552"/>
                  <a:gd name="connsiteX3" fmla="*/ 812423 w 5584380"/>
                  <a:gd name="connsiteY3" fmla="*/ 873387 h 2484552"/>
                  <a:gd name="connsiteX4" fmla="*/ 507516 w 5584380"/>
                  <a:gd name="connsiteY4" fmla="*/ 163447 h 2484552"/>
                  <a:gd name="connsiteX5" fmla="*/ 0 w 5584380"/>
                  <a:gd name="connsiteY5" fmla="*/ 6834 h 2484552"/>
                  <a:gd name="connsiteX6" fmla="*/ 5584380 w 5584380"/>
                  <a:gd name="connsiteY6" fmla="*/ 0 h 2484552"/>
                  <a:gd name="connsiteX0" fmla="*/ 5584380 w 5584380"/>
                  <a:gd name="connsiteY0" fmla="*/ 0 h 2484552"/>
                  <a:gd name="connsiteX1" fmla="*/ 5578106 w 5584380"/>
                  <a:gd name="connsiteY1" fmla="*/ 1645424 h 2484552"/>
                  <a:gd name="connsiteX2" fmla="*/ 2340636 w 5584380"/>
                  <a:gd name="connsiteY2" fmla="*/ 2460970 h 2484552"/>
                  <a:gd name="connsiteX3" fmla="*/ 812423 w 5584380"/>
                  <a:gd name="connsiteY3" fmla="*/ 873387 h 2484552"/>
                  <a:gd name="connsiteX4" fmla="*/ 84821 w 5584380"/>
                  <a:gd name="connsiteY4" fmla="*/ 132598 h 2484552"/>
                  <a:gd name="connsiteX5" fmla="*/ 0 w 5584380"/>
                  <a:gd name="connsiteY5" fmla="*/ 6834 h 2484552"/>
                  <a:gd name="connsiteX6" fmla="*/ 5584380 w 5584380"/>
                  <a:gd name="connsiteY6" fmla="*/ 0 h 2484552"/>
                  <a:gd name="connsiteX0" fmla="*/ 5584380 w 5584380"/>
                  <a:gd name="connsiteY0" fmla="*/ 0 h 2491588"/>
                  <a:gd name="connsiteX1" fmla="*/ 5578106 w 5584380"/>
                  <a:gd name="connsiteY1" fmla="*/ 1645424 h 2491588"/>
                  <a:gd name="connsiteX2" fmla="*/ 2340636 w 5584380"/>
                  <a:gd name="connsiteY2" fmla="*/ 2460970 h 2491588"/>
                  <a:gd name="connsiteX3" fmla="*/ 789451 w 5584380"/>
                  <a:gd name="connsiteY3" fmla="*/ 775700 h 2491588"/>
                  <a:gd name="connsiteX4" fmla="*/ 84821 w 5584380"/>
                  <a:gd name="connsiteY4" fmla="*/ 132598 h 2491588"/>
                  <a:gd name="connsiteX5" fmla="*/ 0 w 5584380"/>
                  <a:gd name="connsiteY5" fmla="*/ 6834 h 2491588"/>
                  <a:gd name="connsiteX6" fmla="*/ 5584380 w 5584380"/>
                  <a:gd name="connsiteY6" fmla="*/ 0 h 2491588"/>
                  <a:gd name="connsiteX0" fmla="*/ 5584380 w 5584380"/>
                  <a:gd name="connsiteY0" fmla="*/ 0 h 2491588"/>
                  <a:gd name="connsiteX1" fmla="*/ 5578106 w 5584380"/>
                  <a:gd name="connsiteY1" fmla="*/ 1645424 h 2491588"/>
                  <a:gd name="connsiteX2" fmla="*/ 2340636 w 5584380"/>
                  <a:gd name="connsiteY2" fmla="*/ 2460970 h 2491588"/>
                  <a:gd name="connsiteX3" fmla="*/ 789451 w 5584380"/>
                  <a:gd name="connsiteY3" fmla="*/ 775700 h 2491588"/>
                  <a:gd name="connsiteX4" fmla="*/ 84821 w 5584380"/>
                  <a:gd name="connsiteY4" fmla="*/ 132598 h 2491588"/>
                  <a:gd name="connsiteX5" fmla="*/ 0 w 5584380"/>
                  <a:gd name="connsiteY5" fmla="*/ 6834 h 2491588"/>
                  <a:gd name="connsiteX6" fmla="*/ 5584380 w 5584380"/>
                  <a:gd name="connsiteY6" fmla="*/ 0 h 2491588"/>
                  <a:gd name="connsiteX0" fmla="*/ 5584380 w 5584380"/>
                  <a:gd name="connsiteY0" fmla="*/ 0 h 2491084"/>
                  <a:gd name="connsiteX1" fmla="*/ 5578106 w 5584380"/>
                  <a:gd name="connsiteY1" fmla="*/ 1645424 h 2491084"/>
                  <a:gd name="connsiteX2" fmla="*/ 2340636 w 5584380"/>
                  <a:gd name="connsiteY2" fmla="*/ 2460970 h 2491084"/>
                  <a:gd name="connsiteX3" fmla="*/ 789451 w 5584380"/>
                  <a:gd name="connsiteY3" fmla="*/ 775700 h 2491084"/>
                  <a:gd name="connsiteX4" fmla="*/ 84821 w 5584380"/>
                  <a:gd name="connsiteY4" fmla="*/ 132598 h 2491084"/>
                  <a:gd name="connsiteX5" fmla="*/ 0 w 5584380"/>
                  <a:gd name="connsiteY5" fmla="*/ 6834 h 2491084"/>
                  <a:gd name="connsiteX6" fmla="*/ 5584380 w 5584380"/>
                  <a:gd name="connsiteY6" fmla="*/ 0 h 249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4380" h="2491084">
                    <a:moveTo>
                      <a:pt x="5584380" y="0"/>
                    </a:moveTo>
                    <a:cubicBezTo>
                      <a:pt x="5582289" y="548475"/>
                      <a:pt x="5580197" y="1096949"/>
                      <a:pt x="5578106" y="1645424"/>
                    </a:cubicBezTo>
                    <a:cubicBezTo>
                      <a:pt x="3408050" y="2220013"/>
                      <a:pt x="3170907" y="2292299"/>
                      <a:pt x="2340636" y="2460970"/>
                    </a:cubicBezTo>
                    <a:cubicBezTo>
                      <a:pt x="1510365" y="2629641"/>
                      <a:pt x="873912" y="2092709"/>
                      <a:pt x="789451" y="775700"/>
                    </a:cubicBezTo>
                    <a:cubicBezTo>
                      <a:pt x="360822" y="664691"/>
                      <a:pt x="153917" y="441153"/>
                      <a:pt x="84821" y="132598"/>
                    </a:cubicBezTo>
                    <a:cubicBezTo>
                      <a:pt x="-9684" y="59023"/>
                      <a:pt x="71119" y="74906"/>
                      <a:pt x="0" y="6834"/>
                    </a:cubicBezTo>
                    <a:lnTo>
                      <a:pt x="5584380" y="0"/>
                    </a:lnTo>
                    <a:close/>
                  </a:path>
                </a:pathLst>
              </a:custGeom>
              <a:solidFill>
                <a:srgbClr val="7F4000">
                  <a:alpha val="5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man Old Style" pitchFamily="18" charset="0"/>
                  <a:cs typeface="Arial" charset="0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752744" y="1141679"/>
                <a:ext cx="6455713" cy="2529796"/>
              </a:xfrm>
              <a:custGeom>
                <a:avLst/>
                <a:gdLst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557849"/>
                  <a:gd name="connsiteX1" fmla="*/ 5222731 w 5222731"/>
                  <a:gd name="connsiteY1" fmla="*/ 1631092 h 2557849"/>
                  <a:gd name="connsiteX2" fmla="*/ 1725769 w 5222731"/>
                  <a:gd name="connsiteY2" fmla="*/ 2557849 h 2557849"/>
                  <a:gd name="connsiteX3" fmla="*/ 144104 w 5222731"/>
                  <a:gd name="connsiteY3" fmla="*/ 24714 h 2557849"/>
                  <a:gd name="connsiteX4" fmla="*/ 5222731 w 5222731"/>
                  <a:gd name="connsiteY4" fmla="*/ 0 h 2557849"/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613184"/>
                  <a:gd name="connsiteX1" fmla="*/ 5222731 w 5222731"/>
                  <a:gd name="connsiteY1" fmla="*/ 1631092 h 2613184"/>
                  <a:gd name="connsiteX2" fmla="*/ 1725769 w 5222731"/>
                  <a:gd name="connsiteY2" fmla="*/ 2557849 h 2613184"/>
                  <a:gd name="connsiteX3" fmla="*/ 144104 w 5222731"/>
                  <a:gd name="connsiteY3" fmla="*/ 24714 h 2613184"/>
                  <a:gd name="connsiteX4" fmla="*/ 5222731 w 5222731"/>
                  <a:gd name="connsiteY4" fmla="*/ 0 h 2613184"/>
                  <a:gd name="connsiteX0" fmla="*/ 5216632 w 5216632"/>
                  <a:gd name="connsiteY0" fmla="*/ 0 h 2561334"/>
                  <a:gd name="connsiteX1" fmla="*/ 5216632 w 5216632"/>
                  <a:gd name="connsiteY1" fmla="*/ 1631092 h 2561334"/>
                  <a:gd name="connsiteX2" fmla="*/ 1719670 w 5216632"/>
                  <a:gd name="connsiteY2" fmla="*/ 2557849 h 2561334"/>
                  <a:gd name="connsiteX3" fmla="*/ 138005 w 5216632"/>
                  <a:gd name="connsiteY3" fmla="*/ 24714 h 2561334"/>
                  <a:gd name="connsiteX4" fmla="*/ 5216632 w 5216632"/>
                  <a:gd name="connsiteY4" fmla="*/ 0 h 2561334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078627 w 5078627"/>
                  <a:gd name="connsiteY0" fmla="*/ 0 h 2489519"/>
                  <a:gd name="connsiteX1" fmla="*/ 5078627 w 5078627"/>
                  <a:gd name="connsiteY1" fmla="*/ 1631092 h 2489519"/>
                  <a:gd name="connsiteX2" fmla="*/ 1841157 w 5078627"/>
                  <a:gd name="connsiteY2" fmla="*/ 2483708 h 2489519"/>
                  <a:gd name="connsiteX3" fmla="*/ 0 w 5078627"/>
                  <a:gd name="connsiteY3" fmla="*/ 24714 h 2489519"/>
                  <a:gd name="connsiteX4" fmla="*/ 5078627 w 5078627"/>
                  <a:gd name="connsiteY4" fmla="*/ 0 h 2489519"/>
                  <a:gd name="connsiteX0" fmla="*/ 5078627 w 5078627"/>
                  <a:gd name="connsiteY0" fmla="*/ 0 h 2559412"/>
                  <a:gd name="connsiteX1" fmla="*/ 5078627 w 5078627"/>
                  <a:gd name="connsiteY1" fmla="*/ 1668162 h 2559412"/>
                  <a:gd name="connsiteX2" fmla="*/ 1841157 w 5078627"/>
                  <a:gd name="connsiteY2" fmla="*/ 2483708 h 2559412"/>
                  <a:gd name="connsiteX3" fmla="*/ 0 w 5078627"/>
                  <a:gd name="connsiteY3" fmla="*/ 24714 h 2559412"/>
                  <a:gd name="connsiteX4" fmla="*/ 5078627 w 5078627"/>
                  <a:gd name="connsiteY4" fmla="*/ 0 h 2559412"/>
                  <a:gd name="connsiteX0" fmla="*/ 5078627 w 5078627"/>
                  <a:gd name="connsiteY0" fmla="*/ 0 h 2493142"/>
                  <a:gd name="connsiteX1" fmla="*/ 5078627 w 5078627"/>
                  <a:gd name="connsiteY1" fmla="*/ 1668162 h 2493142"/>
                  <a:gd name="connsiteX2" fmla="*/ 1841157 w 5078627"/>
                  <a:gd name="connsiteY2" fmla="*/ 2483708 h 2493142"/>
                  <a:gd name="connsiteX3" fmla="*/ 0 w 5078627"/>
                  <a:gd name="connsiteY3" fmla="*/ 24714 h 2493142"/>
                  <a:gd name="connsiteX4" fmla="*/ 5078627 w 5078627"/>
                  <a:gd name="connsiteY4" fmla="*/ 0 h 2493142"/>
                  <a:gd name="connsiteX0" fmla="*/ 5078627 w 5078627"/>
                  <a:gd name="connsiteY0" fmla="*/ 0 h 2513899"/>
                  <a:gd name="connsiteX1" fmla="*/ 5078627 w 5078627"/>
                  <a:gd name="connsiteY1" fmla="*/ 1668162 h 2513899"/>
                  <a:gd name="connsiteX2" fmla="*/ 1841157 w 5078627"/>
                  <a:gd name="connsiteY2" fmla="*/ 2483708 h 2513899"/>
                  <a:gd name="connsiteX3" fmla="*/ 0 w 5078627"/>
                  <a:gd name="connsiteY3" fmla="*/ 24714 h 2513899"/>
                  <a:gd name="connsiteX4" fmla="*/ 5078627 w 5078627"/>
                  <a:gd name="connsiteY4" fmla="*/ 0 h 2513899"/>
                  <a:gd name="connsiteX0" fmla="*/ 5084901 w 5084901"/>
                  <a:gd name="connsiteY0" fmla="*/ 0 h 2491161"/>
                  <a:gd name="connsiteX1" fmla="*/ 5078627 w 5084901"/>
                  <a:gd name="connsiteY1" fmla="*/ 1645424 h 2491161"/>
                  <a:gd name="connsiteX2" fmla="*/ 1841157 w 5084901"/>
                  <a:gd name="connsiteY2" fmla="*/ 2460970 h 2491161"/>
                  <a:gd name="connsiteX3" fmla="*/ 0 w 5084901"/>
                  <a:gd name="connsiteY3" fmla="*/ 1976 h 2491161"/>
                  <a:gd name="connsiteX4" fmla="*/ 5084901 w 5084901"/>
                  <a:gd name="connsiteY4" fmla="*/ 0 h 2491161"/>
                  <a:gd name="connsiteX0" fmla="*/ 5262764 w 5262764"/>
                  <a:gd name="connsiteY0" fmla="*/ 0 h 2491341"/>
                  <a:gd name="connsiteX1" fmla="*/ 5256490 w 5262764"/>
                  <a:gd name="connsiteY1" fmla="*/ 1645424 h 2491341"/>
                  <a:gd name="connsiteX2" fmla="*/ 2019020 w 5262764"/>
                  <a:gd name="connsiteY2" fmla="*/ 2460970 h 2491341"/>
                  <a:gd name="connsiteX3" fmla="*/ 0 w 5262764"/>
                  <a:gd name="connsiteY3" fmla="*/ 11975 h 2491341"/>
                  <a:gd name="connsiteX4" fmla="*/ 5262764 w 5262764"/>
                  <a:gd name="connsiteY4" fmla="*/ 0 h 2491341"/>
                  <a:gd name="connsiteX0" fmla="*/ 5706124 w 5706124"/>
                  <a:gd name="connsiteY0" fmla="*/ 0 h 2460970"/>
                  <a:gd name="connsiteX1" fmla="*/ 5699850 w 5706124"/>
                  <a:gd name="connsiteY1" fmla="*/ 1645424 h 2460970"/>
                  <a:gd name="connsiteX2" fmla="*/ 2462380 w 5706124"/>
                  <a:gd name="connsiteY2" fmla="*/ 2460970 h 2460970"/>
                  <a:gd name="connsiteX3" fmla="*/ 522542 w 5706124"/>
                  <a:gd name="connsiteY3" fmla="*/ 588411 h 2460970"/>
                  <a:gd name="connsiteX4" fmla="*/ 443360 w 5706124"/>
                  <a:gd name="connsiteY4" fmla="*/ 11975 h 2460970"/>
                  <a:gd name="connsiteX5" fmla="*/ 5706124 w 5706124"/>
                  <a:gd name="connsiteY5" fmla="*/ 0 h 2460970"/>
                  <a:gd name="connsiteX0" fmla="*/ 5643883 w 5643883"/>
                  <a:gd name="connsiteY0" fmla="*/ 0 h 2460970"/>
                  <a:gd name="connsiteX1" fmla="*/ 5637609 w 5643883"/>
                  <a:gd name="connsiteY1" fmla="*/ 1645424 h 2460970"/>
                  <a:gd name="connsiteX2" fmla="*/ 2400139 w 5643883"/>
                  <a:gd name="connsiteY2" fmla="*/ 2460970 h 2460970"/>
                  <a:gd name="connsiteX3" fmla="*/ 856681 w 5643883"/>
                  <a:gd name="connsiteY3" fmla="*/ 1143365 h 2460970"/>
                  <a:gd name="connsiteX4" fmla="*/ 460301 w 5643883"/>
                  <a:gd name="connsiteY4" fmla="*/ 588411 h 2460970"/>
                  <a:gd name="connsiteX5" fmla="*/ 381119 w 5643883"/>
                  <a:gd name="connsiteY5" fmla="*/ 11975 h 2460970"/>
                  <a:gd name="connsiteX6" fmla="*/ 5643883 w 5643883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593153 w 5380355"/>
                  <a:gd name="connsiteY3" fmla="*/ 1143365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74006"/>
                  <a:gd name="connsiteX1" fmla="*/ 5374081 w 5380355"/>
                  <a:gd name="connsiteY1" fmla="*/ 1645424 h 2474006"/>
                  <a:gd name="connsiteX2" fmla="*/ 2136611 w 5380355"/>
                  <a:gd name="connsiteY2" fmla="*/ 2460970 h 2474006"/>
                  <a:gd name="connsiteX3" fmla="*/ 608398 w 5380355"/>
                  <a:gd name="connsiteY3" fmla="*/ 873387 h 2474006"/>
                  <a:gd name="connsiteX4" fmla="*/ 3510104 w 5380355"/>
                  <a:gd name="connsiteY4" fmla="*/ 478421 h 2474006"/>
                  <a:gd name="connsiteX5" fmla="*/ 117591 w 5380355"/>
                  <a:gd name="connsiteY5" fmla="*/ 11975 h 2474006"/>
                  <a:gd name="connsiteX6" fmla="*/ 5380355 w 5380355"/>
                  <a:gd name="connsiteY6" fmla="*/ 0 h 2474006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532237 w 5532237"/>
                  <a:gd name="connsiteY0" fmla="*/ 0 h 2484552"/>
                  <a:gd name="connsiteX1" fmla="*/ 5525963 w 5532237"/>
                  <a:gd name="connsiteY1" fmla="*/ 1645424 h 2484552"/>
                  <a:gd name="connsiteX2" fmla="*/ 2288493 w 5532237"/>
                  <a:gd name="connsiteY2" fmla="*/ 2460970 h 2484552"/>
                  <a:gd name="connsiteX3" fmla="*/ 760280 w 5532237"/>
                  <a:gd name="connsiteY3" fmla="*/ 873387 h 2484552"/>
                  <a:gd name="connsiteX4" fmla="*/ 13892 w 5532237"/>
                  <a:gd name="connsiteY4" fmla="*/ 153095 h 2484552"/>
                  <a:gd name="connsiteX5" fmla="*/ 269473 w 5532237"/>
                  <a:gd name="connsiteY5" fmla="*/ 11975 h 2484552"/>
                  <a:gd name="connsiteX6" fmla="*/ 5532237 w 5532237"/>
                  <a:gd name="connsiteY6" fmla="*/ 0 h 2484552"/>
                  <a:gd name="connsiteX0" fmla="*/ 5532237 w 5532237"/>
                  <a:gd name="connsiteY0" fmla="*/ 0 h 2491080"/>
                  <a:gd name="connsiteX1" fmla="*/ 5525963 w 5532237"/>
                  <a:gd name="connsiteY1" fmla="*/ 1645424 h 2491080"/>
                  <a:gd name="connsiteX2" fmla="*/ 2288493 w 5532237"/>
                  <a:gd name="connsiteY2" fmla="*/ 2460970 h 2491080"/>
                  <a:gd name="connsiteX3" fmla="*/ 746484 w 5532237"/>
                  <a:gd name="connsiteY3" fmla="*/ 785399 h 2491080"/>
                  <a:gd name="connsiteX4" fmla="*/ 13892 w 5532237"/>
                  <a:gd name="connsiteY4" fmla="*/ 153095 h 2491080"/>
                  <a:gd name="connsiteX5" fmla="*/ 269473 w 5532237"/>
                  <a:gd name="connsiteY5" fmla="*/ 11975 h 2491080"/>
                  <a:gd name="connsiteX6" fmla="*/ 5532237 w 5532237"/>
                  <a:gd name="connsiteY6" fmla="*/ 0 h 2491080"/>
                  <a:gd name="connsiteX0" fmla="*/ 5532237 w 5532237"/>
                  <a:gd name="connsiteY0" fmla="*/ 0 h 2491080"/>
                  <a:gd name="connsiteX1" fmla="*/ 5525963 w 5532237"/>
                  <a:gd name="connsiteY1" fmla="*/ 1645424 h 2491080"/>
                  <a:gd name="connsiteX2" fmla="*/ 2288493 w 5532237"/>
                  <a:gd name="connsiteY2" fmla="*/ 2460970 h 2491080"/>
                  <a:gd name="connsiteX3" fmla="*/ 746484 w 5532237"/>
                  <a:gd name="connsiteY3" fmla="*/ 785399 h 2491080"/>
                  <a:gd name="connsiteX4" fmla="*/ 13892 w 5532237"/>
                  <a:gd name="connsiteY4" fmla="*/ 153095 h 2491080"/>
                  <a:gd name="connsiteX5" fmla="*/ 269473 w 5532237"/>
                  <a:gd name="connsiteY5" fmla="*/ 11975 h 2491080"/>
                  <a:gd name="connsiteX6" fmla="*/ 5532237 w 5532237"/>
                  <a:gd name="connsiteY6" fmla="*/ 0 h 2491080"/>
                  <a:gd name="connsiteX0" fmla="*/ 5532237 w 5532237"/>
                  <a:gd name="connsiteY0" fmla="*/ 0 h 2482772"/>
                  <a:gd name="connsiteX1" fmla="*/ 5525963 w 5532237"/>
                  <a:gd name="connsiteY1" fmla="*/ 1645424 h 2482772"/>
                  <a:gd name="connsiteX2" fmla="*/ 2288493 w 5532237"/>
                  <a:gd name="connsiteY2" fmla="*/ 2460970 h 2482772"/>
                  <a:gd name="connsiteX3" fmla="*/ 746484 w 5532237"/>
                  <a:gd name="connsiteY3" fmla="*/ 785399 h 2482772"/>
                  <a:gd name="connsiteX4" fmla="*/ 13892 w 5532237"/>
                  <a:gd name="connsiteY4" fmla="*/ 153095 h 2482772"/>
                  <a:gd name="connsiteX5" fmla="*/ 269473 w 5532237"/>
                  <a:gd name="connsiteY5" fmla="*/ 11975 h 2482772"/>
                  <a:gd name="connsiteX6" fmla="*/ 5532237 w 5532237"/>
                  <a:gd name="connsiteY6" fmla="*/ 0 h 2482772"/>
                  <a:gd name="connsiteX0" fmla="*/ 5869800 w 5869800"/>
                  <a:gd name="connsiteY0" fmla="*/ 0 h 2482772"/>
                  <a:gd name="connsiteX1" fmla="*/ 5863526 w 5869800"/>
                  <a:gd name="connsiteY1" fmla="*/ 1645424 h 2482772"/>
                  <a:gd name="connsiteX2" fmla="*/ 2626056 w 5869800"/>
                  <a:gd name="connsiteY2" fmla="*/ 2460970 h 2482772"/>
                  <a:gd name="connsiteX3" fmla="*/ 1084047 w 5869800"/>
                  <a:gd name="connsiteY3" fmla="*/ 785399 h 2482772"/>
                  <a:gd name="connsiteX4" fmla="*/ 351455 w 5869800"/>
                  <a:gd name="connsiteY4" fmla="*/ 153095 h 2482772"/>
                  <a:gd name="connsiteX5" fmla="*/ 0 w 5869800"/>
                  <a:gd name="connsiteY5" fmla="*/ 17151 h 2482772"/>
                  <a:gd name="connsiteX6" fmla="*/ 5869800 w 5869800"/>
                  <a:gd name="connsiteY6" fmla="*/ 0 h 2482772"/>
                  <a:gd name="connsiteX0" fmla="*/ 5869800 w 5869800"/>
                  <a:gd name="connsiteY0" fmla="*/ 0 h 2482772"/>
                  <a:gd name="connsiteX1" fmla="*/ 5863526 w 5869800"/>
                  <a:gd name="connsiteY1" fmla="*/ 1645424 h 2482772"/>
                  <a:gd name="connsiteX2" fmla="*/ 2626056 w 5869800"/>
                  <a:gd name="connsiteY2" fmla="*/ 2460970 h 2482772"/>
                  <a:gd name="connsiteX3" fmla="*/ 1084047 w 5869800"/>
                  <a:gd name="connsiteY3" fmla="*/ 785399 h 2482772"/>
                  <a:gd name="connsiteX4" fmla="*/ 351455 w 5869800"/>
                  <a:gd name="connsiteY4" fmla="*/ 153095 h 2482772"/>
                  <a:gd name="connsiteX5" fmla="*/ 0 w 5869800"/>
                  <a:gd name="connsiteY5" fmla="*/ 17151 h 2482772"/>
                  <a:gd name="connsiteX6" fmla="*/ 5869800 w 5869800"/>
                  <a:gd name="connsiteY6" fmla="*/ 0 h 2482772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153095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85810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85810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5201 w 5865201"/>
                  <a:gd name="connsiteY0" fmla="*/ 0 h 2477226"/>
                  <a:gd name="connsiteX1" fmla="*/ 5858927 w 5865201"/>
                  <a:gd name="connsiteY1" fmla="*/ 1645424 h 2477226"/>
                  <a:gd name="connsiteX2" fmla="*/ 2621457 w 5865201"/>
                  <a:gd name="connsiteY2" fmla="*/ 2460970 h 2477226"/>
                  <a:gd name="connsiteX3" fmla="*/ 1084046 w 5865201"/>
                  <a:gd name="connsiteY3" fmla="*/ 759520 h 2477226"/>
                  <a:gd name="connsiteX4" fmla="*/ 346856 w 5865201"/>
                  <a:gd name="connsiteY4" fmla="*/ 85810 h 2477226"/>
                  <a:gd name="connsiteX5" fmla="*/ 0 w 5865201"/>
                  <a:gd name="connsiteY5" fmla="*/ 1625 h 2477226"/>
                  <a:gd name="connsiteX6" fmla="*/ 5865201 w 5865201"/>
                  <a:gd name="connsiteY6" fmla="*/ 0 h 2477226"/>
                  <a:gd name="connsiteX0" fmla="*/ 5616868 w 5616868"/>
                  <a:gd name="connsiteY0" fmla="*/ 0 h 2477226"/>
                  <a:gd name="connsiteX1" fmla="*/ 5610594 w 5616868"/>
                  <a:gd name="connsiteY1" fmla="*/ 1645424 h 2477226"/>
                  <a:gd name="connsiteX2" fmla="*/ 2373124 w 5616868"/>
                  <a:gd name="connsiteY2" fmla="*/ 2460970 h 2477226"/>
                  <a:gd name="connsiteX3" fmla="*/ 835713 w 5616868"/>
                  <a:gd name="connsiteY3" fmla="*/ 759520 h 2477226"/>
                  <a:gd name="connsiteX4" fmla="*/ 98523 w 5616868"/>
                  <a:gd name="connsiteY4" fmla="*/ 85810 h 2477226"/>
                  <a:gd name="connsiteX5" fmla="*/ 0 w 5616868"/>
                  <a:gd name="connsiteY5" fmla="*/ 6800 h 2477226"/>
                  <a:gd name="connsiteX6" fmla="*/ 5616868 w 5616868"/>
                  <a:gd name="connsiteY6" fmla="*/ 0 h 2477226"/>
                  <a:gd name="connsiteX0" fmla="*/ 5616868 w 5616868"/>
                  <a:gd name="connsiteY0" fmla="*/ 0 h 2477226"/>
                  <a:gd name="connsiteX1" fmla="*/ 5610594 w 5616868"/>
                  <a:gd name="connsiteY1" fmla="*/ 1645424 h 2477226"/>
                  <a:gd name="connsiteX2" fmla="*/ 2373124 w 5616868"/>
                  <a:gd name="connsiteY2" fmla="*/ 2460970 h 2477226"/>
                  <a:gd name="connsiteX3" fmla="*/ 835713 w 5616868"/>
                  <a:gd name="connsiteY3" fmla="*/ 759520 h 2477226"/>
                  <a:gd name="connsiteX4" fmla="*/ 98523 w 5616868"/>
                  <a:gd name="connsiteY4" fmla="*/ 85810 h 2477226"/>
                  <a:gd name="connsiteX5" fmla="*/ 0 w 5616868"/>
                  <a:gd name="connsiteY5" fmla="*/ 6800 h 2477226"/>
                  <a:gd name="connsiteX6" fmla="*/ 5616868 w 5616868"/>
                  <a:gd name="connsiteY6" fmla="*/ 0 h 247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6868" h="2477226">
                    <a:moveTo>
                      <a:pt x="5616868" y="0"/>
                    </a:moveTo>
                    <a:cubicBezTo>
                      <a:pt x="5614777" y="548475"/>
                      <a:pt x="5612685" y="1096949"/>
                      <a:pt x="5610594" y="1645424"/>
                    </a:cubicBezTo>
                    <a:cubicBezTo>
                      <a:pt x="3440538" y="2220013"/>
                      <a:pt x="3017180" y="2386065"/>
                      <a:pt x="2373124" y="2460970"/>
                    </a:cubicBezTo>
                    <a:cubicBezTo>
                      <a:pt x="1729068" y="2535875"/>
                      <a:pt x="947767" y="2412952"/>
                      <a:pt x="835713" y="759520"/>
                    </a:cubicBezTo>
                    <a:cubicBezTo>
                      <a:pt x="595399" y="769027"/>
                      <a:pt x="158421" y="508232"/>
                      <a:pt x="98523" y="85810"/>
                    </a:cubicBezTo>
                    <a:cubicBezTo>
                      <a:pt x="4018" y="12235"/>
                      <a:pt x="84915" y="48993"/>
                      <a:pt x="0" y="6800"/>
                    </a:cubicBezTo>
                    <a:lnTo>
                      <a:pt x="5616868" y="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man Old Style" pitchFamily="18" charset="0"/>
                  <a:cs typeface="Arial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675627" y="1346935"/>
              <a:ext cx="1276573" cy="299288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/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/>
                <a:t>ruled out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61530" y="3187634"/>
            <a:ext cx="6834061" cy="2486342"/>
            <a:chOff x="1361530" y="3187634"/>
            <a:chExt cx="6834061" cy="2486342"/>
          </a:xfrm>
        </p:grpSpPr>
        <p:sp>
          <p:nvSpPr>
            <p:cNvPr id="31" name="Freeform 30"/>
            <p:cNvSpPr/>
            <p:nvPr/>
          </p:nvSpPr>
          <p:spPr bwMode="auto">
            <a:xfrm>
              <a:off x="1361530" y="3187635"/>
              <a:ext cx="6824010" cy="2486341"/>
            </a:xfrm>
            <a:custGeom>
              <a:avLst/>
              <a:gdLst>
                <a:gd name="connsiteX0" fmla="*/ 0 w 7088253"/>
                <a:gd name="connsiteY0" fmla="*/ 0 h 2382267"/>
                <a:gd name="connsiteX1" fmla="*/ 1009934 w 7088253"/>
                <a:gd name="connsiteY1" fmla="*/ 614149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95163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77562"/>
                <a:gd name="connsiteX1" fmla="*/ 1009934 w 7088253"/>
                <a:gd name="connsiteY1" fmla="*/ 532262 h 2377562"/>
                <a:gd name="connsiteX2" fmla="*/ 1842448 w 7088253"/>
                <a:gd name="connsiteY2" fmla="*/ 559559 h 2377562"/>
                <a:gd name="connsiteX3" fmla="*/ 2320119 w 7088253"/>
                <a:gd name="connsiteY3" fmla="*/ 2361063 h 2377562"/>
                <a:gd name="connsiteX4" fmla="*/ 6673755 w 7088253"/>
                <a:gd name="connsiteY4" fmla="*/ 1433015 h 2377562"/>
                <a:gd name="connsiteX5" fmla="*/ 6660107 w 7088253"/>
                <a:gd name="connsiteY5" fmla="*/ 1078173 h 2377562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6673755"/>
                <a:gd name="connsiteY0" fmla="*/ 0 h 2431410"/>
                <a:gd name="connsiteX1" fmla="*/ 1009934 w 6673755"/>
                <a:gd name="connsiteY1" fmla="*/ 532262 h 2431410"/>
                <a:gd name="connsiteX2" fmla="*/ 1842448 w 6673755"/>
                <a:gd name="connsiteY2" fmla="*/ 559559 h 2431410"/>
                <a:gd name="connsiteX3" fmla="*/ 2470245 w 6673755"/>
                <a:gd name="connsiteY3" fmla="*/ 2415654 h 2431410"/>
                <a:gd name="connsiteX4" fmla="*/ 6673755 w 6673755"/>
                <a:gd name="connsiteY4" fmla="*/ 1433015 h 2431410"/>
                <a:gd name="connsiteX0" fmla="*/ 0 w 6673755"/>
                <a:gd name="connsiteY0" fmla="*/ 0 h 2429567"/>
                <a:gd name="connsiteX1" fmla="*/ 1009934 w 6673755"/>
                <a:gd name="connsiteY1" fmla="*/ 532262 h 2429567"/>
                <a:gd name="connsiteX2" fmla="*/ 1842448 w 6673755"/>
                <a:gd name="connsiteY2" fmla="*/ 559559 h 2429567"/>
                <a:gd name="connsiteX3" fmla="*/ 2470245 w 6673755"/>
                <a:gd name="connsiteY3" fmla="*/ 2415654 h 2429567"/>
                <a:gd name="connsiteX4" fmla="*/ 6673755 w 6673755"/>
                <a:gd name="connsiteY4" fmla="*/ 1392071 h 2429567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872479"/>
                <a:gd name="connsiteY0" fmla="*/ 0 h 2430656"/>
                <a:gd name="connsiteX1" fmla="*/ 1009934 w 6872479"/>
                <a:gd name="connsiteY1" fmla="*/ 532262 h 2430656"/>
                <a:gd name="connsiteX2" fmla="*/ 1842448 w 6872479"/>
                <a:gd name="connsiteY2" fmla="*/ 559559 h 2430656"/>
                <a:gd name="connsiteX3" fmla="*/ 2470245 w 6872479"/>
                <a:gd name="connsiteY3" fmla="*/ 2415654 h 2430656"/>
                <a:gd name="connsiteX4" fmla="*/ 6523629 w 6872479"/>
                <a:gd name="connsiteY4" fmla="*/ 1433016 h 2430656"/>
                <a:gd name="connsiteX5" fmla="*/ 6673755 w 6872479"/>
                <a:gd name="connsiteY5" fmla="*/ 1392071 h 2430656"/>
                <a:gd name="connsiteX0" fmla="*/ 0 w 6571410"/>
                <a:gd name="connsiteY0" fmla="*/ 0 h 2825108"/>
                <a:gd name="connsiteX1" fmla="*/ 1009934 w 6571410"/>
                <a:gd name="connsiteY1" fmla="*/ 532262 h 2825108"/>
                <a:gd name="connsiteX2" fmla="*/ 1842448 w 6571410"/>
                <a:gd name="connsiteY2" fmla="*/ 559559 h 2825108"/>
                <a:gd name="connsiteX3" fmla="*/ 2470245 w 6571410"/>
                <a:gd name="connsiteY3" fmla="*/ 2415654 h 2825108"/>
                <a:gd name="connsiteX4" fmla="*/ 6523629 w 6571410"/>
                <a:gd name="connsiteY4" fmla="*/ 1433016 h 2825108"/>
                <a:gd name="connsiteX5" fmla="*/ 13647 w 6571410"/>
                <a:gd name="connsiteY5" fmla="*/ 2825086 h 2825108"/>
                <a:gd name="connsiteX0" fmla="*/ 0 w 6556465"/>
                <a:gd name="connsiteY0" fmla="*/ 0 h 2825086"/>
                <a:gd name="connsiteX1" fmla="*/ 1009934 w 6556465"/>
                <a:gd name="connsiteY1" fmla="*/ 532262 h 2825086"/>
                <a:gd name="connsiteX2" fmla="*/ 1842448 w 6556465"/>
                <a:gd name="connsiteY2" fmla="*/ 559559 h 2825086"/>
                <a:gd name="connsiteX3" fmla="*/ 2470245 w 6556465"/>
                <a:gd name="connsiteY3" fmla="*/ 2415654 h 2825086"/>
                <a:gd name="connsiteX4" fmla="*/ 6523629 w 6556465"/>
                <a:gd name="connsiteY4" fmla="*/ 1433016 h 2825086"/>
                <a:gd name="connsiteX5" fmla="*/ 4148919 w 6556465"/>
                <a:gd name="connsiteY5" fmla="*/ 1924336 h 2825086"/>
                <a:gd name="connsiteX6" fmla="*/ 13647 w 6556465"/>
                <a:gd name="connsiteY6" fmla="*/ 2825086 h 2825086"/>
                <a:gd name="connsiteX0" fmla="*/ 0 w 7179697"/>
                <a:gd name="connsiteY0" fmla="*/ 0 h 2825086"/>
                <a:gd name="connsiteX1" fmla="*/ 1009934 w 7179697"/>
                <a:gd name="connsiteY1" fmla="*/ 532262 h 2825086"/>
                <a:gd name="connsiteX2" fmla="*/ 1842448 w 7179697"/>
                <a:gd name="connsiteY2" fmla="*/ 559559 h 2825086"/>
                <a:gd name="connsiteX3" fmla="*/ 2470245 w 7179697"/>
                <a:gd name="connsiteY3" fmla="*/ 2415654 h 2825086"/>
                <a:gd name="connsiteX4" fmla="*/ 6523629 w 7179697"/>
                <a:gd name="connsiteY4" fmla="*/ 1433016 h 2825086"/>
                <a:gd name="connsiteX5" fmla="*/ 6673755 w 7179697"/>
                <a:gd name="connsiteY5" fmla="*/ 2784145 h 2825086"/>
                <a:gd name="connsiteX6" fmla="*/ 13647 w 7179697"/>
                <a:gd name="connsiteY6" fmla="*/ 2825086 h 2825086"/>
                <a:gd name="connsiteX0" fmla="*/ 0 w 7215718"/>
                <a:gd name="connsiteY0" fmla="*/ 0 h 2825086"/>
                <a:gd name="connsiteX1" fmla="*/ 1009934 w 7215718"/>
                <a:gd name="connsiteY1" fmla="*/ 532262 h 2825086"/>
                <a:gd name="connsiteX2" fmla="*/ 1842448 w 7215718"/>
                <a:gd name="connsiteY2" fmla="*/ 559559 h 2825086"/>
                <a:gd name="connsiteX3" fmla="*/ 2470245 w 7215718"/>
                <a:gd name="connsiteY3" fmla="*/ 2415654 h 2825086"/>
                <a:gd name="connsiteX4" fmla="*/ 6646458 w 7215718"/>
                <a:gd name="connsiteY4" fmla="*/ 1392073 h 2825086"/>
                <a:gd name="connsiteX5" fmla="*/ 6673755 w 7215718"/>
                <a:gd name="connsiteY5" fmla="*/ 2784145 h 2825086"/>
                <a:gd name="connsiteX6" fmla="*/ 13647 w 7215718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462086 w 6660141"/>
                <a:gd name="connsiteY0" fmla="*/ 0 h 2571379"/>
                <a:gd name="connsiteX1" fmla="*/ 996320 w 6660141"/>
                <a:gd name="connsiteY1" fmla="*/ 278555 h 2571379"/>
                <a:gd name="connsiteX2" fmla="*/ 1828834 w 6660141"/>
                <a:gd name="connsiteY2" fmla="*/ 305852 h 2571379"/>
                <a:gd name="connsiteX3" fmla="*/ 2456631 w 6660141"/>
                <a:gd name="connsiteY3" fmla="*/ 2161947 h 2571379"/>
                <a:gd name="connsiteX4" fmla="*/ 6632844 w 6660141"/>
                <a:gd name="connsiteY4" fmla="*/ 1138366 h 2571379"/>
                <a:gd name="connsiteX5" fmla="*/ 6660141 w 6660141"/>
                <a:gd name="connsiteY5" fmla="*/ 2530438 h 2571379"/>
                <a:gd name="connsiteX6" fmla="*/ 33 w 6660141"/>
                <a:gd name="connsiteY6" fmla="*/ 2571379 h 2571379"/>
                <a:gd name="connsiteX7" fmla="*/ 462086 w 6660141"/>
                <a:gd name="connsiteY7" fmla="*/ 0 h 2571379"/>
                <a:gd name="connsiteX0" fmla="*/ 462086 w 6660141"/>
                <a:gd name="connsiteY0" fmla="*/ 0 h 2571379"/>
                <a:gd name="connsiteX1" fmla="*/ 996320 w 6660141"/>
                <a:gd name="connsiteY1" fmla="*/ 278555 h 2571379"/>
                <a:gd name="connsiteX2" fmla="*/ 1828834 w 6660141"/>
                <a:gd name="connsiteY2" fmla="*/ 305852 h 2571379"/>
                <a:gd name="connsiteX3" fmla="*/ 2456631 w 6660141"/>
                <a:gd name="connsiteY3" fmla="*/ 2161947 h 2571379"/>
                <a:gd name="connsiteX4" fmla="*/ 6632844 w 6660141"/>
                <a:gd name="connsiteY4" fmla="*/ 1138366 h 2571379"/>
                <a:gd name="connsiteX5" fmla="*/ 6660141 w 6660141"/>
                <a:gd name="connsiteY5" fmla="*/ 2530438 h 2571379"/>
                <a:gd name="connsiteX6" fmla="*/ 33 w 6660141"/>
                <a:gd name="connsiteY6" fmla="*/ 2571379 h 2571379"/>
                <a:gd name="connsiteX7" fmla="*/ 462086 w 6660141"/>
                <a:gd name="connsiteY7" fmla="*/ 0 h 2571379"/>
                <a:gd name="connsiteX0" fmla="*/ 0 w 6198055"/>
                <a:gd name="connsiteY0" fmla="*/ 0 h 2530438"/>
                <a:gd name="connsiteX1" fmla="*/ 534234 w 6198055"/>
                <a:gd name="connsiteY1" fmla="*/ 278555 h 2530438"/>
                <a:gd name="connsiteX2" fmla="*/ 1366748 w 6198055"/>
                <a:gd name="connsiteY2" fmla="*/ 305852 h 2530438"/>
                <a:gd name="connsiteX3" fmla="*/ 1994545 w 6198055"/>
                <a:gd name="connsiteY3" fmla="*/ 2161947 h 2530438"/>
                <a:gd name="connsiteX4" fmla="*/ 6170758 w 6198055"/>
                <a:gd name="connsiteY4" fmla="*/ 1138366 h 2530438"/>
                <a:gd name="connsiteX5" fmla="*/ 6198055 w 6198055"/>
                <a:gd name="connsiteY5" fmla="*/ 2530438 h 2530438"/>
                <a:gd name="connsiteX6" fmla="*/ 182784 w 6198055"/>
                <a:gd name="connsiteY6" fmla="*/ 2481524 h 2530438"/>
                <a:gd name="connsiteX7" fmla="*/ 0 w 6198055"/>
                <a:gd name="connsiteY7" fmla="*/ 0 h 2530438"/>
                <a:gd name="connsiteX0" fmla="*/ 3311 w 6201366"/>
                <a:gd name="connsiteY0" fmla="*/ 0 h 2555522"/>
                <a:gd name="connsiteX1" fmla="*/ 537545 w 6201366"/>
                <a:gd name="connsiteY1" fmla="*/ 278555 h 2555522"/>
                <a:gd name="connsiteX2" fmla="*/ 1370059 w 6201366"/>
                <a:gd name="connsiteY2" fmla="*/ 305852 h 2555522"/>
                <a:gd name="connsiteX3" fmla="*/ 1997856 w 6201366"/>
                <a:gd name="connsiteY3" fmla="*/ 2161947 h 2555522"/>
                <a:gd name="connsiteX4" fmla="*/ 6174069 w 6201366"/>
                <a:gd name="connsiteY4" fmla="*/ 1138366 h 2555522"/>
                <a:gd name="connsiteX5" fmla="*/ 6201366 w 6201366"/>
                <a:gd name="connsiteY5" fmla="*/ 2530438 h 2555522"/>
                <a:gd name="connsiteX6" fmla="*/ 1101 w 6201366"/>
                <a:gd name="connsiteY6" fmla="*/ 2555522 h 2555522"/>
                <a:gd name="connsiteX7" fmla="*/ 3311 w 6201366"/>
                <a:gd name="connsiteY7" fmla="*/ 0 h 2555522"/>
                <a:gd name="connsiteX0" fmla="*/ 3311 w 6190795"/>
                <a:gd name="connsiteY0" fmla="*/ 0 h 2556866"/>
                <a:gd name="connsiteX1" fmla="*/ 537545 w 6190795"/>
                <a:gd name="connsiteY1" fmla="*/ 278555 h 2556866"/>
                <a:gd name="connsiteX2" fmla="*/ 1370059 w 6190795"/>
                <a:gd name="connsiteY2" fmla="*/ 305852 h 2556866"/>
                <a:gd name="connsiteX3" fmla="*/ 1997856 w 6190795"/>
                <a:gd name="connsiteY3" fmla="*/ 2161947 h 2556866"/>
                <a:gd name="connsiteX4" fmla="*/ 6174069 w 6190795"/>
                <a:gd name="connsiteY4" fmla="*/ 1138366 h 2556866"/>
                <a:gd name="connsiteX5" fmla="*/ 6190795 w 6190795"/>
                <a:gd name="connsiteY5" fmla="*/ 2556866 h 2556866"/>
                <a:gd name="connsiteX6" fmla="*/ 1101 w 6190795"/>
                <a:gd name="connsiteY6" fmla="*/ 2555522 h 2556866"/>
                <a:gd name="connsiteX7" fmla="*/ 3311 w 6190795"/>
                <a:gd name="connsiteY7" fmla="*/ 0 h 2556866"/>
                <a:gd name="connsiteX0" fmla="*/ 3311 w 6190795"/>
                <a:gd name="connsiteY0" fmla="*/ 0 h 2556866"/>
                <a:gd name="connsiteX1" fmla="*/ 537545 w 6190795"/>
                <a:gd name="connsiteY1" fmla="*/ 278555 h 2556866"/>
                <a:gd name="connsiteX2" fmla="*/ 1370059 w 6190795"/>
                <a:gd name="connsiteY2" fmla="*/ 305852 h 2556866"/>
                <a:gd name="connsiteX3" fmla="*/ 1997856 w 6190795"/>
                <a:gd name="connsiteY3" fmla="*/ 2161947 h 2556866"/>
                <a:gd name="connsiteX4" fmla="*/ 6189925 w 6190795"/>
                <a:gd name="connsiteY4" fmla="*/ 1143652 h 2556866"/>
                <a:gd name="connsiteX5" fmla="*/ 6190795 w 6190795"/>
                <a:gd name="connsiteY5" fmla="*/ 2556866 h 2556866"/>
                <a:gd name="connsiteX6" fmla="*/ 1101 w 6190795"/>
                <a:gd name="connsiteY6" fmla="*/ 2555522 h 2556866"/>
                <a:gd name="connsiteX7" fmla="*/ 3311 w 6190795"/>
                <a:gd name="connsiteY7" fmla="*/ 0 h 2556866"/>
                <a:gd name="connsiteX0" fmla="*/ 3311 w 6190795"/>
                <a:gd name="connsiteY0" fmla="*/ 0 h 2556866"/>
                <a:gd name="connsiteX1" fmla="*/ 537545 w 6190795"/>
                <a:gd name="connsiteY1" fmla="*/ 278555 h 2556866"/>
                <a:gd name="connsiteX2" fmla="*/ 1370059 w 6190795"/>
                <a:gd name="connsiteY2" fmla="*/ 305852 h 2556866"/>
                <a:gd name="connsiteX3" fmla="*/ 1997856 w 6190795"/>
                <a:gd name="connsiteY3" fmla="*/ 2161947 h 2556866"/>
                <a:gd name="connsiteX4" fmla="*/ 6168783 w 6190795"/>
                <a:gd name="connsiteY4" fmla="*/ 1148938 h 2556866"/>
                <a:gd name="connsiteX5" fmla="*/ 6190795 w 6190795"/>
                <a:gd name="connsiteY5" fmla="*/ 2556866 h 2556866"/>
                <a:gd name="connsiteX6" fmla="*/ 1101 w 6190795"/>
                <a:gd name="connsiteY6" fmla="*/ 2555522 h 2556866"/>
                <a:gd name="connsiteX7" fmla="*/ 3311 w 6190795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97856 w 6169653"/>
                <a:gd name="connsiteY3" fmla="*/ 2161947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83520 w 6169653"/>
                <a:gd name="connsiteY3" fmla="*/ 2194560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83520 w 6169653"/>
                <a:gd name="connsiteY3" fmla="*/ 2194560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83520 w 6169653"/>
                <a:gd name="connsiteY3" fmla="*/ 2194560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9653" h="2556866">
                  <a:moveTo>
                    <a:pt x="3311" y="0"/>
                  </a:moveTo>
                  <a:cubicBezTo>
                    <a:pt x="318879" y="179834"/>
                    <a:pt x="309754" y="227580"/>
                    <a:pt x="537545" y="278555"/>
                  </a:cubicBezTo>
                  <a:cubicBezTo>
                    <a:pt x="765336" y="329530"/>
                    <a:pt x="1129063" y="-13482"/>
                    <a:pt x="1370059" y="305852"/>
                  </a:cubicBezTo>
                  <a:cubicBezTo>
                    <a:pt x="1611055" y="625186"/>
                    <a:pt x="1346209" y="2162754"/>
                    <a:pt x="1983520" y="2194560"/>
                  </a:cubicBezTo>
                  <a:cubicBezTo>
                    <a:pt x="2620831" y="2226366"/>
                    <a:pt x="5889004" y="1230824"/>
                    <a:pt x="6168783" y="1148938"/>
                  </a:cubicBezTo>
                  <a:lnTo>
                    <a:pt x="6169653" y="2556866"/>
                  </a:lnTo>
                  <a:lnTo>
                    <a:pt x="1101" y="2555522"/>
                  </a:lnTo>
                  <a:cubicBezTo>
                    <a:pt x="-3448" y="1613827"/>
                    <a:pt x="7860" y="941695"/>
                    <a:pt x="3311" y="0"/>
                  </a:cubicBezTo>
                  <a:close/>
                </a:path>
              </a:pathLst>
            </a:custGeom>
            <a:solidFill>
              <a:srgbClr val="000080">
                <a:alpha val="50196"/>
              </a:srgbClr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1376204" y="3187634"/>
              <a:ext cx="6819387" cy="2123465"/>
            </a:xfrm>
            <a:custGeom>
              <a:avLst/>
              <a:gdLst>
                <a:gd name="connsiteX0" fmla="*/ 0 w 7088253"/>
                <a:gd name="connsiteY0" fmla="*/ 0 h 2382267"/>
                <a:gd name="connsiteX1" fmla="*/ 1009934 w 7088253"/>
                <a:gd name="connsiteY1" fmla="*/ 614149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95163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77562"/>
                <a:gd name="connsiteX1" fmla="*/ 1009934 w 7088253"/>
                <a:gd name="connsiteY1" fmla="*/ 532262 h 2377562"/>
                <a:gd name="connsiteX2" fmla="*/ 1842448 w 7088253"/>
                <a:gd name="connsiteY2" fmla="*/ 559559 h 2377562"/>
                <a:gd name="connsiteX3" fmla="*/ 2320119 w 7088253"/>
                <a:gd name="connsiteY3" fmla="*/ 2361063 h 2377562"/>
                <a:gd name="connsiteX4" fmla="*/ 6673755 w 7088253"/>
                <a:gd name="connsiteY4" fmla="*/ 1433015 h 2377562"/>
                <a:gd name="connsiteX5" fmla="*/ 6660107 w 7088253"/>
                <a:gd name="connsiteY5" fmla="*/ 1078173 h 2377562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6673755"/>
                <a:gd name="connsiteY0" fmla="*/ 0 h 2431410"/>
                <a:gd name="connsiteX1" fmla="*/ 1009934 w 6673755"/>
                <a:gd name="connsiteY1" fmla="*/ 532262 h 2431410"/>
                <a:gd name="connsiteX2" fmla="*/ 1842448 w 6673755"/>
                <a:gd name="connsiteY2" fmla="*/ 559559 h 2431410"/>
                <a:gd name="connsiteX3" fmla="*/ 2470245 w 6673755"/>
                <a:gd name="connsiteY3" fmla="*/ 2415654 h 2431410"/>
                <a:gd name="connsiteX4" fmla="*/ 6673755 w 6673755"/>
                <a:gd name="connsiteY4" fmla="*/ 1433015 h 2431410"/>
                <a:gd name="connsiteX0" fmla="*/ 0 w 6673755"/>
                <a:gd name="connsiteY0" fmla="*/ 0 h 2429567"/>
                <a:gd name="connsiteX1" fmla="*/ 1009934 w 6673755"/>
                <a:gd name="connsiteY1" fmla="*/ 532262 h 2429567"/>
                <a:gd name="connsiteX2" fmla="*/ 1842448 w 6673755"/>
                <a:gd name="connsiteY2" fmla="*/ 559559 h 2429567"/>
                <a:gd name="connsiteX3" fmla="*/ 2470245 w 6673755"/>
                <a:gd name="connsiteY3" fmla="*/ 2415654 h 2429567"/>
                <a:gd name="connsiteX4" fmla="*/ 6673755 w 6673755"/>
                <a:gd name="connsiteY4" fmla="*/ 1392071 h 2429567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872479"/>
                <a:gd name="connsiteY0" fmla="*/ 0 h 2430656"/>
                <a:gd name="connsiteX1" fmla="*/ 1009934 w 6872479"/>
                <a:gd name="connsiteY1" fmla="*/ 532262 h 2430656"/>
                <a:gd name="connsiteX2" fmla="*/ 1842448 w 6872479"/>
                <a:gd name="connsiteY2" fmla="*/ 559559 h 2430656"/>
                <a:gd name="connsiteX3" fmla="*/ 2470245 w 6872479"/>
                <a:gd name="connsiteY3" fmla="*/ 2415654 h 2430656"/>
                <a:gd name="connsiteX4" fmla="*/ 6523629 w 6872479"/>
                <a:gd name="connsiteY4" fmla="*/ 1433016 h 2430656"/>
                <a:gd name="connsiteX5" fmla="*/ 6673755 w 6872479"/>
                <a:gd name="connsiteY5" fmla="*/ 1392071 h 2430656"/>
                <a:gd name="connsiteX0" fmla="*/ 0 w 6571410"/>
                <a:gd name="connsiteY0" fmla="*/ 0 h 2825108"/>
                <a:gd name="connsiteX1" fmla="*/ 1009934 w 6571410"/>
                <a:gd name="connsiteY1" fmla="*/ 532262 h 2825108"/>
                <a:gd name="connsiteX2" fmla="*/ 1842448 w 6571410"/>
                <a:gd name="connsiteY2" fmla="*/ 559559 h 2825108"/>
                <a:gd name="connsiteX3" fmla="*/ 2470245 w 6571410"/>
                <a:gd name="connsiteY3" fmla="*/ 2415654 h 2825108"/>
                <a:gd name="connsiteX4" fmla="*/ 6523629 w 6571410"/>
                <a:gd name="connsiteY4" fmla="*/ 1433016 h 2825108"/>
                <a:gd name="connsiteX5" fmla="*/ 13647 w 6571410"/>
                <a:gd name="connsiteY5" fmla="*/ 2825086 h 2825108"/>
                <a:gd name="connsiteX0" fmla="*/ 0 w 6556465"/>
                <a:gd name="connsiteY0" fmla="*/ 0 h 2825086"/>
                <a:gd name="connsiteX1" fmla="*/ 1009934 w 6556465"/>
                <a:gd name="connsiteY1" fmla="*/ 532262 h 2825086"/>
                <a:gd name="connsiteX2" fmla="*/ 1842448 w 6556465"/>
                <a:gd name="connsiteY2" fmla="*/ 559559 h 2825086"/>
                <a:gd name="connsiteX3" fmla="*/ 2470245 w 6556465"/>
                <a:gd name="connsiteY3" fmla="*/ 2415654 h 2825086"/>
                <a:gd name="connsiteX4" fmla="*/ 6523629 w 6556465"/>
                <a:gd name="connsiteY4" fmla="*/ 1433016 h 2825086"/>
                <a:gd name="connsiteX5" fmla="*/ 4148919 w 6556465"/>
                <a:gd name="connsiteY5" fmla="*/ 1924336 h 2825086"/>
                <a:gd name="connsiteX6" fmla="*/ 13647 w 6556465"/>
                <a:gd name="connsiteY6" fmla="*/ 2825086 h 2825086"/>
                <a:gd name="connsiteX0" fmla="*/ 0 w 7179697"/>
                <a:gd name="connsiteY0" fmla="*/ 0 h 2825086"/>
                <a:gd name="connsiteX1" fmla="*/ 1009934 w 7179697"/>
                <a:gd name="connsiteY1" fmla="*/ 532262 h 2825086"/>
                <a:gd name="connsiteX2" fmla="*/ 1842448 w 7179697"/>
                <a:gd name="connsiteY2" fmla="*/ 559559 h 2825086"/>
                <a:gd name="connsiteX3" fmla="*/ 2470245 w 7179697"/>
                <a:gd name="connsiteY3" fmla="*/ 2415654 h 2825086"/>
                <a:gd name="connsiteX4" fmla="*/ 6523629 w 7179697"/>
                <a:gd name="connsiteY4" fmla="*/ 1433016 h 2825086"/>
                <a:gd name="connsiteX5" fmla="*/ 6673755 w 7179697"/>
                <a:gd name="connsiteY5" fmla="*/ 2784145 h 2825086"/>
                <a:gd name="connsiteX6" fmla="*/ 13647 w 7179697"/>
                <a:gd name="connsiteY6" fmla="*/ 2825086 h 2825086"/>
                <a:gd name="connsiteX0" fmla="*/ 0 w 7215718"/>
                <a:gd name="connsiteY0" fmla="*/ 0 h 2825086"/>
                <a:gd name="connsiteX1" fmla="*/ 1009934 w 7215718"/>
                <a:gd name="connsiteY1" fmla="*/ 532262 h 2825086"/>
                <a:gd name="connsiteX2" fmla="*/ 1842448 w 7215718"/>
                <a:gd name="connsiteY2" fmla="*/ 559559 h 2825086"/>
                <a:gd name="connsiteX3" fmla="*/ 2470245 w 7215718"/>
                <a:gd name="connsiteY3" fmla="*/ 2415654 h 2825086"/>
                <a:gd name="connsiteX4" fmla="*/ 6646458 w 7215718"/>
                <a:gd name="connsiteY4" fmla="*/ 1392073 h 2825086"/>
                <a:gd name="connsiteX5" fmla="*/ 6673755 w 7215718"/>
                <a:gd name="connsiteY5" fmla="*/ 2784145 h 2825086"/>
                <a:gd name="connsiteX6" fmla="*/ 13647 w 7215718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6673755 w 6765195"/>
                <a:gd name="connsiteY0" fmla="*/ 2784145 h 2875585"/>
                <a:gd name="connsiteX1" fmla="*/ 13647 w 6765195"/>
                <a:gd name="connsiteY1" fmla="*/ 2825086 h 2875585"/>
                <a:gd name="connsiteX2" fmla="*/ 0 w 6765195"/>
                <a:gd name="connsiteY2" fmla="*/ 0 h 2875585"/>
                <a:gd name="connsiteX3" fmla="*/ 1009934 w 6765195"/>
                <a:gd name="connsiteY3" fmla="*/ 532262 h 2875585"/>
                <a:gd name="connsiteX4" fmla="*/ 1842448 w 6765195"/>
                <a:gd name="connsiteY4" fmla="*/ 559559 h 2875585"/>
                <a:gd name="connsiteX5" fmla="*/ 2470245 w 6765195"/>
                <a:gd name="connsiteY5" fmla="*/ 2415654 h 2875585"/>
                <a:gd name="connsiteX6" fmla="*/ 6646458 w 6765195"/>
                <a:gd name="connsiteY6" fmla="*/ 1392073 h 2875585"/>
                <a:gd name="connsiteX7" fmla="*/ 6765195 w 6765195"/>
                <a:gd name="connsiteY7" fmla="*/ 2875585 h 2875585"/>
                <a:gd name="connsiteX0" fmla="*/ 6673755 w 6673755"/>
                <a:gd name="connsiteY0" fmla="*/ 2784145 h 2825086"/>
                <a:gd name="connsiteX1" fmla="*/ 13647 w 6673755"/>
                <a:gd name="connsiteY1" fmla="*/ 2825086 h 2825086"/>
                <a:gd name="connsiteX2" fmla="*/ 0 w 6673755"/>
                <a:gd name="connsiteY2" fmla="*/ 0 h 2825086"/>
                <a:gd name="connsiteX3" fmla="*/ 1009934 w 6673755"/>
                <a:gd name="connsiteY3" fmla="*/ 532262 h 2825086"/>
                <a:gd name="connsiteX4" fmla="*/ 1842448 w 6673755"/>
                <a:gd name="connsiteY4" fmla="*/ 559559 h 2825086"/>
                <a:gd name="connsiteX5" fmla="*/ 2470245 w 6673755"/>
                <a:gd name="connsiteY5" fmla="*/ 2415654 h 2825086"/>
                <a:gd name="connsiteX6" fmla="*/ 6646458 w 6673755"/>
                <a:gd name="connsiteY6" fmla="*/ 1392073 h 2825086"/>
                <a:gd name="connsiteX0" fmla="*/ 13647 w 6646458"/>
                <a:gd name="connsiteY0" fmla="*/ 2825086 h 2825086"/>
                <a:gd name="connsiteX1" fmla="*/ 0 w 6646458"/>
                <a:gd name="connsiteY1" fmla="*/ 0 h 2825086"/>
                <a:gd name="connsiteX2" fmla="*/ 1009934 w 6646458"/>
                <a:gd name="connsiteY2" fmla="*/ 532262 h 2825086"/>
                <a:gd name="connsiteX3" fmla="*/ 1842448 w 6646458"/>
                <a:gd name="connsiteY3" fmla="*/ 559559 h 2825086"/>
                <a:gd name="connsiteX4" fmla="*/ 2470245 w 6646458"/>
                <a:gd name="connsiteY4" fmla="*/ 2415654 h 2825086"/>
                <a:gd name="connsiteX5" fmla="*/ 6646458 w 6646458"/>
                <a:gd name="connsiteY5" fmla="*/ 1392073 h 2825086"/>
                <a:gd name="connsiteX0" fmla="*/ 0 w 6646458"/>
                <a:gd name="connsiteY0" fmla="*/ 0 h 2416315"/>
                <a:gd name="connsiteX1" fmla="*/ 1009934 w 6646458"/>
                <a:gd name="connsiteY1" fmla="*/ 532262 h 2416315"/>
                <a:gd name="connsiteX2" fmla="*/ 1842448 w 6646458"/>
                <a:gd name="connsiteY2" fmla="*/ 559559 h 2416315"/>
                <a:gd name="connsiteX3" fmla="*/ 2470245 w 6646458"/>
                <a:gd name="connsiteY3" fmla="*/ 2415654 h 2416315"/>
                <a:gd name="connsiteX4" fmla="*/ 6646458 w 6646458"/>
                <a:gd name="connsiteY4" fmla="*/ 1392073 h 2416315"/>
                <a:gd name="connsiteX0" fmla="*/ 0 w 6165473"/>
                <a:gd name="connsiteY0" fmla="*/ 0 h 2162608"/>
                <a:gd name="connsiteX1" fmla="*/ 528949 w 6165473"/>
                <a:gd name="connsiteY1" fmla="*/ 278555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28949 w 6165473"/>
                <a:gd name="connsiteY1" fmla="*/ 278555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65948 w 6165473"/>
                <a:gd name="connsiteY1" fmla="*/ 267984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65948 w 6165473"/>
                <a:gd name="connsiteY1" fmla="*/ 267984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65948 w 6165473"/>
                <a:gd name="connsiteY1" fmla="*/ 267984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84335"/>
                <a:gd name="connsiteX1" fmla="*/ 565948 w 6165473"/>
                <a:gd name="connsiteY1" fmla="*/ 267984 h 2184335"/>
                <a:gd name="connsiteX2" fmla="*/ 1361463 w 6165473"/>
                <a:gd name="connsiteY2" fmla="*/ 305852 h 2184335"/>
                <a:gd name="connsiteX3" fmla="*/ 1994039 w 6165473"/>
                <a:gd name="connsiteY3" fmla="*/ 2183688 h 2184335"/>
                <a:gd name="connsiteX4" fmla="*/ 6165473 w 6165473"/>
                <a:gd name="connsiteY4" fmla="*/ 1138366 h 2184335"/>
                <a:gd name="connsiteX0" fmla="*/ 0 w 6165473"/>
                <a:gd name="connsiteY0" fmla="*/ 0 h 2183951"/>
                <a:gd name="connsiteX1" fmla="*/ 565948 w 6165473"/>
                <a:gd name="connsiteY1" fmla="*/ 267984 h 2183951"/>
                <a:gd name="connsiteX2" fmla="*/ 1361463 w 6165473"/>
                <a:gd name="connsiteY2" fmla="*/ 305852 h 2183951"/>
                <a:gd name="connsiteX3" fmla="*/ 1994039 w 6165473"/>
                <a:gd name="connsiteY3" fmla="*/ 2183688 h 2183951"/>
                <a:gd name="connsiteX4" fmla="*/ 6165473 w 6165473"/>
                <a:gd name="connsiteY4" fmla="*/ 1138366 h 2183951"/>
                <a:gd name="connsiteX0" fmla="*/ 0 w 6165473"/>
                <a:gd name="connsiteY0" fmla="*/ 0 h 2184167"/>
                <a:gd name="connsiteX1" fmla="*/ 565948 w 6165473"/>
                <a:gd name="connsiteY1" fmla="*/ 267984 h 2184167"/>
                <a:gd name="connsiteX2" fmla="*/ 1361463 w 6165473"/>
                <a:gd name="connsiteY2" fmla="*/ 305852 h 2184167"/>
                <a:gd name="connsiteX3" fmla="*/ 1994039 w 6165473"/>
                <a:gd name="connsiteY3" fmla="*/ 2183688 h 2184167"/>
                <a:gd name="connsiteX4" fmla="*/ 6165473 w 6165473"/>
                <a:gd name="connsiteY4" fmla="*/ 1138366 h 2184167"/>
                <a:gd name="connsiteX0" fmla="*/ 0 w 6165473"/>
                <a:gd name="connsiteY0" fmla="*/ 0 h 2183696"/>
                <a:gd name="connsiteX1" fmla="*/ 565948 w 6165473"/>
                <a:gd name="connsiteY1" fmla="*/ 267984 h 2183696"/>
                <a:gd name="connsiteX2" fmla="*/ 1361463 w 6165473"/>
                <a:gd name="connsiteY2" fmla="*/ 305852 h 2183696"/>
                <a:gd name="connsiteX3" fmla="*/ 1994039 w 6165473"/>
                <a:gd name="connsiteY3" fmla="*/ 2183688 h 2183696"/>
                <a:gd name="connsiteX4" fmla="*/ 6165473 w 6165473"/>
                <a:gd name="connsiteY4" fmla="*/ 1138366 h 2183696"/>
                <a:gd name="connsiteX0" fmla="*/ 0 w 6165473"/>
                <a:gd name="connsiteY0" fmla="*/ 0 h 2183696"/>
                <a:gd name="connsiteX1" fmla="*/ 565948 w 6165473"/>
                <a:gd name="connsiteY1" fmla="*/ 267984 h 2183696"/>
                <a:gd name="connsiteX2" fmla="*/ 1361463 w 6165473"/>
                <a:gd name="connsiteY2" fmla="*/ 305852 h 2183696"/>
                <a:gd name="connsiteX3" fmla="*/ 1994039 w 6165473"/>
                <a:gd name="connsiteY3" fmla="*/ 2183688 h 2183696"/>
                <a:gd name="connsiteX4" fmla="*/ 6165473 w 6165473"/>
                <a:gd name="connsiteY4" fmla="*/ 1138366 h 21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5473" h="2183696">
                  <a:moveTo>
                    <a:pt x="0" y="0"/>
                  </a:moveTo>
                  <a:cubicBezTo>
                    <a:pt x="363138" y="179834"/>
                    <a:pt x="317896" y="243437"/>
                    <a:pt x="565948" y="267984"/>
                  </a:cubicBezTo>
                  <a:cubicBezTo>
                    <a:pt x="814000" y="292531"/>
                    <a:pt x="1123448" y="-13432"/>
                    <a:pt x="1361463" y="305852"/>
                  </a:cubicBezTo>
                  <a:cubicBezTo>
                    <a:pt x="1599478" y="625136"/>
                    <a:pt x="1304210" y="2148832"/>
                    <a:pt x="1994039" y="2183688"/>
                  </a:cubicBezTo>
                  <a:cubicBezTo>
                    <a:pt x="2510170" y="2186080"/>
                    <a:pt x="4280047" y="1704008"/>
                    <a:pt x="6165473" y="1138366"/>
                  </a:cubicBezTo>
                </a:path>
              </a:pathLst>
            </a:custGeom>
            <a:noFill/>
            <a:ln w="38100" cap="flat" cmpd="sng" algn="ctr">
              <a:solidFill>
                <a:srgbClr val="8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93229" y="5301208"/>
              <a:ext cx="5548685" cy="307777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/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coherent neutrino-nucleus scattering signal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39601" y="3426838"/>
              <a:ext cx="429071" cy="2693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baseline="30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7</a:t>
              </a:r>
              <a:r>
                <a:rPr lang="en-US" sz="18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Be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1709" y="3447400"/>
              <a:ext cx="296095" cy="2693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baseline="30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8</a:t>
              </a:r>
              <a:r>
                <a:rPr lang="en-US" sz="18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B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75627" y="4693780"/>
              <a:ext cx="1466287" cy="2693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atm&amp;DSNB</a:t>
              </a:r>
              <a:endPara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 rot="16200000">
            <a:off x="7139402" y="1619632"/>
            <a:ext cx="34945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err="1" smtClean="0">
                <a:solidFill>
                  <a:schemeClr val="accent3"/>
                </a:solidFill>
              </a:rPr>
              <a:t>Baltz&amp;Gondolo,Roszkowski</a:t>
            </a:r>
            <a:r>
              <a:rPr lang="en-US" sz="1600" dirty="0" smtClean="0">
                <a:solidFill>
                  <a:schemeClr val="accent3"/>
                </a:solidFill>
              </a:rPr>
              <a:t>+,</a:t>
            </a:r>
          </a:p>
          <a:p>
            <a:r>
              <a:rPr lang="en-US" sz="1600" dirty="0" err="1" smtClean="0">
                <a:solidFill>
                  <a:schemeClr val="accent3"/>
                </a:solidFill>
              </a:rPr>
              <a:t>Kadastik</a:t>
            </a:r>
            <a:r>
              <a:rPr lang="en-US" sz="1600" dirty="0" smtClean="0">
                <a:solidFill>
                  <a:schemeClr val="accent3"/>
                </a:solidFill>
              </a:rPr>
              <a:t>+,Buchmueller+,Burgess+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Atmospheric Neutrinos Far Away</a:t>
            </a:r>
            <a:endParaRPr lang="en-US" sz="3600" dirty="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 rot="16200000">
            <a:off x="7758847" y="5008016"/>
            <a:ext cx="22474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err="1" smtClean="0">
                <a:solidFill>
                  <a:schemeClr val="accent3"/>
                </a:solidFill>
              </a:rPr>
              <a:t>Billard</a:t>
            </a:r>
            <a:r>
              <a:rPr lang="en-GB" sz="1600" dirty="0" smtClean="0">
                <a:solidFill>
                  <a:schemeClr val="accent3"/>
                </a:solidFill>
              </a:rPr>
              <a:t>, </a:t>
            </a:r>
            <a:r>
              <a:rPr lang="en-GB" sz="1600" dirty="0" err="1" smtClean="0">
                <a:solidFill>
                  <a:schemeClr val="accent3"/>
                </a:solidFill>
              </a:rPr>
              <a:t>Strigari</a:t>
            </a:r>
            <a:endParaRPr lang="en-GB" sz="1600" dirty="0">
              <a:solidFill>
                <a:schemeClr val="accent3"/>
              </a:solidFill>
            </a:endParaRPr>
          </a:p>
          <a:p>
            <a:r>
              <a:rPr lang="en-GB" sz="1600" dirty="0" smtClean="0">
                <a:solidFill>
                  <a:schemeClr val="accent3"/>
                </a:solidFill>
              </a:rPr>
              <a:t>&amp; Figueroa 1307.5458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5627" y="1346935"/>
            <a:ext cx="1276573" cy="299288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ruled out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2701757" y="2217962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2699792" y="2542058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2724621" y="2902098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2724621" y="1808820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36004">
            <a:off x="6818799" y="3034889"/>
            <a:ext cx="12663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LUX 2014+</a:t>
            </a:r>
          </a:p>
        </p:txBody>
      </p:sp>
      <p:sp>
        <p:nvSpPr>
          <p:cNvPr id="38" name="TextBox 37"/>
          <p:cNvSpPr txBox="1"/>
          <p:nvPr/>
        </p:nvSpPr>
        <p:spPr>
          <a:xfrm rot="20736004">
            <a:off x="6160328" y="3528632"/>
            <a:ext cx="19284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XENON1T 2015+</a:t>
            </a:r>
          </a:p>
        </p:txBody>
      </p:sp>
      <p:sp>
        <p:nvSpPr>
          <p:cNvPr id="42" name="TextBox 41"/>
          <p:cNvSpPr txBox="1"/>
          <p:nvPr/>
        </p:nvSpPr>
        <p:spPr>
          <a:xfrm rot="20736004">
            <a:off x="6636261" y="4167085"/>
            <a:ext cx="14266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DARWIN 30t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1382090" y="2744361"/>
            <a:ext cx="2856866" cy="1352743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2597701 w 2597701"/>
              <a:gd name="connsiteY0" fmla="*/ 1281444 h 1353171"/>
              <a:gd name="connsiteX1" fmla="*/ 936621 w 2597701"/>
              <a:gd name="connsiteY1" fmla="*/ 289475 h 1353171"/>
              <a:gd name="connsiteX2" fmla="*/ 0 w 2597701"/>
              <a:gd name="connsiteY2" fmla="*/ 0 h 1353171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7701" h="1281444">
                <a:moveTo>
                  <a:pt x="2597701" y="1281444"/>
                </a:moveTo>
                <a:cubicBezTo>
                  <a:pt x="1808403" y="1275224"/>
                  <a:pt x="1360760" y="571478"/>
                  <a:pt x="936621" y="289475"/>
                </a:cubicBezTo>
                <a:cubicBezTo>
                  <a:pt x="450003" y="267836"/>
                  <a:pt x="231734" y="245988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35896" y="3614839"/>
            <a:ext cx="1692188" cy="1614361"/>
            <a:chOff x="3635896" y="3614839"/>
            <a:chExt cx="1692188" cy="1614361"/>
          </a:xfrm>
        </p:grpSpPr>
        <p:sp>
          <p:nvSpPr>
            <p:cNvPr id="3" name="Up-Down Arrow 2"/>
            <p:cNvSpPr/>
            <p:nvPr/>
          </p:nvSpPr>
          <p:spPr bwMode="auto">
            <a:xfrm>
              <a:off x="4179417" y="3614839"/>
              <a:ext cx="606480" cy="1614361"/>
            </a:xfrm>
            <a:prstGeom prst="upDown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35896" y="3996933"/>
              <a:ext cx="1692188" cy="800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40" tIns="91440" rIns="91440" bIns="91440" rtlCol="0">
              <a:spAutoFit/>
            </a:bodyPr>
            <a:lstStyle/>
            <a:p>
              <a:pPr algn="ctr"/>
              <a:r>
                <a:rPr lang="en-US" sz="2000" dirty="0" smtClean="0"/>
                <a:t>&gt;4 orders of magnitude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148064" y="6008611"/>
            <a:ext cx="34923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 mass [GeV/c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2142825" y="3267062"/>
            <a:ext cx="52300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WIMP-nucleon cross section [cm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1691680" y="2442954"/>
            <a:ext cx="8207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CDMS*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2018+</a:t>
            </a:r>
          </a:p>
        </p:txBody>
      </p:sp>
      <p:sp>
        <p:nvSpPr>
          <p:cNvPr id="48" name="Freeform 47"/>
          <p:cNvSpPr/>
          <p:nvPr/>
        </p:nvSpPr>
        <p:spPr bwMode="auto">
          <a:xfrm>
            <a:off x="1367643" y="1952836"/>
            <a:ext cx="2725049" cy="1074581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2597701 w 2597701"/>
              <a:gd name="connsiteY0" fmla="*/ 1281444 h 1353171"/>
              <a:gd name="connsiteX1" fmla="*/ 936621 w 2597701"/>
              <a:gd name="connsiteY1" fmla="*/ 289475 h 1353171"/>
              <a:gd name="connsiteX2" fmla="*/ 0 w 2597701"/>
              <a:gd name="connsiteY2" fmla="*/ 0 h 1353171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397722 w 2397722"/>
              <a:gd name="connsiteY0" fmla="*/ 1008570 h 1008570"/>
              <a:gd name="connsiteX1" fmla="*/ 936621 w 2397722"/>
              <a:gd name="connsiteY1" fmla="*/ 289475 h 1008570"/>
              <a:gd name="connsiteX2" fmla="*/ 0 w 2397722"/>
              <a:gd name="connsiteY2" fmla="*/ 0 h 1008570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0 w 2397722"/>
              <a:gd name="connsiteY2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08570"/>
              <a:gd name="connsiteX1" fmla="*/ 921987 w 2397722"/>
              <a:gd name="connsiteY1" fmla="*/ 245249 h 1008570"/>
              <a:gd name="connsiteX2" fmla="*/ 0 w 2397722"/>
              <a:gd name="connsiteY2" fmla="*/ 0 h 1008570"/>
              <a:gd name="connsiteX0" fmla="*/ 2397722 w 2397722"/>
              <a:gd name="connsiteY0" fmla="*/ 1008570 h 1008570"/>
              <a:gd name="connsiteX1" fmla="*/ 921987 w 2397722"/>
              <a:gd name="connsiteY1" fmla="*/ 245249 h 1008570"/>
              <a:gd name="connsiteX2" fmla="*/ 0 w 2397722"/>
              <a:gd name="connsiteY2" fmla="*/ 0 h 1008570"/>
              <a:gd name="connsiteX0" fmla="*/ 2397722 w 2397722"/>
              <a:gd name="connsiteY0" fmla="*/ 1008570 h 1026391"/>
              <a:gd name="connsiteX1" fmla="*/ 921987 w 2397722"/>
              <a:gd name="connsiteY1" fmla="*/ 245249 h 1026391"/>
              <a:gd name="connsiteX2" fmla="*/ 0 w 2397722"/>
              <a:gd name="connsiteY2" fmla="*/ 0 h 1026391"/>
              <a:gd name="connsiteX0" fmla="*/ 2397722 w 2397722"/>
              <a:gd name="connsiteY0" fmla="*/ 1008570 h 1027349"/>
              <a:gd name="connsiteX1" fmla="*/ 921987 w 2397722"/>
              <a:gd name="connsiteY1" fmla="*/ 245249 h 1027349"/>
              <a:gd name="connsiteX2" fmla="*/ 0 w 2397722"/>
              <a:gd name="connsiteY2" fmla="*/ 0 h 1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7722" h="1027349">
                <a:moveTo>
                  <a:pt x="2397722" y="1008570"/>
                </a:moveTo>
                <a:cubicBezTo>
                  <a:pt x="1736827" y="1142632"/>
                  <a:pt x="1140231" y="524516"/>
                  <a:pt x="921987" y="245249"/>
                </a:cubicBezTo>
                <a:cubicBezTo>
                  <a:pt x="505447" y="277855"/>
                  <a:pt x="180793" y="24300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 rot="16200000">
            <a:off x="-1054876" y="3940258"/>
            <a:ext cx="2394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SNOWMASS 1310.8327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20736004">
            <a:off x="5532155" y="3951888"/>
            <a:ext cx="25824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solidFill>
                  <a:schemeClr val="tx2"/>
                </a:solidFill>
              </a:rPr>
              <a:t>XENONnT</a:t>
            </a:r>
            <a:r>
              <a:rPr lang="en-US" sz="1800" dirty="0" smtClean="0">
                <a:solidFill>
                  <a:schemeClr val="tx2"/>
                </a:solidFill>
              </a:rPr>
              <a:t> 18+, LZ 19+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926722"/>
            <a:ext cx="7884876" cy="507656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05167" y="1304764"/>
            <a:ext cx="14266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CRESST-III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EDELWEISS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2015+</a:t>
            </a:r>
          </a:p>
        </p:txBody>
      </p:sp>
    </p:spTree>
    <p:extLst>
      <p:ext uri="{BB962C8B-B14F-4D97-AF65-F5344CB8AC3E}">
        <p14:creationId xmlns:p14="http://schemas.microsoft.com/office/powerpoint/2010/main" val="409338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9703" r="18014" b="10243"/>
          <a:stretch/>
        </p:blipFill>
        <p:spPr>
          <a:xfrm>
            <a:off x="3028620" y="1552277"/>
            <a:ext cx="4175584" cy="41217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52744" y="1141679"/>
            <a:ext cx="6478324" cy="2561233"/>
            <a:chOff x="1752744" y="1141679"/>
            <a:chExt cx="6478324" cy="2561233"/>
          </a:xfrm>
        </p:grpSpPr>
        <p:grpSp>
          <p:nvGrpSpPr>
            <p:cNvPr id="44" name="Group 43"/>
            <p:cNvGrpSpPr/>
            <p:nvPr/>
          </p:nvGrpSpPr>
          <p:grpSpPr>
            <a:xfrm>
              <a:off x="1752744" y="1141679"/>
              <a:ext cx="6478324" cy="2561233"/>
              <a:chOff x="1752744" y="1141679"/>
              <a:chExt cx="6478324" cy="2561233"/>
            </a:xfrm>
          </p:grpSpPr>
          <p:sp>
            <p:nvSpPr>
              <p:cNvPr id="50" name="Freeform 49"/>
              <p:cNvSpPr/>
              <p:nvPr/>
            </p:nvSpPr>
            <p:spPr bwMode="auto">
              <a:xfrm>
                <a:off x="1806753" y="1141985"/>
                <a:ext cx="6424315" cy="2560927"/>
              </a:xfrm>
              <a:custGeom>
                <a:avLst/>
                <a:gdLst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557849"/>
                  <a:gd name="connsiteX1" fmla="*/ 5222731 w 5222731"/>
                  <a:gd name="connsiteY1" fmla="*/ 1631092 h 2557849"/>
                  <a:gd name="connsiteX2" fmla="*/ 1725769 w 5222731"/>
                  <a:gd name="connsiteY2" fmla="*/ 2557849 h 2557849"/>
                  <a:gd name="connsiteX3" fmla="*/ 144104 w 5222731"/>
                  <a:gd name="connsiteY3" fmla="*/ 24714 h 2557849"/>
                  <a:gd name="connsiteX4" fmla="*/ 5222731 w 5222731"/>
                  <a:gd name="connsiteY4" fmla="*/ 0 h 2557849"/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613184"/>
                  <a:gd name="connsiteX1" fmla="*/ 5222731 w 5222731"/>
                  <a:gd name="connsiteY1" fmla="*/ 1631092 h 2613184"/>
                  <a:gd name="connsiteX2" fmla="*/ 1725769 w 5222731"/>
                  <a:gd name="connsiteY2" fmla="*/ 2557849 h 2613184"/>
                  <a:gd name="connsiteX3" fmla="*/ 144104 w 5222731"/>
                  <a:gd name="connsiteY3" fmla="*/ 24714 h 2613184"/>
                  <a:gd name="connsiteX4" fmla="*/ 5222731 w 5222731"/>
                  <a:gd name="connsiteY4" fmla="*/ 0 h 2613184"/>
                  <a:gd name="connsiteX0" fmla="*/ 5216632 w 5216632"/>
                  <a:gd name="connsiteY0" fmla="*/ 0 h 2561334"/>
                  <a:gd name="connsiteX1" fmla="*/ 5216632 w 5216632"/>
                  <a:gd name="connsiteY1" fmla="*/ 1631092 h 2561334"/>
                  <a:gd name="connsiteX2" fmla="*/ 1719670 w 5216632"/>
                  <a:gd name="connsiteY2" fmla="*/ 2557849 h 2561334"/>
                  <a:gd name="connsiteX3" fmla="*/ 138005 w 5216632"/>
                  <a:gd name="connsiteY3" fmla="*/ 24714 h 2561334"/>
                  <a:gd name="connsiteX4" fmla="*/ 5216632 w 5216632"/>
                  <a:gd name="connsiteY4" fmla="*/ 0 h 2561334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078627 w 5078627"/>
                  <a:gd name="connsiteY0" fmla="*/ 0 h 2489519"/>
                  <a:gd name="connsiteX1" fmla="*/ 5078627 w 5078627"/>
                  <a:gd name="connsiteY1" fmla="*/ 1631092 h 2489519"/>
                  <a:gd name="connsiteX2" fmla="*/ 1841157 w 5078627"/>
                  <a:gd name="connsiteY2" fmla="*/ 2483708 h 2489519"/>
                  <a:gd name="connsiteX3" fmla="*/ 0 w 5078627"/>
                  <a:gd name="connsiteY3" fmla="*/ 24714 h 2489519"/>
                  <a:gd name="connsiteX4" fmla="*/ 5078627 w 5078627"/>
                  <a:gd name="connsiteY4" fmla="*/ 0 h 2489519"/>
                  <a:gd name="connsiteX0" fmla="*/ 5078627 w 5078627"/>
                  <a:gd name="connsiteY0" fmla="*/ 0 h 2559412"/>
                  <a:gd name="connsiteX1" fmla="*/ 5078627 w 5078627"/>
                  <a:gd name="connsiteY1" fmla="*/ 1668162 h 2559412"/>
                  <a:gd name="connsiteX2" fmla="*/ 1841157 w 5078627"/>
                  <a:gd name="connsiteY2" fmla="*/ 2483708 h 2559412"/>
                  <a:gd name="connsiteX3" fmla="*/ 0 w 5078627"/>
                  <a:gd name="connsiteY3" fmla="*/ 24714 h 2559412"/>
                  <a:gd name="connsiteX4" fmla="*/ 5078627 w 5078627"/>
                  <a:gd name="connsiteY4" fmla="*/ 0 h 2559412"/>
                  <a:gd name="connsiteX0" fmla="*/ 5078627 w 5078627"/>
                  <a:gd name="connsiteY0" fmla="*/ 0 h 2493142"/>
                  <a:gd name="connsiteX1" fmla="*/ 5078627 w 5078627"/>
                  <a:gd name="connsiteY1" fmla="*/ 1668162 h 2493142"/>
                  <a:gd name="connsiteX2" fmla="*/ 1841157 w 5078627"/>
                  <a:gd name="connsiteY2" fmla="*/ 2483708 h 2493142"/>
                  <a:gd name="connsiteX3" fmla="*/ 0 w 5078627"/>
                  <a:gd name="connsiteY3" fmla="*/ 24714 h 2493142"/>
                  <a:gd name="connsiteX4" fmla="*/ 5078627 w 5078627"/>
                  <a:gd name="connsiteY4" fmla="*/ 0 h 2493142"/>
                  <a:gd name="connsiteX0" fmla="*/ 5078627 w 5078627"/>
                  <a:gd name="connsiteY0" fmla="*/ 0 h 2513899"/>
                  <a:gd name="connsiteX1" fmla="*/ 5078627 w 5078627"/>
                  <a:gd name="connsiteY1" fmla="*/ 1668162 h 2513899"/>
                  <a:gd name="connsiteX2" fmla="*/ 1841157 w 5078627"/>
                  <a:gd name="connsiteY2" fmla="*/ 2483708 h 2513899"/>
                  <a:gd name="connsiteX3" fmla="*/ 0 w 5078627"/>
                  <a:gd name="connsiteY3" fmla="*/ 24714 h 2513899"/>
                  <a:gd name="connsiteX4" fmla="*/ 5078627 w 5078627"/>
                  <a:gd name="connsiteY4" fmla="*/ 0 h 2513899"/>
                  <a:gd name="connsiteX0" fmla="*/ 5084901 w 5084901"/>
                  <a:gd name="connsiteY0" fmla="*/ 0 h 2491161"/>
                  <a:gd name="connsiteX1" fmla="*/ 5078627 w 5084901"/>
                  <a:gd name="connsiteY1" fmla="*/ 1645424 h 2491161"/>
                  <a:gd name="connsiteX2" fmla="*/ 1841157 w 5084901"/>
                  <a:gd name="connsiteY2" fmla="*/ 2460970 h 2491161"/>
                  <a:gd name="connsiteX3" fmla="*/ 0 w 5084901"/>
                  <a:gd name="connsiteY3" fmla="*/ 1976 h 2491161"/>
                  <a:gd name="connsiteX4" fmla="*/ 5084901 w 5084901"/>
                  <a:gd name="connsiteY4" fmla="*/ 0 h 2491161"/>
                  <a:gd name="connsiteX0" fmla="*/ 5262764 w 5262764"/>
                  <a:gd name="connsiteY0" fmla="*/ 0 h 2491341"/>
                  <a:gd name="connsiteX1" fmla="*/ 5256490 w 5262764"/>
                  <a:gd name="connsiteY1" fmla="*/ 1645424 h 2491341"/>
                  <a:gd name="connsiteX2" fmla="*/ 2019020 w 5262764"/>
                  <a:gd name="connsiteY2" fmla="*/ 2460970 h 2491341"/>
                  <a:gd name="connsiteX3" fmla="*/ 0 w 5262764"/>
                  <a:gd name="connsiteY3" fmla="*/ 11975 h 2491341"/>
                  <a:gd name="connsiteX4" fmla="*/ 5262764 w 5262764"/>
                  <a:gd name="connsiteY4" fmla="*/ 0 h 2491341"/>
                  <a:gd name="connsiteX0" fmla="*/ 5706124 w 5706124"/>
                  <a:gd name="connsiteY0" fmla="*/ 0 h 2460970"/>
                  <a:gd name="connsiteX1" fmla="*/ 5699850 w 5706124"/>
                  <a:gd name="connsiteY1" fmla="*/ 1645424 h 2460970"/>
                  <a:gd name="connsiteX2" fmla="*/ 2462380 w 5706124"/>
                  <a:gd name="connsiteY2" fmla="*/ 2460970 h 2460970"/>
                  <a:gd name="connsiteX3" fmla="*/ 522542 w 5706124"/>
                  <a:gd name="connsiteY3" fmla="*/ 588411 h 2460970"/>
                  <a:gd name="connsiteX4" fmla="*/ 443360 w 5706124"/>
                  <a:gd name="connsiteY4" fmla="*/ 11975 h 2460970"/>
                  <a:gd name="connsiteX5" fmla="*/ 5706124 w 5706124"/>
                  <a:gd name="connsiteY5" fmla="*/ 0 h 2460970"/>
                  <a:gd name="connsiteX0" fmla="*/ 5643883 w 5643883"/>
                  <a:gd name="connsiteY0" fmla="*/ 0 h 2460970"/>
                  <a:gd name="connsiteX1" fmla="*/ 5637609 w 5643883"/>
                  <a:gd name="connsiteY1" fmla="*/ 1645424 h 2460970"/>
                  <a:gd name="connsiteX2" fmla="*/ 2400139 w 5643883"/>
                  <a:gd name="connsiteY2" fmla="*/ 2460970 h 2460970"/>
                  <a:gd name="connsiteX3" fmla="*/ 856681 w 5643883"/>
                  <a:gd name="connsiteY3" fmla="*/ 1143365 h 2460970"/>
                  <a:gd name="connsiteX4" fmla="*/ 460301 w 5643883"/>
                  <a:gd name="connsiteY4" fmla="*/ 588411 h 2460970"/>
                  <a:gd name="connsiteX5" fmla="*/ 381119 w 5643883"/>
                  <a:gd name="connsiteY5" fmla="*/ 11975 h 2460970"/>
                  <a:gd name="connsiteX6" fmla="*/ 5643883 w 5643883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593153 w 5380355"/>
                  <a:gd name="connsiteY3" fmla="*/ 1143365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74006"/>
                  <a:gd name="connsiteX1" fmla="*/ 5374081 w 5380355"/>
                  <a:gd name="connsiteY1" fmla="*/ 1645424 h 2474006"/>
                  <a:gd name="connsiteX2" fmla="*/ 2136611 w 5380355"/>
                  <a:gd name="connsiteY2" fmla="*/ 2460970 h 2474006"/>
                  <a:gd name="connsiteX3" fmla="*/ 608398 w 5380355"/>
                  <a:gd name="connsiteY3" fmla="*/ 873387 h 2474006"/>
                  <a:gd name="connsiteX4" fmla="*/ 3510104 w 5380355"/>
                  <a:gd name="connsiteY4" fmla="*/ 478421 h 2474006"/>
                  <a:gd name="connsiteX5" fmla="*/ 117591 w 5380355"/>
                  <a:gd name="connsiteY5" fmla="*/ 11975 h 2474006"/>
                  <a:gd name="connsiteX6" fmla="*/ 5380355 w 5380355"/>
                  <a:gd name="connsiteY6" fmla="*/ 0 h 2474006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584380 w 5584380"/>
                  <a:gd name="connsiteY0" fmla="*/ 0 h 2484552"/>
                  <a:gd name="connsiteX1" fmla="*/ 5578106 w 5584380"/>
                  <a:gd name="connsiteY1" fmla="*/ 1645424 h 2484552"/>
                  <a:gd name="connsiteX2" fmla="*/ 2340636 w 5584380"/>
                  <a:gd name="connsiteY2" fmla="*/ 2460970 h 2484552"/>
                  <a:gd name="connsiteX3" fmla="*/ 812423 w 5584380"/>
                  <a:gd name="connsiteY3" fmla="*/ 873387 h 2484552"/>
                  <a:gd name="connsiteX4" fmla="*/ 507516 w 5584380"/>
                  <a:gd name="connsiteY4" fmla="*/ 163447 h 2484552"/>
                  <a:gd name="connsiteX5" fmla="*/ 0 w 5584380"/>
                  <a:gd name="connsiteY5" fmla="*/ 6834 h 2484552"/>
                  <a:gd name="connsiteX6" fmla="*/ 5584380 w 5584380"/>
                  <a:gd name="connsiteY6" fmla="*/ 0 h 2484552"/>
                  <a:gd name="connsiteX0" fmla="*/ 5584380 w 5584380"/>
                  <a:gd name="connsiteY0" fmla="*/ 0 h 2484552"/>
                  <a:gd name="connsiteX1" fmla="*/ 5578106 w 5584380"/>
                  <a:gd name="connsiteY1" fmla="*/ 1645424 h 2484552"/>
                  <a:gd name="connsiteX2" fmla="*/ 2340636 w 5584380"/>
                  <a:gd name="connsiteY2" fmla="*/ 2460970 h 2484552"/>
                  <a:gd name="connsiteX3" fmla="*/ 812423 w 5584380"/>
                  <a:gd name="connsiteY3" fmla="*/ 873387 h 2484552"/>
                  <a:gd name="connsiteX4" fmla="*/ 84821 w 5584380"/>
                  <a:gd name="connsiteY4" fmla="*/ 132598 h 2484552"/>
                  <a:gd name="connsiteX5" fmla="*/ 0 w 5584380"/>
                  <a:gd name="connsiteY5" fmla="*/ 6834 h 2484552"/>
                  <a:gd name="connsiteX6" fmla="*/ 5584380 w 5584380"/>
                  <a:gd name="connsiteY6" fmla="*/ 0 h 2484552"/>
                  <a:gd name="connsiteX0" fmla="*/ 5584380 w 5584380"/>
                  <a:gd name="connsiteY0" fmla="*/ 0 h 2491588"/>
                  <a:gd name="connsiteX1" fmla="*/ 5578106 w 5584380"/>
                  <a:gd name="connsiteY1" fmla="*/ 1645424 h 2491588"/>
                  <a:gd name="connsiteX2" fmla="*/ 2340636 w 5584380"/>
                  <a:gd name="connsiteY2" fmla="*/ 2460970 h 2491588"/>
                  <a:gd name="connsiteX3" fmla="*/ 789451 w 5584380"/>
                  <a:gd name="connsiteY3" fmla="*/ 775700 h 2491588"/>
                  <a:gd name="connsiteX4" fmla="*/ 84821 w 5584380"/>
                  <a:gd name="connsiteY4" fmla="*/ 132598 h 2491588"/>
                  <a:gd name="connsiteX5" fmla="*/ 0 w 5584380"/>
                  <a:gd name="connsiteY5" fmla="*/ 6834 h 2491588"/>
                  <a:gd name="connsiteX6" fmla="*/ 5584380 w 5584380"/>
                  <a:gd name="connsiteY6" fmla="*/ 0 h 2491588"/>
                  <a:gd name="connsiteX0" fmla="*/ 5584380 w 5584380"/>
                  <a:gd name="connsiteY0" fmla="*/ 0 h 2491588"/>
                  <a:gd name="connsiteX1" fmla="*/ 5578106 w 5584380"/>
                  <a:gd name="connsiteY1" fmla="*/ 1645424 h 2491588"/>
                  <a:gd name="connsiteX2" fmla="*/ 2340636 w 5584380"/>
                  <a:gd name="connsiteY2" fmla="*/ 2460970 h 2491588"/>
                  <a:gd name="connsiteX3" fmla="*/ 789451 w 5584380"/>
                  <a:gd name="connsiteY3" fmla="*/ 775700 h 2491588"/>
                  <a:gd name="connsiteX4" fmla="*/ 84821 w 5584380"/>
                  <a:gd name="connsiteY4" fmla="*/ 132598 h 2491588"/>
                  <a:gd name="connsiteX5" fmla="*/ 0 w 5584380"/>
                  <a:gd name="connsiteY5" fmla="*/ 6834 h 2491588"/>
                  <a:gd name="connsiteX6" fmla="*/ 5584380 w 5584380"/>
                  <a:gd name="connsiteY6" fmla="*/ 0 h 2491588"/>
                  <a:gd name="connsiteX0" fmla="*/ 5584380 w 5584380"/>
                  <a:gd name="connsiteY0" fmla="*/ 0 h 2491084"/>
                  <a:gd name="connsiteX1" fmla="*/ 5578106 w 5584380"/>
                  <a:gd name="connsiteY1" fmla="*/ 1645424 h 2491084"/>
                  <a:gd name="connsiteX2" fmla="*/ 2340636 w 5584380"/>
                  <a:gd name="connsiteY2" fmla="*/ 2460970 h 2491084"/>
                  <a:gd name="connsiteX3" fmla="*/ 789451 w 5584380"/>
                  <a:gd name="connsiteY3" fmla="*/ 775700 h 2491084"/>
                  <a:gd name="connsiteX4" fmla="*/ 84821 w 5584380"/>
                  <a:gd name="connsiteY4" fmla="*/ 132598 h 2491084"/>
                  <a:gd name="connsiteX5" fmla="*/ 0 w 5584380"/>
                  <a:gd name="connsiteY5" fmla="*/ 6834 h 2491084"/>
                  <a:gd name="connsiteX6" fmla="*/ 5584380 w 5584380"/>
                  <a:gd name="connsiteY6" fmla="*/ 0 h 249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4380" h="2491084">
                    <a:moveTo>
                      <a:pt x="5584380" y="0"/>
                    </a:moveTo>
                    <a:cubicBezTo>
                      <a:pt x="5582289" y="548475"/>
                      <a:pt x="5580197" y="1096949"/>
                      <a:pt x="5578106" y="1645424"/>
                    </a:cubicBezTo>
                    <a:cubicBezTo>
                      <a:pt x="3408050" y="2220013"/>
                      <a:pt x="3170907" y="2292299"/>
                      <a:pt x="2340636" y="2460970"/>
                    </a:cubicBezTo>
                    <a:cubicBezTo>
                      <a:pt x="1510365" y="2629641"/>
                      <a:pt x="873912" y="2092709"/>
                      <a:pt x="789451" y="775700"/>
                    </a:cubicBezTo>
                    <a:cubicBezTo>
                      <a:pt x="360822" y="664691"/>
                      <a:pt x="153917" y="441153"/>
                      <a:pt x="84821" y="132598"/>
                    </a:cubicBezTo>
                    <a:cubicBezTo>
                      <a:pt x="-9684" y="59023"/>
                      <a:pt x="71119" y="74906"/>
                      <a:pt x="0" y="6834"/>
                    </a:cubicBezTo>
                    <a:lnTo>
                      <a:pt x="5584380" y="0"/>
                    </a:lnTo>
                    <a:close/>
                  </a:path>
                </a:pathLst>
              </a:custGeom>
              <a:solidFill>
                <a:srgbClr val="7F4000">
                  <a:alpha val="50196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man Old Style" pitchFamily="18" charset="0"/>
                  <a:cs typeface="Arial" charset="0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752744" y="1141679"/>
                <a:ext cx="6455713" cy="2529796"/>
              </a:xfrm>
              <a:custGeom>
                <a:avLst/>
                <a:gdLst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557849"/>
                  <a:gd name="connsiteX1" fmla="*/ 5222731 w 5222731"/>
                  <a:gd name="connsiteY1" fmla="*/ 1631092 h 2557849"/>
                  <a:gd name="connsiteX2" fmla="*/ 1725769 w 5222731"/>
                  <a:gd name="connsiteY2" fmla="*/ 2557849 h 2557849"/>
                  <a:gd name="connsiteX3" fmla="*/ 144104 w 5222731"/>
                  <a:gd name="connsiteY3" fmla="*/ 24714 h 2557849"/>
                  <a:gd name="connsiteX4" fmla="*/ 5222731 w 5222731"/>
                  <a:gd name="connsiteY4" fmla="*/ 0 h 2557849"/>
                  <a:gd name="connsiteX0" fmla="*/ 5078627 w 5078627"/>
                  <a:gd name="connsiteY0" fmla="*/ 0 h 2557849"/>
                  <a:gd name="connsiteX1" fmla="*/ 5078627 w 5078627"/>
                  <a:gd name="connsiteY1" fmla="*/ 1631092 h 2557849"/>
                  <a:gd name="connsiteX2" fmla="*/ 1581665 w 5078627"/>
                  <a:gd name="connsiteY2" fmla="*/ 2557849 h 2557849"/>
                  <a:gd name="connsiteX3" fmla="*/ 0 w 5078627"/>
                  <a:gd name="connsiteY3" fmla="*/ 24714 h 2557849"/>
                  <a:gd name="connsiteX4" fmla="*/ 5078627 w 5078627"/>
                  <a:gd name="connsiteY4" fmla="*/ 0 h 2557849"/>
                  <a:gd name="connsiteX0" fmla="*/ 5222731 w 5222731"/>
                  <a:gd name="connsiteY0" fmla="*/ 0 h 2613184"/>
                  <a:gd name="connsiteX1" fmla="*/ 5222731 w 5222731"/>
                  <a:gd name="connsiteY1" fmla="*/ 1631092 h 2613184"/>
                  <a:gd name="connsiteX2" fmla="*/ 1725769 w 5222731"/>
                  <a:gd name="connsiteY2" fmla="*/ 2557849 h 2613184"/>
                  <a:gd name="connsiteX3" fmla="*/ 144104 w 5222731"/>
                  <a:gd name="connsiteY3" fmla="*/ 24714 h 2613184"/>
                  <a:gd name="connsiteX4" fmla="*/ 5222731 w 5222731"/>
                  <a:gd name="connsiteY4" fmla="*/ 0 h 2613184"/>
                  <a:gd name="connsiteX0" fmla="*/ 5216632 w 5216632"/>
                  <a:gd name="connsiteY0" fmla="*/ 0 h 2561334"/>
                  <a:gd name="connsiteX1" fmla="*/ 5216632 w 5216632"/>
                  <a:gd name="connsiteY1" fmla="*/ 1631092 h 2561334"/>
                  <a:gd name="connsiteX2" fmla="*/ 1719670 w 5216632"/>
                  <a:gd name="connsiteY2" fmla="*/ 2557849 h 2561334"/>
                  <a:gd name="connsiteX3" fmla="*/ 138005 w 5216632"/>
                  <a:gd name="connsiteY3" fmla="*/ 24714 h 2561334"/>
                  <a:gd name="connsiteX4" fmla="*/ 5216632 w 5216632"/>
                  <a:gd name="connsiteY4" fmla="*/ 0 h 2561334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200045 w 5200045"/>
                  <a:gd name="connsiteY0" fmla="*/ 0 h 2487309"/>
                  <a:gd name="connsiteX1" fmla="*/ 5200045 w 5200045"/>
                  <a:gd name="connsiteY1" fmla="*/ 1631092 h 2487309"/>
                  <a:gd name="connsiteX2" fmla="*/ 1962575 w 5200045"/>
                  <a:gd name="connsiteY2" fmla="*/ 2483708 h 2487309"/>
                  <a:gd name="connsiteX3" fmla="*/ 121418 w 5200045"/>
                  <a:gd name="connsiteY3" fmla="*/ 24714 h 2487309"/>
                  <a:gd name="connsiteX4" fmla="*/ 5200045 w 5200045"/>
                  <a:gd name="connsiteY4" fmla="*/ 0 h 2487309"/>
                  <a:gd name="connsiteX0" fmla="*/ 5078627 w 5078627"/>
                  <a:gd name="connsiteY0" fmla="*/ 0 h 2489519"/>
                  <a:gd name="connsiteX1" fmla="*/ 5078627 w 5078627"/>
                  <a:gd name="connsiteY1" fmla="*/ 1631092 h 2489519"/>
                  <a:gd name="connsiteX2" fmla="*/ 1841157 w 5078627"/>
                  <a:gd name="connsiteY2" fmla="*/ 2483708 h 2489519"/>
                  <a:gd name="connsiteX3" fmla="*/ 0 w 5078627"/>
                  <a:gd name="connsiteY3" fmla="*/ 24714 h 2489519"/>
                  <a:gd name="connsiteX4" fmla="*/ 5078627 w 5078627"/>
                  <a:gd name="connsiteY4" fmla="*/ 0 h 2489519"/>
                  <a:gd name="connsiteX0" fmla="*/ 5078627 w 5078627"/>
                  <a:gd name="connsiteY0" fmla="*/ 0 h 2559412"/>
                  <a:gd name="connsiteX1" fmla="*/ 5078627 w 5078627"/>
                  <a:gd name="connsiteY1" fmla="*/ 1668162 h 2559412"/>
                  <a:gd name="connsiteX2" fmla="*/ 1841157 w 5078627"/>
                  <a:gd name="connsiteY2" fmla="*/ 2483708 h 2559412"/>
                  <a:gd name="connsiteX3" fmla="*/ 0 w 5078627"/>
                  <a:gd name="connsiteY3" fmla="*/ 24714 h 2559412"/>
                  <a:gd name="connsiteX4" fmla="*/ 5078627 w 5078627"/>
                  <a:gd name="connsiteY4" fmla="*/ 0 h 2559412"/>
                  <a:gd name="connsiteX0" fmla="*/ 5078627 w 5078627"/>
                  <a:gd name="connsiteY0" fmla="*/ 0 h 2493142"/>
                  <a:gd name="connsiteX1" fmla="*/ 5078627 w 5078627"/>
                  <a:gd name="connsiteY1" fmla="*/ 1668162 h 2493142"/>
                  <a:gd name="connsiteX2" fmla="*/ 1841157 w 5078627"/>
                  <a:gd name="connsiteY2" fmla="*/ 2483708 h 2493142"/>
                  <a:gd name="connsiteX3" fmla="*/ 0 w 5078627"/>
                  <a:gd name="connsiteY3" fmla="*/ 24714 h 2493142"/>
                  <a:gd name="connsiteX4" fmla="*/ 5078627 w 5078627"/>
                  <a:gd name="connsiteY4" fmla="*/ 0 h 2493142"/>
                  <a:gd name="connsiteX0" fmla="*/ 5078627 w 5078627"/>
                  <a:gd name="connsiteY0" fmla="*/ 0 h 2513899"/>
                  <a:gd name="connsiteX1" fmla="*/ 5078627 w 5078627"/>
                  <a:gd name="connsiteY1" fmla="*/ 1668162 h 2513899"/>
                  <a:gd name="connsiteX2" fmla="*/ 1841157 w 5078627"/>
                  <a:gd name="connsiteY2" fmla="*/ 2483708 h 2513899"/>
                  <a:gd name="connsiteX3" fmla="*/ 0 w 5078627"/>
                  <a:gd name="connsiteY3" fmla="*/ 24714 h 2513899"/>
                  <a:gd name="connsiteX4" fmla="*/ 5078627 w 5078627"/>
                  <a:gd name="connsiteY4" fmla="*/ 0 h 2513899"/>
                  <a:gd name="connsiteX0" fmla="*/ 5084901 w 5084901"/>
                  <a:gd name="connsiteY0" fmla="*/ 0 h 2491161"/>
                  <a:gd name="connsiteX1" fmla="*/ 5078627 w 5084901"/>
                  <a:gd name="connsiteY1" fmla="*/ 1645424 h 2491161"/>
                  <a:gd name="connsiteX2" fmla="*/ 1841157 w 5084901"/>
                  <a:gd name="connsiteY2" fmla="*/ 2460970 h 2491161"/>
                  <a:gd name="connsiteX3" fmla="*/ 0 w 5084901"/>
                  <a:gd name="connsiteY3" fmla="*/ 1976 h 2491161"/>
                  <a:gd name="connsiteX4" fmla="*/ 5084901 w 5084901"/>
                  <a:gd name="connsiteY4" fmla="*/ 0 h 2491161"/>
                  <a:gd name="connsiteX0" fmla="*/ 5262764 w 5262764"/>
                  <a:gd name="connsiteY0" fmla="*/ 0 h 2491341"/>
                  <a:gd name="connsiteX1" fmla="*/ 5256490 w 5262764"/>
                  <a:gd name="connsiteY1" fmla="*/ 1645424 h 2491341"/>
                  <a:gd name="connsiteX2" fmla="*/ 2019020 w 5262764"/>
                  <a:gd name="connsiteY2" fmla="*/ 2460970 h 2491341"/>
                  <a:gd name="connsiteX3" fmla="*/ 0 w 5262764"/>
                  <a:gd name="connsiteY3" fmla="*/ 11975 h 2491341"/>
                  <a:gd name="connsiteX4" fmla="*/ 5262764 w 5262764"/>
                  <a:gd name="connsiteY4" fmla="*/ 0 h 2491341"/>
                  <a:gd name="connsiteX0" fmla="*/ 5706124 w 5706124"/>
                  <a:gd name="connsiteY0" fmla="*/ 0 h 2460970"/>
                  <a:gd name="connsiteX1" fmla="*/ 5699850 w 5706124"/>
                  <a:gd name="connsiteY1" fmla="*/ 1645424 h 2460970"/>
                  <a:gd name="connsiteX2" fmla="*/ 2462380 w 5706124"/>
                  <a:gd name="connsiteY2" fmla="*/ 2460970 h 2460970"/>
                  <a:gd name="connsiteX3" fmla="*/ 522542 w 5706124"/>
                  <a:gd name="connsiteY3" fmla="*/ 588411 h 2460970"/>
                  <a:gd name="connsiteX4" fmla="*/ 443360 w 5706124"/>
                  <a:gd name="connsiteY4" fmla="*/ 11975 h 2460970"/>
                  <a:gd name="connsiteX5" fmla="*/ 5706124 w 5706124"/>
                  <a:gd name="connsiteY5" fmla="*/ 0 h 2460970"/>
                  <a:gd name="connsiteX0" fmla="*/ 5643883 w 5643883"/>
                  <a:gd name="connsiteY0" fmla="*/ 0 h 2460970"/>
                  <a:gd name="connsiteX1" fmla="*/ 5637609 w 5643883"/>
                  <a:gd name="connsiteY1" fmla="*/ 1645424 h 2460970"/>
                  <a:gd name="connsiteX2" fmla="*/ 2400139 w 5643883"/>
                  <a:gd name="connsiteY2" fmla="*/ 2460970 h 2460970"/>
                  <a:gd name="connsiteX3" fmla="*/ 856681 w 5643883"/>
                  <a:gd name="connsiteY3" fmla="*/ 1143365 h 2460970"/>
                  <a:gd name="connsiteX4" fmla="*/ 460301 w 5643883"/>
                  <a:gd name="connsiteY4" fmla="*/ 588411 h 2460970"/>
                  <a:gd name="connsiteX5" fmla="*/ 381119 w 5643883"/>
                  <a:gd name="connsiteY5" fmla="*/ 11975 h 2460970"/>
                  <a:gd name="connsiteX6" fmla="*/ 5643883 w 5643883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593153 w 5380355"/>
                  <a:gd name="connsiteY3" fmla="*/ 1143365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3931893 w 5380355"/>
                  <a:gd name="connsiteY3" fmla="*/ 110836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60970"/>
                  <a:gd name="connsiteX1" fmla="*/ 5374081 w 5380355"/>
                  <a:gd name="connsiteY1" fmla="*/ 1645424 h 2460970"/>
                  <a:gd name="connsiteX2" fmla="*/ 2136611 w 5380355"/>
                  <a:gd name="connsiteY2" fmla="*/ 2460970 h 2460970"/>
                  <a:gd name="connsiteX3" fmla="*/ 608398 w 5380355"/>
                  <a:gd name="connsiteY3" fmla="*/ 873387 h 2460970"/>
                  <a:gd name="connsiteX4" fmla="*/ 3510104 w 5380355"/>
                  <a:gd name="connsiteY4" fmla="*/ 478421 h 2460970"/>
                  <a:gd name="connsiteX5" fmla="*/ 117591 w 5380355"/>
                  <a:gd name="connsiteY5" fmla="*/ 11975 h 2460970"/>
                  <a:gd name="connsiteX6" fmla="*/ 5380355 w 5380355"/>
                  <a:gd name="connsiteY6" fmla="*/ 0 h 2460970"/>
                  <a:gd name="connsiteX0" fmla="*/ 5380355 w 5380355"/>
                  <a:gd name="connsiteY0" fmla="*/ 0 h 2474006"/>
                  <a:gd name="connsiteX1" fmla="*/ 5374081 w 5380355"/>
                  <a:gd name="connsiteY1" fmla="*/ 1645424 h 2474006"/>
                  <a:gd name="connsiteX2" fmla="*/ 2136611 w 5380355"/>
                  <a:gd name="connsiteY2" fmla="*/ 2460970 h 2474006"/>
                  <a:gd name="connsiteX3" fmla="*/ 608398 w 5380355"/>
                  <a:gd name="connsiteY3" fmla="*/ 873387 h 2474006"/>
                  <a:gd name="connsiteX4" fmla="*/ 3510104 w 5380355"/>
                  <a:gd name="connsiteY4" fmla="*/ 478421 h 2474006"/>
                  <a:gd name="connsiteX5" fmla="*/ 117591 w 5380355"/>
                  <a:gd name="connsiteY5" fmla="*/ 11975 h 2474006"/>
                  <a:gd name="connsiteX6" fmla="*/ 5380355 w 5380355"/>
                  <a:gd name="connsiteY6" fmla="*/ 0 h 2474006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380355 w 5380355"/>
                  <a:gd name="connsiteY0" fmla="*/ 0 h 2484552"/>
                  <a:gd name="connsiteX1" fmla="*/ 5374081 w 5380355"/>
                  <a:gd name="connsiteY1" fmla="*/ 1645424 h 2484552"/>
                  <a:gd name="connsiteX2" fmla="*/ 2136611 w 5380355"/>
                  <a:gd name="connsiteY2" fmla="*/ 2460970 h 2484552"/>
                  <a:gd name="connsiteX3" fmla="*/ 608398 w 5380355"/>
                  <a:gd name="connsiteY3" fmla="*/ 873387 h 2484552"/>
                  <a:gd name="connsiteX4" fmla="*/ 3510104 w 5380355"/>
                  <a:gd name="connsiteY4" fmla="*/ 478421 h 2484552"/>
                  <a:gd name="connsiteX5" fmla="*/ 117591 w 5380355"/>
                  <a:gd name="connsiteY5" fmla="*/ 11975 h 2484552"/>
                  <a:gd name="connsiteX6" fmla="*/ 5380355 w 5380355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618637 w 5618637"/>
                  <a:gd name="connsiteY0" fmla="*/ 0 h 2484552"/>
                  <a:gd name="connsiteX1" fmla="*/ 5612363 w 5618637"/>
                  <a:gd name="connsiteY1" fmla="*/ 1645424 h 2484552"/>
                  <a:gd name="connsiteX2" fmla="*/ 2374893 w 5618637"/>
                  <a:gd name="connsiteY2" fmla="*/ 2460970 h 2484552"/>
                  <a:gd name="connsiteX3" fmla="*/ 846680 w 5618637"/>
                  <a:gd name="connsiteY3" fmla="*/ 873387 h 2484552"/>
                  <a:gd name="connsiteX4" fmla="*/ 541773 w 5618637"/>
                  <a:gd name="connsiteY4" fmla="*/ 273438 h 2484552"/>
                  <a:gd name="connsiteX5" fmla="*/ 355873 w 5618637"/>
                  <a:gd name="connsiteY5" fmla="*/ 11975 h 2484552"/>
                  <a:gd name="connsiteX6" fmla="*/ 5618637 w 5618637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273438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221473 w 5262764"/>
                  <a:gd name="connsiteY4" fmla="*/ 253440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262764 w 5262764"/>
                  <a:gd name="connsiteY0" fmla="*/ 0 h 2484552"/>
                  <a:gd name="connsiteX1" fmla="*/ 5256490 w 5262764"/>
                  <a:gd name="connsiteY1" fmla="*/ 1645424 h 2484552"/>
                  <a:gd name="connsiteX2" fmla="*/ 2019020 w 5262764"/>
                  <a:gd name="connsiteY2" fmla="*/ 2460970 h 2484552"/>
                  <a:gd name="connsiteX3" fmla="*/ 490807 w 5262764"/>
                  <a:gd name="connsiteY3" fmla="*/ 873387 h 2484552"/>
                  <a:gd name="connsiteX4" fmla="*/ 185900 w 5262764"/>
                  <a:gd name="connsiteY4" fmla="*/ 163447 h 2484552"/>
                  <a:gd name="connsiteX5" fmla="*/ 0 w 5262764"/>
                  <a:gd name="connsiteY5" fmla="*/ 11975 h 2484552"/>
                  <a:gd name="connsiteX6" fmla="*/ 5262764 w 5262764"/>
                  <a:gd name="connsiteY6" fmla="*/ 0 h 2484552"/>
                  <a:gd name="connsiteX0" fmla="*/ 5532237 w 5532237"/>
                  <a:gd name="connsiteY0" fmla="*/ 0 h 2484552"/>
                  <a:gd name="connsiteX1" fmla="*/ 5525963 w 5532237"/>
                  <a:gd name="connsiteY1" fmla="*/ 1645424 h 2484552"/>
                  <a:gd name="connsiteX2" fmla="*/ 2288493 w 5532237"/>
                  <a:gd name="connsiteY2" fmla="*/ 2460970 h 2484552"/>
                  <a:gd name="connsiteX3" fmla="*/ 760280 w 5532237"/>
                  <a:gd name="connsiteY3" fmla="*/ 873387 h 2484552"/>
                  <a:gd name="connsiteX4" fmla="*/ 13892 w 5532237"/>
                  <a:gd name="connsiteY4" fmla="*/ 153095 h 2484552"/>
                  <a:gd name="connsiteX5" fmla="*/ 269473 w 5532237"/>
                  <a:gd name="connsiteY5" fmla="*/ 11975 h 2484552"/>
                  <a:gd name="connsiteX6" fmla="*/ 5532237 w 5532237"/>
                  <a:gd name="connsiteY6" fmla="*/ 0 h 2484552"/>
                  <a:gd name="connsiteX0" fmla="*/ 5532237 w 5532237"/>
                  <a:gd name="connsiteY0" fmla="*/ 0 h 2491080"/>
                  <a:gd name="connsiteX1" fmla="*/ 5525963 w 5532237"/>
                  <a:gd name="connsiteY1" fmla="*/ 1645424 h 2491080"/>
                  <a:gd name="connsiteX2" fmla="*/ 2288493 w 5532237"/>
                  <a:gd name="connsiteY2" fmla="*/ 2460970 h 2491080"/>
                  <a:gd name="connsiteX3" fmla="*/ 746484 w 5532237"/>
                  <a:gd name="connsiteY3" fmla="*/ 785399 h 2491080"/>
                  <a:gd name="connsiteX4" fmla="*/ 13892 w 5532237"/>
                  <a:gd name="connsiteY4" fmla="*/ 153095 h 2491080"/>
                  <a:gd name="connsiteX5" fmla="*/ 269473 w 5532237"/>
                  <a:gd name="connsiteY5" fmla="*/ 11975 h 2491080"/>
                  <a:gd name="connsiteX6" fmla="*/ 5532237 w 5532237"/>
                  <a:gd name="connsiteY6" fmla="*/ 0 h 2491080"/>
                  <a:gd name="connsiteX0" fmla="*/ 5532237 w 5532237"/>
                  <a:gd name="connsiteY0" fmla="*/ 0 h 2491080"/>
                  <a:gd name="connsiteX1" fmla="*/ 5525963 w 5532237"/>
                  <a:gd name="connsiteY1" fmla="*/ 1645424 h 2491080"/>
                  <a:gd name="connsiteX2" fmla="*/ 2288493 w 5532237"/>
                  <a:gd name="connsiteY2" fmla="*/ 2460970 h 2491080"/>
                  <a:gd name="connsiteX3" fmla="*/ 746484 w 5532237"/>
                  <a:gd name="connsiteY3" fmla="*/ 785399 h 2491080"/>
                  <a:gd name="connsiteX4" fmla="*/ 13892 w 5532237"/>
                  <a:gd name="connsiteY4" fmla="*/ 153095 h 2491080"/>
                  <a:gd name="connsiteX5" fmla="*/ 269473 w 5532237"/>
                  <a:gd name="connsiteY5" fmla="*/ 11975 h 2491080"/>
                  <a:gd name="connsiteX6" fmla="*/ 5532237 w 5532237"/>
                  <a:gd name="connsiteY6" fmla="*/ 0 h 2491080"/>
                  <a:gd name="connsiteX0" fmla="*/ 5532237 w 5532237"/>
                  <a:gd name="connsiteY0" fmla="*/ 0 h 2482772"/>
                  <a:gd name="connsiteX1" fmla="*/ 5525963 w 5532237"/>
                  <a:gd name="connsiteY1" fmla="*/ 1645424 h 2482772"/>
                  <a:gd name="connsiteX2" fmla="*/ 2288493 w 5532237"/>
                  <a:gd name="connsiteY2" fmla="*/ 2460970 h 2482772"/>
                  <a:gd name="connsiteX3" fmla="*/ 746484 w 5532237"/>
                  <a:gd name="connsiteY3" fmla="*/ 785399 h 2482772"/>
                  <a:gd name="connsiteX4" fmla="*/ 13892 w 5532237"/>
                  <a:gd name="connsiteY4" fmla="*/ 153095 h 2482772"/>
                  <a:gd name="connsiteX5" fmla="*/ 269473 w 5532237"/>
                  <a:gd name="connsiteY5" fmla="*/ 11975 h 2482772"/>
                  <a:gd name="connsiteX6" fmla="*/ 5532237 w 5532237"/>
                  <a:gd name="connsiteY6" fmla="*/ 0 h 2482772"/>
                  <a:gd name="connsiteX0" fmla="*/ 5869800 w 5869800"/>
                  <a:gd name="connsiteY0" fmla="*/ 0 h 2482772"/>
                  <a:gd name="connsiteX1" fmla="*/ 5863526 w 5869800"/>
                  <a:gd name="connsiteY1" fmla="*/ 1645424 h 2482772"/>
                  <a:gd name="connsiteX2" fmla="*/ 2626056 w 5869800"/>
                  <a:gd name="connsiteY2" fmla="*/ 2460970 h 2482772"/>
                  <a:gd name="connsiteX3" fmla="*/ 1084047 w 5869800"/>
                  <a:gd name="connsiteY3" fmla="*/ 785399 h 2482772"/>
                  <a:gd name="connsiteX4" fmla="*/ 351455 w 5869800"/>
                  <a:gd name="connsiteY4" fmla="*/ 153095 h 2482772"/>
                  <a:gd name="connsiteX5" fmla="*/ 0 w 5869800"/>
                  <a:gd name="connsiteY5" fmla="*/ 17151 h 2482772"/>
                  <a:gd name="connsiteX6" fmla="*/ 5869800 w 5869800"/>
                  <a:gd name="connsiteY6" fmla="*/ 0 h 2482772"/>
                  <a:gd name="connsiteX0" fmla="*/ 5869800 w 5869800"/>
                  <a:gd name="connsiteY0" fmla="*/ 0 h 2482772"/>
                  <a:gd name="connsiteX1" fmla="*/ 5863526 w 5869800"/>
                  <a:gd name="connsiteY1" fmla="*/ 1645424 h 2482772"/>
                  <a:gd name="connsiteX2" fmla="*/ 2626056 w 5869800"/>
                  <a:gd name="connsiteY2" fmla="*/ 2460970 h 2482772"/>
                  <a:gd name="connsiteX3" fmla="*/ 1084047 w 5869800"/>
                  <a:gd name="connsiteY3" fmla="*/ 785399 h 2482772"/>
                  <a:gd name="connsiteX4" fmla="*/ 351455 w 5869800"/>
                  <a:gd name="connsiteY4" fmla="*/ 153095 h 2482772"/>
                  <a:gd name="connsiteX5" fmla="*/ 0 w 5869800"/>
                  <a:gd name="connsiteY5" fmla="*/ 17151 h 2482772"/>
                  <a:gd name="connsiteX6" fmla="*/ 5869800 w 5869800"/>
                  <a:gd name="connsiteY6" fmla="*/ 0 h 2482772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92441"/>
                  <a:gd name="connsiteX1" fmla="*/ 5863526 w 5869800"/>
                  <a:gd name="connsiteY1" fmla="*/ 1645424 h 2492441"/>
                  <a:gd name="connsiteX2" fmla="*/ 2626056 w 5869800"/>
                  <a:gd name="connsiteY2" fmla="*/ 2460970 h 2492441"/>
                  <a:gd name="connsiteX3" fmla="*/ 1088645 w 5869800"/>
                  <a:gd name="connsiteY3" fmla="*/ 759520 h 2492441"/>
                  <a:gd name="connsiteX4" fmla="*/ 351455 w 5869800"/>
                  <a:gd name="connsiteY4" fmla="*/ 153095 h 2492441"/>
                  <a:gd name="connsiteX5" fmla="*/ 0 w 5869800"/>
                  <a:gd name="connsiteY5" fmla="*/ 17151 h 2492441"/>
                  <a:gd name="connsiteX6" fmla="*/ 5869800 w 5869800"/>
                  <a:gd name="connsiteY6" fmla="*/ 0 h 2492441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153095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85810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9800 w 5869800"/>
                  <a:gd name="connsiteY0" fmla="*/ 0 h 2477226"/>
                  <a:gd name="connsiteX1" fmla="*/ 5863526 w 5869800"/>
                  <a:gd name="connsiteY1" fmla="*/ 1645424 h 2477226"/>
                  <a:gd name="connsiteX2" fmla="*/ 2626056 w 5869800"/>
                  <a:gd name="connsiteY2" fmla="*/ 2460970 h 2477226"/>
                  <a:gd name="connsiteX3" fmla="*/ 1088645 w 5869800"/>
                  <a:gd name="connsiteY3" fmla="*/ 759520 h 2477226"/>
                  <a:gd name="connsiteX4" fmla="*/ 351455 w 5869800"/>
                  <a:gd name="connsiteY4" fmla="*/ 85810 h 2477226"/>
                  <a:gd name="connsiteX5" fmla="*/ 0 w 5869800"/>
                  <a:gd name="connsiteY5" fmla="*/ 17151 h 2477226"/>
                  <a:gd name="connsiteX6" fmla="*/ 5869800 w 5869800"/>
                  <a:gd name="connsiteY6" fmla="*/ 0 h 2477226"/>
                  <a:gd name="connsiteX0" fmla="*/ 5865201 w 5865201"/>
                  <a:gd name="connsiteY0" fmla="*/ 0 h 2477226"/>
                  <a:gd name="connsiteX1" fmla="*/ 5858927 w 5865201"/>
                  <a:gd name="connsiteY1" fmla="*/ 1645424 h 2477226"/>
                  <a:gd name="connsiteX2" fmla="*/ 2621457 w 5865201"/>
                  <a:gd name="connsiteY2" fmla="*/ 2460970 h 2477226"/>
                  <a:gd name="connsiteX3" fmla="*/ 1084046 w 5865201"/>
                  <a:gd name="connsiteY3" fmla="*/ 759520 h 2477226"/>
                  <a:gd name="connsiteX4" fmla="*/ 346856 w 5865201"/>
                  <a:gd name="connsiteY4" fmla="*/ 85810 h 2477226"/>
                  <a:gd name="connsiteX5" fmla="*/ 0 w 5865201"/>
                  <a:gd name="connsiteY5" fmla="*/ 1625 h 2477226"/>
                  <a:gd name="connsiteX6" fmla="*/ 5865201 w 5865201"/>
                  <a:gd name="connsiteY6" fmla="*/ 0 h 2477226"/>
                  <a:gd name="connsiteX0" fmla="*/ 5616868 w 5616868"/>
                  <a:gd name="connsiteY0" fmla="*/ 0 h 2477226"/>
                  <a:gd name="connsiteX1" fmla="*/ 5610594 w 5616868"/>
                  <a:gd name="connsiteY1" fmla="*/ 1645424 h 2477226"/>
                  <a:gd name="connsiteX2" fmla="*/ 2373124 w 5616868"/>
                  <a:gd name="connsiteY2" fmla="*/ 2460970 h 2477226"/>
                  <a:gd name="connsiteX3" fmla="*/ 835713 w 5616868"/>
                  <a:gd name="connsiteY3" fmla="*/ 759520 h 2477226"/>
                  <a:gd name="connsiteX4" fmla="*/ 98523 w 5616868"/>
                  <a:gd name="connsiteY4" fmla="*/ 85810 h 2477226"/>
                  <a:gd name="connsiteX5" fmla="*/ 0 w 5616868"/>
                  <a:gd name="connsiteY5" fmla="*/ 6800 h 2477226"/>
                  <a:gd name="connsiteX6" fmla="*/ 5616868 w 5616868"/>
                  <a:gd name="connsiteY6" fmla="*/ 0 h 2477226"/>
                  <a:gd name="connsiteX0" fmla="*/ 5616868 w 5616868"/>
                  <a:gd name="connsiteY0" fmla="*/ 0 h 2477226"/>
                  <a:gd name="connsiteX1" fmla="*/ 5610594 w 5616868"/>
                  <a:gd name="connsiteY1" fmla="*/ 1645424 h 2477226"/>
                  <a:gd name="connsiteX2" fmla="*/ 2373124 w 5616868"/>
                  <a:gd name="connsiteY2" fmla="*/ 2460970 h 2477226"/>
                  <a:gd name="connsiteX3" fmla="*/ 835713 w 5616868"/>
                  <a:gd name="connsiteY3" fmla="*/ 759520 h 2477226"/>
                  <a:gd name="connsiteX4" fmla="*/ 98523 w 5616868"/>
                  <a:gd name="connsiteY4" fmla="*/ 85810 h 2477226"/>
                  <a:gd name="connsiteX5" fmla="*/ 0 w 5616868"/>
                  <a:gd name="connsiteY5" fmla="*/ 6800 h 2477226"/>
                  <a:gd name="connsiteX6" fmla="*/ 5616868 w 5616868"/>
                  <a:gd name="connsiteY6" fmla="*/ 0 h 247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6868" h="2477226">
                    <a:moveTo>
                      <a:pt x="5616868" y="0"/>
                    </a:moveTo>
                    <a:cubicBezTo>
                      <a:pt x="5614777" y="548475"/>
                      <a:pt x="5612685" y="1096949"/>
                      <a:pt x="5610594" y="1645424"/>
                    </a:cubicBezTo>
                    <a:cubicBezTo>
                      <a:pt x="3440538" y="2220013"/>
                      <a:pt x="3017180" y="2386065"/>
                      <a:pt x="2373124" y="2460970"/>
                    </a:cubicBezTo>
                    <a:cubicBezTo>
                      <a:pt x="1729068" y="2535875"/>
                      <a:pt x="947767" y="2412952"/>
                      <a:pt x="835713" y="759520"/>
                    </a:cubicBezTo>
                    <a:cubicBezTo>
                      <a:pt x="595399" y="769027"/>
                      <a:pt x="158421" y="508232"/>
                      <a:pt x="98523" y="85810"/>
                    </a:cubicBezTo>
                    <a:cubicBezTo>
                      <a:pt x="4018" y="12235"/>
                      <a:pt x="84915" y="48993"/>
                      <a:pt x="0" y="6800"/>
                    </a:cubicBezTo>
                    <a:lnTo>
                      <a:pt x="5616868" y="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man Old Style" pitchFamily="18" charset="0"/>
                  <a:cs typeface="Arial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675627" y="1346935"/>
              <a:ext cx="1276573" cy="299288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/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/>
                <a:t>ruled out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61530" y="3187634"/>
            <a:ext cx="6834061" cy="2486342"/>
            <a:chOff x="1361530" y="3187634"/>
            <a:chExt cx="6834061" cy="2486342"/>
          </a:xfrm>
        </p:grpSpPr>
        <p:sp>
          <p:nvSpPr>
            <p:cNvPr id="31" name="Freeform 30"/>
            <p:cNvSpPr/>
            <p:nvPr/>
          </p:nvSpPr>
          <p:spPr bwMode="auto">
            <a:xfrm>
              <a:off x="1361530" y="3187635"/>
              <a:ext cx="6824010" cy="2486341"/>
            </a:xfrm>
            <a:custGeom>
              <a:avLst/>
              <a:gdLst>
                <a:gd name="connsiteX0" fmla="*/ 0 w 7088253"/>
                <a:gd name="connsiteY0" fmla="*/ 0 h 2382267"/>
                <a:gd name="connsiteX1" fmla="*/ 1009934 w 7088253"/>
                <a:gd name="connsiteY1" fmla="*/ 614149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95163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77562"/>
                <a:gd name="connsiteX1" fmla="*/ 1009934 w 7088253"/>
                <a:gd name="connsiteY1" fmla="*/ 532262 h 2377562"/>
                <a:gd name="connsiteX2" fmla="*/ 1842448 w 7088253"/>
                <a:gd name="connsiteY2" fmla="*/ 559559 h 2377562"/>
                <a:gd name="connsiteX3" fmla="*/ 2320119 w 7088253"/>
                <a:gd name="connsiteY3" fmla="*/ 2361063 h 2377562"/>
                <a:gd name="connsiteX4" fmla="*/ 6673755 w 7088253"/>
                <a:gd name="connsiteY4" fmla="*/ 1433015 h 2377562"/>
                <a:gd name="connsiteX5" fmla="*/ 6660107 w 7088253"/>
                <a:gd name="connsiteY5" fmla="*/ 1078173 h 2377562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6673755"/>
                <a:gd name="connsiteY0" fmla="*/ 0 h 2431410"/>
                <a:gd name="connsiteX1" fmla="*/ 1009934 w 6673755"/>
                <a:gd name="connsiteY1" fmla="*/ 532262 h 2431410"/>
                <a:gd name="connsiteX2" fmla="*/ 1842448 w 6673755"/>
                <a:gd name="connsiteY2" fmla="*/ 559559 h 2431410"/>
                <a:gd name="connsiteX3" fmla="*/ 2470245 w 6673755"/>
                <a:gd name="connsiteY3" fmla="*/ 2415654 h 2431410"/>
                <a:gd name="connsiteX4" fmla="*/ 6673755 w 6673755"/>
                <a:gd name="connsiteY4" fmla="*/ 1433015 h 2431410"/>
                <a:gd name="connsiteX0" fmla="*/ 0 w 6673755"/>
                <a:gd name="connsiteY0" fmla="*/ 0 h 2429567"/>
                <a:gd name="connsiteX1" fmla="*/ 1009934 w 6673755"/>
                <a:gd name="connsiteY1" fmla="*/ 532262 h 2429567"/>
                <a:gd name="connsiteX2" fmla="*/ 1842448 w 6673755"/>
                <a:gd name="connsiteY2" fmla="*/ 559559 h 2429567"/>
                <a:gd name="connsiteX3" fmla="*/ 2470245 w 6673755"/>
                <a:gd name="connsiteY3" fmla="*/ 2415654 h 2429567"/>
                <a:gd name="connsiteX4" fmla="*/ 6673755 w 6673755"/>
                <a:gd name="connsiteY4" fmla="*/ 1392071 h 2429567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872479"/>
                <a:gd name="connsiteY0" fmla="*/ 0 h 2430656"/>
                <a:gd name="connsiteX1" fmla="*/ 1009934 w 6872479"/>
                <a:gd name="connsiteY1" fmla="*/ 532262 h 2430656"/>
                <a:gd name="connsiteX2" fmla="*/ 1842448 w 6872479"/>
                <a:gd name="connsiteY2" fmla="*/ 559559 h 2430656"/>
                <a:gd name="connsiteX3" fmla="*/ 2470245 w 6872479"/>
                <a:gd name="connsiteY3" fmla="*/ 2415654 h 2430656"/>
                <a:gd name="connsiteX4" fmla="*/ 6523629 w 6872479"/>
                <a:gd name="connsiteY4" fmla="*/ 1433016 h 2430656"/>
                <a:gd name="connsiteX5" fmla="*/ 6673755 w 6872479"/>
                <a:gd name="connsiteY5" fmla="*/ 1392071 h 2430656"/>
                <a:gd name="connsiteX0" fmla="*/ 0 w 6571410"/>
                <a:gd name="connsiteY0" fmla="*/ 0 h 2825108"/>
                <a:gd name="connsiteX1" fmla="*/ 1009934 w 6571410"/>
                <a:gd name="connsiteY1" fmla="*/ 532262 h 2825108"/>
                <a:gd name="connsiteX2" fmla="*/ 1842448 w 6571410"/>
                <a:gd name="connsiteY2" fmla="*/ 559559 h 2825108"/>
                <a:gd name="connsiteX3" fmla="*/ 2470245 w 6571410"/>
                <a:gd name="connsiteY3" fmla="*/ 2415654 h 2825108"/>
                <a:gd name="connsiteX4" fmla="*/ 6523629 w 6571410"/>
                <a:gd name="connsiteY4" fmla="*/ 1433016 h 2825108"/>
                <a:gd name="connsiteX5" fmla="*/ 13647 w 6571410"/>
                <a:gd name="connsiteY5" fmla="*/ 2825086 h 2825108"/>
                <a:gd name="connsiteX0" fmla="*/ 0 w 6556465"/>
                <a:gd name="connsiteY0" fmla="*/ 0 h 2825086"/>
                <a:gd name="connsiteX1" fmla="*/ 1009934 w 6556465"/>
                <a:gd name="connsiteY1" fmla="*/ 532262 h 2825086"/>
                <a:gd name="connsiteX2" fmla="*/ 1842448 w 6556465"/>
                <a:gd name="connsiteY2" fmla="*/ 559559 h 2825086"/>
                <a:gd name="connsiteX3" fmla="*/ 2470245 w 6556465"/>
                <a:gd name="connsiteY3" fmla="*/ 2415654 h 2825086"/>
                <a:gd name="connsiteX4" fmla="*/ 6523629 w 6556465"/>
                <a:gd name="connsiteY4" fmla="*/ 1433016 h 2825086"/>
                <a:gd name="connsiteX5" fmla="*/ 4148919 w 6556465"/>
                <a:gd name="connsiteY5" fmla="*/ 1924336 h 2825086"/>
                <a:gd name="connsiteX6" fmla="*/ 13647 w 6556465"/>
                <a:gd name="connsiteY6" fmla="*/ 2825086 h 2825086"/>
                <a:gd name="connsiteX0" fmla="*/ 0 w 7179697"/>
                <a:gd name="connsiteY0" fmla="*/ 0 h 2825086"/>
                <a:gd name="connsiteX1" fmla="*/ 1009934 w 7179697"/>
                <a:gd name="connsiteY1" fmla="*/ 532262 h 2825086"/>
                <a:gd name="connsiteX2" fmla="*/ 1842448 w 7179697"/>
                <a:gd name="connsiteY2" fmla="*/ 559559 h 2825086"/>
                <a:gd name="connsiteX3" fmla="*/ 2470245 w 7179697"/>
                <a:gd name="connsiteY3" fmla="*/ 2415654 h 2825086"/>
                <a:gd name="connsiteX4" fmla="*/ 6523629 w 7179697"/>
                <a:gd name="connsiteY4" fmla="*/ 1433016 h 2825086"/>
                <a:gd name="connsiteX5" fmla="*/ 6673755 w 7179697"/>
                <a:gd name="connsiteY5" fmla="*/ 2784145 h 2825086"/>
                <a:gd name="connsiteX6" fmla="*/ 13647 w 7179697"/>
                <a:gd name="connsiteY6" fmla="*/ 2825086 h 2825086"/>
                <a:gd name="connsiteX0" fmla="*/ 0 w 7215718"/>
                <a:gd name="connsiteY0" fmla="*/ 0 h 2825086"/>
                <a:gd name="connsiteX1" fmla="*/ 1009934 w 7215718"/>
                <a:gd name="connsiteY1" fmla="*/ 532262 h 2825086"/>
                <a:gd name="connsiteX2" fmla="*/ 1842448 w 7215718"/>
                <a:gd name="connsiteY2" fmla="*/ 559559 h 2825086"/>
                <a:gd name="connsiteX3" fmla="*/ 2470245 w 7215718"/>
                <a:gd name="connsiteY3" fmla="*/ 2415654 h 2825086"/>
                <a:gd name="connsiteX4" fmla="*/ 6646458 w 7215718"/>
                <a:gd name="connsiteY4" fmla="*/ 1392073 h 2825086"/>
                <a:gd name="connsiteX5" fmla="*/ 6673755 w 7215718"/>
                <a:gd name="connsiteY5" fmla="*/ 2784145 h 2825086"/>
                <a:gd name="connsiteX6" fmla="*/ 13647 w 7215718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462086 w 6660141"/>
                <a:gd name="connsiteY0" fmla="*/ 0 h 2571379"/>
                <a:gd name="connsiteX1" fmla="*/ 996320 w 6660141"/>
                <a:gd name="connsiteY1" fmla="*/ 278555 h 2571379"/>
                <a:gd name="connsiteX2" fmla="*/ 1828834 w 6660141"/>
                <a:gd name="connsiteY2" fmla="*/ 305852 h 2571379"/>
                <a:gd name="connsiteX3" fmla="*/ 2456631 w 6660141"/>
                <a:gd name="connsiteY3" fmla="*/ 2161947 h 2571379"/>
                <a:gd name="connsiteX4" fmla="*/ 6632844 w 6660141"/>
                <a:gd name="connsiteY4" fmla="*/ 1138366 h 2571379"/>
                <a:gd name="connsiteX5" fmla="*/ 6660141 w 6660141"/>
                <a:gd name="connsiteY5" fmla="*/ 2530438 h 2571379"/>
                <a:gd name="connsiteX6" fmla="*/ 33 w 6660141"/>
                <a:gd name="connsiteY6" fmla="*/ 2571379 h 2571379"/>
                <a:gd name="connsiteX7" fmla="*/ 462086 w 6660141"/>
                <a:gd name="connsiteY7" fmla="*/ 0 h 2571379"/>
                <a:gd name="connsiteX0" fmla="*/ 462086 w 6660141"/>
                <a:gd name="connsiteY0" fmla="*/ 0 h 2571379"/>
                <a:gd name="connsiteX1" fmla="*/ 996320 w 6660141"/>
                <a:gd name="connsiteY1" fmla="*/ 278555 h 2571379"/>
                <a:gd name="connsiteX2" fmla="*/ 1828834 w 6660141"/>
                <a:gd name="connsiteY2" fmla="*/ 305852 h 2571379"/>
                <a:gd name="connsiteX3" fmla="*/ 2456631 w 6660141"/>
                <a:gd name="connsiteY3" fmla="*/ 2161947 h 2571379"/>
                <a:gd name="connsiteX4" fmla="*/ 6632844 w 6660141"/>
                <a:gd name="connsiteY4" fmla="*/ 1138366 h 2571379"/>
                <a:gd name="connsiteX5" fmla="*/ 6660141 w 6660141"/>
                <a:gd name="connsiteY5" fmla="*/ 2530438 h 2571379"/>
                <a:gd name="connsiteX6" fmla="*/ 33 w 6660141"/>
                <a:gd name="connsiteY6" fmla="*/ 2571379 h 2571379"/>
                <a:gd name="connsiteX7" fmla="*/ 462086 w 6660141"/>
                <a:gd name="connsiteY7" fmla="*/ 0 h 2571379"/>
                <a:gd name="connsiteX0" fmla="*/ 0 w 6198055"/>
                <a:gd name="connsiteY0" fmla="*/ 0 h 2530438"/>
                <a:gd name="connsiteX1" fmla="*/ 534234 w 6198055"/>
                <a:gd name="connsiteY1" fmla="*/ 278555 h 2530438"/>
                <a:gd name="connsiteX2" fmla="*/ 1366748 w 6198055"/>
                <a:gd name="connsiteY2" fmla="*/ 305852 h 2530438"/>
                <a:gd name="connsiteX3" fmla="*/ 1994545 w 6198055"/>
                <a:gd name="connsiteY3" fmla="*/ 2161947 h 2530438"/>
                <a:gd name="connsiteX4" fmla="*/ 6170758 w 6198055"/>
                <a:gd name="connsiteY4" fmla="*/ 1138366 h 2530438"/>
                <a:gd name="connsiteX5" fmla="*/ 6198055 w 6198055"/>
                <a:gd name="connsiteY5" fmla="*/ 2530438 h 2530438"/>
                <a:gd name="connsiteX6" fmla="*/ 182784 w 6198055"/>
                <a:gd name="connsiteY6" fmla="*/ 2481524 h 2530438"/>
                <a:gd name="connsiteX7" fmla="*/ 0 w 6198055"/>
                <a:gd name="connsiteY7" fmla="*/ 0 h 2530438"/>
                <a:gd name="connsiteX0" fmla="*/ 3311 w 6201366"/>
                <a:gd name="connsiteY0" fmla="*/ 0 h 2555522"/>
                <a:gd name="connsiteX1" fmla="*/ 537545 w 6201366"/>
                <a:gd name="connsiteY1" fmla="*/ 278555 h 2555522"/>
                <a:gd name="connsiteX2" fmla="*/ 1370059 w 6201366"/>
                <a:gd name="connsiteY2" fmla="*/ 305852 h 2555522"/>
                <a:gd name="connsiteX3" fmla="*/ 1997856 w 6201366"/>
                <a:gd name="connsiteY3" fmla="*/ 2161947 h 2555522"/>
                <a:gd name="connsiteX4" fmla="*/ 6174069 w 6201366"/>
                <a:gd name="connsiteY4" fmla="*/ 1138366 h 2555522"/>
                <a:gd name="connsiteX5" fmla="*/ 6201366 w 6201366"/>
                <a:gd name="connsiteY5" fmla="*/ 2530438 h 2555522"/>
                <a:gd name="connsiteX6" fmla="*/ 1101 w 6201366"/>
                <a:gd name="connsiteY6" fmla="*/ 2555522 h 2555522"/>
                <a:gd name="connsiteX7" fmla="*/ 3311 w 6201366"/>
                <a:gd name="connsiteY7" fmla="*/ 0 h 2555522"/>
                <a:gd name="connsiteX0" fmla="*/ 3311 w 6190795"/>
                <a:gd name="connsiteY0" fmla="*/ 0 h 2556866"/>
                <a:gd name="connsiteX1" fmla="*/ 537545 w 6190795"/>
                <a:gd name="connsiteY1" fmla="*/ 278555 h 2556866"/>
                <a:gd name="connsiteX2" fmla="*/ 1370059 w 6190795"/>
                <a:gd name="connsiteY2" fmla="*/ 305852 h 2556866"/>
                <a:gd name="connsiteX3" fmla="*/ 1997856 w 6190795"/>
                <a:gd name="connsiteY3" fmla="*/ 2161947 h 2556866"/>
                <a:gd name="connsiteX4" fmla="*/ 6174069 w 6190795"/>
                <a:gd name="connsiteY4" fmla="*/ 1138366 h 2556866"/>
                <a:gd name="connsiteX5" fmla="*/ 6190795 w 6190795"/>
                <a:gd name="connsiteY5" fmla="*/ 2556866 h 2556866"/>
                <a:gd name="connsiteX6" fmla="*/ 1101 w 6190795"/>
                <a:gd name="connsiteY6" fmla="*/ 2555522 h 2556866"/>
                <a:gd name="connsiteX7" fmla="*/ 3311 w 6190795"/>
                <a:gd name="connsiteY7" fmla="*/ 0 h 2556866"/>
                <a:gd name="connsiteX0" fmla="*/ 3311 w 6190795"/>
                <a:gd name="connsiteY0" fmla="*/ 0 h 2556866"/>
                <a:gd name="connsiteX1" fmla="*/ 537545 w 6190795"/>
                <a:gd name="connsiteY1" fmla="*/ 278555 h 2556866"/>
                <a:gd name="connsiteX2" fmla="*/ 1370059 w 6190795"/>
                <a:gd name="connsiteY2" fmla="*/ 305852 h 2556866"/>
                <a:gd name="connsiteX3" fmla="*/ 1997856 w 6190795"/>
                <a:gd name="connsiteY3" fmla="*/ 2161947 h 2556866"/>
                <a:gd name="connsiteX4" fmla="*/ 6189925 w 6190795"/>
                <a:gd name="connsiteY4" fmla="*/ 1143652 h 2556866"/>
                <a:gd name="connsiteX5" fmla="*/ 6190795 w 6190795"/>
                <a:gd name="connsiteY5" fmla="*/ 2556866 h 2556866"/>
                <a:gd name="connsiteX6" fmla="*/ 1101 w 6190795"/>
                <a:gd name="connsiteY6" fmla="*/ 2555522 h 2556866"/>
                <a:gd name="connsiteX7" fmla="*/ 3311 w 6190795"/>
                <a:gd name="connsiteY7" fmla="*/ 0 h 2556866"/>
                <a:gd name="connsiteX0" fmla="*/ 3311 w 6190795"/>
                <a:gd name="connsiteY0" fmla="*/ 0 h 2556866"/>
                <a:gd name="connsiteX1" fmla="*/ 537545 w 6190795"/>
                <a:gd name="connsiteY1" fmla="*/ 278555 h 2556866"/>
                <a:gd name="connsiteX2" fmla="*/ 1370059 w 6190795"/>
                <a:gd name="connsiteY2" fmla="*/ 305852 h 2556866"/>
                <a:gd name="connsiteX3" fmla="*/ 1997856 w 6190795"/>
                <a:gd name="connsiteY3" fmla="*/ 2161947 h 2556866"/>
                <a:gd name="connsiteX4" fmla="*/ 6168783 w 6190795"/>
                <a:gd name="connsiteY4" fmla="*/ 1148938 h 2556866"/>
                <a:gd name="connsiteX5" fmla="*/ 6190795 w 6190795"/>
                <a:gd name="connsiteY5" fmla="*/ 2556866 h 2556866"/>
                <a:gd name="connsiteX6" fmla="*/ 1101 w 6190795"/>
                <a:gd name="connsiteY6" fmla="*/ 2555522 h 2556866"/>
                <a:gd name="connsiteX7" fmla="*/ 3311 w 6190795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97856 w 6169653"/>
                <a:gd name="connsiteY3" fmla="*/ 2161947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83520 w 6169653"/>
                <a:gd name="connsiteY3" fmla="*/ 2194560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83520 w 6169653"/>
                <a:gd name="connsiteY3" fmla="*/ 2194560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  <a:gd name="connsiteX0" fmla="*/ 3311 w 6169653"/>
                <a:gd name="connsiteY0" fmla="*/ 0 h 2556866"/>
                <a:gd name="connsiteX1" fmla="*/ 537545 w 6169653"/>
                <a:gd name="connsiteY1" fmla="*/ 278555 h 2556866"/>
                <a:gd name="connsiteX2" fmla="*/ 1370059 w 6169653"/>
                <a:gd name="connsiteY2" fmla="*/ 305852 h 2556866"/>
                <a:gd name="connsiteX3" fmla="*/ 1983520 w 6169653"/>
                <a:gd name="connsiteY3" fmla="*/ 2194560 h 2556866"/>
                <a:gd name="connsiteX4" fmla="*/ 6168783 w 6169653"/>
                <a:gd name="connsiteY4" fmla="*/ 1148938 h 2556866"/>
                <a:gd name="connsiteX5" fmla="*/ 6169653 w 6169653"/>
                <a:gd name="connsiteY5" fmla="*/ 2556866 h 2556866"/>
                <a:gd name="connsiteX6" fmla="*/ 1101 w 6169653"/>
                <a:gd name="connsiteY6" fmla="*/ 2555522 h 2556866"/>
                <a:gd name="connsiteX7" fmla="*/ 3311 w 6169653"/>
                <a:gd name="connsiteY7" fmla="*/ 0 h 255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9653" h="2556866">
                  <a:moveTo>
                    <a:pt x="3311" y="0"/>
                  </a:moveTo>
                  <a:cubicBezTo>
                    <a:pt x="318879" y="179834"/>
                    <a:pt x="309754" y="227580"/>
                    <a:pt x="537545" y="278555"/>
                  </a:cubicBezTo>
                  <a:cubicBezTo>
                    <a:pt x="765336" y="329530"/>
                    <a:pt x="1129063" y="-13482"/>
                    <a:pt x="1370059" y="305852"/>
                  </a:cubicBezTo>
                  <a:cubicBezTo>
                    <a:pt x="1611055" y="625186"/>
                    <a:pt x="1346209" y="2162754"/>
                    <a:pt x="1983520" y="2194560"/>
                  </a:cubicBezTo>
                  <a:cubicBezTo>
                    <a:pt x="2620831" y="2226366"/>
                    <a:pt x="5889004" y="1230824"/>
                    <a:pt x="6168783" y="1148938"/>
                  </a:cubicBezTo>
                  <a:lnTo>
                    <a:pt x="6169653" y="2556866"/>
                  </a:lnTo>
                  <a:lnTo>
                    <a:pt x="1101" y="2555522"/>
                  </a:lnTo>
                  <a:cubicBezTo>
                    <a:pt x="-3448" y="1613827"/>
                    <a:pt x="7860" y="941695"/>
                    <a:pt x="3311" y="0"/>
                  </a:cubicBezTo>
                  <a:close/>
                </a:path>
              </a:pathLst>
            </a:custGeom>
            <a:solidFill>
              <a:srgbClr val="000080">
                <a:alpha val="50196"/>
              </a:srgbClr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1376204" y="3187634"/>
              <a:ext cx="6819387" cy="2123465"/>
            </a:xfrm>
            <a:custGeom>
              <a:avLst/>
              <a:gdLst>
                <a:gd name="connsiteX0" fmla="*/ 0 w 7088253"/>
                <a:gd name="connsiteY0" fmla="*/ 0 h 2382267"/>
                <a:gd name="connsiteX1" fmla="*/ 1009934 w 7088253"/>
                <a:gd name="connsiteY1" fmla="*/ 614149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82880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82267"/>
                <a:gd name="connsiteX1" fmla="*/ 1009934 w 7088253"/>
                <a:gd name="connsiteY1" fmla="*/ 532262 h 2382267"/>
                <a:gd name="connsiteX2" fmla="*/ 1951630 w 7088253"/>
                <a:gd name="connsiteY2" fmla="*/ 423081 h 2382267"/>
                <a:gd name="connsiteX3" fmla="*/ 2320119 w 7088253"/>
                <a:gd name="connsiteY3" fmla="*/ 2361063 h 2382267"/>
                <a:gd name="connsiteX4" fmla="*/ 6673755 w 7088253"/>
                <a:gd name="connsiteY4" fmla="*/ 1433015 h 2382267"/>
                <a:gd name="connsiteX5" fmla="*/ 6660107 w 7088253"/>
                <a:gd name="connsiteY5" fmla="*/ 1078173 h 2382267"/>
                <a:gd name="connsiteX0" fmla="*/ 0 w 7088253"/>
                <a:gd name="connsiteY0" fmla="*/ 0 h 2377562"/>
                <a:gd name="connsiteX1" fmla="*/ 1009934 w 7088253"/>
                <a:gd name="connsiteY1" fmla="*/ 532262 h 2377562"/>
                <a:gd name="connsiteX2" fmla="*/ 1842448 w 7088253"/>
                <a:gd name="connsiteY2" fmla="*/ 559559 h 2377562"/>
                <a:gd name="connsiteX3" fmla="*/ 2320119 w 7088253"/>
                <a:gd name="connsiteY3" fmla="*/ 2361063 h 2377562"/>
                <a:gd name="connsiteX4" fmla="*/ 6673755 w 7088253"/>
                <a:gd name="connsiteY4" fmla="*/ 1433015 h 2377562"/>
                <a:gd name="connsiteX5" fmla="*/ 6660107 w 7088253"/>
                <a:gd name="connsiteY5" fmla="*/ 1078173 h 2377562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7077653"/>
                <a:gd name="connsiteY0" fmla="*/ 0 h 2431410"/>
                <a:gd name="connsiteX1" fmla="*/ 1009934 w 7077653"/>
                <a:gd name="connsiteY1" fmla="*/ 532262 h 2431410"/>
                <a:gd name="connsiteX2" fmla="*/ 1842448 w 7077653"/>
                <a:gd name="connsiteY2" fmla="*/ 559559 h 2431410"/>
                <a:gd name="connsiteX3" fmla="*/ 2470245 w 7077653"/>
                <a:gd name="connsiteY3" fmla="*/ 2415654 h 2431410"/>
                <a:gd name="connsiteX4" fmla="*/ 6673755 w 7077653"/>
                <a:gd name="connsiteY4" fmla="*/ 1433015 h 2431410"/>
                <a:gd name="connsiteX5" fmla="*/ 6660107 w 7077653"/>
                <a:gd name="connsiteY5" fmla="*/ 1078173 h 2431410"/>
                <a:gd name="connsiteX0" fmla="*/ 0 w 6673755"/>
                <a:gd name="connsiteY0" fmla="*/ 0 h 2431410"/>
                <a:gd name="connsiteX1" fmla="*/ 1009934 w 6673755"/>
                <a:gd name="connsiteY1" fmla="*/ 532262 h 2431410"/>
                <a:gd name="connsiteX2" fmla="*/ 1842448 w 6673755"/>
                <a:gd name="connsiteY2" fmla="*/ 559559 h 2431410"/>
                <a:gd name="connsiteX3" fmla="*/ 2470245 w 6673755"/>
                <a:gd name="connsiteY3" fmla="*/ 2415654 h 2431410"/>
                <a:gd name="connsiteX4" fmla="*/ 6673755 w 6673755"/>
                <a:gd name="connsiteY4" fmla="*/ 1433015 h 2431410"/>
                <a:gd name="connsiteX0" fmla="*/ 0 w 6673755"/>
                <a:gd name="connsiteY0" fmla="*/ 0 h 2429567"/>
                <a:gd name="connsiteX1" fmla="*/ 1009934 w 6673755"/>
                <a:gd name="connsiteY1" fmla="*/ 532262 h 2429567"/>
                <a:gd name="connsiteX2" fmla="*/ 1842448 w 6673755"/>
                <a:gd name="connsiteY2" fmla="*/ 559559 h 2429567"/>
                <a:gd name="connsiteX3" fmla="*/ 2470245 w 6673755"/>
                <a:gd name="connsiteY3" fmla="*/ 2415654 h 2429567"/>
                <a:gd name="connsiteX4" fmla="*/ 6673755 w 6673755"/>
                <a:gd name="connsiteY4" fmla="*/ 1392071 h 2429567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673755"/>
                <a:gd name="connsiteY0" fmla="*/ 0 h 2418354"/>
                <a:gd name="connsiteX1" fmla="*/ 1009934 w 6673755"/>
                <a:gd name="connsiteY1" fmla="*/ 532262 h 2418354"/>
                <a:gd name="connsiteX2" fmla="*/ 1842448 w 6673755"/>
                <a:gd name="connsiteY2" fmla="*/ 559559 h 2418354"/>
                <a:gd name="connsiteX3" fmla="*/ 2470245 w 6673755"/>
                <a:gd name="connsiteY3" fmla="*/ 2415654 h 2418354"/>
                <a:gd name="connsiteX4" fmla="*/ 6673755 w 6673755"/>
                <a:gd name="connsiteY4" fmla="*/ 1392071 h 2418354"/>
                <a:gd name="connsiteX0" fmla="*/ 0 w 6872479"/>
                <a:gd name="connsiteY0" fmla="*/ 0 h 2430656"/>
                <a:gd name="connsiteX1" fmla="*/ 1009934 w 6872479"/>
                <a:gd name="connsiteY1" fmla="*/ 532262 h 2430656"/>
                <a:gd name="connsiteX2" fmla="*/ 1842448 w 6872479"/>
                <a:gd name="connsiteY2" fmla="*/ 559559 h 2430656"/>
                <a:gd name="connsiteX3" fmla="*/ 2470245 w 6872479"/>
                <a:gd name="connsiteY3" fmla="*/ 2415654 h 2430656"/>
                <a:gd name="connsiteX4" fmla="*/ 6523629 w 6872479"/>
                <a:gd name="connsiteY4" fmla="*/ 1433016 h 2430656"/>
                <a:gd name="connsiteX5" fmla="*/ 6673755 w 6872479"/>
                <a:gd name="connsiteY5" fmla="*/ 1392071 h 2430656"/>
                <a:gd name="connsiteX0" fmla="*/ 0 w 6571410"/>
                <a:gd name="connsiteY0" fmla="*/ 0 h 2825108"/>
                <a:gd name="connsiteX1" fmla="*/ 1009934 w 6571410"/>
                <a:gd name="connsiteY1" fmla="*/ 532262 h 2825108"/>
                <a:gd name="connsiteX2" fmla="*/ 1842448 w 6571410"/>
                <a:gd name="connsiteY2" fmla="*/ 559559 h 2825108"/>
                <a:gd name="connsiteX3" fmla="*/ 2470245 w 6571410"/>
                <a:gd name="connsiteY3" fmla="*/ 2415654 h 2825108"/>
                <a:gd name="connsiteX4" fmla="*/ 6523629 w 6571410"/>
                <a:gd name="connsiteY4" fmla="*/ 1433016 h 2825108"/>
                <a:gd name="connsiteX5" fmla="*/ 13647 w 6571410"/>
                <a:gd name="connsiteY5" fmla="*/ 2825086 h 2825108"/>
                <a:gd name="connsiteX0" fmla="*/ 0 w 6556465"/>
                <a:gd name="connsiteY0" fmla="*/ 0 h 2825086"/>
                <a:gd name="connsiteX1" fmla="*/ 1009934 w 6556465"/>
                <a:gd name="connsiteY1" fmla="*/ 532262 h 2825086"/>
                <a:gd name="connsiteX2" fmla="*/ 1842448 w 6556465"/>
                <a:gd name="connsiteY2" fmla="*/ 559559 h 2825086"/>
                <a:gd name="connsiteX3" fmla="*/ 2470245 w 6556465"/>
                <a:gd name="connsiteY3" fmla="*/ 2415654 h 2825086"/>
                <a:gd name="connsiteX4" fmla="*/ 6523629 w 6556465"/>
                <a:gd name="connsiteY4" fmla="*/ 1433016 h 2825086"/>
                <a:gd name="connsiteX5" fmla="*/ 4148919 w 6556465"/>
                <a:gd name="connsiteY5" fmla="*/ 1924336 h 2825086"/>
                <a:gd name="connsiteX6" fmla="*/ 13647 w 6556465"/>
                <a:gd name="connsiteY6" fmla="*/ 2825086 h 2825086"/>
                <a:gd name="connsiteX0" fmla="*/ 0 w 7179697"/>
                <a:gd name="connsiteY0" fmla="*/ 0 h 2825086"/>
                <a:gd name="connsiteX1" fmla="*/ 1009934 w 7179697"/>
                <a:gd name="connsiteY1" fmla="*/ 532262 h 2825086"/>
                <a:gd name="connsiteX2" fmla="*/ 1842448 w 7179697"/>
                <a:gd name="connsiteY2" fmla="*/ 559559 h 2825086"/>
                <a:gd name="connsiteX3" fmla="*/ 2470245 w 7179697"/>
                <a:gd name="connsiteY3" fmla="*/ 2415654 h 2825086"/>
                <a:gd name="connsiteX4" fmla="*/ 6523629 w 7179697"/>
                <a:gd name="connsiteY4" fmla="*/ 1433016 h 2825086"/>
                <a:gd name="connsiteX5" fmla="*/ 6673755 w 7179697"/>
                <a:gd name="connsiteY5" fmla="*/ 2784145 h 2825086"/>
                <a:gd name="connsiteX6" fmla="*/ 13647 w 7179697"/>
                <a:gd name="connsiteY6" fmla="*/ 2825086 h 2825086"/>
                <a:gd name="connsiteX0" fmla="*/ 0 w 7215718"/>
                <a:gd name="connsiteY0" fmla="*/ 0 h 2825086"/>
                <a:gd name="connsiteX1" fmla="*/ 1009934 w 7215718"/>
                <a:gd name="connsiteY1" fmla="*/ 532262 h 2825086"/>
                <a:gd name="connsiteX2" fmla="*/ 1842448 w 7215718"/>
                <a:gd name="connsiteY2" fmla="*/ 559559 h 2825086"/>
                <a:gd name="connsiteX3" fmla="*/ 2470245 w 7215718"/>
                <a:gd name="connsiteY3" fmla="*/ 2415654 h 2825086"/>
                <a:gd name="connsiteX4" fmla="*/ 6646458 w 7215718"/>
                <a:gd name="connsiteY4" fmla="*/ 1392073 h 2825086"/>
                <a:gd name="connsiteX5" fmla="*/ 6673755 w 7215718"/>
                <a:gd name="connsiteY5" fmla="*/ 2784145 h 2825086"/>
                <a:gd name="connsiteX6" fmla="*/ 13647 w 7215718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0 w 6673755"/>
                <a:gd name="connsiteY0" fmla="*/ 0 h 2825086"/>
                <a:gd name="connsiteX1" fmla="*/ 1009934 w 6673755"/>
                <a:gd name="connsiteY1" fmla="*/ 532262 h 2825086"/>
                <a:gd name="connsiteX2" fmla="*/ 1842448 w 6673755"/>
                <a:gd name="connsiteY2" fmla="*/ 559559 h 2825086"/>
                <a:gd name="connsiteX3" fmla="*/ 2470245 w 6673755"/>
                <a:gd name="connsiteY3" fmla="*/ 2415654 h 2825086"/>
                <a:gd name="connsiteX4" fmla="*/ 6646458 w 6673755"/>
                <a:gd name="connsiteY4" fmla="*/ 1392073 h 2825086"/>
                <a:gd name="connsiteX5" fmla="*/ 6673755 w 6673755"/>
                <a:gd name="connsiteY5" fmla="*/ 2784145 h 2825086"/>
                <a:gd name="connsiteX6" fmla="*/ 13647 w 6673755"/>
                <a:gd name="connsiteY6" fmla="*/ 2825086 h 2825086"/>
                <a:gd name="connsiteX7" fmla="*/ 0 w 6673755"/>
                <a:gd name="connsiteY7" fmla="*/ 0 h 2825086"/>
                <a:gd name="connsiteX0" fmla="*/ 6673755 w 6765195"/>
                <a:gd name="connsiteY0" fmla="*/ 2784145 h 2875585"/>
                <a:gd name="connsiteX1" fmla="*/ 13647 w 6765195"/>
                <a:gd name="connsiteY1" fmla="*/ 2825086 h 2875585"/>
                <a:gd name="connsiteX2" fmla="*/ 0 w 6765195"/>
                <a:gd name="connsiteY2" fmla="*/ 0 h 2875585"/>
                <a:gd name="connsiteX3" fmla="*/ 1009934 w 6765195"/>
                <a:gd name="connsiteY3" fmla="*/ 532262 h 2875585"/>
                <a:gd name="connsiteX4" fmla="*/ 1842448 w 6765195"/>
                <a:gd name="connsiteY4" fmla="*/ 559559 h 2875585"/>
                <a:gd name="connsiteX5" fmla="*/ 2470245 w 6765195"/>
                <a:gd name="connsiteY5" fmla="*/ 2415654 h 2875585"/>
                <a:gd name="connsiteX6" fmla="*/ 6646458 w 6765195"/>
                <a:gd name="connsiteY6" fmla="*/ 1392073 h 2875585"/>
                <a:gd name="connsiteX7" fmla="*/ 6765195 w 6765195"/>
                <a:gd name="connsiteY7" fmla="*/ 2875585 h 2875585"/>
                <a:gd name="connsiteX0" fmla="*/ 6673755 w 6673755"/>
                <a:gd name="connsiteY0" fmla="*/ 2784145 h 2825086"/>
                <a:gd name="connsiteX1" fmla="*/ 13647 w 6673755"/>
                <a:gd name="connsiteY1" fmla="*/ 2825086 h 2825086"/>
                <a:gd name="connsiteX2" fmla="*/ 0 w 6673755"/>
                <a:gd name="connsiteY2" fmla="*/ 0 h 2825086"/>
                <a:gd name="connsiteX3" fmla="*/ 1009934 w 6673755"/>
                <a:gd name="connsiteY3" fmla="*/ 532262 h 2825086"/>
                <a:gd name="connsiteX4" fmla="*/ 1842448 w 6673755"/>
                <a:gd name="connsiteY4" fmla="*/ 559559 h 2825086"/>
                <a:gd name="connsiteX5" fmla="*/ 2470245 w 6673755"/>
                <a:gd name="connsiteY5" fmla="*/ 2415654 h 2825086"/>
                <a:gd name="connsiteX6" fmla="*/ 6646458 w 6673755"/>
                <a:gd name="connsiteY6" fmla="*/ 1392073 h 2825086"/>
                <a:gd name="connsiteX0" fmla="*/ 13647 w 6646458"/>
                <a:gd name="connsiteY0" fmla="*/ 2825086 h 2825086"/>
                <a:gd name="connsiteX1" fmla="*/ 0 w 6646458"/>
                <a:gd name="connsiteY1" fmla="*/ 0 h 2825086"/>
                <a:gd name="connsiteX2" fmla="*/ 1009934 w 6646458"/>
                <a:gd name="connsiteY2" fmla="*/ 532262 h 2825086"/>
                <a:gd name="connsiteX3" fmla="*/ 1842448 w 6646458"/>
                <a:gd name="connsiteY3" fmla="*/ 559559 h 2825086"/>
                <a:gd name="connsiteX4" fmla="*/ 2470245 w 6646458"/>
                <a:gd name="connsiteY4" fmla="*/ 2415654 h 2825086"/>
                <a:gd name="connsiteX5" fmla="*/ 6646458 w 6646458"/>
                <a:gd name="connsiteY5" fmla="*/ 1392073 h 2825086"/>
                <a:gd name="connsiteX0" fmla="*/ 0 w 6646458"/>
                <a:gd name="connsiteY0" fmla="*/ 0 h 2416315"/>
                <a:gd name="connsiteX1" fmla="*/ 1009934 w 6646458"/>
                <a:gd name="connsiteY1" fmla="*/ 532262 h 2416315"/>
                <a:gd name="connsiteX2" fmla="*/ 1842448 w 6646458"/>
                <a:gd name="connsiteY2" fmla="*/ 559559 h 2416315"/>
                <a:gd name="connsiteX3" fmla="*/ 2470245 w 6646458"/>
                <a:gd name="connsiteY3" fmla="*/ 2415654 h 2416315"/>
                <a:gd name="connsiteX4" fmla="*/ 6646458 w 6646458"/>
                <a:gd name="connsiteY4" fmla="*/ 1392073 h 2416315"/>
                <a:gd name="connsiteX0" fmla="*/ 0 w 6165473"/>
                <a:gd name="connsiteY0" fmla="*/ 0 h 2162608"/>
                <a:gd name="connsiteX1" fmla="*/ 528949 w 6165473"/>
                <a:gd name="connsiteY1" fmla="*/ 278555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28949 w 6165473"/>
                <a:gd name="connsiteY1" fmla="*/ 278555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65948 w 6165473"/>
                <a:gd name="connsiteY1" fmla="*/ 267984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65948 w 6165473"/>
                <a:gd name="connsiteY1" fmla="*/ 267984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62608"/>
                <a:gd name="connsiteX1" fmla="*/ 565948 w 6165473"/>
                <a:gd name="connsiteY1" fmla="*/ 267984 h 2162608"/>
                <a:gd name="connsiteX2" fmla="*/ 1361463 w 6165473"/>
                <a:gd name="connsiteY2" fmla="*/ 305852 h 2162608"/>
                <a:gd name="connsiteX3" fmla="*/ 1989260 w 6165473"/>
                <a:gd name="connsiteY3" fmla="*/ 2161947 h 2162608"/>
                <a:gd name="connsiteX4" fmla="*/ 6165473 w 6165473"/>
                <a:gd name="connsiteY4" fmla="*/ 1138366 h 2162608"/>
                <a:gd name="connsiteX0" fmla="*/ 0 w 6165473"/>
                <a:gd name="connsiteY0" fmla="*/ 0 h 2184335"/>
                <a:gd name="connsiteX1" fmla="*/ 565948 w 6165473"/>
                <a:gd name="connsiteY1" fmla="*/ 267984 h 2184335"/>
                <a:gd name="connsiteX2" fmla="*/ 1361463 w 6165473"/>
                <a:gd name="connsiteY2" fmla="*/ 305852 h 2184335"/>
                <a:gd name="connsiteX3" fmla="*/ 1994039 w 6165473"/>
                <a:gd name="connsiteY3" fmla="*/ 2183688 h 2184335"/>
                <a:gd name="connsiteX4" fmla="*/ 6165473 w 6165473"/>
                <a:gd name="connsiteY4" fmla="*/ 1138366 h 2184335"/>
                <a:gd name="connsiteX0" fmla="*/ 0 w 6165473"/>
                <a:gd name="connsiteY0" fmla="*/ 0 h 2183951"/>
                <a:gd name="connsiteX1" fmla="*/ 565948 w 6165473"/>
                <a:gd name="connsiteY1" fmla="*/ 267984 h 2183951"/>
                <a:gd name="connsiteX2" fmla="*/ 1361463 w 6165473"/>
                <a:gd name="connsiteY2" fmla="*/ 305852 h 2183951"/>
                <a:gd name="connsiteX3" fmla="*/ 1994039 w 6165473"/>
                <a:gd name="connsiteY3" fmla="*/ 2183688 h 2183951"/>
                <a:gd name="connsiteX4" fmla="*/ 6165473 w 6165473"/>
                <a:gd name="connsiteY4" fmla="*/ 1138366 h 2183951"/>
                <a:gd name="connsiteX0" fmla="*/ 0 w 6165473"/>
                <a:gd name="connsiteY0" fmla="*/ 0 h 2184167"/>
                <a:gd name="connsiteX1" fmla="*/ 565948 w 6165473"/>
                <a:gd name="connsiteY1" fmla="*/ 267984 h 2184167"/>
                <a:gd name="connsiteX2" fmla="*/ 1361463 w 6165473"/>
                <a:gd name="connsiteY2" fmla="*/ 305852 h 2184167"/>
                <a:gd name="connsiteX3" fmla="*/ 1994039 w 6165473"/>
                <a:gd name="connsiteY3" fmla="*/ 2183688 h 2184167"/>
                <a:gd name="connsiteX4" fmla="*/ 6165473 w 6165473"/>
                <a:gd name="connsiteY4" fmla="*/ 1138366 h 2184167"/>
                <a:gd name="connsiteX0" fmla="*/ 0 w 6165473"/>
                <a:gd name="connsiteY0" fmla="*/ 0 h 2183696"/>
                <a:gd name="connsiteX1" fmla="*/ 565948 w 6165473"/>
                <a:gd name="connsiteY1" fmla="*/ 267984 h 2183696"/>
                <a:gd name="connsiteX2" fmla="*/ 1361463 w 6165473"/>
                <a:gd name="connsiteY2" fmla="*/ 305852 h 2183696"/>
                <a:gd name="connsiteX3" fmla="*/ 1994039 w 6165473"/>
                <a:gd name="connsiteY3" fmla="*/ 2183688 h 2183696"/>
                <a:gd name="connsiteX4" fmla="*/ 6165473 w 6165473"/>
                <a:gd name="connsiteY4" fmla="*/ 1138366 h 2183696"/>
                <a:gd name="connsiteX0" fmla="*/ 0 w 6165473"/>
                <a:gd name="connsiteY0" fmla="*/ 0 h 2183696"/>
                <a:gd name="connsiteX1" fmla="*/ 565948 w 6165473"/>
                <a:gd name="connsiteY1" fmla="*/ 267984 h 2183696"/>
                <a:gd name="connsiteX2" fmla="*/ 1361463 w 6165473"/>
                <a:gd name="connsiteY2" fmla="*/ 305852 h 2183696"/>
                <a:gd name="connsiteX3" fmla="*/ 1994039 w 6165473"/>
                <a:gd name="connsiteY3" fmla="*/ 2183688 h 2183696"/>
                <a:gd name="connsiteX4" fmla="*/ 6165473 w 6165473"/>
                <a:gd name="connsiteY4" fmla="*/ 1138366 h 218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5473" h="2183696">
                  <a:moveTo>
                    <a:pt x="0" y="0"/>
                  </a:moveTo>
                  <a:cubicBezTo>
                    <a:pt x="363138" y="179834"/>
                    <a:pt x="317896" y="243437"/>
                    <a:pt x="565948" y="267984"/>
                  </a:cubicBezTo>
                  <a:cubicBezTo>
                    <a:pt x="814000" y="292531"/>
                    <a:pt x="1123448" y="-13432"/>
                    <a:pt x="1361463" y="305852"/>
                  </a:cubicBezTo>
                  <a:cubicBezTo>
                    <a:pt x="1599478" y="625136"/>
                    <a:pt x="1304210" y="2148832"/>
                    <a:pt x="1994039" y="2183688"/>
                  </a:cubicBezTo>
                  <a:cubicBezTo>
                    <a:pt x="2510170" y="2186080"/>
                    <a:pt x="4280047" y="1704008"/>
                    <a:pt x="6165473" y="1138366"/>
                  </a:cubicBezTo>
                </a:path>
              </a:pathLst>
            </a:custGeom>
            <a:noFill/>
            <a:ln w="38100" cap="flat" cmpd="sng" algn="ctr">
              <a:solidFill>
                <a:srgbClr val="8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93229" y="5301208"/>
              <a:ext cx="5548685" cy="307777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/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coherent neutrino-nucleus scattering signal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39601" y="3426838"/>
              <a:ext cx="429071" cy="2693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baseline="30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7</a:t>
              </a:r>
              <a:r>
                <a:rPr lang="en-US" sz="18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Be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11709" y="3447400"/>
              <a:ext cx="296095" cy="2693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baseline="30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8</a:t>
              </a:r>
              <a:r>
                <a:rPr lang="en-US" sz="18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B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75627" y="4693780"/>
              <a:ext cx="1466287" cy="2693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3">
                      <a:lumMod val="40000"/>
                      <a:lumOff val="60000"/>
                    </a:schemeClr>
                  </a:solidFill>
                </a:rPr>
                <a:t>atm&amp;DSNB</a:t>
              </a:r>
              <a:endPara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 rot="16200000">
            <a:off x="7139402" y="1619632"/>
            <a:ext cx="34945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err="1" smtClean="0">
                <a:solidFill>
                  <a:schemeClr val="accent3"/>
                </a:solidFill>
              </a:rPr>
              <a:t>Baltz&amp;Gondolo,Roszkowski</a:t>
            </a:r>
            <a:r>
              <a:rPr lang="en-US" sz="1600" dirty="0" smtClean="0">
                <a:solidFill>
                  <a:schemeClr val="accent3"/>
                </a:solidFill>
              </a:rPr>
              <a:t>+,</a:t>
            </a:r>
          </a:p>
          <a:p>
            <a:r>
              <a:rPr lang="en-US" sz="1600" dirty="0" err="1" smtClean="0">
                <a:solidFill>
                  <a:schemeClr val="accent3"/>
                </a:solidFill>
              </a:rPr>
              <a:t>Kadastik</a:t>
            </a:r>
            <a:r>
              <a:rPr lang="en-US" sz="1600" dirty="0" smtClean="0">
                <a:solidFill>
                  <a:schemeClr val="accent3"/>
                </a:solidFill>
              </a:rPr>
              <a:t>+,Buchmueller+,Burgess+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8B Neutrino CNNS Within Reach</a:t>
            </a:r>
            <a:endParaRPr lang="en-US" sz="3600" dirty="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 rot="16200000">
            <a:off x="7758847" y="5008016"/>
            <a:ext cx="22474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err="1" smtClean="0">
                <a:solidFill>
                  <a:schemeClr val="accent3"/>
                </a:solidFill>
              </a:rPr>
              <a:t>Billard</a:t>
            </a:r>
            <a:r>
              <a:rPr lang="en-GB" sz="1600" dirty="0" smtClean="0">
                <a:solidFill>
                  <a:schemeClr val="accent3"/>
                </a:solidFill>
              </a:rPr>
              <a:t>, </a:t>
            </a:r>
            <a:r>
              <a:rPr lang="en-GB" sz="1600" dirty="0" err="1" smtClean="0">
                <a:solidFill>
                  <a:schemeClr val="accent3"/>
                </a:solidFill>
              </a:rPr>
              <a:t>Strigari</a:t>
            </a:r>
            <a:endParaRPr lang="en-GB" sz="1600" dirty="0">
              <a:solidFill>
                <a:schemeClr val="accent3"/>
              </a:solidFill>
            </a:endParaRPr>
          </a:p>
          <a:p>
            <a:r>
              <a:rPr lang="en-GB" sz="1600" dirty="0" smtClean="0">
                <a:solidFill>
                  <a:schemeClr val="accent3"/>
                </a:solidFill>
              </a:rPr>
              <a:t>&amp; Figueroa 1307.5458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5627" y="1346935"/>
            <a:ext cx="1276573" cy="299288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ruled out</a:t>
            </a:r>
          </a:p>
        </p:txBody>
      </p:sp>
      <p:sp>
        <p:nvSpPr>
          <p:cNvPr id="27" name="Freeform 26"/>
          <p:cNvSpPr/>
          <p:nvPr/>
        </p:nvSpPr>
        <p:spPr bwMode="auto">
          <a:xfrm>
            <a:off x="2701757" y="2217962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2699792" y="2542058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2724621" y="2902098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2724621" y="1808820"/>
            <a:ext cx="5483783" cy="2219090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6314" h="2102130">
                <a:moveTo>
                  <a:pt x="4986314" y="1256409"/>
                </a:moveTo>
                <a:cubicBezTo>
                  <a:pt x="3480912" y="1645740"/>
                  <a:pt x="2560672" y="1945890"/>
                  <a:pt x="1585438" y="2086976"/>
                </a:cubicBezTo>
                <a:cubicBezTo>
                  <a:pt x="610204" y="2228062"/>
                  <a:pt x="58715" y="137255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36004">
            <a:off x="6818799" y="3034889"/>
            <a:ext cx="12663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LUX 2014+</a:t>
            </a:r>
          </a:p>
        </p:txBody>
      </p:sp>
      <p:sp>
        <p:nvSpPr>
          <p:cNvPr id="38" name="TextBox 37"/>
          <p:cNvSpPr txBox="1"/>
          <p:nvPr/>
        </p:nvSpPr>
        <p:spPr>
          <a:xfrm rot="20736004">
            <a:off x="6160328" y="3528632"/>
            <a:ext cx="192841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XENON1T 2015+</a:t>
            </a:r>
          </a:p>
        </p:txBody>
      </p:sp>
      <p:sp>
        <p:nvSpPr>
          <p:cNvPr id="41" name="TextBox 40"/>
          <p:cNvSpPr txBox="1"/>
          <p:nvPr/>
        </p:nvSpPr>
        <p:spPr>
          <a:xfrm rot="20736004">
            <a:off x="5532155" y="3951888"/>
            <a:ext cx="25824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solidFill>
                  <a:schemeClr val="tx2"/>
                </a:solidFill>
              </a:rPr>
              <a:t>XENONnT</a:t>
            </a:r>
            <a:r>
              <a:rPr lang="en-US" sz="1800" dirty="0" smtClean="0">
                <a:solidFill>
                  <a:schemeClr val="tx2"/>
                </a:solidFill>
              </a:rPr>
              <a:t> 18+, LZ 19+</a:t>
            </a:r>
          </a:p>
        </p:txBody>
      </p:sp>
      <p:sp>
        <p:nvSpPr>
          <p:cNvPr id="42" name="TextBox 41"/>
          <p:cNvSpPr txBox="1"/>
          <p:nvPr/>
        </p:nvSpPr>
        <p:spPr>
          <a:xfrm rot="20736004">
            <a:off x="6636261" y="4167085"/>
            <a:ext cx="142667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DARWIN 30t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1382090" y="2744361"/>
            <a:ext cx="2856866" cy="1352743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2597701 w 2597701"/>
              <a:gd name="connsiteY0" fmla="*/ 1281444 h 1353171"/>
              <a:gd name="connsiteX1" fmla="*/ 936621 w 2597701"/>
              <a:gd name="connsiteY1" fmla="*/ 289475 h 1353171"/>
              <a:gd name="connsiteX2" fmla="*/ 0 w 2597701"/>
              <a:gd name="connsiteY2" fmla="*/ 0 h 1353171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7701" h="1281444">
                <a:moveTo>
                  <a:pt x="2597701" y="1281444"/>
                </a:moveTo>
                <a:cubicBezTo>
                  <a:pt x="1808403" y="1275224"/>
                  <a:pt x="1360760" y="571478"/>
                  <a:pt x="936621" y="289475"/>
                </a:cubicBezTo>
                <a:cubicBezTo>
                  <a:pt x="450003" y="267836"/>
                  <a:pt x="231734" y="245988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35896" y="3614839"/>
            <a:ext cx="1692188" cy="1614361"/>
            <a:chOff x="3635896" y="3614839"/>
            <a:chExt cx="1692188" cy="1614361"/>
          </a:xfrm>
        </p:grpSpPr>
        <p:sp>
          <p:nvSpPr>
            <p:cNvPr id="3" name="Up-Down Arrow 2"/>
            <p:cNvSpPr/>
            <p:nvPr/>
          </p:nvSpPr>
          <p:spPr bwMode="auto">
            <a:xfrm>
              <a:off x="4179417" y="3614839"/>
              <a:ext cx="606480" cy="1614361"/>
            </a:xfrm>
            <a:prstGeom prst="upDownArrow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35896" y="3996933"/>
              <a:ext cx="1692188" cy="800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91440" tIns="91440" rIns="91440" bIns="91440" rtlCol="0">
              <a:spAutoFit/>
            </a:bodyPr>
            <a:lstStyle/>
            <a:p>
              <a:pPr algn="ctr"/>
              <a:r>
                <a:rPr lang="en-US" sz="2000" dirty="0" smtClean="0"/>
                <a:t>&gt;4 orders of magnitude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619672" y="3187635"/>
            <a:ext cx="1488797" cy="1681525"/>
            <a:chOff x="1619672" y="3187635"/>
            <a:chExt cx="1488797" cy="1681525"/>
          </a:xfrm>
        </p:grpSpPr>
        <p:sp>
          <p:nvSpPr>
            <p:cNvPr id="39" name="Oval 38"/>
            <p:cNvSpPr/>
            <p:nvPr/>
          </p:nvSpPr>
          <p:spPr bwMode="auto">
            <a:xfrm>
              <a:off x="2447764" y="3187635"/>
              <a:ext cx="660705" cy="802336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19672" y="4038163"/>
              <a:ext cx="132046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800" dirty="0" smtClean="0"/>
                <a:t>CNNS with XENON1T next year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148064" y="6008611"/>
            <a:ext cx="34923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 mass [GeV/c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-2142825" y="3267062"/>
            <a:ext cx="52300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WIMP-nucleon cross section [cm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1691680" y="2442954"/>
            <a:ext cx="82073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CDMS*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2018+</a:t>
            </a:r>
          </a:p>
        </p:txBody>
      </p:sp>
      <p:sp>
        <p:nvSpPr>
          <p:cNvPr id="48" name="Freeform 47"/>
          <p:cNvSpPr/>
          <p:nvPr/>
        </p:nvSpPr>
        <p:spPr bwMode="auto">
          <a:xfrm>
            <a:off x="1367643" y="1952836"/>
            <a:ext cx="2725049" cy="1074581"/>
          </a:xfrm>
          <a:custGeom>
            <a:avLst/>
            <a:gdLst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557849"/>
              <a:gd name="connsiteX1" fmla="*/ 5222731 w 5222731"/>
              <a:gd name="connsiteY1" fmla="*/ 1631092 h 2557849"/>
              <a:gd name="connsiteX2" fmla="*/ 1725769 w 5222731"/>
              <a:gd name="connsiteY2" fmla="*/ 2557849 h 2557849"/>
              <a:gd name="connsiteX3" fmla="*/ 144104 w 5222731"/>
              <a:gd name="connsiteY3" fmla="*/ 24714 h 2557849"/>
              <a:gd name="connsiteX4" fmla="*/ 5222731 w 5222731"/>
              <a:gd name="connsiteY4" fmla="*/ 0 h 2557849"/>
              <a:gd name="connsiteX0" fmla="*/ 5078627 w 5078627"/>
              <a:gd name="connsiteY0" fmla="*/ 0 h 2557849"/>
              <a:gd name="connsiteX1" fmla="*/ 5078627 w 5078627"/>
              <a:gd name="connsiteY1" fmla="*/ 1631092 h 2557849"/>
              <a:gd name="connsiteX2" fmla="*/ 1581665 w 5078627"/>
              <a:gd name="connsiteY2" fmla="*/ 2557849 h 2557849"/>
              <a:gd name="connsiteX3" fmla="*/ 0 w 5078627"/>
              <a:gd name="connsiteY3" fmla="*/ 24714 h 2557849"/>
              <a:gd name="connsiteX4" fmla="*/ 5078627 w 5078627"/>
              <a:gd name="connsiteY4" fmla="*/ 0 h 2557849"/>
              <a:gd name="connsiteX0" fmla="*/ 5222731 w 5222731"/>
              <a:gd name="connsiteY0" fmla="*/ 0 h 2613184"/>
              <a:gd name="connsiteX1" fmla="*/ 5222731 w 5222731"/>
              <a:gd name="connsiteY1" fmla="*/ 1631092 h 2613184"/>
              <a:gd name="connsiteX2" fmla="*/ 1725769 w 5222731"/>
              <a:gd name="connsiteY2" fmla="*/ 2557849 h 2613184"/>
              <a:gd name="connsiteX3" fmla="*/ 144104 w 5222731"/>
              <a:gd name="connsiteY3" fmla="*/ 24714 h 2613184"/>
              <a:gd name="connsiteX4" fmla="*/ 5222731 w 5222731"/>
              <a:gd name="connsiteY4" fmla="*/ 0 h 2613184"/>
              <a:gd name="connsiteX0" fmla="*/ 5216632 w 5216632"/>
              <a:gd name="connsiteY0" fmla="*/ 0 h 2561334"/>
              <a:gd name="connsiteX1" fmla="*/ 5216632 w 5216632"/>
              <a:gd name="connsiteY1" fmla="*/ 1631092 h 2561334"/>
              <a:gd name="connsiteX2" fmla="*/ 1719670 w 5216632"/>
              <a:gd name="connsiteY2" fmla="*/ 2557849 h 2561334"/>
              <a:gd name="connsiteX3" fmla="*/ 138005 w 5216632"/>
              <a:gd name="connsiteY3" fmla="*/ 24714 h 2561334"/>
              <a:gd name="connsiteX4" fmla="*/ 5216632 w 5216632"/>
              <a:gd name="connsiteY4" fmla="*/ 0 h 2561334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200045 w 5200045"/>
              <a:gd name="connsiteY0" fmla="*/ 0 h 2487309"/>
              <a:gd name="connsiteX1" fmla="*/ 5200045 w 5200045"/>
              <a:gd name="connsiteY1" fmla="*/ 1631092 h 2487309"/>
              <a:gd name="connsiteX2" fmla="*/ 1962575 w 5200045"/>
              <a:gd name="connsiteY2" fmla="*/ 2483708 h 2487309"/>
              <a:gd name="connsiteX3" fmla="*/ 121418 w 5200045"/>
              <a:gd name="connsiteY3" fmla="*/ 24714 h 2487309"/>
              <a:gd name="connsiteX4" fmla="*/ 5200045 w 5200045"/>
              <a:gd name="connsiteY4" fmla="*/ 0 h 2487309"/>
              <a:gd name="connsiteX0" fmla="*/ 5078627 w 5078627"/>
              <a:gd name="connsiteY0" fmla="*/ 0 h 2489519"/>
              <a:gd name="connsiteX1" fmla="*/ 5078627 w 5078627"/>
              <a:gd name="connsiteY1" fmla="*/ 1631092 h 2489519"/>
              <a:gd name="connsiteX2" fmla="*/ 1841157 w 5078627"/>
              <a:gd name="connsiteY2" fmla="*/ 2483708 h 2489519"/>
              <a:gd name="connsiteX3" fmla="*/ 0 w 5078627"/>
              <a:gd name="connsiteY3" fmla="*/ 24714 h 2489519"/>
              <a:gd name="connsiteX4" fmla="*/ 5078627 w 5078627"/>
              <a:gd name="connsiteY4" fmla="*/ 0 h 2489519"/>
              <a:gd name="connsiteX0" fmla="*/ 5078627 w 5078627"/>
              <a:gd name="connsiteY0" fmla="*/ 0 h 2559412"/>
              <a:gd name="connsiteX1" fmla="*/ 5078627 w 5078627"/>
              <a:gd name="connsiteY1" fmla="*/ 1668162 h 2559412"/>
              <a:gd name="connsiteX2" fmla="*/ 1841157 w 5078627"/>
              <a:gd name="connsiteY2" fmla="*/ 2483708 h 2559412"/>
              <a:gd name="connsiteX3" fmla="*/ 0 w 5078627"/>
              <a:gd name="connsiteY3" fmla="*/ 24714 h 2559412"/>
              <a:gd name="connsiteX4" fmla="*/ 5078627 w 5078627"/>
              <a:gd name="connsiteY4" fmla="*/ 0 h 2559412"/>
              <a:gd name="connsiteX0" fmla="*/ 5078627 w 5078627"/>
              <a:gd name="connsiteY0" fmla="*/ 0 h 2493142"/>
              <a:gd name="connsiteX1" fmla="*/ 5078627 w 5078627"/>
              <a:gd name="connsiteY1" fmla="*/ 1668162 h 2493142"/>
              <a:gd name="connsiteX2" fmla="*/ 1841157 w 5078627"/>
              <a:gd name="connsiteY2" fmla="*/ 2483708 h 2493142"/>
              <a:gd name="connsiteX3" fmla="*/ 0 w 5078627"/>
              <a:gd name="connsiteY3" fmla="*/ 24714 h 2493142"/>
              <a:gd name="connsiteX4" fmla="*/ 5078627 w 5078627"/>
              <a:gd name="connsiteY4" fmla="*/ 0 h 2493142"/>
              <a:gd name="connsiteX0" fmla="*/ 5078627 w 5078627"/>
              <a:gd name="connsiteY0" fmla="*/ 0 h 2513899"/>
              <a:gd name="connsiteX1" fmla="*/ 5078627 w 5078627"/>
              <a:gd name="connsiteY1" fmla="*/ 1668162 h 2513899"/>
              <a:gd name="connsiteX2" fmla="*/ 1841157 w 5078627"/>
              <a:gd name="connsiteY2" fmla="*/ 2483708 h 2513899"/>
              <a:gd name="connsiteX3" fmla="*/ 0 w 5078627"/>
              <a:gd name="connsiteY3" fmla="*/ 24714 h 2513899"/>
              <a:gd name="connsiteX4" fmla="*/ 5078627 w 5078627"/>
              <a:gd name="connsiteY4" fmla="*/ 0 h 2513899"/>
              <a:gd name="connsiteX0" fmla="*/ 5084901 w 5084901"/>
              <a:gd name="connsiteY0" fmla="*/ 0 h 2491161"/>
              <a:gd name="connsiteX1" fmla="*/ 5078627 w 5084901"/>
              <a:gd name="connsiteY1" fmla="*/ 1645424 h 2491161"/>
              <a:gd name="connsiteX2" fmla="*/ 1841157 w 5084901"/>
              <a:gd name="connsiteY2" fmla="*/ 2460970 h 2491161"/>
              <a:gd name="connsiteX3" fmla="*/ 0 w 5084901"/>
              <a:gd name="connsiteY3" fmla="*/ 1976 h 2491161"/>
              <a:gd name="connsiteX4" fmla="*/ 5084901 w 5084901"/>
              <a:gd name="connsiteY4" fmla="*/ 0 h 2491161"/>
              <a:gd name="connsiteX0" fmla="*/ 0 w 5078627"/>
              <a:gd name="connsiteY0" fmla="*/ 0 h 2489185"/>
              <a:gd name="connsiteX1" fmla="*/ 5078627 w 5078627"/>
              <a:gd name="connsiteY1" fmla="*/ 1643448 h 2489185"/>
              <a:gd name="connsiteX2" fmla="*/ 1841157 w 5078627"/>
              <a:gd name="connsiteY2" fmla="*/ 2458994 h 2489185"/>
              <a:gd name="connsiteX3" fmla="*/ 0 w 5078627"/>
              <a:gd name="connsiteY3" fmla="*/ 0 h 2489185"/>
              <a:gd name="connsiteX0" fmla="*/ 4991120 w 4991120"/>
              <a:gd name="connsiteY0" fmla="*/ 1556827 h 2402607"/>
              <a:gd name="connsiteX1" fmla="*/ 1753650 w 4991120"/>
              <a:gd name="connsiteY1" fmla="*/ 2372373 h 2402607"/>
              <a:gd name="connsiteX2" fmla="*/ 0 w 4991120"/>
              <a:gd name="connsiteY2" fmla="*/ 0 h 2402607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2608"/>
              <a:gd name="connsiteX1" fmla="*/ 1753650 w 4991120"/>
              <a:gd name="connsiteY1" fmla="*/ 2372373 h 2402608"/>
              <a:gd name="connsiteX2" fmla="*/ 0 w 4991120"/>
              <a:gd name="connsiteY2" fmla="*/ 0 h 2402608"/>
              <a:gd name="connsiteX0" fmla="*/ 4991120 w 4991120"/>
              <a:gd name="connsiteY0" fmla="*/ 1556827 h 2404656"/>
              <a:gd name="connsiteX1" fmla="*/ 1753650 w 4991120"/>
              <a:gd name="connsiteY1" fmla="*/ 2372373 h 2404656"/>
              <a:gd name="connsiteX2" fmla="*/ 0 w 4991120"/>
              <a:gd name="connsiteY2" fmla="*/ 0 h 2404656"/>
              <a:gd name="connsiteX0" fmla="*/ 4991120 w 4991120"/>
              <a:gd name="connsiteY0" fmla="*/ 1556827 h 2419395"/>
              <a:gd name="connsiteX1" fmla="*/ 1590244 w 4991120"/>
              <a:gd name="connsiteY1" fmla="*/ 2387394 h 2419395"/>
              <a:gd name="connsiteX2" fmla="*/ 0 w 4991120"/>
              <a:gd name="connsiteY2" fmla="*/ 0 h 2419395"/>
              <a:gd name="connsiteX0" fmla="*/ 4991120 w 4991120"/>
              <a:gd name="connsiteY0" fmla="*/ 1556827 h 2418372"/>
              <a:gd name="connsiteX1" fmla="*/ 1590244 w 4991120"/>
              <a:gd name="connsiteY1" fmla="*/ 2387394 h 2418372"/>
              <a:gd name="connsiteX2" fmla="*/ 0 w 4991120"/>
              <a:gd name="connsiteY2" fmla="*/ 0 h 2418372"/>
              <a:gd name="connsiteX0" fmla="*/ 4991120 w 4991120"/>
              <a:gd name="connsiteY0" fmla="*/ 1556827 h 2421895"/>
              <a:gd name="connsiteX1" fmla="*/ 1590244 w 4991120"/>
              <a:gd name="connsiteY1" fmla="*/ 2387394 h 2421895"/>
              <a:gd name="connsiteX2" fmla="*/ 0 w 4991120"/>
              <a:gd name="connsiteY2" fmla="*/ 0 h 2421895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4950"/>
              <a:gd name="connsiteX1" fmla="*/ 1590244 w 4991120"/>
              <a:gd name="connsiteY1" fmla="*/ 2387394 h 2404950"/>
              <a:gd name="connsiteX2" fmla="*/ 0 w 4991120"/>
              <a:gd name="connsiteY2" fmla="*/ 0 h 2404950"/>
              <a:gd name="connsiteX0" fmla="*/ 4991120 w 4991120"/>
              <a:gd name="connsiteY0" fmla="*/ 1556827 h 2405831"/>
              <a:gd name="connsiteX1" fmla="*/ 1590244 w 4991120"/>
              <a:gd name="connsiteY1" fmla="*/ 2387394 h 2405831"/>
              <a:gd name="connsiteX2" fmla="*/ 0 w 4991120"/>
              <a:gd name="connsiteY2" fmla="*/ 0 h 2405831"/>
              <a:gd name="connsiteX0" fmla="*/ 4991120 w 4991120"/>
              <a:gd name="connsiteY0" fmla="*/ 1556827 h 2408566"/>
              <a:gd name="connsiteX1" fmla="*/ 1590244 w 4991120"/>
              <a:gd name="connsiteY1" fmla="*/ 2387394 h 2408566"/>
              <a:gd name="connsiteX2" fmla="*/ 0 w 4991120"/>
              <a:gd name="connsiteY2" fmla="*/ 0 h 2408566"/>
              <a:gd name="connsiteX0" fmla="*/ 4986314 w 4986314"/>
              <a:gd name="connsiteY0" fmla="*/ 1256409 h 2127525"/>
              <a:gd name="connsiteX1" fmla="*/ 1585438 w 4986314"/>
              <a:gd name="connsiteY1" fmla="*/ 2086976 h 2127525"/>
              <a:gd name="connsiteX2" fmla="*/ 0 w 4986314"/>
              <a:gd name="connsiteY2" fmla="*/ 0 h 2127525"/>
              <a:gd name="connsiteX0" fmla="*/ 4986314 w 4986314"/>
              <a:gd name="connsiteY0" fmla="*/ 1256409 h 2102130"/>
              <a:gd name="connsiteX1" fmla="*/ 1585438 w 4986314"/>
              <a:gd name="connsiteY1" fmla="*/ 2086976 h 2102130"/>
              <a:gd name="connsiteX2" fmla="*/ 0 w 4986314"/>
              <a:gd name="connsiteY2" fmla="*/ 0 h 2102130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1205915"/>
              <a:gd name="connsiteX1" fmla="*/ 2806179 w 6207055"/>
              <a:gd name="connsiteY1" fmla="*/ 1200743 h 1205915"/>
              <a:gd name="connsiteX2" fmla="*/ 0 w 6207055"/>
              <a:gd name="connsiteY2" fmla="*/ 0 h 1205915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6207055 w 6207055"/>
              <a:gd name="connsiteY0" fmla="*/ 370176 h 536414"/>
              <a:gd name="connsiteX1" fmla="*/ 936621 w 6207055"/>
              <a:gd name="connsiteY1" fmla="*/ 289475 h 536414"/>
              <a:gd name="connsiteX2" fmla="*/ 0 w 6207055"/>
              <a:gd name="connsiteY2" fmla="*/ 0 h 536414"/>
              <a:gd name="connsiteX0" fmla="*/ 2597701 w 2597701"/>
              <a:gd name="connsiteY0" fmla="*/ 1281444 h 1353171"/>
              <a:gd name="connsiteX1" fmla="*/ 936621 w 2597701"/>
              <a:gd name="connsiteY1" fmla="*/ 289475 h 1353171"/>
              <a:gd name="connsiteX2" fmla="*/ 0 w 2597701"/>
              <a:gd name="connsiteY2" fmla="*/ 0 h 1353171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597701 w 2597701"/>
              <a:gd name="connsiteY0" fmla="*/ 1281444 h 1281444"/>
              <a:gd name="connsiteX1" fmla="*/ 936621 w 2597701"/>
              <a:gd name="connsiteY1" fmla="*/ 289475 h 1281444"/>
              <a:gd name="connsiteX2" fmla="*/ 0 w 2597701"/>
              <a:gd name="connsiteY2" fmla="*/ 0 h 1281444"/>
              <a:gd name="connsiteX0" fmla="*/ 2397722 w 2397722"/>
              <a:gd name="connsiteY0" fmla="*/ 1008570 h 1008570"/>
              <a:gd name="connsiteX1" fmla="*/ 936621 w 2397722"/>
              <a:gd name="connsiteY1" fmla="*/ 289475 h 1008570"/>
              <a:gd name="connsiteX2" fmla="*/ 0 w 2397722"/>
              <a:gd name="connsiteY2" fmla="*/ 0 h 1008570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0 w 2397722"/>
              <a:gd name="connsiteY2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36886"/>
              <a:gd name="connsiteX1" fmla="*/ 936621 w 2397722"/>
              <a:gd name="connsiteY1" fmla="*/ 289475 h 1036886"/>
              <a:gd name="connsiteX2" fmla="*/ 921987 w 2397722"/>
              <a:gd name="connsiteY2" fmla="*/ 245249 h 1036886"/>
              <a:gd name="connsiteX3" fmla="*/ 0 w 2397722"/>
              <a:gd name="connsiteY3" fmla="*/ 0 h 1036886"/>
              <a:gd name="connsiteX0" fmla="*/ 2397722 w 2397722"/>
              <a:gd name="connsiteY0" fmla="*/ 1008570 h 1008570"/>
              <a:gd name="connsiteX1" fmla="*/ 921987 w 2397722"/>
              <a:gd name="connsiteY1" fmla="*/ 245249 h 1008570"/>
              <a:gd name="connsiteX2" fmla="*/ 0 w 2397722"/>
              <a:gd name="connsiteY2" fmla="*/ 0 h 1008570"/>
              <a:gd name="connsiteX0" fmla="*/ 2397722 w 2397722"/>
              <a:gd name="connsiteY0" fmla="*/ 1008570 h 1008570"/>
              <a:gd name="connsiteX1" fmla="*/ 921987 w 2397722"/>
              <a:gd name="connsiteY1" fmla="*/ 245249 h 1008570"/>
              <a:gd name="connsiteX2" fmla="*/ 0 w 2397722"/>
              <a:gd name="connsiteY2" fmla="*/ 0 h 1008570"/>
              <a:gd name="connsiteX0" fmla="*/ 2397722 w 2397722"/>
              <a:gd name="connsiteY0" fmla="*/ 1008570 h 1026391"/>
              <a:gd name="connsiteX1" fmla="*/ 921987 w 2397722"/>
              <a:gd name="connsiteY1" fmla="*/ 245249 h 1026391"/>
              <a:gd name="connsiteX2" fmla="*/ 0 w 2397722"/>
              <a:gd name="connsiteY2" fmla="*/ 0 h 1026391"/>
              <a:gd name="connsiteX0" fmla="*/ 2397722 w 2397722"/>
              <a:gd name="connsiteY0" fmla="*/ 1008570 h 1027349"/>
              <a:gd name="connsiteX1" fmla="*/ 921987 w 2397722"/>
              <a:gd name="connsiteY1" fmla="*/ 245249 h 1027349"/>
              <a:gd name="connsiteX2" fmla="*/ 0 w 2397722"/>
              <a:gd name="connsiteY2" fmla="*/ 0 h 1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7722" h="1027349">
                <a:moveTo>
                  <a:pt x="2397722" y="1008570"/>
                </a:moveTo>
                <a:cubicBezTo>
                  <a:pt x="1736827" y="1142632"/>
                  <a:pt x="1140231" y="524516"/>
                  <a:pt x="921987" y="245249"/>
                </a:cubicBezTo>
                <a:cubicBezTo>
                  <a:pt x="505447" y="277855"/>
                  <a:pt x="180793" y="243005"/>
                  <a:pt x="0" y="0"/>
                </a:cubicBezTo>
              </a:path>
            </a:pathLst>
          </a:custGeom>
          <a:noFill/>
          <a:ln w="2540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 rot="16200000">
            <a:off x="-1054876" y="3940258"/>
            <a:ext cx="2394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SNOWMASS 1310.8327</a:t>
            </a:r>
            <a:endParaRPr lang="en-GB" sz="1600" dirty="0">
              <a:solidFill>
                <a:schemeClr val="accent3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05167" y="1304764"/>
            <a:ext cx="14266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CRESST-III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EDELWEISS</a:t>
            </a:r>
          </a:p>
          <a:p>
            <a:r>
              <a:rPr lang="en-US" sz="1800" dirty="0" smtClean="0">
                <a:solidFill>
                  <a:schemeClr val="tx2"/>
                </a:solidFill>
              </a:rPr>
              <a:t>2015+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926722"/>
            <a:ext cx="7884876" cy="507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34" y="1052513"/>
            <a:ext cx="8528834" cy="5329237"/>
          </a:xfrm>
        </p:spPr>
        <p:txBody>
          <a:bodyPr/>
          <a:lstStyle/>
          <a:p>
            <a:r>
              <a:rPr lang="en-US" dirty="0" smtClean="0"/>
              <a:t>¼ of electronic recoil background at low energies is due to pp solar </a:t>
            </a:r>
            <a:r>
              <a:rPr lang="en-US" dirty="0" smtClean="0">
                <a:latin typeface="Symbol" panose="05050102010706020507" pitchFamily="18" charset="2"/>
              </a:rPr>
              <a:t>n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Fair chance to detect nuclear recoils from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aseline="30000" dirty="0" smtClean="0"/>
              <a:t>8</a:t>
            </a:r>
            <a:r>
              <a:rPr lang="en-US" dirty="0" smtClean="0"/>
              <a:t>B coherent neutrino-nucleus scattering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and even from nearby supernovas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 Sensitivity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9512" y="1952836"/>
            <a:ext cx="8794594" cy="2998127"/>
            <a:chOff x="179512" y="1052736"/>
            <a:chExt cx="8794594" cy="2998127"/>
          </a:xfrm>
        </p:grpSpPr>
        <p:sp>
          <p:nvSpPr>
            <p:cNvPr id="5" name="Oval 4"/>
            <p:cNvSpPr/>
            <p:nvPr/>
          </p:nvSpPr>
          <p:spPr bwMode="auto">
            <a:xfrm>
              <a:off x="4833646" y="2384884"/>
              <a:ext cx="720080" cy="72008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052736"/>
              <a:ext cx="8794594" cy="29981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09832" y="1917335"/>
              <a:ext cx="140262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accent1"/>
                  </a:solidFill>
                </a:rPr>
                <a:t>materials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4228" y="2178655"/>
              <a:ext cx="177933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aseline="30000" dirty="0" smtClean="0">
                  <a:solidFill>
                    <a:schemeClr val="accent3"/>
                  </a:solidFill>
                </a:rPr>
                <a:t>222</a:t>
              </a:r>
              <a:r>
                <a:rPr lang="en-US" dirty="0" smtClean="0">
                  <a:solidFill>
                    <a:schemeClr val="accent3"/>
                  </a:solidFill>
                </a:rPr>
                <a:t>Rn </a:t>
              </a:r>
              <a:r>
                <a:rPr lang="en-US" sz="1600" dirty="0" smtClean="0">
                  <a:solidFill>
                    <a:schemeClr val="accent3"/>
                  </a:solidFill>
                </a:rPr>
                <a:t>1</a:t>
              </a:r>
              <a:r>
                <a:rPr lang="en-US" sz="1600" dirty="0" smtClean="0">
                  <a:solidFill>
                    <a:schemeClr val="accent3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dirty="0" smtClean="0">
                  <a:solidFill>
                    <a:schemeClr val="accent3"/>
                  </a:solidFill>
                </a:rPr>
                <a:t>Bq/kg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40914" y="2235442"/>
              <a:ext cx="151964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</a:rPr>
                <a:t>Solar pp </a:t>
              </a:r>
              <a:r>
                <a:rPr lang="en-US" dirty="0">
                  <a:solidFill>
                    <a:schemeClr val="accent6"/>
                  </a:solidFill>
                  <a:latin typeface="Symbol" panose="05050102010706020507" pitchFamily="18" charset="2"/>
                </a:rPr>
                <a:t>n</a:t>
              </a:r>
              <a:endParaRPr lang="en-US" dirty="0" smtClean="0">
                <a:solidFill>
                  <a:schemeClr val="accent6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16113" y="2781431"/>
              <a:ext cx="188032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aseline="30000" dirty="0" smtClean="0">
                  <a:solidFill>
                    <a:schemeClr val="tx2"/>
                  </a:solidFill>
                </a:rPr>
                <a:t>85</a:t>
              </a:r>
              <a:r>
                <a:rPr lang="en-US" dirty="0" smtClean="0">
                  <a:solidFill>
                    <a:schemeClr val="tx2"/>
                  </a:solidFill>
                </a:rPr>
                <a:t>Kr </a:t>
              </a:r>
              <a:r>
                <a:rPr lang="en-US" sz="1600" dirty="0" smtClean="0">
                  <a:solidFill>
                    <a:schemeClr val="tx2"/>
                  </a:solidFill>
                </a:rPr>
                <a:t>0.2ppt </a:t>
              </a:r>
              <a:r>
                <a:rPr lang="en-US" sz="1600" baseline="30000" dirty="0" err="1" smtClean="0">
                  <a:solidFill>
                    <a:schemeClr val="tx2"/>
                  </a:solidFill>
                </a:rPr>
                <a:t>nat</a:t>
              </a:r>
              <a:r>
                <a:rPr lang="en-US" sz="1600" dirty="0" err="1" smtClean="0">
                  <a:solidFill>
                    <a:schemeClr val="tx2"/>
                  </a:solidFill>
                </a:rPr>
                <a:t>Kr</a:t>
              </a:r>
              <a:endParaRPr lang="en-US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9612" y="2879648"/>
              <a:ext cx="253274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aseline="30000" dirty="0" smtClean="0">
                  <a:solidFill>
                    <a:schemeClr val="accent5"/>
                  </a:solidFill>
                </a:rPr>
                <a:t>136</a:t>
              </a:r>
              <a:r>
                <a:rPr lang="en-US" dirty="0" smtClean="0">
                  <a:solidFill>
                    <a:schemeClr val="accent5"/>
                  </a:solidFill>
                </a:rPr>
                <a:t>Xe 2</a:t>
              </a:r>
              <a:r>
                <a:rPr lang="en-US" dirty="0" smtClean="0">
                  <a:solidFill>
                    <a:schemeClr val="accent5"/>
                  </a:solidFill>
                  <a:latin typeface="Symbol" panose="05050102010706020507" pitchFamily="18" charset="2"/>
                </a:rPr>
                <a:t>n</a:t>
              </a:r>
              <a:r>
                <a:rPr lang="en-US" dirty="0" smtClean="0">
                  <a:solidFill>
                    <a:schemeClr val="accent5"/>
                  </a:solidFill>
                </a:rPr>
                <a:t>2</a:t>
              </a:r>
              <a:r>
                <a:rPr lang="en-US" dirty="0" smtClean="0">
                  <a:solidFill>
                    <a:schemeClr val="accent5"/>
                  </a:solidFill>
                  <a:latin typeface="Symbol" panose="05050102010706020507" pitchFamily="18" charset="2"/>
                </a:rPr>
                <a:t>b</a:t>
              </a:r>
              <a:r>
                <a:rPr lang="en-US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en-US" sz="1600" dirty="0" smtClean="0">
                  <a:solidFill>
                    <a:schemeClr val="accent5"/>
                  </a:solidFill>
                  <a:latin typeface="+mn-lt"/>
                </a:rPr>
                <a:t>2x10</a:t>
              </a:r>
              <a:r>
                <a:rPr lang="en-US" sz="1600" baseline="30000" dirty="0" smtClean="0">
                  <a:solidFill>
                    <a:schemeClr val="accent5"/>
                  </a:solidFill>
                  <a:latin typeface="+mn-lt"/>
                </a:rPr>
                <a:t>21</a:t>
              </a:r>
              <a:r>
                <a:rPr lang="en-US" sz="1600" dirty="0" smtClean="0">
                  <a:solidFill>
                    <a:schemeClr val="accent5"/>
                  </a:solidFill>
                  <a:latin typeface="+mn-lt"/>
                </a:rPr>
                <a:t>yr</a:t>
              </a:r>
              <a:endParaRPr lang="en-US" dirty="0" smtClean="0">
                <a:solidFill>
                  <a:schemeClr val="accent5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31624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It’s about sensitivity, no point in “zero background”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Optimize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Increase Signal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heavy </a:t>
            </a:r>
            <a:r>
              <a:rPr lang="en-US" dirty="0"/>
              <a:t>targets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large detectors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Optimize analysis to retain maximum acceptance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Decrease background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Signal/√Background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91" y="1628800"/>
            <a:ext cx="1989125" cy="7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XENON: Low Energy Observatory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052736"/>
            <a:ext cx="3951403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Liquid Noble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Light and charge yield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Properties of the liquids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Radioactivity Assays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Particle Interaction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Pushing the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797285" y="1052736"/>
            <a:ext cx="4052391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Astrophysics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Measure solar pp </a:t>
            </a:r>
            <a:r>
              <a:rPr lang="en-US" sz="2000" dirty="0" smtClean="0">
                <a:latin typeface="Symbol" panose="05050102010706020507" pitchFamily="18" charset="2"/>
              </a:rPr>
              <a:t>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Normalization of 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B solar rate</a:t>
            </a:r>
            <a:endParaRPr lang="en-US" sz="2000" dirty="0" smtClean="0">
              <a:latin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Supernovae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7285" y="2652936"/>
            <a:ext cx="3914533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Double-Beta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Two-Neutrino Decay of </a:t>
            </a:r>
            <a:r>
              <a:rPr lang="en-US" sz="2000" baseline="30000" dirty="0" smtClean="0"/>
              <a:t>136</a:t>
            </a:r>
            <a:r>
              <a:rPr lang="en-US" sz="2000" dirty="0" smtClean="0"/>
              <a:t>Xe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Neutrinoless</a:t>
            </a:r>
            <a:r>
              <a:rPr lang="en-US" sz="2000" dirty="0" smtClean="0"/>
              <a:t> Decay of </a:t>
            </a:r>
            <a:r>
              <a:rPr lang="en-US" sz="2000" baseline="30000" dirty="0" smtClean="0"/>
              <a:t>136</a:t>
            </a:r>
            <a:r>
              <a:rPr lang="en-US" sz="2000" dirty="0" smtClean="0"/>
              <a:t>Xe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Double-EC on </a:t>
            </a:r>
            <a:r>
              <a:rPr lang="en-US" sz="2000" baseline="30000" dirty="0" smtClean="0"/>
              <a:t>124</a:t>
            </a:r>
            <a:r>
              <a:rPr lang="en-US" sz="2000" dirty="0" smtClean="0"/>
              <a:t>Xe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97285" y="4143181"/>
            <a:ext cx="4118115" cy="19082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Particles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Coherent Scattering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Neutrino Oscillations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Sterile Neutrinos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Solar </a:t>
            </a:r>
            <a:r>
              <a:rPr lang="en-US" sz="2000" dirty="0" err="1" smtClean="0"/>
              <a:t>Axions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Fractionally Charged Particles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219852"/>
            <a:ext cx="3560270" cy="31393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Dark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Spin-independent WIMPs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Various couplings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GeV </a:t>
            </a:r>
            <a:r>
              <a:rPr lang="en-US" sz="2000" dirty="0" smtClean="0"/>
              <a:t>WIMPs (“S2-only”)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Inelastic WIMPs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Magnetic Inelastic WIMPs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Axial-Vector </a:t>
            </a:r>
            <a:r>
              <a:rPr lang="en-US" sz="2000" dirty="0" smtClean="0"/>
              <a:t>coupling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Mirror, Luminous DM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MeV WIMPs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Axion</a:t>
            </a:r>
            <a:r>
              <a:rPr lang="en-US" sz="2000" dirty="0" smtClean="0"/>
              <a:t>-Like Particles</a:t>
            </a:r>
          </a:p>
        </p:txBody>
      </p:sp>
    </p:spTree>
    <p:extLst>
      <p:ext uri="{BB962C8B-B14F-4D97-AF65-F5344CB8AC3E}">
        <p14:creationId xmlns:p14="http://schemas.microsoft.com/office/powerpoint/2010/main" val="24289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475" y="980728"/>
            <a:ext cx="8642350" cy="1956918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Liquid noble elements make excellent detectors</a:t>
            </a: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Sensitivity doubles every </a:t>
            </a:r>
            <a:r>
              <a:rPr lang="en-US" dirty="0"/>
              <a:t>year </a:t>
            </a:r>
            <a:r>
              <a:rPr lang="en-US" dirty="0" smtClean="0"/>
              <a:t>(exceeding </a:t>
            </a:r>
            <a:r>
              <a:rPr lang="en-US" dirty="0"/>
              <a:t>Moore’s </a:t>
            </a:r>
            <a:r>
              <a:rPr lang="en-US" dirty="0" smtClean="0"/>
              <a:t>law)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Very good control of systematic uncertainties (%-level)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Sensitivity to individual quanta (photons, electrons)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Many versatile </a:t>
            </a:r>
            <a:r>
              <a:rPr lang="en-US" dirty="0"/>
              <a:t>channels, even neutrinos</a:t>
            </a: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 rot="16200000">
            <a:off x="8082867" y="3509417"/>
            <a:ext cx="1814075" cy="1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SWONMASS 1310.8327</a:t>
            </a:r>
            <a:endParaRPr lang="en-GB" sz="1600" dirty="0">
              <a:solidFill>
                <a:schemeClr val="accent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9692" y="1988840"/>
            <a:ext cx="5760640" cy="2834442"/>
            <a:chOff x="1320344" y="1851542"/>
            <a:chExt cx="6917916" cy="34038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6"/>
            <a:stretch/>
          </p:blipFill>
          <p:spPr>
            <a:xfrm>
              <a:off x="1606378" y="1851542"/>
              <a:ext cx="6450227" cy="31545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44084" y="5006051"/>
              <a:ext cx="505244" cy="2452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1990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81583" y="5010167"/>
              <a:ext cx="505244" cy="2452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2000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46437" y="5010167"/>
              <a:ext cx="505244" cy="2452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2010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29248" y="5010167"/>
              <a:ext cx="505244" cy="2452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2020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12492" y="5006050"/>
              <a:ext cx="425768" cy="2452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year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47377" y="3481555"/>
              <a:ext cx="1991175" cy="2452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dirty="0" smtClean="0"/>
                <a:t> 5TeV SI limit / cm</a:t>
              </a:r>
              <a:r>
                <a:rPr lang="en-US" sz="1800" baseline="30000" dirty="0" smtClean="0"/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2384131">
            <a:off x="5122794" y="3320857"/>
            <a:ext cx="634631" cy="2042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97EB"/>
                </a:solidFill>
              </a:rPr>
              <a:t>XENON</a:t>
            </a:r>
          </a:p>
        </p:txBody>
      </p:sp>
      <p:sp>
        <p:nvSpPr>
          <p:cNvPr id="15" name="TextBox 14"/>
          <p:cNvSpPr txBox="1"/>
          <p:nvPr/>
        </p:nvSpPr>
        <p:spPr>
          <a:xfrm rot="1376900">
            <a:off x="4326753" y="2694350"/>
            <a:ext cx="530632" cy="2042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CDMS</a:t>
            </a:r>
          </a:p>
        </p:txBody>
      </p:sp>
      <p:sp>
        <p:nvSpPr>
          <p:cNvPr id="16" name="TextBox 15"/>
          <p:cNvSpPr txBox="1"/>
          <p:nvPr/>
        </p:nvSpPr>
        <p:spPr>
          <a:xfrm rot="516689">
            <a:off x="3126532" y="2235178"/>
            <a:ext cx="392360" cy="2042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80FF80"/>
                </a:solidFill>
              </a:rPr>
              <a:t>2</a:t>
            </a:r>
            <a:r>
              <a:rPr lang="en-US" sz="1800" dirty="0" smtClean="0">
                <a:solidFill>
                  <a:srgbClr val="80FF80"/>
                </a:solidFill>
                <a:latin typeface="Symbol" panose="05050102010706020507" pitchFamily="18" charset="2"/>
              </a:rPr>
              <a:t>n</a:t>
            </a:r>
            <a:r>
              <a:rPr lang="en-US" sz="1800" dirty="0" smtClean="0">
                <a:solidFill>
                  <a:srgbClr val="80FF80"/>
                </a:solidFill>
              </a:rPr>
              <a:t>0</a:t>
            </a:r>
            <a:r>
              <a:rPr lang="en-US" sz="1800" dirty="0" smtClean="0">
                <a:solidFill>
                  <a:srgbClr val="80FF80"/>
                </a:solidFill>
                <a:latin typeface="Symbol" panose="05050102010706020507" pitchFamily="18" charset="2"/>
              </a:rPr>
              <a:t>b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629661" y="2075418"/>
            <a:ext cx="1679713" cy="207584"/>
          </a:xfrm>
          <a:prstGeom prst="line">
            <a:avLst/>
          </a:prstGeom>
          <a:noFill/>
          <a:ln w="25400" cap="flat" cmpd="sng" algn="ctr">
            <a:solidFill>
              <a:srgbClr val="80FF8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309374" y="2360946"/>
            <a:ext cx="1624305" cy="770443"/>
          </a:xfrm>
          <a:prstGeom prst="line">
            <a:avLst/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918769" y="2598005"/>
            <a:ext cx="1957487" cy="1757225"/>
          </a:xfrm>
          <a:prstGeom prst="line">
            <a:avLst/>
          </a:prstGeom>
          <a:noFill/>
          <a:ln w="25400" cap="flat" cmpd="sng" algn="ctr">
            <a:solidFill>
              <a:srgbClr val="FF97EB"/>
            </a:solidFill>
            <a:prstDash val="lgDash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4495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/>
          <a:stretch/>
        </p:blipFill>
        <p:spPr>
          <a:xfrm>
            <a:off x="0" y="1503536"/>
            <a:ext cx="6516216" cy="4865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21143" r="65044" b="2980"/>
          <a:stretch/>
        </p:blipFill>
        <p:spPr>
          <a:xfrm>
            <a:off x="5470487" y="0"/>
            <a:ext cx="3673513" cy="636876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Go underground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73250" y="5794135"/>
            <a:ext cx="8720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lz.lbl.gov</a:t>
            </a:r>
          </a:p>
        </p:txBody>
      </p:sp>
    </p:spTree>
    <p:extLst>
      <p:ext uri="{BB962C8B-B14F-4D97-AF65-F5344CB8AC3E}">
        <p14:creationId xmlns:p14="http://schemas.microsoft.com/office/powerpoint/2010/main" val="31968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226847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Go underground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Active shielding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 e.g. </a:t>
            </a:r>
            <a:r>
              <a:rPr lang="en-US" dirty="0" err="1" smtClean="0"/>
              <a:t>DarkSide</a:t>
            </a:r>
            <a:r>
              <a:rPr lang="en-US" dirty="0" smtClean="0"/>
              <a:t>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37" y="2168860"/>
            <a:ext cx="4665563" cy="461713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9532" y="3356992"/>
            <a:ext cx="4179029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Argon detector</a:t>
            </a:r>
          </a:p>
          <a:p>
            <a:endParaRPr lang="en-US" dirty="0"/>
          </a:p>
          <a:p>
            <a:r>
              <a:rPr lang="en-US" dirty="0"/>
              <a:t>Liquid scintillator </a:t>
            </a:r>
            <a:r>
              <a:rPr lang="en-US" dirty="0" smtClean="0"/>
              <a:t>veto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pseudocumene</a:t>
            </a:r>
            <a:r>
              <a:rPr lang="en-US" dirty="0"/>
              <a:t> plus boron)</a:t>
            </a:r>
          </a:p>
          <a:p>
            <a:endParaRPr lang="en-US" dirty="0" smtClean="0"/>
          </a:p>
          <a:p>
            <a:r>
              <a:rPr lang="en-US" dirty="0"/>
              <a:t>Water Cherenkov </a:t>
            </a:r>
            <a:r>
              <a:rPr lang="en-US" dirty="0" smtClean="0"/>
              <a:t>detector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4377825" y="5428967"/>
            <a:ext cx="842247" cy="14401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dist="25400" dir="5400000" algn="t" rotWithShape="0">
              <a:prstClr val="black"/>
            </a:outerShdw>
          </a:effectLst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663788" y="3537012"/>
            <a:ext cx="4147430" cy="1188132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dist="25400" dir="5400000" algn="t" rotWithShape="0">
              <a:prstClr val="black"/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4539123" y="4634469"/>
            <a:ext cx="1905085" cy="342703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outerShdw dist="25400" dir="5400000" algn="t" rotWithShape="0">
              <a:prstClr val="black"/>
            </a:outerShdw>
          </a:effectLst>
        </p:spPr>
      </p:cxnSp>
      <p:sp>
        <p:nvSpPr>
          <p:cNvPr id="37" name="TextBox 36"/>
          <p:cNvSpPr txBox="1"/>
          <p:nvPr/>
        </p:nvSpPr>
        <p:spPr>
          <a:xfrm rot="16200000">
            <a:off x="7489501" y="4072659"/>
            <a:ext cx="30457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Shawn </a:t>
            </a:r>
            <a:r>
              <a:rPr lang="en-US" sz="1600" dirty="0" err="1" smtClean="0">
                <a:solidFill>
                  <a:schemeClr val="accent3"/>
                </a:solidFill>
              </a:rPr>
              <a:t>Westerdale</a:t>
            </a:r>
            <a:r>
              <a:rPr lang="en-US" sz="1600" dirty="0" smtClean="0">
                <a:solidFill>
                  <a:schemeClr val="accent3"/>
                </a:solidFill>
              </a:rPr>
              <a:t> TAUP 2015</a:t>
            </a:r>
          </a:p>
        </p:txBody>
      </p:sp>
    </p:spTree>
    <p:extLst>
      <p:ext uri="{BB962C8B-B14F-4D97-AF65-F5344CB8AC3E}">
        <p14:creationId xmlns:p14="http://schemas.microsoft.com/office/powerpoint/2010/main" val="214759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22324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Go underground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Active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veto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Low background materials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9" y="3789040"/>
            <a:ext cx="7082527" cy="25927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889386" y="4827051"/>
            <a:ext cx="20342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XENON 1503.07698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29" y="1664804"/>
            <a:ext cx="1928232" cy="19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052514"/>
            <a:ext cx="8642350" cy="22324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Background Reduction: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Go underground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Active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veto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Low background materials</a:t>
            </a:r>
            <a:r>
              <a:rPr lang="en-US" dirty="0" smtClean="0"/>
              <a:t> </a:t>
            </a:r>
          </a:p>
          <a:p>
            <a:pPr marL="457200" indent="-457200">
              <a:buFont typeface="+mj-lt"/>
              <a:buAutoNum type="arabicParenR"/>
            </a:pPr>
            <a:r>
              <a:rPr lang="en-US" dirty="0" smtClean="0"/>
              <a:t>Liquids targets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can be purified further on site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</a:t>
            </a:r>
            <a:r>
              <a:rPr lang="en-US" dirty="0" smtClean="0"/>
              <a:t>/√Background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9" y="3789040"/>
            <a:ext cx="7082527" cy="25927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889386" y="4827051"/>
            <a:ext cx="20342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XENON 1503.07698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93"/>
          <a:stretch/>
        </p:blipFill>
        <p:spPr>
          <a:xfrm>
            <a:off x="7207250" y="0"/>
            <a:ext cx="1681994" cy="63596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29" y="1664804"/>
            <a:ext cx="1928232" cy="19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7452320" y="1674499"/>
            <a:ext cx="972108" cy="47135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508104" y="1668166"/>
            <a:ext cx="972108" cy="471358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1052513"/>
            <a:ext cx="3203848" cy="27003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7E38C-9B68-41BC-B6E7-855C399A21D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Noble Element Targets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8248622" y="2292056"/>
            <a:ext cx="14939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Heinrich </a:t>
            </a:r>
            <a:r>
              <a:rPr lang="en-US" sz="1600" dirty="0" err="1" smtClean="0">
                <a:solidFill>
                  <a:schemeClr val="accent3"/>
                </a:solidFill>
              </a:rPr>
              <a:t>Pniok</a:t>
            </a:r>
            <a:endParaRPr lang="en-US" sz="1600" dirty="0" smtClean="0">
              <a:solidFill>
                <a:schemeClr val="accent3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6111" r="14182" b="4414"/>
          <a:stretch/>
        </p:blipFill>
        <p:spPr>
          <a:xfrm>
            <a:off x="1007605" y="1052513"/>
            <a:ext cx="8136396" cy="2710798"/>
          </a:xfrm>
        </p:spPr>
      </p:pic>
      <p:sp>
        <p:nvSpPr>
          <p:cNvPr id="11" name="TextBox 10"/>
          <p:cNvSpPr txBox="1"/>
          <p:nvPr/>
        </p:nvSpPr>
        <p:spPr>
          <a:xfrm rot="16200000">
            <a:off x="8090624" y="2879172"/>
            <a:ext cx="121347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(radioactive)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824" y="3717032"/>
            <a:ext cx="8867907" cy="2659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				He	Ne	</a:t>
            </a:r>
            <a:r>
              <a:rPr lang="en-US" dirty="0" err="1" smtClean="0"/>
              <a:t>Ar</a:t>
            </a:r>
            <a:r>
              <a:rPr lang="en-US" dirty="0" smtClean="0"/>
              <a:t>	Kr	</a:t>
            </a:r>
            <a:r>
              <a:rPr lang="en-US" dirty="0" err="1" smtClean="0"/>
              <a:t>Xe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(Rn)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Z				2	10	18	36	54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Density [g/cm</a:t>
            </a:r>
            <a:r>
              <a:rPr lang="en-US" baseline="30000" dirty="0"/>
              <a:t>3</a:t>
            </a:r>
            <a:r>
              <a:rPr lang="en-US" dirty="0"/>
              <a:t>]		0.1	1.2	1.4	2.4	2.9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Boiling point [K]		4	27	87	120	165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Notable isotopes				</a:t>
            </a:r>
            <a:r>
              <a:rPr lang="en-US" baseline="30000" dirty="0" smtClean="0"/>
              <a:t>39</a:t>
            </a:r>
            <a:r>
              <a:rPr lang="en-US" dirty="0" smtClean="0"/>
              <a:t>Ar	</a:t>
            </a:r>
            <a:r>
              <a:rPr lang="en-US" baseline="30000" dirty="0" smtClean="0"/>
              <a:t>85</a:t>
            </a:r>
            <a:r>
              <a:rPr lang="en-US" dirty="0" smtClean="0"/>
              <a:t>Kr	</a:t>
            </a:r>
            <a:r>
              <a:rPr lang="en-US" sz="1600" dirty="0" smtClean="0"/>
              <a:t>50% SD</a:t>
            </a:r>
            <a:endParaRPr lang="en-US" baseline="-25000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Scintillation </a:t>
            </a:r>
            <a:r>
              <a:rPr lang="en-US" dirty="0" smtClean="0">
                <a:latin typeface="Symbol" panose="05050102010706020507" pitchFamily="18" charset="2"/>
              </a:rPr>
              <a:t>l [</a:t>
            </a:r>
            <a:r>
              <a:rPr lang="en-US" dirty="0" smtClean="0"/>
              <a:t>nm	]	78</a:t>
            </a:r>
            <a:r>
              <a:rPr lang="en-US" dirty="0"/>
              <a:t>	</a:t>
            </a:r>
            <a:r>
              <a:rPr lang="en-US" dirty="0" smtClean="0"/>
              <a:t>82	128	146	178	</a:t>
            </a:r>
          </a:p>
        </p:txBody>
      </p:sp>
    </p:spTree>
    <p:extLst>
      <p:ext uri="{BB962C8B-B14F-4D97-AF65-F5344CB8AC3E}">
        <p14:creationId xmlns:p14="http://schemas.microsoft.com/office/powerpoint/2010/main" val="41389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RRR@9MLQXZVZACLGMQNU" val="36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6.4|55.1|43.6|39.3|10.2|4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.2"/>
  <p:tag name="ORIGINALWIDTH" val="301.2"/>
  <p:tag name="LATEXADDIN" val="\documentclass{article}&#10;\usepackage{amsmath,amssymb,color}&#10;\pagestyle{empty}&#10;\newcommand{\1}[1]{\, \mathrm{#1}}&#10;\newcommand{\n}[1]{\mathrm{#1}}&#10;&#10;\begin{document}&#10;&#10;\textcolor{white}{&#10;\begin{eqnarray*}&#10;\frac{\mathrm{Signal}}{\sqrt{\mathrm{Background}}}&#10;\end{eqnarray*}&#10;}&#10;&#10;\end{document}"/>
  <p:tag name="IGUANATEXSIZE" val="26"/>
  <p:tag name="IGUANATEXCURSOR" val="2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5.2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.5"/>
  <p:tag name="ORIGINALWIDTH" val="186.3"/>
  <p:tag name="LATEXADDIN" val="\documentclass{article}&#10;\usepackage{amsmath,color}&#10;\pagestyle{empty}&#10;\newcommand{\1}[1]{\, \mathrm{#1}}&#10;\newcommand{\n}[1]{\mathrm{#1}}&#10;&#10;\begin{document}&#10;&#10;\textcolor{yellow}{&#10;\begin{eqnarray*}&#10;2\1{mm/\mu s}&#10;\end{eqnarray*}&#10;}&#10;&#10;\end{document}"/>
  <p:tag name="IGUANATEXSIZE" val="24"/>
  <p:tag name="IGUANATEXCURSOR" val="1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"/>
  <p:tag name="ORIGINALWIDTH" val="33.3"/>
  <p:tag name="LATEXADDIN" val="\documentclass{article}&#10;\usepackage{amsmath,amssymb,color}&#10;\pagestyle{empty}&#10;\newcommand{\1}[1]{\, \mathrm{#1}}&#10;\newcommand{\n}[1]{\mathrm{#1}}&#10;&#10;\begin{document}&#10;&#10;\textcolor{white}{&#10;\begin{eqnarray*}&#10;\lesssim&#10;\end{eqnarray*}&#10;}&#10;&#10;\end{document}"/>
  <p:tag name="IGUANATEXSIZE" val="20"/>
  <p:tag name="IGUANATEXCURSOR" val="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newcommand{\1}[1]{\, \mathrm{#1}}&#10;\newcommand{\n}[1]{\mathrm{#1}}&#10;&#10;\begin{document}&#10;&#10;\textcolor{white}{&#10;\begin{eqnarray*}&#10;\chi&#10;\end{eqnarray*}&#10;}&#10;&#10;\end{document}"/>
  <p:tag name="IGUANATEXSIZE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,color}&#10;\pagestyle{empty}&#10;\newcommand{\1}[1]{\, \mathrm{#1}}&#10;\newcommand{\n}[1]{\mathrm{#1}}&#10;&#10;\begin{document}&#10;&#10;\textcolor{white}{&#10;\begin{eqnarray*}&#10;\chi&#10;\end{eqnarray*}&#10;}&#10;&#10;\end{document}"/>
  <p:tag name="IGUANATEXSIZE" val="24"/>
</p:tagLst>
</file>

<file path=ppt/theme/theme1.xml><?xml version="1.0" encoding="utf-8"?>
<a:theme xmlns:a="http://schemas.openxmlformats.org/drawingml/2006/main" name="Rafael's Slide Master">
  <a:themeElements>
    <a:clrScheme name="Blue/Bright">
      <a:dk1>
        <a:srgbClr val="000080"/>
      </a:dk1>
      <a:lt1>
        <a:srgbClr val="FFFFFF"/>
      </a:lt1>
      <a:dk2>
        <a:srgbClr val="000000"/>
      </a:dk2>
      <a:lt2>
        <a:srgbClr val="FFE000"/>
      </a:lt2>
      <a:accent1>
        <a:srgbClr val="FF8000"/>
      </a:accent1>
      <a:accent2>
        <a:srgbClr val="800000"/>
      </a:accent2>
      <a:accent3>
        <a:srgbClr val="00E4FF"/>
      </a:accent3>
      <a:accent4>
        <a:srgbClr val="00FF80"/>
      </a:accent4>
      <a:accent5>
        <a:srgbClr val="00FF00"/>
      </a:accent5>
      <a:accent6>
        <a:srgbClr val="FF40FF"/>
      </a:accent6>
      <a:hlink>
        <a:srgbClr val="00FFFF"/>
      </a:hlink>
      <a:folHlink>
        <a:srgbClr val="00FFFF"/>
      </a:folHlink>
    </a:clrScheme>
    <a:fontScheme name="Rafael's Master">
      <a:majorFont>
        <a:latin typeface="Bookman Old Style"/>
        <a:ea typeface=""/>
        <a:cs typeface="Arial"/>
      </a:majorFont>
      <a:minorFont>
        <a:latin typeface="Bookman Old Style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man Old Style" pitchFamily="18" charset="0"/>
            <a:cs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Rafael's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ael's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ael's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ael's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ael's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fael's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13">
        <a:dk1>
          <a:srgbClr val="000080"/>
        </a:dk1>
        <a:lt1>
          <a:srgbClr val="FFFFFF"/>
        </a:lt1>
        <a:dk2>
          <a:srgbClr val="000000"/>
        </a:dk2>
        <a:lt2>
          <a:srgbClr val="FFE000"/>
        </a:lt2>
        <a:accent1>
          <a:srgbClr val="FF8000"/>
        </a:accent1>
        <a:accent2>
          <a:srgbClr val="800000"/>
        </a:accent2>
        <a:accent3>
          <a:srgbClr val="AAAAAA"/>
        </a:accent3>
        <a:accent4>
          <a:srgbClr val="DADADA"/>
        </a:accent4>
        <a:accent5>
          <a:srgbClr val="FFC0AA"/>
        </a:accent5>
        <a:accent6>
          <a:srgbClr val="730000"/>
        </a:accent6>
        <a:hlink>
          <a:srgbClr val="FF8080"/>
        </a:hlink>
        <a:folHlink>
          <a:srgbClr val="80FF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fael's Master 14">
        <a:dk1>
          <a:srgbClr val="000080"/>
        </a:dk1>
        <a:lt1>
          <a:srgbClr val="FFFFFF"/>
        </a:lt1>
        <a:dk2>
          <a:srgbClr val="000000"/>
        </a:dk2>
        <a:lt2>
          <a:srgbClr val="FFE000"/>
        </a:lt2>
        <a:accent1>
          <a:srgbClr val="FF8000"/>
        </a:accent1>
        <a:accent2>
          <a:srgbClr val="800000"/>
        </a:accent2>
        <a:accent3>
          <a:srgbClr val="AAAAAA"/>
        </a:accent3>
        <a:accent4>
          <a:srgbClr val="DADADA"/>
        </a:accent4>
        <a:accent5>
          <a:srgbClr val="FFC0AA"/>
        </a:accent5>
        <a:accent6>
          <a:srgbClr val="730000"/>
        </a:accent6>
        <a:hlink>
          <a:srgbClr val="FF8080"/>
        </a:hlink>
        <a:folHlink>
          <a:srgbClr val="80C4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1411</Words>
  <Application>Microsoft Office PowerPoint</Application>
  <PresentationFormat>On-screen Show (4:3)</PresentationFormat>
  <Paragraphs>554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Bookman Old Style</vt:lpstr>
      <vt:lpstr>Symbol</vt:lpstr>
      <vt:lpstr>Rafael's Slide Master</vt:lpstr>
      <vt:lpstr>Direct Dark Matter Searches With Liquid Noble Elements  Part 1: General Considerations Part 2: Experimentall status &amp; Outlook</vt:lpstr>
      <vt:lpstr>Part 1:</vt:lpstr>
      <vt:lpstr>Direct Detection Spectrum</vt:lpstr>
      <vt:lpstr>Signal/√Background</vt:lpstr>
      <vt:lpstr>Signal/√Background</vt:lpstr>
      <vt:lpstr>Signal/√Background</vt:lpstr>
      <vt:lpstr>Signal/√Background</vt:lpstr>
      <vt:lpstr>Signal/√Background</vt:lpstr>
      <vt:lpstr>Liquid Noble Element Targets</vt:lpstr>
      <vt:lpstr>Signal/√Background</vt:lpstr>
      <vt:lpstr>Fiducialization: Single Phase</vt:lpstr>
      <vt:lpstr>Fiducialization: Two-Phase</vt:lpstr>
      <vt:lpstr>Signal/√Background</vt:lpstr>
      <vt:lpstr>Argon: Pulse Shape Discrimination</vt:lpstr>
      <vt:lpstr>Xenon: S2/S1 Discrimination</vt:lpstr>
      <vt:lpstr>Signal/√Background</vt:lpstr>
      <vt:lpstr>XENON100 Candidate, E~3keVnr</vt:lpstr>
      <vt:lpstr>Part 2:</vt:lpstr>
      <vt:lpstr>DEAP-3600</vt:lpstr>
      <vt:lpstr>DEAP-3600 Status</vt:lpstr>
      <vt:lpstr>XMASS</vt:lpstr>
      <vt:lpstr>Inelastic Scattering</vt:lpstr>
      <vt:lpstr>XMASS Modulation Analysis</vt:lpstr>
      <vt:lpstr>DarkSide-50</vt:lpstr>
      <vt:lpstr>DarkSide-50 Status</vt:lpstr>
      <vt:lpstr>XENON100</vt:lpstr>
      <vt:lpstr>XENON100</vt:lpstr>
      <vt:lpstr>XENON100 excludes DAMA for good</vt:lpstr>
      <vt:lpstr>XENON100 Modulation Analysis</vt:lpstr>
      <vt:lpstr>LUX</vt:lpstr>
      <vt:lpstr>LUX in situ calibrations</vt:lpstr>
      <vt:lpstr>Extreme Low-Energy Sensitivity</vt:lpstr>
      <vt:lpstr>LUX Status: Non-blind Reanalysis</vt:lpstr>
      <vt:lpstr>XENON1T</vt:lpstr>
      <vt:lpstr>Spin-Independent Channel</vt:lpstr>
      <vt:lpstr>Outlook – Shown are starting dates</vt:lpstr>
      <vt:lpstr>Atmospheric Neutrinos Far Away</vt:lpstr>
      <vt:lpstr>8B Neutrino CNNS Within Reach</vt:lpstr>
      <vt:lpstr>XENON1T Sensitivity</vt:lpstr>
      <vt:lpstr>XENON: Low Energy Observatory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2014-11-03T00:18:30Z</dcterms:created>
  <dcterms:modified xsi:type="dcterms:W3CDTF">2015-09-22T13:16:14Z</dcterms:modified>
</cp:coreProperties>
</file>