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1"/>
  </p:sldMasterIdLst>
  <p:notesMasterIdLst>
    <p:notesMasterId r:id="rId17"/>
  </p:notesMasterIdLst>
  <p:sldIdLst>
    <p:sldId id="256" r:id="rId2"/>
    <p:sldId id="273" r:id="rId3"/>
    <p:sldId id="258" r:id="rId4"/>
    <p:sldId id="261" r:id="rId5"/>
    <p:sldId id="274" r:id="rId6"/>
    <p:sldId id="263" r:id="rId7"/>
    <p:sldId id="264" r:id="rId8"/>
    <p:sldId id="265" r:id="rId9"/>
    <p:sldId id="266" r:id="rId10"/>
    <p:sldId id="275" r:id="rId11"/>
    <p:sldId id="267" r:id="rId12"/>
    <p:sldId id="268" r:id="rId13"/>
    <p:sldId id="269" r:id="rId14"/>
    <p:sldId id="271" r:id="rId15"/>
    <p:sldId id="262" r:id="rId16"/>
  </p:sldIdLst>
  <p:sldSz cx="9144000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807" autoAdjust="0"/>
  </p:normalViewPr>
  <p:slideViewPr>
    <p:cSldViewPr snapToGrid="0">
      <p:cViewPr varScale="1">
        <p:scale>
          <a:sx n="158" d="100"/>
          <a:sy n="158" d="100"/>
        </p:scale>
        <p:origin x="144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03.03.2020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5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6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20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04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88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720" algn="l" defTabSz="68568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2189" r="9838" b="25754"/>
          <a:stretch/>
        </p:blipFill>
        <p:spPr>
          <a:xfrm>
            <a:off x="71437" y="0"/>
            <a:ext cx="8974138" cy="491111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D0375CB-CDC3-4E6E-A980-3037F509D7B4}"/>
              </a:ext>
            </a:extLst>
          </p:cNvPr>
          <p:cNvGrpSpPr/>
          <p:nvPr userDrawn="1"/>
        </p:nvGrpSpPr>
        <p:grpSpPr>
          <a:xfrm>
            <a:off x="0" y="0"/>
            <a:ext cx="9144000" cy="5145088"/>
            <a:chOff x="0" y="0"/>
            <a:chExt cx="9144000" cy="5145088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378E9274-6A1C-407A-8B34-90A9AF072F2A}"/>
                </a:ext>
              </a:extLst>
            </p:cNvPr>
            <p:cNvSpPr/>
            <p:nvPr userDrawn="1"/>
          </p:nvSpPr>
          <p:spPr>
            <a:xfrm>
              <a:off x="71437" y="2417213"/>
              <a:ext cx="9001125" cy="33814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8CE3347-F78C-4A40-B1CB-45F0EA339079}"/>
                </a:ext>
              </a:extLst>
            </p:cNvPr>
            <p:cNvSpPr/>
            <p:nvPr userDrawn="1"/>
          </p:nvSpPr>
          <p:spPr>
            <a:xfrm>
              <a:off x="0" y="0"/>
              <a:ext cx="9144000" cy="5145088"/>
            </a:xfrm>
            <a:custGeom>
              <a:avLst/>
              <a:gdLst>
                <a:gd name="connsiteX0" fmla="*/ 101447 w 9130894"/>
                <a:gd name="connsiteY0" fmla="*/ 108424 h 5145088"/>
                <a:gd name="connsiteX1" fmla="*/ 101447 w 9130894"/>
                <a:gd name="connsiteY1" fmla="*/ 4623069 h 5145088"/>
                <a:gd name="connsiteX2" fmla="*/ 227202 w 9130894"/>
                <a:gd name="connsiteY2" fmla="*/ 4748824 h 5145088"/>
                <a:gd name="connsiteX3" fmla="*/ 9029447 w 9130894"/>
                <a:gd name="connsiteY3" fmla="*/ 4748824 h 5145088"/>
                <a:gd name="connsiteX4" fmla="*/ 9029447 w 9130894"/>
                <a:gd name="connsiteY4" fmla="*/ 234179 h 5145088"/>
                <a:gd name="connsiteX5" fmla="*/ 8903692 w 9130894"/>
                <a:gd name="connsiteY5" fmla="*/ 108424 h 5145088"/>
                <a:gd name="connsiteX6" fmla="*/ 0 w 9130894"/>
                <a:gd name="connsiteY6" fmla="*/ 0 h 5145088"/>
                <a:gd name="connsiteX7" fmla="*/ 9130894 w 9130894"/>
                <a:gd name="connsiteY7" fmla="*/ 0 h 5145088"/>
                <a:gd name="connsiteX8" fmla="*/ 9130894 w 9130894"/>
                <a:gd name="connsiteY8" fmla="*/ 5145088 h 5145088"/>
                <a:gd name="connsiteX9" fmla="*/ 0 w 9130894"/>
                <a:gd name="connsiteY9" fmla="*/ 5145088 h 514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30894" h="5145088">
                  <a:moveTo>
                    <a:pt x="101447" y="108424"/>
                  </a:moveTo>
                  <a:lnTo>
                    <a:pt x="101447" y="4623069"/>
                  </a:lnTo>
                  <a:cubicBezTo>
                    <a:pt x="101447" y="4692522"/>
                    <a:pt x="157749" y="4748824"/>
                    <a:pt x="227202" y="4748824"/>
                  </a:cubicBezTo>
                  <a:lnTo>
                    <a:pt x="9029447" y="4748824"/>
                  </a:lnTo>
                  <a:lnTo>
                    <a:pt x="9029447" y="234179"/>
                  </a:lnTo>
                  <a:cubicBezTo>
                    <a:pt x="9029447" y="164726"/>
                    <a:pt x="8973145" y="108424"/>
                    <a:pt x="8903692" y="108424"/>
                  </a:cubicBezTo>
                  <a:close/>
                  <a:moveTo>
                    <a:pt x="0" y="0"/>
                  </a:moveTo>
                  <a:lnTo>
                    <a:pt x="9130894" y="0"/>
                  </a:lnTo>
                  <a:lnTo>
                    <a:pt x="9130894" y="5145088"/>
                  </a:lnTo>
                  <a:lnTo>
                    <a:pt x="0" y="51450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 </a:t>
              </a:r>
            </a:p>
          </p:txBody>
        </p:sp>
      </p:grpSp>
      <p:sp>
        <p:nvSpPr>
          <p:cNvPr id="15" name="Text Box 21">
            <a:extLst>
              <a:ext uri="{FF2B5EF4-FFF2-40B4-BE49-F238E27FC236}">
                <a16:creationId xmlns:a16="http://schemas.microsoft.com/office/drawing/2014/main" id="{9BF9BEC3-F76B-4D75-9812-898E01614A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6688" y="2505493"/>
            <a:ext cx="5779498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1" hangingPunct="1">
              <a:defRPr/>
            </a:pPr>
            <a:r>
              <a:rPr lang="de-DE" altLang="de-DE" sz="1010" dirty="0" smtClean="0">
                <a:solidFill>
                  <a:schemeClr val="bg1"/>
                </a:solidFill>
              </a:rPr>
              <a:t>Institut für</a:t>
            </a:r>
            <a:r>
              <a:rPr lang="de-DE" altLang="de-DE" sz="1010" baseline="0" dirty="0" smtClean="0">
                <a:solidFill>
                  <a:schemeClr val="bg1"/>
                </a:solidFill>
              </a:rPr>
              <a:t> Prozessdatenverarbeitung und Elektronik </a:t>
            </a:r>
            <a:endParaRPr lang="de-DE" altLang="de-DE" sz="1010" dirty="0">
              <a:solidFill>
                <a:schemeClr val="bg1"/>
              </a:solidFill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000" y="4895776"/>
            <a:ext cx="3606670" cy="12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de-DE" sz="825" noProof="0" dirty="0"/>
              <a:t>KIT – Die Forschungsuniversität in der Helmholtz-Gemeinschaft</a:t>
            </a:r>
            <a:endParaRPr lang="en-US" sz="825" noProof="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486A875-9103-4865-A4A2-F6DFEEEA2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44" y="184387"/>
            <a:ext cx="782758" cy="36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3"/>
          <p:cNvSpPr>
            <a:spLocks noGrp="1"/>
          </p:cNvSpPr>
          <p:nvPr>
            <p:ph type="title"/>
          </p:nvPr>
        </p:nvSpPr>
        <p:spPr>
          <a:xfrm>
            <a:off x="360000" y="219669"/>
            <a:ext cx="8424000" cy="3720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Textplatzhalter 10"/>
          <p:cNvSpPr>
            <a:spLocks noGrp="1"/>
          </p:cNvSpPr>
          <p:nvPr>
            <p:ph idx="1"/>
          </p:nvPr>
        </p:nvSpPr>
        <p:spPr>
          <a:xfrm>
            <a:off x="360000" y="878066"/>
            <a:ext cx="8424000" cy="3857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83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 3"/>
          <p:cNvSpPr>
            <a:spLocks noGrp="1"/>
          </p:cNvSpPr>
          <p:nvPr>
            <p:ph type="title"/>
          </p:nvPr>
        </p:nvSpPr>
        <p:spPr>
          <a:xfrm>
            <a:off x="360000" y="219669"/>
            <a:ext cx="8424000" cy="3720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idx="1"/>
          </p:nvPr>
        </p:nvSpPr>
        <p:spPr>
          <a:xfrm>
            <a:off x="360000" y="878066"/>
            <a:ext cx="8424000" cy="3857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05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9740"/>
            <a:ext cx="9144000" cy="271547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69"/>
            <a:ext cx="8424000" cy="3720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878066"/>
            <a:ext cx="8424000" cy="3857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8399937" y="4879740"/>
            <a:ext cx="473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3FFF309-7B43-4697-A594-9877CC163A2D}" type="slidenum">
              <a:rPr kumimoji="0" lang="de-DE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r"/>
              <a:t>‹Nr.›</a:t>
            </a:fld>
            <a:endParaRPr lang="de-DE" dirty="0"/>
          </a:p>
        </p:txBody>
      </p:sp>
      <p:sp>
        <p:nvSpPr>
          <p:cNvPr id="6" name="Rechteck 5"/>
          <p:cNvSpPr/>
          <p:nvPr userDrawn="1"/>
        </p:nvSpPr>
        <p:spPr>
          <a:xfrm>
            <a:off x="0" y="4965877"/>
            <a:ext cx="66006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		</a:t>
            </a:r>
            <a:r>
              <a:rPr kumimoji="0" lang="de-DE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Opportunities</a:t>
            </a: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PoF</a:t>
            </a:r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IV </a:t>
            </a:r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752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2477" y="181925"/>
            <a:ext cx="3830294" cy="738664"/>
          </a:xfrm>
          <a:prstGeom prst="rect">
            <a:avLst/>
          </a:prstGeom>
          <a:solidFill>
            <a:srgbClr val="E5EDFB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rgbClr val="2C3E6A"/>
                </a:solidFill>
              </a:rPr>
              <a:t>Opportunities</a:t>
            </a:r>
            <a:r>
              <a:rPr lang="de-DE" sz="2400" b="1" dirty="0" smtClean="0">
                <a:solidFill>
                  <a:srgbClr val="2C3E6A"/>
                </a:solidFill>
              </a:rPr>
              <a:t> </a:t>
            </a:r>
            <a:r>
              <a:rPr lang="de-DE" sz="2400" b="1" dirty="0" err="1" smtClean="0">
                <a:solidFill>
                  <a:srgbClr val="2C3E6A"/>
                </a:solidFill>
              </a:rPr>
              <a:t>for</a:t>
            </a:r>
            <a:r>
              <a:rPr lang="de-DE" sz="2400" b="1" dirty="0" smtClean="0">
                <a:solidFill>
                  <a:srgbClr val="2C3E6A"/>
                </a:solidFill>
              </a:rPr>
              <a:t> </a:t>
            </a:r>
            <a:r>
              <a:rPr lang="de-DE" sz="2400" b="1" dirty="0" err="1" smtClean="0">
                <a:solidFill>
                  <a:srgbClr val="2C3E6A"/>
                </a:solidFill>
              </a:rPr>
              <a:t>PoF</a:t>
            </a:r>
            <a:r>
              <a:rPr lang="de-DE" sz="2400" b="1" dirty="0" smtClean="0">
                <a:solidFill>
                  <a:srgbClr val="2C3E6A"/>
                </a:solidFill>
              </a:rPr>
              <a:t> IV </a:t>
            </a:r>
            <a:br>
              <a:rPr lang="de-DE" sz="2400" b="1" dirty="0" smtClean="0">
                <a:solidFill>
                  <a:srgbClr val="2C3E6A"/>
                </a:solidFill>
              </a:rPr>
            </a:br>
            <a:r>
              <a:rPr lang="de-DE" dirty="0" smtClean="0">
                <a:solidFill>
                  <a:srgbClr val="2C3E6A"/>
                </a:solidFill>
              </a:rPr>
              <a:t>(2021-2027) </a:t>
            </a:r>
            <a:endParaRPr lang="de-DE" sz="1600" dirty="0">
              <a:solidFill>
                <a:srgbClr val="2C3E6A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2477" y="1127442"/>
            <a:ext cx="1344727" cy="313932"/>
          </a:xfrm>
          <a:prstGeom prst="rect">
            <a:avLst/>
          </a:prstGeom>
          <a:solidFill>
            <a:srgbClr val="E5EDFB">
              <a:alpha val="40000"/>
            </a:srgbClr>
          </a:solidFill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chemeClr val="accent2"/>
                </a:solidFill>
                <a:latin typeface="Helvetica" pitchFamily="34" charset="0"/>
              </a:rPr>
              <a:t>Marc Weber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7" y="1555894"/>
            <a:ext cx="1233166" cy="68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862389" y="1012741"/>
            <a:ext cx="4706774" cy="48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de-DE" dirty="0"/>
              <a:t>Core competence of IPE. </a:t>
            </a:r>
            <a:r>
              <a:rPr lang="en-GB" altLang="de-DE" dirty="0" smtClean="0"/>
              <a:t>Projects like the CMS </a:t>
            </a:r>
            <a:r>
              <a:rPr lang="en-GB" altLang="de-DE" dirty="0"/>
              <a:t>track </a:t>
            </a:r>
            <a:r>
              <a:rPr lang="en-GB" altLang="de-DE" dirty="0" smtClean="0"/>
              <a:t>trigger build on it and help us to stay at the cutting edge. We got &gt; 3 M€ of funding for CMS TT. </a:t>
            </a:r>
          </a:p>
          <a:p>
            <a:pPr marL="0" indent="0">
              <a:buNone/>
            </a:pPr>
            <a:endParaRPr lang="en-GB" altLang="de-DE" dirty="0" smtClean="0"/>
          </a:p>
          <a:p>
            <a:pPr marL="0" indent="0">
              <a:buNone/>
            </a:pPr>
            <a:r>
              <a:rPr lang="en-GB" altLang="de-DE" dirty="0" smtClean="0"/>
              <a:t>Need </a:t>
            </a:r>
            <a:r>
              <a:rPr lang="en-GB" altLang="de-DE" dirty="0"/>
              <a:t>to see </a:t>
            </a:r>
            <a:r>
              <a:rPr lang="en-GB" altLang="de-DE" dirty="0" smtClean="0"/>
              <a:t>h</a:t>
            </a:r>
            <a:r>
              <a:rPr lang="en-GB" dirty="0" smtClean="0"/>
              <a:t>igh-throughput DAQ </a:t>
            </a:r>
            <a:r>
              <a:rPr lang="en-GB" altLang="de-DE" dirty="0" smtClean="0"/>
              <a:t>projects through!</a:t>
            </a:r>
          </a:p>
          <a:p>
            <a:pPr marL="0" indent="0">
              <a:buNone/>
            </a:pPr>
            <a:endParaRPr lang="en-GB" altLang="de-DE" dirty="0" smtClean="0"/>
          </a:p>
          <a:p>
            <a:pPr marL="0" indent="0">
              <a:buNone/>
            </a:pPr>
            <a:r>
              <a:rPr lang="en-GB" altLang="de-DE" dirty="0" smtClean="0"/>
              <a:t>Should </a:t>
            </a:r>
            <a:r>
              <a:rPr lang="en-GB" altLang="de-DE" dirty="0"/>
              <a:t>also get </a:t>
            </a:r>
            <a:r>
              <a:rPr lang="en-GB" altLang="de-DE" dirty="0" smtClean="0"/>
              <a:t>our DAQ </a:t>
            </a:r>
            <a:r>
              <a:rPr lang="en-GB" altLang="de-DE" dirty="0"/>
              <a:t>into PANDA and hopefully </a:t>
            </a:r>
            <a:r>
              <a:rPr lang="en-GB" altLang="de-DE" dirty="0" smtClean="0"/>
              <a:t>photon detectors at FELs</a:t>
            </a:r>
            <a:r>
              <a:rPr lang="en-GB" altLang="de-DE" dirty="0"/>
              <a:t>. </a:t>
            </a:r>
            <a:endParaRPr lang="en-GB" altLang="de-DE" dirty="0" smtClean="0"/>
          </a:p>
          <a:p>
            <a:pPr marL="0" indent="0">
              <a:buNone/>
            </a:pPr>
            <a:endParaRPr lang="en-GB" alt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>
            <a:normAutofit/>
          </a:bodyPr>
          <a:lstStyle/>
          <a:p>
            <a:r>
              <a:rPr lang="en-GB" dirty="0" smtClean="0"/>
              <a:t>High-throughput DAQ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4038" r="12729"/>
          <a:stretch/>
        </p:blipFill>
        <p:spPr>
          <a:xfrm>
            <a:off x="211947" y="1061186"/>
            <a:ext cx="2046802" cy="22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020824" y="1012741"/>
            <a:ext cx="4706774" cy="48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de-DE" dirty="0" smtClean="0"/>
              <a:t>Readout of superconducting sensors and quantum computing share have many synergies.</a:t>
            </a:r>
          </a:p>
          <a:p>
            <a:pPr marL="0" indent="0">
              <a:buNone/>
            </a:pPr>
            <a:endParaRPr lang="en-GB" altLang="de-DE" dirty="0" smtClean="0"/>
          </a:p>
          <a:p>
            <a:pPr marL="0" indent="0">
              <a:buNone/>
            </a:pPr>
            <a:r>
              <a:rPr lang="en-GB" altLang="de-DE" dirty="0" smtClean="0"/>
              <a:t>Fast-growing projects and huge opportunities.</a:t>
            </a:r>
          </a:p>
          <a:p>
            <a:pPr marL="0" indent="0">
              <a:buNone/>
            </a:pPr>
            <a:endParaRPr lang="en-GB" altLang="de-DE" dirty="0" smtClean="0"/>
          </a:p>
          <a:p>
            <a:pPr marL="0" indent="0">
              <a:buNone/>
            </a:pPr>
            <a:r>
              <a:rPr lang="en-GB" altLang="de-DE" dirty="0"/>
              <a:t>Wonderful collaboration with </a:t>
            </a:r>
            <a:r>
              <a:rPr lang="en-GB" altLang="de-DE" dirty="0" smtClean="0"/>
              <a:t>Argentina/UNSAM</a:t>
            </a:r>
          </a:p>
          <a:p>
            <a:pPr marL="0" indent="0">
              <a:buNone/>
            </a:pPr>
            <a:endParaRPr lang="en-GB" altLang="de-DE" dirty="0"/>
          </a:p>
          <a:p>
            <a:pPr marL="0" indent="0">
              <a:buNone/>
            </a:pPr>
            <a:r>
              <a:rPr lang="en-GB" altLang="de-DE" dirty="0" smtClean="0"/>
              <a:t>Time is of the essence to get our readout platform for MMCs accepted as a standard in the low-temperature community.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>
            <a:normAutofit/>
          </a:bodyPr>
          <a:lstStyle/>
          <a:p>
            <a:r>
              <a:rPr lang="en-GB" dirty="0" err="1" smtClean="0"/>
              <a:t>ECHo</a:t>
            </a:r>
            <a:r>
              <a:rPr lang="en-GB" dirty="0" smtClean="0"/>
              <a:t> &amp; Quantum Computing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7" y="872233"/>
            <a:ext cx="3173159" cy="317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0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536487" y="981848"/>
            <a:ext cx="4894498" cy="4848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Could become the most high-tech project of IPE. Building block for future excellence clusters. High priority.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>
            <a:normAutofit/>
          </a:bodyPr>
          <a:lstStyle/>
          <a:p>
            <a:r>
              <a:rPr lang="en-GB" dirty="0" smtClean="0"/>
              <a:t>HSS – High-resolution superconducting sensors</a:t>
            </a:r>
            <a:endParaRPr lang="en-GB" dirty="0"/>
          </a:p>
        </p:txBody>
      </p:sp>
      <p:pic>
        <p:nvPicPr>
          <p:cNvPr id="5" name="Picture 3" descr="C:\Users\da7686\Documents\DTS2019\j-junc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r="56912" b="19539"/>
          <a:stretch/>
        </p:blipFill>
        <p:spPr bwMode="auto">
          <a:xfrm>
            <a:off x="322088" y="981848"/>
            <a:ext cx="3044022" cy="19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3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730708" y="934014"/>
            <a:ext cx="4923226" cy="484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All is well. High-visibility. Need to consolidate and sort out technology transfer, while entering new pastures.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en-GB" dirty="0" smtClean="0"/>
              <a:t>THz beam diagnostics</a:t>
            </a:r>
            <a:endParaRPr lang="en-GB" dirty="0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7659016-A5B3-40DA-9A38-F55F80D6A9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2087" y="934014"/>
            <a:ext cx="2275777" cy="2127137"/>
            <a:chOff x="693588" y="656191"/>
            <a:chExt cx="4534721" cy="3825251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AC1B02DE-AF3C-452D-AA95-9F754E771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0" t="3726" r="11252"/>
            <a:stretch/>
          </p:blipFill>
          <p:spPr>
            <a:xfrm flipH="1">
              <a:off x="693588" y="656191"/>
              <a:ext cx="4503308" cy="3825251"/>
            </a:xfrm>
            <a:prstGeom prst="rect">
              <a:avLst/>
            </a:prstGeom>
            <a:noFill/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110FC041-1846-4B12-8987-B1D97B686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50" t="23706" r="46465" b="40974"/>
            <a:stretch/>
          </p:blipFill>
          <p:spPr>
            <a:xfrm flipH="1">
              <a:off x="2591843" y="2940406"/>
              <a:ext cx="2636466" cy="140130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481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457763" y="981847"/>
            <a:ext cx="5518227" cy="3114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Delivery of TT project was very successful. Attracts </a:t>
            </a:r>
            <a:r>
              <a:rPr lang="en-GB" dirty="0"/>
              <a:t>students. </a:t>
            </a:r>
            <a:r>
              <a:rPr lang="en-GB" dirty="0" smtClean="0"/>
              <a:t>Contributes to core mission of KIT.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IPE is very visible in program SCI/ESD.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We contribute to </a:t>
            </a:r>
            <a:r>
              <a:rPr lang="en-GB" dirty="0" err="1" smtClean="0"/>
              <a:t>Graduiertenkolleg</a:t>
            </a:r>
            <a:r>
              <a:rPr lang="en-GB" dirty="0" smtClean="0"/>
              <a:t> “Energy status data”.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Industry partners.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en-GB" dirty="0" smtClean="0"/>
              <a:t>BMS &amp; </a:t>
            </a:r>
            <a:r>
              <a:rPr lang="en-GB" dirty="0"/>
              <a:t>p</a:t>
            </a:r>
            <a:r>
              <a:rPr lang="en-GB" dirty="0" smtClean="0"/>
              <a:t>ower electronics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r="2571"/>
          <a:stretch/>
        </p:blipFill>
        <p:spPr bwMode="auto">
          <a:xfrm>
            <a:off x="322087" y="981847"/>
            <a:ext cx="2966119" cy="19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2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858866"/>
              </p:ext>
            </p:extLst>
          </p:nvPr>
        </p:nvGraphicFramePr>
        <p:xfrm>
          <a:off x="149230" y="315759"/>
          <a:ext cx="8879712" cy="441974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3225">
                  <a:extLst>
                    <a:ext uri="{9D8B030D-6E8A-4147-A177-3AD203B41FA5}">
                      <a16:colId xmlns:a16="http://schemas.microsoft.com/office/drawing/2014/main" val="1947059804"/>
                    </a:ext>
                  </a:extLst>
                </a:gridCol>
                <a:gridCol w="843525">
                  <a:extLst>
                    <a:ext uri="{9D8B030D-6E8A-4147-A177-3AD203B41FA5}">
                      <a16:colId xmlns:a16="http://schemas.microsoft.com/office/drawing/2014/main" val="971952845"/>
                    </a:ext>
                  </a:extLst>
                </a:gridCol>
                <a:gridCol w="1047623">
                  <a:extLst>
                    <a:ext uri="{9D8B030D-6E8A-4147-A177-3AD203B41FA5}">
                      <a16:colId xmlns:a16="http://schemas.microsoft.com/office/drawing/2014/main" val="1990906264"/>
                    </a:ext>
                  </a:extLst>
                </a:gridCol>
                <a:gridCol w="902289">
                  <a:extLst>
                    <a:ext uri="{9D8B030D-6E8A-4147-A177-3AD203B41FA5}">
                      <a16:colId xmlns:a16="http://schemas.microsoft.com/office/drawing/2014/main" val="2015807477"/>
                    </a:ext>
                  </a:extLst>
                </a:gridCol>
                <a:gridCol w="726676">
                  <a:extLst>
                    <a:ext uri="{9D8B030D-6E8A-4147-A177-3AD203B41FA5}">
                      <a16:colId xmlns:a16="http://schemas.microsoft.com/office/drawing/2014/main" val="4217688046"/>
                    </a:ext>
                  </a:extLst>
                </a:gridCol>
                <a:gridCol w="756953">
                  <a:extLst>
                    <a:ext uri="{9D8B030D-6E8A-4147-A177-3AD203B41FA5}">
                      <a16:colId xmlns:a16="http://schemas.microsoft.com/office/drawing/2014/main" val="1533062451"/>
                    </a:ext>
                  </a:extLst>
                </a:gridCol>
                <a:gridCol w="799343">
                  <a:extLst>
                    <a:ext uri="{9D8B030D-6E8A-4147-A177-3AD203B41FA5}">
                      <a16:colId xmlns:a16="http://schemas.microsoft.com/office/drawing/2014/main" val="570833833"/>
                    </a:ext>
                  </a:extLst>
                </a:gridCol>
                <a:gridCol w="993124">
                  <a:extLst>
                    <a:ext uri="{9D8B030D-6E8A-4147-A177-3AD203B41FA5}">
                      <a16:colId xmlns:a16="http://schemas.microsoft.com/office/drawing/2014/main" val="3635650872"/>
                    </a:ext>
                  </a:extLst>
                </a:gridCol>
                <a:gridCol w="756954">
                  <a:extLst>
                    <a:ext uri="{9D8B030D-6E8A-4147-A177-3AD203B41FA5}">
                      <a16:colId xmlns:a16="http://schemas.microsoft.com/office/drawing/2014/main" val="2588655544"/>
                    </a:ext>
                  </a:extLst>
                </a:gridCol>
              </a:tblGrid>
              <a:tr h="48509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Projects</a:t>
                      </a:r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High-tech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Core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dirty="0" err="1" smtClean="0"/>
                        <a:t>competences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b="1" dirty="0" smtClean="0"/>
                        <a:t>World-level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Impact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Funding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Students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Publications </a:t>
                      </a:r>
                      <a:endParaRPr lang="de-DE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Partners</a:t>
                      </a:r>
                      <a:r>
                        <a:rPr lang="de-DE" sz="1050" baseline="0" dirty="0" smtClean="0"/>
                        <a:t> </a:t>
                      </a:r>
                      <a:endParaRPr lang="de-DE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674490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HV-CMOS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374444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3D-USCT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360918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Silicon </a:t>
                      </a:r>
                      <a:r>
                        <a:rPr lang="de-DE" sz="1200" dirty="0" err="1" smtClean="0"/>
                        <a:t>module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production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438814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b="0" dirty="0" err="1" smtClean="0"/>
                        <a:t>ECHo</a:t>
                      </a:r>
                      <a:r>
                        <a:rPr lang="de-DE" sz="1200" b="0" dirty="0" smtClean="0"/>
                        <a:t> &amp;</a:t>
                      </a:r>
                      <a:r>
                        <a:rPr lang="de-DE" sz="1200" b="0" baseline="0" dirty="0" smtClean="0"/>
                        <a:t> QC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851029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Silicon </a:t>
                      </a:r>
                      <a:r>
                        <a:rPr lang="de-DE" sz="1200" dirty="0" err="1" smtClean="0"/>
                        <a:t>photonics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130266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Superconducting</a:t>
                      </a:r>
                      <a:r>
                        <a:rPr lang="de-DE" sz="1200" dirty="0" smtClean="0"/>
                        <a:t> </a:t>
                      </a:r>
                      <a:r>
                        <a:rPr lang="de-DE" sz="1200" dirty="0" err="1" smtClean="0"/>
                        <a:t>sensors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265063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err="1" smtClean="0"/>
                        <a:t>THz</a:t>
                      </a:r>
                      <a:r>
                        <a:rPr lang="de-DE" sz="1200" dirty="0" smtClean="0"/>
                        <a:t> Beam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baseline="0" dirty="0" err="1" smtClean="0"/>
                        <a:t>diagnostics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419745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High-</a:t>
                      </a:r>
                      <a:r>
                        <a:rPr lang="de-DE" sz="1200" dirty="0" err="1" smtClean="0"/>
                        <a:t>throughput</a:t>
                      </a:r>
                      <a:r>
                        <a:rPr lang="de-DE" sz="1200" dirty="0" smtClean="0"/>
                        <a:t> DAQ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541367"/>
                  </a:ext>
                </a:extLst>
              </a:tr>
              <a:tr h="437183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BMS</a:t>
                      </a:r>
                      <a:r>
                        <a:rPr lang="de-DE" sz="1200" baseline="0" dirty="0" smtClean="0"/>
                        <a:t> &amp; power </a:t>
                      </a:r>
                      <a:r>
                        <a:rPr lang="de-DE" sz="1200" baseline="0" dirty="0" err="1" smtClean="0"/>
                        <a:t>electronics</a:t>
                      </a:r>
                      <a:endParaRPr lang="de-DE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861172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5555"/>
          <a:stretch/>
        </p:blipFill>
        <p:spPr>
          <a:xfrm>
            <a:off x="2604530" y="855410"/>
            <a:ext cx="124249" cy="32870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1"/>
          <a:stretch/>
        </p:blipFill>
        <p:spPr>
          <a:xfrm>
            <a:off x="4601144" y="1757699"/>
            <a:ext cx="140052" cy="32775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r="34807"/>
          <a:stretch/>
        </p:blipFill>
        <p:spPr>
          <a:xfrm>
            <a:off x="3583089" y="1321693"/>
            <a:ext cx="124250" cy="328707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5555"/>
          <a:stretch/>
        </p:blipFill>
        <p:spPr>
          <a:xfrm>
            <a:off x="5439574" y="2218935"/>
            <a:ext cx="124249" cy="32870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r="34807"/>
          <a:stretch/>
        </p:blipFill>
        <p:spPr>
          <a:xfrm>
            <a:off x="6121406" y="2648885"/>
            <a:ext cx="124250" cy="328707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1"/>
          <a:stretch/>
        </p:blipFill>
        <p:spPr>
          <a:xfrm>
            <a:off x="6854847" y="3090946"/>
            <a:ext cx="140052" cy="327757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5555"/>
          <a:stretch/>
        </p:blipFill>
        <p:spPr>
          <a:xfrm>
            <a:off x="7747778" y="3534015"/>
            <a:ext cx="124249" cy="32870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r="34807"/>
          <a:stretch/>
        </p:blipFill>
        <p:spPr>
          <a:xfrm>
            <a:off x="8605224" y="3957910"/>
            <a:ext cx="124250" cy="32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1">
            <a:extLst>
              <a:ext uri="{FF2B5EF4-FFF2-40B4-BE49-F238E27FC236}">
                <a16:creationId xmlns:a16="http://schemas.microsoft.com/office/drawing/2014/main" id="{567A7CA4-882F-F447-902E-A6BEDF67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46322" r="10598"/>
          <a:stretch/>
        </p:blipFill>
        <p:spPr>
          <a:xfrm>
            <a:off x="29539" y="898048"/>
            <a:ext cx="1666038" cy="119754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9539" y="498171"/>
            <a:ext cx="1666038" cy="399877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HV-CMOS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8E9A58D-E6B8-3541-8A54-E9D63910B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748" r="12752" b="979"/>
          <a:stretch/>
        </p:blipFill>
        <p:spPr>
          <a:xfrm>
            <a:off x="4403686" y="3070195"/>
            <a:ext cx="2010469" cy="1344016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4403686" y="2664476"/>
            <a:ext cx="2010469" cy="405719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THz Beam </a:t>
            </a:r>
            <a:r>
              <a:rPr lang="en-US" sz="1100" dirty="0">
                <a:solidFill>
                  <a:schemeClr val="bg1"/>
                </a:solidFill>
              </a:rPr>
              <a:t>diagnostics</a:t>
            </a:r>
          </a:p>
        </p:txBody>
      </p:sp>
      <p:sp>
        <p:nvSpPr>
          <p:cNvPr id="8" name="Rechteck 7"/>
          <p:cNvSpPr/>
          <p:nvPr/>
        </p:nvSpPr>
        <p:spPr>
          <a:xfrm>
            <a:off x="1827647" y="497753"/>
            <a:ext cx="1442757" cy="399877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Silicon photonics</a:t>
            </a:r>
          </a:p>
        </p:txBody>
      </p:sp>
      <p:pic>
        <p:nvPicPr>
          <p:cNvPr id="9" name="Picture 5" descr="D:\Daten\Fotos\20180205_pn-IMS-Chip\IMG_20180205_162726883+162800068_Mod3_small.jpg">
            <a:extLst>
              <a:ext uri="{FF2B5EF4-FFF2-40B4-BE49-F238E27FC236}">
                <a16:creationId xmlns:a16="http://schemas.microsoft.com/office/drawing/2014/main" id="{A410EF74-4AB7-7A4A-818F-5D3082B59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12682"/>
          <a:stretch/>
        </p:blipFill>
        <p:spPr bwMode="auto">
          <a:xfrm>
            <a:off x="1827647" y="893285"/>
            <a:ext cx="1442757" cy="120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372414" y="497753"/>
            <a:ext cx="1806935" cy="396441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S</a:t>
            </a:r>
            <a:r>
              <a:rPr lang="en-US" sz="1100" dirty="0" smtClean="0">
                <a:solidFill>
                  <a:schemeClr val="bg1"/>
                </a:solidFill>
              </a:rPr>
              <a:t>uperconducting sensors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Picture 3" descr="C:\Users\da7686\Documents\DTS2019\j-juncti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r="57895" b="19539"/>
          <a:stretch/>
        </p:blipFill>
        <p:spPr bwMode="auto">
          <a:xfrm>
            <a:off x="3372414" y="883486"/>
            <a:ext cx="1806935" cy="121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304317" y="498171"/>
            <a:ext cx="1801615" cy="405719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Silicon module production 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84033" y="2676147"/>
            <a:ext cx="1998359" cy="405719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BMS &amp; power electronics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r="2571"/>
          <a:stretch/>
        </p:blipFill>
        <p:spPr bwMode="auto">
          <a:xfrm>
            <a:off x="184034" y="3081866"/>
            <a:ext cx="1998358" cy="134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3445" r="8430" b="17698"/>
          <a:stretch/>
        </p:blipFill>
        <p:spPr>
          <a:xfrm>
            <a:off x="6739634" y="3075823"/>
            <a:ext cx="1998360" cy="1328734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6739634" y="2661651"/>
            <a:ext cx="1998361" cy="422042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3D-USCT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ECF5F4"/>
              </a:clrFrom>
              <a:clrTo>
                <a:srgbClr val="ECF5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75" y="1018746"/>
            <a:ext cx="1696698" cy="760589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7207942" y="501436"/>
            <a:ext cx="1771508" cy="405719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de-DE" sz="1100" dirty="0" err="1" smtClean="0">
                <a:solidFill>
                  <a:schemeClr val="bg1"/>
                </a:solidFill>
              </a:rPr>
              <a:t>ECHo</a:t>
            </a:r>
            <a:r>
              <a:rPr lang="de-DE" sz="1100" dirty="0" smtClean="0">
                <a:solidFill>
                  <a:schemeClr val="bg1"/>
                </a:solidFill>
              </a:rPr>
              <a:t> &amp; QC</a:t>
            </a:r>
            <a:endParaRPr lang="de-DE" sz="1100" dirty="0">
              <a:solidFill>
                <a:schemeClr val="bg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4038" r="12729"/>
          <a:stretch/>
        </p:blipFill>
        <p:spPr>
          <a:xfrm rot="16200000">
            <a:off x="2567677" y="2957885"/>
            <a:ext cx="1362235" cy="1586879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455353" y="2676146"/>
            <a:ext cx="1594915" cy="405719"/>
          </a:xfrm>
          <a:prstGeom prst="rect">
            <a:avLst/>
          </a:prstGeom>
          <a:solidFill>
            <a:srgbClr val="005A9F"/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High-</a:t>
            </a:r>
            <a:r>
              <a:rPr lang="de-DE" sz="1100" dirty="0" err="1">
                <a:solidFill>
                  <a:schemeClr val="bg1"/>
                </a:solidFill>
              </a:rPr>
              <a:t>throughput</a:t>
            </a:r>
            <a:r>
              <a:rPr lang="de-DE" sz="1100" dirty="0">
                <a:solidFill>
                  <a:schemeClr val="bg1"/>
                </a:solidFill>
              </a:rPr>
              <a:t> DAQ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403" y="903890"/>
            <a:ext cx="1190586" cy="11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0ACA88B-9E60-40FB-8AF3-F86B650F43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050" y="1188000"/>
            <a:ext cx="8343900" cy="3365893"/>
          </a:xfrm>
        </p:spPr>
        <p:txBody>
          <a:bodyPr/>
          <a:lstStyle/>
          <a:p>
            <a:r>
              <a:rPr lang="en-GB" dirty="0"/>
              <a:t>All projects require commitment, competence and </a:t>
            </a:r>
            <a:r>
              <a:rPr lang="en-GB" dirty="0" smtClean="0"/>
              <a:t>creativity</a:t>
            </a:r>
            <a:br>
              <a:rPr lang="en-GB" dirty="0" smtClean="0"/>
            </a:br>
            <a:endParaRPr lang="en-GB" dirty="0"/>
          </a:p>
          <a:p>
            <a:r>
              <a:rPr lang="en-GB" dirty="0"/>
              <a:t>All projects should be good </a:t>
            </a:r>
            <a:r>
              <a:rPr lang="en-GB" dirty="0" smtClean="0"/>
              <a:t>fun</a:t>
            </a:r>
            <a:br>
              <a:rPr lang="en-GB" dirty="0" smtClean="0"/>
            </a:br>
            <a:endParaRPr lang="en-GB" dirty="0"/>
          </a:p>
          <a:p>
            <a:r>
              <a:rPr lang="en-GB" dirty="0"/>
              <a:t>All projects matter for our </a:t>
            </a:r>
            <a:r>
              <a:rPr lang="en-GB" dirty="0" smtClean="0"/>
              <a:t>partners</a:t>
            </a:r>
            <a:br>
              <a:rPr lang="en-GB" dirty="0" smtClean="0"/>
            </a:b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“</a:t>
            </a:r>
            <a:r>
              <a:rPr lang="en-GB" dirty="0"/>
              <a:t>All project are equal, but some projects are more equal than others</a:t>
            </a:r>
            <a:r>
              <a:rPr lang="en-GB" dirty="0" smtClean="0"/>
              <a:t>”   		</a:t>
            </a:r>
          </a:p>
          <a:p>
            <a:pPr marL="0" indent="0">
              <a:buNone/>
            </a:pPr>
            <a:r>
              <a:rPr lang="en-GB" sz="1400" i="1" dirty="0"/>
              <a:t>	</a:t>
            </a:r>
            <a:r>
              <a:rPr lang="en-GB" sz="1400" i="1" dirty="0" smtClean="0"/>
              <a:t>																										  George Orwell </a:t>
            </a:r>
            <a:endParaRPr lang="en-GB" sz="1400" i="1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E061487-F255-4646-A4EB-6FAAC3BC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de-DE" dirty="0" smtClean="0"/>
              <a:t>Disclaimer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95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4294967295"/>
          </p:nvPr>
        </p:nvSpPr>
        <p:spPr>
          <a:xfrm>
            <a:off x="400050" y="1188000"/>
            <a:ext cx="8343900" cy="3365893"/>
          </a:xfrm>
        </p:spPr>
        <p:txBody>
          <a:bodyPr/>
          <a:lstStyle/>
          <a:p>
            <a:r>
              <a:rPr lang="en-GB" dirty="0" smtClean="0"/>
              <a:t>High-tech</a:t>
            </a:r>
          </a:p>
          <a:p>
            <a:r>
              <a:rPr lang="en-GB" dirty="0"/>
              <a:t>Builds on core-competence of </a:t>
            </a:r>
            <a:r>
              <a:rPr lang="en-GB" dirty="0" smtClean="0"/>
              <a:t>IPE</a:t>
            </a:r>
            <a:endParaRPr lang="en-GB" dirty="0"/>
          </a:p>
          <a:p>
            <a:r>
              <a:rPr lang="en-GB" dirty="0" smtClean="0"/>
              <a:t>World-level </a:t>
            </a:r>
            <a:r>
              <a:rPr lang="en-GB" dirty="0"/>
              <a:t>or world-leading</a:t>
            </a:r>
          </a:p>
          <a:p>
            <a:r>
              <a:rPr lang="en-GB" dirty="0"/>
              <a:t>Impact and relevance for </a:t>
            </a:r>
            <a:r>
              <a:rPr lang="en-GB" dirty="0" smtClean="0"/>
              <a:t>others</a:t>
            </a:r>
          </a:p>
          <a:p>
            <a:r>
              <a:rPr lang="en-GB" dirty="0" smtClean="0"/>
              <a:t>Capable </a:t>
            </a:r>
            <a:r>
              <a:rPr lang="en-GB" dirty="0"/>
              <a:t>of attracting </a:t>
            </a:r>
            <a:r>
              <a:rPr lang="en-GB" dirty="0" smtClean="0"/>
              <a:t>funding</a:t>
            </a:r>
            <a:endParaRPr lang="en-GB" dirty="0"/>
          </a:p>
          <a:p>
            <a:r>
              <a:rPr lang="en-GB" dirty="0"/>
              <a:t>Attractive for students </a:t>
            </a:r>
          </a:p>
          <a:p>
            <a:r>
              <a:rPr lang="en-GB" dirty="0"/>
              <a:t>Regular publications</a:t>
            </a:r>
          </a:p>
          <a:p>
            <a:r>
              <a:rPr lang="en-GB" dirty="0" smtClean="0"/>
              <a:t>Strong partners</a:t>
            </a:r>
          </a:p>
          <a:p>
            <a:endParaRPr lang="en-GB" dirty="0" smtClean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de-DE" dirty="0" smtClean="0"/>
              <a:t>Features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project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97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matter? </a:t>
            </a:r>
            <a:endParaRPr lang="de-DE" dirty="0"/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00050" y="1188000"/>
            <a:ext cx="8343900" cy="33658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altLang="de-DE" dirty="0" err="1" smtClean="0"/>
              <a:t>Since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creation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program</a:t>
            </a:r>
            <a:r>
              <a:rPr lang="de-DE" altLang="de-DE" dirty="0" smtClean="0"/>
              <a:t> MT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topic</a:t>
            </a:r>
            <a:r>
              <a:rPr lang="de-DE" altLang="de-DE" dirty="0" smtClean="0"/>
              <a:t> DTS, </a:t>
            </a:r>
            <a:r>
              <a:rPr lang="en-GB" dirty="0" smtClean="0"/>
              <a:t>IPE is constantly being evaluated.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GB" dirty="0" smtClean="0"/>
              <a:t>We have come a long way and must remain ambitious and curious.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GB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GB" dirty="0" smtClean="0"/>
          </a:p>
          <a:p>
            <a:pPr marL="0" indent="0">
              <a:buFont typeface="Wingdings" panose="05000000000000000000" pitchFamily="2" charset="2"/>
              <a:buNone/>
            </a:pPr>
            <a:endParaRPr lang="en-GB" dirty="0" smtClean="0"/>
          </a:p>
          <a:p>
            <a:endParaRPr lang="de-DE" dirty="0"/>
          </a:p>
        </p:txBody>
      </p:sp>
      <p:pic>
        <p:nvPicPr>
          <p:cNvPr id="9" name="Picture 2" descr="https://prod-ripcut-delivery.disney-plus.net/v1/variant/disney/BFE7647050E75D35E36122F027F75329D44D8E581F0A7B0CEC962FBBF637435B/scale?aspectRatio=1.78&amp;format=jpeg">
            <a:extLst>
              <a:ext uri="{FF2B5EF4-FFF2-40B4-BE49-F238E27FC236}">
                <a16:creationId xmlns:a16="http://schemas.microsoft.com/office/drawing/2014/main" id="{107125E3-B26E-134E-B376-36655D5F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66" y="2022262"/>
            <a:ext cx="4915152" cy="276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014499" y="1005457"/>
            <a:ext cx="3748818" cy="4848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Wonderful technology. World-leading. Must now be smart in getting it into experiment.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de-DE" dirty="0" smtClean="0"/>
              <a:t>HV-CMOS </a:t>
            </a:r>
            <a:endParaRPr lang="de-DE" dirty="0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567A7CA4-882F-F447-902E-A6BEDF67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37424" r="5322"/>
          <a:stretch/>
        </p:blipFill>
        <p:spPr>
          <a:xfrm>
            <a:off x="322087" y="1005457"/>
            <a:ext cx="3467636" cy="271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de-DE" dirty="0" smtClean="0"/>
              <a:t>3D-USCT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1"/>
          <a:stretch/>
        </p:blipFill>
        <p:spPr>
          <a:xfrm>
            <a:off x="322088" y="1005457"/>
            <a:ext cx="3462680" cy="2717995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4294967295"/>
          </p:nvPr>
        </p:nvSpPr>
        <p:spPr>
          <a:xfrm>
            <a:off x="4009544" y="1005457"/>
            <a:ext cx="3355077" cy="48484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/>
              <a:t>It has been a slog. One of the most nerve-wrecking projects. Huge potential.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99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34351" y="1005457"/>
            <a:ext cx="4307360" cy="484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Silicon sensors are ubiquitous. We need module assembly competence at KIT and IPE. </a:t>
            </a:r>
          </a:p>
          <a:p>
            <a:pPr marL="0" indent="0">
              <a:buNone/>
            </a:pPr>
            <a:r>
              <a:rPr lang="en-GB" dirty="0" smtClean="0"/>
              <a:t>We will </a:t>
            </a:r>
            <a:r>
              <a:rPr lang="en-GB" dirty="0" err="1" smtClean="0"/>
              <a:t>plow</a:t>
            </a:r>
            <a:r>
              <a:rPr lang="en-GB" dirty="0" smtClean="0"/>
              <a:t> through CBM.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de-DE" dirty="0" smtClean="0"/>
              <a:t>Silicon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ECF5F4"/>
              </a:clrFrom>
              <a:clrTo>
                <a:srgbClr val="ECF5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005457"/>
            <a:ext cx="3075341" cy="13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124705" y="1005457"/>
            <a:ext cx="4670440" cy="484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Pioneering approach. Great progress and potential. Need to be fast and smart in getting it used. 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000" y="296244"/>
            <a:ext cx="6869178" cy="575989"/>
          </a:xfrm>
        </p:spPr>
        <p:txBody>
          <a:bodyPr/>
          <a:lstStyle/>
          <a:p>
            <a:r>
              <a:rPr lang="de-DE" dirty="0" smtClean="0"/>
              <a:t>Silicon </a:t>
            </a:r>
            <a:r>
              <a:rPr lang="de-DE" dirty="0" err="1" smtClean="0"/>
              <a:t>photonics</a:t>
            </a:r>
            <a:endParaRPr lang="de-DE" dirty="0"/>
          </a:p>
        </p:txBody>
      </p:sp>
      <p:pic>
        <p:nvPicPr>
          <p:cNvPr id="5" name="Picture 5" descr="D:\Daten\Fotos\20180205_pn-IMS-Chip\IMG_20180205_162726883+162800068_Mod3_small.jpg">
            <a:extLst>
              <a:ext uri="{FF2B5EF4-FFF2-40B4-BE49-F238E27FC236}">
                <a16:creationId xmlns:a16="http://schemas.microsoft.com/office/drawing/2014/main" id="{A410EF74-4AB7-7A4A-818F-5D3082B59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12682"/>
          <a:stretch/>
        </p:blipFill>
        <p:spPr bwMode="auto">
          <a:xfrm>
            <a:off x="322088" y="1005457"/>
            <a:ext cx="2639842" cy="21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472</Words>
  <Application>Microsoft Office PowerPoint</Application>
  <PresentationFormat>Benutzerdefiniert</PresentationFormat>
  <Paragraphs>86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Wingdings</vt:lpstr>
      <vt:lpstr>Inhaltsfolie</vt:lpstr>
      <vt:lpstr>PowerPoint-Präsentation</vt:lpstr>
      <vt:lpstr>PowerPoint-Präsentation</vt:lpstr>
      <vt:lpstr>Disclaimer</vt:lpstr>
      <vt:lpstr>Features of the ideal project </vt:lpstr>
      <vt:lpstr>Why do good projects matter? </vt:lpstr>
      <vt:lpstr>HV-CMOS </vt:lpstr>
      <vt:lpstr>3D-USCT</vt:lpstr>
      <vt:lpstr>Silicon module production</vt:lpstr>
      <vt:lpstr>Silicon photonics</vt:lpstr>
      <vt:lpstr>High-throughput DAQ</vt:lpstr>
      <vt:lpstr>ECHo &amp; Quantum Computing</vt:lpstr>
      <vt:lpstr>HSS – High-resolution superconducting sensors</vt:lpstr>
      <vt:lpstr>THz beam diagnostics</vt:lpstr>
      <vt:lpstr>BMS &amp; power electronics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Baier, Saskia (IPE)</cp:lastModifiedBy>
  <cp:revision>95</cp:revision>
  <dcterms:created xsi:type="dcterms:W3CDTF">2017-12-07T14:50:50Z</dcterms:created>
  <dcterms:modified xsi:type="dcterms:W3CDTF">2020-03-03T14:22:16Z</dcterms:modified>
</cp:coreProperties>
</file>