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61" r:id="rId2"/>
    <p:sldId id="473" r:id="rId3"/>
    <p:sldId id="474" r:id="rId4"/>
    <p:sldId id="475" r:id="rId5"/>
    <p:sldId id="476" r:id="rId6"/>
    <p:sldId id="477" r:id="rId7"/>
    <p:sldId id="478" r:id="rId8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383" userDrawn="1">
          <p15:clr>
            <a:srgbClr val="A4A3A4"/>
          </p15:clr>
        </p15:guide>
        <p15:guide id="3" orient="horz" pos="3521" userDrawn="1">
          <p15:clr>
            <a:srgbClr val="A4A3A4"/>
          </p15:clr>
        </p15:guide>
        <p15:guide id="4" pos="22" userDrawn="1">
          <p15:clr>
            <a:srgbClr val="A4A3A4"/>
          </p15:clr>
        </p15:guide>
        <p15:guide id="5" orient="horz" pos="1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nk, Thomas (IPE)" initials="BT(" lastIdx="2" clrIdx="0">
    <p:extLst>
      <p:ext uri="{19B8F6BF-5375-455C-9EA6-DF929625EA0E}">
        <p15:presenceInfo xmlns:p15="http://schemas.microsoft.com/office/powerpoint/2012/main" userId="S-1-5-21-1202744845-3101423955-345487624-679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F30"/>
    <a:srgbClr val="EC3F2F"/>
    <a:srgbClr val="F4932A"/>
    <a:srgbClr val="F49C3B"/>
    <a:srgbClr val="FF7C80"/>
    <a:srgbClr val="FFA040"/>
    <a:srgbClr val="FF860D"/>
    <a:srgbClr val="CF8040"/>
    <a:srgbClr val="EBF28A"/>
    <a:srgbClr val="FA82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16" autoAdjust="0"/>
    <p:restoredTop sz="91212" autoAdjust="0"/>
  </p:normalViewPr>
  <p:slideViewPr>
    <p:cSldViewPr showGuides="1">
      <p:cViewPr>
        <p:scale>
          <a:sx n="70" d="100"/>
          <a:sy n="70" d="100"/>
        </p:scale>
        <p:origin x="636" y="39"/>
      </p:cViewPr>
      <p:guideLst>
        <p:guide pos="1383"/>
        <p:guide orient="horz" pos="3521"/>
        <p:guide pos="22"/>
        <p:guide orient="horz" pos="11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>
        <p:scale>
          <a:sx n="100" d="100"/>
          <a:sy n="100" d="100"/>
        </p:scale>
        <p:origin x="243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28574" y="508396"/>
            <a:ext cx="2734805" cy="30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36576" y="9263139"/>
            <a:ext cx="3076262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de-DE" sz="800"/>
              <a:t>KIT – Universität des Landes Baden-Württemberg und 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de-DE" sz="800"/>
              <a:t>nationales Forschungszentrum in der Helmholtz-Gemeinschaft</a:t>
            </a:r>
          </a:p>
        </p:txBody>
      </p:sp>
      <p:pic>
        <p:nvPicPr>
          <p:cNvPr id="9223" name="Picture 11" descr="KIT-Logo-rgb_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444" y="205083"/>
            <a:ext cx="999196" cy="50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0842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de-DE" dirty="0"/>
              <a:t>Dr.-Ing. T. Blank, AVT-IPE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527DC3E-3A27-4D23-9336-3EAB36224A0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00886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6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4.jpe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5" name="Picture 9" descr="II_rahmen_neu_tite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396875" y="6475413"/>
            <a:ext cx="3670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e-DE" sz="800"/>
              <a:t>KIT – Universität des Landes Baden-Württemberg und</a:t>
            </a:r>
          </a:p>
          <a:p>
            <a:r>
              <a:rPr lang="de-DE" sz="800"/>
              <a:t>nationales Forschungszentrum in der Helmholtz-Gemeinschaft</a:t>
            </a:r>
          </a:p>
        </p:txBody>
      </p:sp>
      <p:sp>
        <p:nvSpPr>
          <p:cNvPr id="13" name="Text Box 21"/>
          <p:cNvSpPr txBox="1">
            <a:spLocks noChangeArrowheads="1"/>
          </p:cNvSpPr>
          <p:nvPr userDrawn="1"/>
        </p:nvSpPr>
        <p:spPr bwMode="auto">
          <a:xfrm>
            <a:off x="385763" y="3367088"/>
            <a:ext cx="4537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de-DE" sz="1000" dirty="0">
                <a:solidFill>
                  <a:schemeClr val="bg1"/>
                </a:solidFill>
              </a:rPr>
              <a:t>Institut für Prozessdatenverarbeitung und Elektronik (IPE)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de-DE" sz="1600" b="1">
                <a:solidFill>
                  <a:schemeClr val="bg1"/>
                </a:solidFill>
              </a:rPr>
              <a:t>www.kit.edu</a:t>
            </a:r>
          </a:p>
        </p:txBody>
      </p:sp>
      <p:pic>
        <p:nvPicPr>
          <p:cNvPr id="26639" name="Picture 11" descr="KIT-Logo-rgb_d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316" y="6354000"/>
            <a:ext cx="504000" cy="504000"/>
          </a:xfrm>
          <a:prstGeom prst="rect">
            <a:avLst/>
          </a:prstGeom>
        </p:spPr>
      </p:pic>
      <p:pic>
        <p:nvPicPr>
          <p:cNvPr id="10" name="Inhaltsplatzhalter 24" descr="P3111106bearb2.jpg"/>
          <p:cNvPicPr>
            <a:picLocks noGrp="1"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043608" y="4005064"/>
            <a:ext cx="2567752" cy="12939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hteck 18"/>
          <p:cNvSpPr/>
          <p:nvPr userDrawn="1"/>
        </p:nvSpPr>
        <p:spPr>
          <a:xfrm>
            <a:off x="179512" y="5492158"/>
            <a:ext cx="46666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/>
              <a:t>ProPower</a:t>
            </a:r>
            <a:r>
              <a:rPr lang="de-DE" sz="1600" b="1" baseline="0" dirty="0"/>
              <a:t> </a:t>
            </a:r>
            <a:r>
              <a:rPr lang="de-DE" sz="1600" b="1" baseline="0" dirty="0" err="1"/>
              <a:t>research</a:t>
            </a:r>
            <a:r>
              <a:rPr lang="de-DE" sz="1600" b="1" baseline="0" dirty="0"/>
              <a:t> </a:t>
            </a:r>
            <a:r>
              <a:rPr lang="de-DE" sz="1600" b="1" baseline="0" dirty="0" err="1"/>
              <a:t>topics</a:t>
            </a:r>
            <a:endParaRPr lang="de-DE" sz="1600" b="1" dirty="0"/>
          </a:p>
          <a:p>
            <a:r>
              <a:rPr lang="de-DE" sz="1600" b="1" dirty="0" err="1"/>
              <a:t>Silver</a:t>
            </a:r>
            <a:r>
              <a:rPr lang="de-DE" sz="1600" b="1" dirty="0"/>
              <a:t> </a:t>
            </a:r>
            <a:r>
              <a:rPr lang="de-DE" sz="1600" b="1" dirty="0" err="1"/>
              <a:t>Sintering</a:t>
            </a:r>
            <a:r>
              <a:rPr lang="de-DE" sz="1600" b="1" dirty="0"/>
              <a:t> on </a:t>
            </a:r>
            <a:r>
              <a:rPr lang="de-DE" sz="1600" b="1" dirty="0" err="1"/>
              <a:t>Copper</a:t>
            </a:r>
            <a:r>
              <a:rPr lang="de-DE" sz="1600" b="1" dirty="0"/>
              <a:t> </a:t>
            </a:r>
            <a:r>
              <a:rPr lang="de-DE" sz="1600" b="1" dirty="0" err="1"/>
              <a:t>and</a:t>
            </a:r>
            <a:r>
              <a:rPr lang="de-DE" sz="1600" b="1" dirty="0"/>
              <a:t> </a:t>
            </a:r>
            <a:r>
              <a:rPr lang="de-DE" sz="1600" b="1" dirty="0" err="1"/>
              <a:t>other</a:t>
            </a:r>
            <a:r>
              <a:rPr lang="de-DE" sz="1600" b="1" dirty="0"/>
              <a:t> </a:t>
            </a:r>
            <a:r>
              <a:rPr lang="de-DE" sz="1600" b="1" dirty="0" err="1"/>
              <a:t>surfaces</a:t>
            </a:r>
            <a:endParaRPr lang="de-DE" sz="1600" b="1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81729" y="3857896"/>
            <a:ext cx="1747587" cy="1634262"/>
          </a:xfrm>
          <a:prstGeom prst="rect">
            <a:avLst/>
          </a:prstGeom>
        </p:spPr>
      </p:pic>
      <p:sp>
        <p:nvSpPr>
          <p:cNvPr id="20" name="Rechteck 19"/>
          <p:cNvSpPr/>
          <p:nvPr userDrawn="1"/>
        </p:nvSpPr>
        <p:spPr>
          <a:xfrm>
            <a:off x="5436096" y="5492158"/>
            <a:ext cx="33882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/>
              <a:t>Low Temperatur </a:t>
            </a:r>
            <a:r>
              <a:rPr lang="de-DE" sz="1600" b="1" dirty="0" err="1"/>
              <a:t>Silver</a:t>
            </a:r>
            <a:r>
              <a:rPr lang="de-DE" sz="1600" b="1" dirty="0"/>
              <a:t> </a:t>
            </a:r>
            <a:r>
              <a:rPr lang="de-DE" sz="1600" b="1" dirty="0" err="1"/>
              <a:t>Sintering</a:t>
            </a:r>
            <a:r>
              <a:rPr lang="de-DE" sz="1600" b="1" dirty="0"/>
              <a:t> </a:t>
            </a:r>
          </a:p>
          <a:p>
            <a:r>
              <a:rPr lang="de-DE" sz="1600" b="1" dirty="0"/>
              <a:t>on ENIG-</a:t>
            </a:r>
            <a:r>
              <a:rPr lang="de-DE" sz="1600" b="1" dirty="0" err="1"/>
              <a:t>Layers</a:t>
            </a:r>
            <a:endParaRPr lang="de-DE" sz="1600" b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Dr.-Ing. T. Blank, Aufbau- und Verbindungstechnik für leistungselektronische Systeme</a:t>
            </a:r>
          </a:p>
        </p:txBody>
      </p:sp>
      <p:sp>
        <p:nvSpPr>
          <p:cNvPr id="5" name="Datumsplatzhalter 10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101DA-C805-49D6-936E-EF17408DE37B}" type="datetime1">
              <a:rPr lang="de-DE" smtClean="0"/>
              <a:t>04.03.2020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9563" y="333375"/>
            <a:ext cx="2089150" cy="57594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25" y="333375"/>
            <a:ext cx="6116638" cy="57594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Dr.-Ing. T. Blank, Aufbau- und Verbindungstechnik für leistungselektronische Systeme</a:t>
            </a:r>
          </a:p>
        </p:txBody>
      </p:sp>
      <p:sp>
        <p:nvSpPr>
          <p:cNvPr id="5" name="Datumsplatzhalter 10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8D019-5134-4866-8BCC-6AD2983F956C}" type="datetime1">
              <a:rPr lang="de-DE" smtClean="0"/>
              <a:t>04.03.2020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fik 34" descr="Ein Bild, das Gebäude, Ziegelstein enthält.&#10;&#10;Mit hoher Zuverlässigkeit generierte Beschreibung">
            <a:extLst>
              <a:ext uri="{FF2B5EF4-FFF2-40B4-BE49-F238E27FC236}">
                <a16:creationId xmlns:a16="http://schemas.microsoft.com/office/drawing/2014/main" id="{5DB6AC33-7B52-43E0-9F13-3C7A9EA288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90" y="5034178"/>
            <a:ext cx="2230081" cy="167256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896" y="4903779"/>
            <a:ext cx="3158066" cy="177641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83" y="3498794"/>
            <a:ext cx="2409371" cy="1535384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188" y="3603934"/>
            <a:ext cx="3004083" cy="225306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" y="3481387"/>
            <a:ext cx="1590897" cy="3105583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746" y="3594194"/>
            <a:ext cx="1877107" cy="140783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729" y="4928148"/>
            <a:ext cx="1954601" cy="1465951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5400000">
            <a:off x="6676427" y="4821598"/>
            <a:ext cx="1472610" cy="1695191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rot="5400000">
            <a:off x="6859546" y="4214661"/>
            <a:ext cx="2801565" cy="1566795"/>
          </a:xfrm>
          <a:prstGeom prst="rect">
            <a:avLst/>
          </a:prstGeom>
        </p:spPr>
      </p:pic>
      <p:pic>
        <p:nvPicPr>
          <p:cNvPr id="33" name="Grafik 32" descr="Ein Bild, das Tisch, sitzend, drinnen enthält.&#10;&#10;Mit hoher Zuverlässigkeit generierte Beschreibung">
            <a:extLst>
              <a:ext uri="{FF2B5EF4-FFF2-40B4-BE49-F238E27FC236}">
                <a16:creationId xmlns:a16="http://schemas.microsoft.com/office/drawing/2014/main" id="{2B622E34-46A2-4358-982C-B1B3249A900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281" y="4272978"/>
            <a:ext cx="2268454" cy="2380665"/>
          </a:xfrm>
          <a:prstGeom prst="rect">
            <a:avLst/>
          </a:prstGeom>
        </p:spPr>
      </p:pic>
      <p:pic>
        <p:nvPicPr>
          <p:cNvPr id="15" name="Grafik 14" descr="Ein Bild, das Elektronik enthält.&#10;&#10;Mit hoher Zuverlässigkeit generierte Beschreibung">
            <a:extLst>
              <a:ext uri="{FF2B5EF4-FFF2-40B4-BE49-F238E27FC236}">
                <a16:creationId xmlns:a16="http://schemas.microsoft.com/office/drawing/2014/main" id="{55CD8267-3FDA-4212-9FAF-82E2F6CA280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539" y="4495800"/>
            <a:ext cx="2684063" cy="201304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566964AE-BADD-438E-970A-A903F82A5B5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5" y="3481387"/>
            <a:ext cx="1737854" cy="1303391"/>
          </a:xfrm>
          <a:prstGeom prst="rect">
            <a:avLst/>
          </a:prstGeom>
        </p:spPr>
      </p:pic>
      <p:pic>
        <p:nvPicPr>
          <p:cNvPr id="3" name="Picture 9" descr="II_rahmen_neu_titel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96874" y="6426253"/>
            <a:ext cx="562046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latin typeface="Arial" pitchFamily="34" charset="0"/>
              </a:rPr>
              <a:t>KIT – </a:t>
            </a:r>
            <a:r>
              <a:rPr lang="de-DE" sz="1000" dirty="0">
                <a:latin typeface="Arial" pitchFamily="34" charset="0"/>
              </a:rPr>
              <a:t>The Research</a:t>
            </a:r>
            <a:r>
              <a:rPr lang="de-DE" sz="1000" baseline="0" dirty="0">
                <a:latin typeface="Arial" pitchFamily="34" charset="0"/>
              </a:rPr>
              <a:t> University in </a:t>
            </a:r>
            <a:r>
              <a:rPr lang="de-DE" sz="1000" baseline="0" dirty="0" err="1">
                <a:latin typeface="Arial" pitchFamily="34" charset="0"/>
              </a:rPr>
              <a:t>the</a:t>
            </a:r>
            <a:r>
              <a:rPr lang="de-DE" sz="1000" baseline="0" dirty="0">
                <a:latin typeface="Arial" pitchFamily="34" charset="0"/>
              </a:rPr>
              <a:t> Helmholtz </a:t>
            </a:r>
            <a:r>
              <a:rPr lang="de-DE" sz="1000" baseline="0" dirty="0" err="1">
                <a:latin typeface="Arial" pitchFamily="34" charset="0"/>
              </a:rPr>
              <a:t>Association</a:t>
            </a:r>
            <a:endParaRPr lang="en-US" sz="1000" dirty="0">
              <a:latin typeface="Arial" pitchFamily="34" charset="0"/>
            </a:endParaRP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385763" y="3289300"/>
            <a:ext cx="8532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de-DE" sz="1000" dirty="0">
                <a:solidFill>
                  <a:schemeClr val="bg1"/>
                </a:solidFill>
                <a:latin typeface="Arial" pitchFamily="34" charset="0"/>
              </a:rPr>
              <a:t>Institute</a:t>
            </a:r>
            <a:r>
              <a:rPr lang="de-DE" sz="1000" baseline="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1000" baseline="0" dirty="0" err="1">
                <a:solidFill>
                  <a:schemeClr val="bg1"/>
                </a:solidFill>
                <a:latin typeface="Arial" pitchFamily="34" charset="0"/>
              </a:rPr>
              <a:t>for</a:t>
            </a:r>
            <a:r>
              <a:rPr lang="de-DE" sz="1000" baseline="0" dirty="0">
                <a:solidFill>
                  <a:schemeClr val="bg1"/>
                </a:solidFill>
                <a:latin typeface="Arial" pitchFamily="34" charset="0"/>
              </a:rPr>
              <a:t> Data Processing and Electronics (IPE) – Head </a:t>
            </a:r>
            <a:r>
              <a:rPr lang="de-DE" sz="1000" baseline="0" dirty="0" err="1">
                <a:solidFill>
                  <a:schemeClr val="bg1"/>
                </a:solidFill>
                <a:latin typeface="Arial" pitchFamily="34" charset="0"/>
              </a:rPr>
              <a:t>of</a:t>
            </a:r>
            <a:r>
              <a:rPr lang="de-DE" sz="1000" baseline="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1000" baseline="0" dirty="0" err="1">
                <a:solidFill>
                  <a:schemeClr val="bg1"/>
                </a:solidFill>
                <a:latin typeface="Arial" pitchFamily="34" charset="0"/>
              </a:rPr>
              <a:t>the</a:t>
            </a:r>
            <a:r>
              <a:rPr lang="de-DE" sz="1000" baseline="0" dirty="0">
                <a:solidFill>
                  <a:schemeClr val="bg1"/>
                </a:solidFill>
                <a:latin typeface="Arial" pitchFamily="34" charset="0"/>
              </a:rPr>
              <a:t> Institute: Prof. Dr. </a:t>
            </a:r>
            <a:r>
              <a:rPr lang="de-DE" sz="1000" baseline="0" dirty="0" err="1">
                <a:solidFill>
                  <a:schemeClr val="bg1"/>
                </a:solidFill>
                <a:latin typeface="Arial" pitchFamily="34" charset="0"/>
              </a:rPr>
              <a:t>rer</a:t>
            </a:r>
            <a:r>
              <a:rPr lang="de-DE" sz="1000" baseline="0" dirty="0">
                <a:solidFill>
                  <a:schemeClr val="bg1"/>
                </a:solidFill>
                <a:latin typeface="Arial" pitchFamily="34" charset="0"/>
              </a:rPr>
              <a:t>. nat. Marc Weber</a:t>
            </a:r>
            <a:br>
              <a:rPr lang="de-DE" sz="1000" dirty="0">
                <a:solidFill>
                  <a:schemeClr val="bg1"/>
                </a:solidFill>
                <a:latin typeface="Arial" pitchFamily="34" charset="0"/>
              </a:rPr>
            </a:br>
            <a:r>
              <a:rPr lang="de-DE" sz="1000" dirty="0">
                <a:solidFill>
                  <a:schemeClr val="bg1"/>
                </a:solidFill>
                <a:latin typeface="Arial" pitchFamily="34" charset="0"/>
              </a:rPr>
              <a:t>Electronic </a:t>
            </a:r>
            <a:r>
              <a:rPr lang="de-DE" sz="1000" dirty="0" err="1">
                <a:solidFill>
                  <a:schemeClr val="bg1"/>
                </a:solidFill>
                <a:latin typeface="Arial" pitchFamily="34" charset="0"/>
              </a:rPr>
              <a:t>Packaging</a:t>
            </a:r>
            <a:r>
              <a:rPr lang="de-DE" sz="1000" baseline="0" dirty="0">
                <a:solidFill>
                  <a:schemeClr val="bg1"/>
                </a:solidFill>
                <a:latin typeface="Arial" pitchFamily="34" charset="0"/>
              </a:rPr>
              <a:t> and </a:t>
            </a:r>
            <a:r>
              <a:rPr lang="de-DE" sz="1000" baseline="0" dirty="0" err="1">
                <a:solidFill>
                  <a:schemeClr val="bg1"/>
                </a:solidFill>
                <a:latin typeface="Arial" pitchFamily="34" charset="0"/>
              </a:rPr>
              <a:t>Huge</a:t>
            </a:r>
            <a:r>
              <a:rPr lang="de-DE" sz="1000" baseline="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1000" baseline="0" dirty="0" err="1">
                <a:solidFill>
                  <a:schemeClr val="bg1"/>
                </a:solidFill>
                <a:latin typeface="Arial" pitchFamily="34" charset="0"/>
              </a:rPr>
              <a:t>Battery</a:t>
            </a:r>
            <a:r>
              <a:rPr lang="de-DE" sz="1000" baseline="0" dirty="0">
                <a:solidFill>
                  <a:schemeClr val="bg1"/>
                </a:solidFill>
                <a:latin typeface="Arial" pitchFamily="34" charset="0"/>
              </a:rPr>
              <a:t> Systems – Dr. Ing. Thomas Blank</a:t>
            </a:r>
            <a:endParaRPr lang="de-DE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de-DE" sz="1600" b="1">
                <a:solidFill>
                  <a:schemeClr val="bg1"/>
                </a:solidFill>
              </a:rPr>
              <a:t>www.kit.edu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6875" y="2232025"/>
            <a:ext cx="8370888" cy="620713"/>
          </a:xfrm>
        </p:spPr>
        <p:txBody>
          <a:bodyPr/>
          <a:lstStyle>
            <a:lvl1pPr marL="0" indent="0">
              <a:spcBef>
                <a:spcPct val="0"/>
              </a:spcBef>
              <a:buFontTx/>
              <a:buNone/>
              <a:defRPr sz="1800" b="1">
                <a:solidFill>
                  <a:srgbClr val="000000"/>
                </a:solidFill>
              </a:defRPr>
            </a:lvl1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5288" y="1268413"/>
            <a:ext cx="8389937" cy="649287"/>
          </a:xfrm>
        </p:spPr>
        <p:txBody>
          <a:bodyPr/>
          <a:lstStyle>
            <a:lvl1pPr>
              <a:lnSpc>
                <a:spcPct val="90000"/>
              </a:lnSpc>
              <a:defRPr sz="26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76E59AA-F06E-4854-A71D-4AAF2716F51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332582"/>
            <a:ext cx="1889126" cy="857018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022AA083-5CA7-4FA9-8804-47D31F372D9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24308"/>
            <a:ext cx="2209800" cy="53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10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2113" y="116632"/>
            <a:ext cx="6911975" cy="56197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10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3AE67-9C0B-442C-B744-52080BAE147C}" type="datetime1">
              <a:rPr lang="de-DE" smtClean="0"/>
              <a:t>04.03.2020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267744" y="6438432"/>
            <a:ext cx="4536504" cy="360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Dr.-</a:t>
            </a:r>
            <a:r>
              <a:rPr lang="en-US" dirty="0" err="1"/>
              <a:t>Ing</a:t>
            </a:r>
            <a:r>
              <a:rPr lang="en-US" dirty="0"/>
              <a:t>. T. Blank -  Electronic Packaging, Interconnects and Huge Battery Systems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10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64446-9DE9-4EC1-92AB-907DF09BD351}" type="datetime1">
              <a:rPr lang="de-DE" smtClean="0"/>
              <a:t>04.03.2020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267744" y="6438432"/>
            <a:ext cx="4608512" cy="360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Dr.-</a:t>
            </a:r>
            <a:r>
              <a:rPr lang="en-US" dirty="0" err="1"/>
              <a:t>Ing</a:t>
            </a:r>
            <a:r>
              <a:rPr lang="en-US" dirty="0"/>
              <a:t>. T. Blank -  Electronic Packaging, Interconnects and Huge Battery Systems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Datumsplatzhalter 10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864FC-C1F6-4F60-90E2-4C82285A7CB6}" type="datetime1">
              <a:rPr lang="de-DE" smtClean="0"/>
              <a:t>04.03.2020</a:t>
            </a:fld>
            <a:endParaRPr lang="de-DE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267744" y="6438432"/>
            <a:ext cx="4464496" cy="360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Dr.-</a:t>
            </a:r>
            <a:r>
              <a:rPr lang="en-US" dirty="0" err="1"/>
              <a:t>Ing</a:t>
            </a:r>
            <a:r>
              <a:rPr lang="en-US" dirty="0"/>
              <a:t>. T. Blank -  Electronic Packaging, Interconnects and Huge Battery Systems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Datumsplatzhalter 10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FF499-D2C2-429B-A38D-874884AC2B44}" type="datetime1">
              <a:rPr lang="de-DE" smtClean="0"/>
              <a:t>04.03.2020</a:t>
            </a:fld>
            <a:endParaRPr lang="de-DE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267744" y="6438432"/>
            <a:ext cx="4536504" cy="360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Dr.-</a:t>
            </a:r>
            <a:r>
              <a:rPr lang="en-US" dirty="0" err="1"/>
              <a:t>Ing</a:t>
            </a:r>
            <a:r>
              <a:rPr lang="en-US" dirty="0"/>
              <a:t>. T. Blank -  Electronic Packaging, Interconnects and Huge Battery Systems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Datumsplatzhalter 10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EC2FF-F6B1-4953-8BD6-DF423CDA3B5D}" type="datetime1">
              <a:rPr lang="de-DE" smtClean="0"/>
              <a:t>04.03.2020</a:t>
            </a:fld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267744" y="6438432"/>
            <a:ext cx="4608512" cy="360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Dr.-</a:t>
            </a:r>
            <a:r>
              <a:rPr lang="en-US" dirty="0" err="1"/>
              <a:t>Ing</a:t>
            </a:r>
            <a:r>
              <a:rPr lang="en-US" dirty="0"/>
              <a:t>. T. Blank -  Electronic Packaging, Interconnects and Huge Battery Systems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10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FF657-D1DB-4306-82A3-A2011C94EF85}" type="datetime1">
              <a:rPr lang="de-DE" smtClean="0"/>
              <a:t>04.03.2020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267744" y="6438432"/>
            <a:ext cx="4536504" cy="360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Dr.-</a:t>
            </a:r>
            <a:r>
              <a:rPr lang="en-US" dirty="0" err="1"/>
              <a:t>Ing</a:t>
            </a:r>
            <a:r>
              <a:rPr lang="en-US" dirty="0"/>
              <a:t>. T. Blank -  Electronic Packaging, Interconnects and Huge Battery Systems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Dr.-Ing. T. Blank, Aufbau- und Verbindungstechnik für leistungselektronische Systeme</a:t>
            </a:r>
          </a:p>
        </p:txBody>
      </p:sp>
      <p:sp>
        <p:nvSpPr>
          <p:cNvPr id="6" name="Datumsplatzhalter 10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86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9ADCC-593E-41F1-8EDC-3499514C881E}" type="datetime1">
              <a:rPr lang="de-DE" smtClean="0"/>
              <a:t>04.03.2020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Dr.-ing. T. Blank, Aufbau- und Verbindungstechnik für leistungselektronische Systeme</a:t>
            </a:r>
          </a:p>
        </p:txBody>
      </p:sp>
      <p:sp>
        <p:nvSpPr>
          <p:cNvPr id="6" name="Datumsplatzhalter 10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7161F-0686-4A32-B5C2-6110D54CBF61}" type="datetime1">
              <a:rPr lang="de-DE" smtClean="0"/>
              <a:t>04.03.2020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Folientitel durch klicken hinzufügen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Karlsruhe Institute of Technology (KIT).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5" y="6445250"/>
            <a:ext cx="325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fld id="{643774FD-E815-4B85-B421-6F4167BD583D}" type="slidenum">
              <a:rPr lang="de-DE" sz="900" b="1"/>
              <a:pPr>
                <a:spcBef>
                  <a:spcPct val="50000"/>
                </a:spcBef>
                <a:defRPr/>
              </a:pPr>
              <a:t>‹Nr.›</a:t>
            </a:fld>
            <a:endParaRPr lang="de-DE" sz="900" b="1"/>
          </a:p>
        </p:txBody>
      </p:sp>
      <p:pic>
        <p:nvPicPr>
          <p:cNvPr id="1032" name="Picture 13" descr="KIT-Logo-rgb_d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67625" y="333375"/>
            <a:ext cx="10763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umsplatzhalter 10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FFB54-A4C6-43F5-85F0-3FD9312F6439}" type="datetime1">
              <a:rPr lang="de-DE" smtClean="0"/>
              <a:t>04.03.2020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676456" y="6525344"/>
            <a:ext cx="360040" cy="206690"/>
          </a:xfrm>
          <a:prstGeom prst="rect">
            <a:avLst/>
          </a:prstGeom>
        </p:spPr>
      </p:pic>
      <p:sp>
        <p:nvSpPr>
          <p:cNvPr id="12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2267744" y="6438432"/>
            <a:ext cx="5112568" cy="360363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Dr.-Ing. T. Blank -  Electronic Packaging, Interconnects and Huge Battery Systems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>
          <a:solidFill>
            <a:schemeClr val="tx1"/>
          </a:solidFill>
          <a:latin typeface="+mn-lt"/>
        </a:defRPr>
      </a:lvl2pPr>
      <a:lvl3pPr marL="1209675" indent="-276225" algn="l" rtl="0" eaLnBrk="1" fontAlgn="base" hangingPunct="1">
        <a:spcBef>
          <a:spcPct val="20000"/>
        </a:spcBef>
        <a:spcAft>
          <a:spcPct val="0"/>
        </a:spcAft>
        <a:buBlip>
          <a:blip r:embed="rId19"/>
        </a:buBlip>
        <a:defRPr sz="1600">
          <a:solidFill>
            <a:schemeClr val="tx1"/>
          </a:solidFill>
          <a:latin typeface="+mn-lt"/>
        </a:defRPr>
      </a:lvl3pPr>
      <a:lvl4pPr marL="1657350" indent="-276225" algn="l" rtl="0" eaLnBrk="1" fontAlgn="base" hangingPunct="1">
        <a:spcBef>
          <a:spcPct val="20000"/>
        </a:spcBef>
        <a:spcAft>
          <a:spcPct val="0"/>
        </a:spcAft>
        <a:buBlip>
          <a:blip r:embed="rId19"/>
        </a:buBlip>
        <a:defRPr sz="1600">
          <a:solidFill>
            <a:schemeClr val="tx1"/>
          </a:solidFill>
          <a:latin typeface="+mn-lt"/>
        </a:defRPr>
      </a:lvl4pPr>
      <a:lvl5pPr marL="2095500" indent="-276225" algn="l" rtl="0" eaLnBrk="1" fontAlgn="base" hangingPunct="1">
        <a:spcBef>
          <a:spcPct val="20000"/>
        </a:spcBef>
        <a:spcAft>
          <a:spcPct val="0"/>
        </a:spcAft>
        <a:buBlip>
          <a:blip r:embed="rId19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20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20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20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20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268760"/>
            <a:ext cx="8389937" cy="1082327"/>
          </a:xfrm>
        </p:spPr>
        <p:txBody>
          <a:bodyPr/>
          <a:lstStyle/>
          <a:p>
            <a:pPr algn="ctr">
              <a:spcAft>
                <a:spcPts val="1200"/>
              </a:spcAft>
            </a:pPr>
            <a:r>
              <a:rPr lang="de-DE" sz="2200" dirty="0"/>
              <a:t>Status der Bauplanung für das</a:t>
            </a:r>
            <a:br>
              <a:rPr lang="de-DE" sz="2200" dirty="0"/>
            </a:br>
            <a:r>
              <a:rPr lang="de-DE" sz="2200" dirty="0"/>
              <a:t>Fertigungsgebäude B233</a:t>
            </a:r>
            <a:endParaRPr lang="de-DE" sz="2200" noProof="0" dirty="0"/>
          </a:p>
        </p:txBody>
      </p:sp>
      <p:sp>
        <p:nvSpPr>
          <p:cNvPr id="2" name="Textfeld 1"/>
          <p:cNvSpPr txBox="1"/>
          <p:nvPr/>
        </p:nvSpPr>
        <p:spPr>
          <a:xfrm>
            <a:off x="2767056" y="2492896"/>
            <a:ext cx="3455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Projektleitertreffen IPE „Räume“</a:t>
            </a:r>
          </a:p>
          <a:p>
            <a:pPr algn="ctr"/>
            <a:r>
              <a:rPr lang="de-DE" dirty="0"/>
              <a:t>05. März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66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Planung</a:t>
            </a:r>
            <a:r>
              <a:rPr lang="en-US" dirty="0"/>
              <a:t>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weiteren</a:t>
            </a:r>
            <a:r>
              <a:rPr lang="en-US" dirty="0"/>
              <a:t> </a:t>
            </a:r>
            <a:r>
              <a:rPr lang="en-US" dirty="0" err="1"/>
              <a:t>Fertigngshalle</a:t>
            </a:r>
            <a:endParaRPr lang="de-DE" dirty="0"/>
          </a:p>
        </p:txBody>
      </p:sp>
      <p:sp>
        <p:nvSpPr>
          <p:cNvPr id="22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339752" y="6438853"/>
            <a:ext cx="4670400" cy="360363"/>
          </a:xfrm>
        </p:spPr>
        <p:txBody>
          <a:bodyPr/>
          <a:lstStyle/>
          <a:p>
            <a:r>
              <a:rPr lang="en-US" dirty="0"/>
              <a:t>Dr.-</a:t>
            </a:r>
            <a:r>
              <a:rPr lang="en-US" dirty="0" err="1"/>
              <a:t>Ing</a:t>
            </a:r>
            <a:r>
              <a:rPr lang="en-US" dirty="0"/>
              <a:t>. T. Blank -  Electronic Packaging, Interconnects and Huge Battery Systems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ABCAC2A-2C33-4AA8-AFB6-E9ECD1DBB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u="sng" dirty="0"/>
              <a:t>Ausgangslage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Das IPE benötigt für den Aufbau von 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USCT-Systemen</a:t>
            </a:r>
          </a:p>
          <a:p>
            <a:r>
              <a:rPr lang="de-DE" dirty="0" err="1"/>
              <a:t>Quench</a:t>
            </a:r>
            <a:r>
              <a:rPr lang="de-DE" dirty="0"/>
              <a:t>-Detektorsystemen</a:t>
            </a:r>
          </a:p>
          <a:p>
            <a:r>
              <a:rPr lang="de-DE" dirty="0"/>
              <a:t>CMS-Hochleistung FPGA-Systemen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unmittelbar Platz zur Herstellung dieser Systeme.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Im Anschluss an diese Produktionsphase soll die Halle auch zur Beherbergung der HSS-Sensorproduktion dienen. Hierfür muss die „Industriehalle“ durch einen Reinraum erweitert werden.</a:t>
            </a:r>
          </a:p>
          <a:p>
            <a:pPr marL="0" indent="0">
              <a:buNone/>
            </a:pPr>
            <a:r>
              <a:rPr lang="de-DE" dirty="0"/>
              <a:t>In der weiteren Folge nach Errichtung des KCOP-Gebäudes sollen Teile des DDL-Labor in das Gebäude integriert werden.</a:t>
            </a:r>
          </a:p>
        </p:txBody>
      </p:sp>
    </p:spTree>
    <p:extLst>
      <p:ext uri="{BB962C8B-B14F-4D97-AF65-F5344CB8AC3E}">
        <p14:creationId xmlns:p14="http://schemas.microsoft.com/office/powerpoint/2010/main" val="172346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033"/>
    </mc:Choice>
    <mc:Fallback xmlns="">
      <p:transition spd="slow" advTm="12603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Planung</a:t>
            </a:r>
            <a:r>
              <a:rPr lang="en-US" dirty="0"/>
              <a:t>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weiteren</a:t>
            </a:r>
            <a:r>
              <a:rPr lang="en-US" dirty="0"/>
              <a:t> </a:t>
            </a:r>
            <a:r>
              <a:rPr lang="en-US" dirty="0" err="1"/>
              <a:t>Fertigungshalle</a:t>
            </a:r>
            <a:endParaRPr lang="de-DE" dirty="0"/>
          </a:p>
        </p:txBody>
      </p:sp>
      <p:sp>
        <p:nvSpPr>
          <p:cNvPr id="22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339752" y="6438853"/>
            <a:ext cx="4670400" cy="360363"/>
          </a:xfrm>
        </p:spPr>
        <p:txBody>
          <a:bodyPr/>
          <a:lstStyle/>
          <a:p>
            <a:r>
              <a:rPr lang="en-US" dirty="0"/>
              <a:t>Dr.-</a:t>
            </a:r>
            <a:r>
              <a:rPr lang="en-US" dirty="0" err="1"/>
              <a:t>Ing</a:t>
            </a:r>
            <a:r>
              <a:rPr lang="en-US" dirty="0"/>
              <a:t>. T. Blank -  Electronic Packaging, Interconnects and Huge Battery Systems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ABCAC2A-2C33-4AA8-AFB6-E9ECD1DBB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78861"/>
            <a:ext cx="8356600" cy="4894262"/>
          </a:xfrm>
        </p:spPr>
        <p:txBody>
          <a:bodyPr/>
          <a:lstStyle/>
          <a:p>
            <a:pPr marL="0" indent="0">
              <a:buNone/>
            </a:pPr>
            <a:r>
              <a:rPr lang="de-DE" u="sng" dirty="0"/>
              <a:t>Gebäudeplanung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24C44F4-2CAE-4E03-92DF-B5305632F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363184"/>
            <a:ext cx="7056784" cy="496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2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033"/>
    </mc:Choice>
    <mc:Fallback xmlns="">
      <p:transition spd="slow" advTm="12603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Planung</a:t>
            </a:r>
            <a:r>
              <a:rPr lang="en-US" dirty="0"/>
              <a:t>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weiteren</a:t>
            </a:r>
            <a:r>
              <a:rPr lang="en-US" dirty="0"/>
              <a:t> </a:t>
            </a:r>
            <a:r>
              <a:rPr lang="en-US" dirty="0" err="1"/>
              <a:t>Fertigungshalle</a:t>
            </a:r>
            <a:endParaRPr lang="de-DE" dirty="0"/>
          </a:p>
        </p:txBody>
      </p:sp>
      <p:sp>
        <p:nvSpPr>
          <p:cNvPr id="22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339752" y="6438853"/>
            <a:ext cx="4670400" cy="360363"/>
          </a:xfrm>
        </p:spPr>
        <p:txBody>
          <a:bodyPr/>
          <a:lstStyle/>
          <a:p>
            <a:r>
              <a:rPr lang="en-US" dirty="0"/>
              <a:t>Dr.-</a:t>
            </a:r>
            <a:r>
              <a:rPr lang="en-US" dirty="0" err="1"/>
              <a:t>Ing</a:t>
            </a:r>
            <a:r>
              <a:rPr lang="en-US" dirty="0"/>
              <a:t>. T. Blank -  Electronic Packaging, Interconnects and Huge Battery Systems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ABCAC2A-2C33-4AA8-AFB6-E9ECD1DBB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78861"/>
            <a:ext cx="8356600" cy="4894262"/>
          </a:xfrm>
        </p:spPr>
        <p:txBody>
          <a:bodyPr/>
          <a:lstStyle/>
          <a:p>
            <a:pPr marL="0" indent="0">
              <a:buNone/>
            </a:pPr>
            <a:r>
              <a:rPr lang="de-DE" u="sng" dirty="0"/>
              <a:t>Gebäudeplanung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2DAE474-BB81-4D56-915D-4EBFF3575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84784"/>
            <a:ext cx="6839126" cy="4871063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718BBCE0-D45B-497F-86A3-ACEF112229A2}"/>
              </a:ext>
            </a:extLst>
          </p:cNvPr>
          <p:cNvSpPr/>
          <p:nvPr/>
        </p:nvSpPr>
        <p:spPr>
          <a:xfrm>
            <a:off x="7010152" y="4437112"/>
            <a:ext cx="1738312" cy="1436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IPE</a:t>
            </a:r>
          </a:p>
        </p:txBody>
      </p:sp>
    </p:spTree>
    <p:extLst>
      <p:ext uri="{BB962C8B-B14F-4D97-AF65-F5344CB8AC3E}">
        <p14:creationId xmlns:p14="http://schemas.microsoft.com/office/powerpoint/2010/main" val="165336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033"/>
    </mc:Choice>
    <mc:Fallback xmlns="">
      <p:transition spd="slow" advTm="12603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Planung</a:t>
            </a:r>
            <a:r>
              <a:rPr lang="en-US" dirty="0"/>
              <a:t>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weiteren</a:t>
            </a:r>
            <a:r>
              <a:rPr lang="en-US" dirty="0"/>
              <a:t> </a:t>
            </a:r>
            <a:r>
              <a:rPr lang="en-US" dirty="0" err="1"/>
              <a:t>Fertigungshalle</a:t>
            </a:r>
            <a:endParaRPr lang="de-DE" dirty="0"/>
          </a:p>
        </p:txBody>
      </p:sp>
      <p:sp>
        <p:nvSpPr>
          <p:cNvPr id="22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339752" y="6438853"/>
            <a:ext cx="4670400" cy="360363"/>
          </a:xfrm>
        </p:spPr>
        <p:txBody>
          <a:bodyPr/>
          <a:lstStyle/>
          <a:p>
            <a:r>
              <a:rPr lang="en-US" dirty="0"/>
              <a:t>Dr.-</a:t>
            </a:r>
            <a:r>
              <a:rPr lang="en-US" dirty="0" err="1"/>
              <a:t>Ing</a:t>
            </a:r>
            <a:r>
              <a:rPr lang="en-US" dirty="0"/>
              <a:t>. T. Blank -  Electronic Packaging, Interconnects and Huge Battery Systems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ABCAC2A-2C33-4AA8-AFB6-E9ECD1DBB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78861"/>
            <a:ext cx="8356600" cy="4894262"/>
          </a:xfrm>
        </p:spPr>
        <p:txBody>
          <a:bodyPr/>
          <a:lstStyle/>
          <a:p>
            <a:pPr marL="0" indent="0">
              <a:buNone/>
            </a:pPr>
            <a:r>
              <a:rPr lang="de-DE" u="sng" dirty="0"/>
              <a:t>Gebäudeplanung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5FFE3DD-7C4F-4D65-B8A5-79B5970C1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27" y="1412776"/>
            <a:ext cx="8214318" cy="381642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3C54795-8DD4-438F-BE05-AE260DA54901}"/>
              </a:ext>
            </a:extLst>
          </p:cNvPr>
          <p:cNvSpPr txBox="1"/>
          <p:nvPr/>
        </p:nvSpPr>
        <p:spPr>
          <a:xfrm flipH="1">
            <a:off x="1115616" y="5271755"/>
            <a:ext cx="3869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Innenraumhöhe geeignet für die Installation einer Reinraumkabine bis zur Klasse ISO5</a:t>
            </a:r>
          </a:p>
        </p:txBody>
      </p:sp>
    </p:spTree>
    <p:extLst>
      <p:ext uri="{BB962C8B-B14F-4D97-AF65-F5344CB8AC3E}">
        <p14:creationId xmlns:p14="http://schemas.microsoft.com/office/powerpoint/2010/main" val="54310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033"/>
    </mc:Choice>
    <mc:Fallback xmlns="">
      <p:transition spd="slow" advTm="12603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95895AC-87D7-4DE5-A6CC-6DBEBEAF3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711" y="1015191"/>
            <a:ext cx="6918481" cy="416532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Planung</a:t>
            </a:r>
            <a:r>
              <a:rPr lang="en-US" dirty="0"/>
              <a:t>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weiteren</a:t>
            </a:r>
            <a:r>
              <a:rPr lang="en-US" dirty="0"/>
              <a:t> </a:t>
            </a:r>
            <a:r>
              <a:rPr lang="en-US" dirty="0" err="1"/>
              <a:t>Fertigungshalle</a:t>
            </a:r>
            <a:endParaRPr lang="de-DE" dirty="0"/>
          </a:p>
        </p:txBody>
      </p:sp>
      <p:sp>
        <p:nvSpPr>
          <p:cNvPr id="22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339752" y="6438853"/>
            <a:ext cx="4670400" cy="360363"/>
          </a:xfrm>
        </p:spPr>
        <p:txBody>
          <a:bodyPr/>
          <a:lstStyle/>
          <a:p>
            <a:r>
              <a:rPr lang="en-US" dirty="0"/>
              <a:t>Dr.-</a:t>
            </a:r>
            <a:r>
              <a:rPr lang="en-US" dirty="0" err="1"/>
              <a:t>Ing</a:t>
            </a:r>
            <a:r>
              <a:rPr lang="en-US" dirty="0"/>
              <a:t>. T. Blank -  Electronic Packaging, Interconnects and Huge Battery Systems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ABCAC2A-2C33-4AA8-AFB6-E9ECD1DBB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78861"/>
            <a:ext cx="8356600" cy="4894262"/>
          </a:xfrm>
        </p:spPr>
        <p:txBody>
          <a:bodyPr/>
          <a:lstStyle/>
          <a:p>
            <a:pPr marL="0" indent="0">
              <a:buNone/>
            </a:pPr>
            <a:r>
              <a:rPr lang="de-DE" u="sng" dirty="0"/>
              <a:t>Gebäudeplanung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3C54795-8DD4-438F-BE05-AE260DA54901}"/>
              </a:ext>
            </a:extLst>
          </p:cNvPr>
          <p:cNvSpPr txBox="1"/>
          <p:nvPr/>
        </p:nvSpPr>
        <p:spPr>
          <a:xfrm flipH="1">
            <a:off x="1403648" y="4595500"/>
            <a:ext cx="6048672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i="1" u="sng" dirty="0"/>
              <a:t>Stand der Innenraumplanung: </a:t>
            </a:r>
          </a:p>
          <a:p>
            <a:r>
              <a:rPr lang="de-DE" dirty="0"/>
              <a:t>520 m2 Gesamtfläche, </a:t>
            </a:r>
          </a:p>
          <a:p>
            <a:r>
              <a:rPr lang="de-DE" dirty="0"/>
              <a:t>61 m2 Elektrowerkstatt (lauter Burn-In von CMS Racks)</a:t>
            </a:r>
          </a:p>
          <a:p>
            <a:r>
              <a:rPr lang="de-DE" dirty="0"/>
              <a:t>41 m2 Technik und ca. 40 m2 Sanitär und Lagerraum</a:t>
            </a:r>
          </a:p>
          <a:p>
            <a:r>
              <a:rPr lang="de-DE" dirty="0"/>
              <a:t>Ca. 380 m2 Hauptraum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9BFA51F-AA7F-48DE-AA9E-BD86A4877526}"/>
              </a:ext>
            </a:extLst>
          </p:cNvPr>
          <p:cNvSpPr txBox="1"/>
          <p:nvPr/>
        </p:nvSpPr>
        <p:spPr>
          <a:xfrm>
            <a:off x="3702843" y="291318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31x17 = 520 m2 </a:t>
            </a:r>
          </a:p>
        </p:txBody>
      </p:sp>
    </p:spTree>
    <p:extLst>
      <p:ext uri="{BB962C8B-B14F-4D97-AF65-F5344CB8AC3E}">
        <p14:creationId xmlns:p14="http://schemas.microsoft.com/office/powerpoint/2010/main" val="406540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033"/>
    </mc:Choice>
    <mc:Fallback xmlns="">
      <p:transition spd="slow" advTm="12603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1E40CA-DDEF-4007-A887-8048B602D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Bau 233 – Weitere Schritte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25EBD1-D62C-4207-ABA2-E6B5627EA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696" y="908720"/>
            <a:ext cx="8356600" cy="5328592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Koordinierungsgespräch mit Vertretern des Landes am 25.03.20 </a:t>
            </a:r>
          </a:p>
          <a:p>
            <a:pPr marL="0" indent="0">
              <a:buNone/>
            </a:pPr>
            <a:r>
              <a:rPr lang="de-DE" sz="1600" dirty="0"/>
              <a:t>Das Koordinierungsgespräch ist der offizielle Start des Projektes. Hier soll ein Überblick zum Projekt, den Forschungsbereich sowie ein erster Entwurf des </a:t>
            </a:r>
            <a:r>
              <a:rPr lang="de-DE" sz="1600" dirty="0" err="1"/>
              <a:t>Stellen-und</a:t>
            </a:r>
            <a:r>
              <a:rPr lang="de-DE" sz="1600" dirty="0"/>
              <a:t> Raumbedarfs mit Kostenschätzung vorgestellt werden. </a:t>
            </a:r>
          </a:p>
          <a:p>
            <a:pPr marL="0" indent="0">
              <a:buNone/>
            </a:pPr>
            <a:endParaRPr lang="de-DE" dirty="0"/>
          </a:p>
          <a:p>
            <a:pPr lvl="0"/>
            <a:r>
              <a:rPr lang="de-DE" sz="1400" dirty="0"/>
              <a:t>In der Fertigungshalle wird kein zusätzliches Waschbecken benötigt. Der Sanitärbereich ist ausreichend. Die Waschbecken sind hier mit Warmwasser vorzusehen, aufgrund schmutziger Tätigkeit (Fette, Öle).</a:t>
            </a:r>
          </a:p>
          <a:p>
            <a:pPr lvl="0"/>
            <a:r>
              <a:rPr lang="de-DE" sz="1400" dirty="0"/>
              <a:t>Im Außenbereich der Halle wird ein Platzhalter für ein Stickstoff-Flaschenbündel (kein Tank) vorgesehen (spätere Ausbaustufe)</a:t>
            </a:r>
          </a:p>
          <a:p>
            <a:pPr lvl="0"/>
            <a:r>
              <a:rPr lang="de-DE" sz="1400" dirty="0"/>
              <a:t>Druckluftseitig wird das Gebäude erschlossen (Anschluss im Technikraum)</a:t>
            </a:r>
          </a:p>
          <a:p>
            <a:pPr lvl="0"/>
            <a:r>
              <a:rPr lang="de-DE" sz="1400" dirty="0"/>
              <a:t>Der Direktanschluss der Racks in der E-Werkstatt wird nochmal überprüft</a:t>
            </a:r>
          </a:p>
          <a:p>
            <a:pPr lvl="0"/>
            <a:r>
              <a:rPr lang="de-DE" sz="1400" dirty="0"/>
              <a:t>Die Innentemperatur der Fertigungshalle soll im Winter 20°C betragen. Im Sommer &lt; 26°C.</a:t>
            </a:r>
          </a:p>
          <a:p>
            <a:pPr lvl="0"/>
            <a:r>
              <a:rPr lang="de-DE" sz="1400" dirty="0"/>
              <a:t>Die temporäre Lösung „HSS“ ist völlig autark und wird weiterhin in der Planung für die Fertigungshalle nicht berücksichtigt</a:t>
            </a:r>
          </a:p>
          <a:p>
            <a:pPr lvl="0"/>
            <a:r>
              <a:rPr lang="de-DE" sz="1400" dirty="0"/>
              <a:t>Nach Rücksprache mit der FM-Leitung werden die Entwürfe zur Halle nochmals überarbeitet. </a:t>
            </a:r>
            <a:br>
              <a:rPr lang="de-DE" sz="1400" dirty="0"/>
            </a:br>
            <a:r>
              <a:rPr lang="de-DE" sz="1400" dirty="0"/>
              <a:t>Ziel ist eine Industriehalle mit einheitlicher Raumhöhe (Flachdach).</a:t>
            </a:r>
          </a:p>
          <a:p>
            <a:r>
              <a:rPr lang="de-DE" sz="1400" dirty="0"/>
              <a:t>Bezüglich der PV Anlage wird eine Studie erarbeitet, die die Beschattung durch den Baumbestand</a:t>
            </a:r>
            <a:br>
              <a:rPr lang="de-DE" sz="1400" dirty="0"/>
            </a:br>
            <a:r>
              <a:rPr lang="de-DE" sz="1400" dirty="0"/>
              <a:t>und eine entsprechende Anordnung der PV-Module darstellt.</a:t>
            </a:r>
          </a:p>
          <a:p>
            <a:pPr marL="0" indent="0">
              <a:buNone/>
            </a:pPr>
            <a:r>
              <a:rPr lang="de-DE"/>
              <a:t>	Übergabe </a:t>
            </a:r>
            <a:r>
              <a:rPr lang="de-DE" dirty="0"/>
              <a:t>von B233 an den Nutzer: Ende </a:t>
            </a:r>
            <a:r>
              <a:rPr lang="de-DE"/>
              <a:t>Q2 2021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B6926F-E41D-478F-BF6B-F97EA3FD476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93AE67-9C0B-442C-B744-52080BAE147C}" type="datetime1">
              <a:rPr lang="de-DE" smtClean="0"/>
              <a:t>04.03.2020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1DBEEE-ACAE-400A-AB96-F1617A07C4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Dr.-Ing. T. Blank -  Electronic Packaging, Interconnects and Huge Battery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858285"/>
      </p:ext>
    </p:extLst>
  </p:cSld>
  <p:clrMapOvr>
    <a:masterClrMapping/>
  </p:clrMapOvr>
</p:sld>
</file>

<file path=ppt/theme/theme1.xml><?xml version="1.0" encoding="utf-8"?>
<a:theme xmlns:a="http://schemas.openxmlformats.org/drawingml/2006/main" name="KIT_master_ppt2007_de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KIT_master_ppt2007_de</Template>
  <TotalTime>0</TotalTime>
  <Words>461</Words>
  <Application>Microsoft Office PowerPoint</Application>
  <PresentationFormat>Bildschirmpräsentation (4:3)</PresentationFormat>
  <Paragraphs>52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9" baseType="lpstr">
      <vt:lpstr>Arial</vt:lpstr>
      <vt:lpstr>KIT_master_ppt2007_de</vt:lpstr>
      <vt:lpstr>Status der Bauplanung für das Fertigungsgebäude B233</vt:lpstr>
      <vt:lpstr>Planung einer weiteren Fertigngshalle</vt:lpstr>
      <vt:lpstr>Planung einer weiteren Fertigungshalle</vt:lpstr>
      <vt:lpstr>Planung einer weiteren Fertigungshalle</vt:lpstr>
      <vt:lpstr>Planung einer weiteren Fertigungshalle</vt:lpstr>
      <vt:lpstr>Planung einer weiteren Fertigungshalle</vt:lpstr>
      <vt:lpstr>Bau 233 – Weitere Schritte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Blank, Thomas (IPE)</dc:creator>
  <cp:lastModifiedBy>Blank, Thomas (IPE)</cp:lastModifiedBy>
  <cp:revision>623</cp:revision>
  <cp:lastPrinted>2016-03-04T16:50:56Z</cp:lastPrinted>
  <dcterms:created xsi:type="dcterms:W3CDTF">2015-10-19T06:10:36Z</dcterms:created>
  <dcterms:modified xsi:type="dcterms:W3CDTF">2020-03-04T21:21:11Z</dcterms:modified>
</cp:coreProperties>
</file>