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1" r:id="rId1"/>
  </p:sldMasterIdLst>
  <p:notesMasterIdLst>
    <p:notesMasterId r:id="rId12"/>
  </p:notesMasterIdLst>
  <p:sldIdLst>
    <p:sldId id="256" r:id="rId2"/>
    <p:sldId id="275" r:id="rId3"/>
    <p:sldId id="276" r:id="rId4"/>
    <p:sldId id="277" r:id="rId5"/>
    <p:sldId id="278" r:id="rId6"/>
    <p:sldId id="282" r:id="rId7"/>
    <p:sldId id="280" r:id="rId8"/>
    <p:sldId id="281" r:id="rId9"/>
    <p:sldId id="283" r:id="rId10"/>
    <p:sldId id="279" r:id="rId11"/>
  </p:sldIdLst>
  <p:sldSz cx="9144000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6807" autoAdjust="0"/>
  </p:normalViewPr>
  <p:slideViewPr>
    <p:cSldViewPr snapToGrid="0">
      <p:cViewPr varScale="1">
        <p:scale>
          <a:sx n="158" d="100"/>
          <a:sy n="158" d="100"/>
        </p:scale>
        <p:origin x="144" y="2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F02CA-77CB-4E54-B712-21E588799EE8}" type="datetimeFigureOut">
              <a:rPr lang="de-DE" smtClean="0"/>
              <a:t>03.03.2020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F729A-0AF0-4995-B32B-9504BC6896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79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4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68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52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36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20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04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88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72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47677" r="9838" b="25754"/>
          <a:stretch/>
        </p:blipFill>
        <p:spPr>
          <a:xfrm>
            <a:off x="71437" y="2664476"/>
            <a:ext cx="9001125" cy="2108945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D0375CB-CDC3-4E6E-A980-3037F509D7B4}"/>
              </a:ext>
            </a:extLst>
          </p:cNvPr>
          <p:cNvGrpSpPr/>
          <p:nvPr userDrawn="1"/>
        </p:nvGrpSpPr>
        <p:grpSpPr>
          <a:xfrm>
            <a:off x="0" y="0"/>
            <a:ext cx="9144000" cy="5145088"/>
            <a:chOff x="0" y="0"/>
            <a:chExt cx="9144000" cy="5145088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378E9274-6A1C-407A-8B34-90A9AF072F2A}"/>
                </a:ext>
              </a:extLst>
            </p:cNvPr>
            <p:cNvSpPr/>
            <p:nvPr userDrawn="1"/>
          </p:nvSpPr>
          <p:spPr>
            <a:xfrm>
              <a:off x="71437" y="2417213"/>
              <a:ext cx="9001125" cy="33814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48CE3347-F78C-4A40-B1CB-45F0EA339079}"/>
                </a:ext>
              </a:extLst>
            </p:cNvPr>
            <p:cNvSpPr/>
            <p:nvPr userDrawn="1"/>
          </p:nvSpPr>
          <p:spPr>
            <a:xfrm>
              <a:off x="0" y="0"/>
              <a:ext cx="9144000" cy="5145088"/>
            </a:xfrm>
            <a:custGeom>
              <a:avLst/>
              <a:gdLst>
                <a:gd name="connsiteX0" fmla="*/ 101447 w 9130894"/>
                <a:gd name="connsiteY0" fmla="*/ 108424 h 5145088"/>
                <a:gd name="connsiteX1" fmla="*/ 101447 w 9130894"/>
                <a:gd name="connsiteY1" fmla="*/ 4623069 h 5145088"/>
                <a:gd name="connsiteX2" fmla="*/ 227202 w 9130894"/>
                <a:gd name="connsiteY2" fmla="*/ 4748824 h 5145088"/>
                <a:gd name="connsiteX3" fmla="*/ 9029447 w 9130894"/>
                <a:gd name="connsiteY3" fmla="*/ 4748824 h 5145088"/>
                <a:gd name="connsiteX4" fmla="*/ 9029447 w 9130894"/>
                <a:gd name="connsiteY4" fmla="*/ 234179 h 5145088"/>
                <a:gd name="connsiteX5" fmla="*/ 8903692 w 9130894"/>
                <a:gd name="connsiteY5" fmla="*/ 108424 h 5145088"/>
                <a:gd name="connsiteX6" fmla="*/ 0 w 9130894"/>
                <a:gd name="connsiteY6" fmla="*/ 0 h 5145088"/>
                <a:gd name="connsiteX7" fmla="*/ 9130894 w 9130894"/>
                <a:gd name="connsiteY7" fmla="*/ 0 h 5145088"/>
                <a:gd name="connsiteX8" fmla="*/ 9130894 w 9130894"/>
                <a:gd name="connsiteY8" fmla="*/ 5145088 h 5145088"/>
                <a:gd name="connsiteX9" fmla="*/ 0 w 9130894"/>
                <a:gd name="connsiteY9" fmla="*/ 5145088 h 514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30894" h="5145088">
                  <a:moveTo>
                    <a:pt x="101447" y="108424"/>
                  </a:moveTo>
                  <a:lnTo>
                    <a:pt x="101447" y="4623069"/>
                  </a:lnTo>
                  <a:cubicBezTo>
                    <a:pt x="101447" y="4692522"/>
                    <a:pt x="157749" y="4748824"/>
                    <a:pt x="227202" y="4748824"/>
                  </a:cubicBezTo>
                  <a:lnTo>
                    <a:pt x="9029447" y="4748824"/>
                  </a:lnTo>
                  <a:lnTo>
                    <a:pt x="9029447" y="234179"/>
                  </a:lnTo>
                  <a:cubicBezTo>
                    <a:pt x="9029447" y="164726"/>
                    <a:pt x="8973145" y="108424"/>
                    <a:pt x="8903692" y="108424"/>
                  </a:cubicBezTo>
                  <a:close/>
                  <a:moveTo>
                    <a:pt x="0" y="0"/>
                  </a:moveTo>
                  <a:lnTo>
                    <a:pt x="9130894" y="0"/>
                  </a:lnTo>
                  <a:lnTo>
                    <a:pt x="9130894" y="5145088"/>
                  </a:lnTo>
                  <a:lnTo>
                    <a:pt x="0" y="51450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</a:p>
          </p:txBody>
        </p:sp>
      </p:grpSp>
      <p:sp>
        <p:nvSpPr>
          <p:cNvPr id="15" name="Text Box 21">
            <a:extLst>
              <a:ext uri="{FF2B5EF4-FFF2-40B4-BE49-F238E27FC236}">
                <a16:creationId xmlns:a16="http://schemas.microsoft.com/office/drawing/2014/main" id="{9BF9BEC3-F76B-4D75-9812-898E01614A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6688" y="2505493"/>
            <a:ext cx="5779498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de-DE" altLang="de-DE" sz="1010" dirty="0" smtClean="0">
                <a:solidFill>
                  <a:schemeClr val="bg1"/>
                </a:solidFill>
              </a:rPr>
              <a:t>Institut für</a:t>
            </a:r>
            <a:r>
              <a:rPr lang="de-DE" altLang="de-DE" sz="1010" baseline="0" dirty="0" smtClean="0">
                <a:solidFill>
                  <a:schemeClr val="bg1"/>
                </a:solidFill>
              </a:rPr>
              <a:t> Prozessdatenverarbeitung und Elektronik </a:t>
            </a:r>
            <a:endParaRPr lang="de-DE" altLang="de-DE" sz="1010" dirty="0">
              <a:solidFill>
                <a:schemeClr val="bg1"/>
              </a:solidFill>
            </a:endParaRP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6000" y="4895776"/>
            <a:ext cx="3606670" cy="12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825" noProof="0" dirty="0"/>
              <a:t>KIT – Die Forschungsuniversität in der Helmholtz-Gemeinschaft</a:t>
            </a:r>
            <a:endParaRPr lang="en-US" sz="825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044" y="184387"/>
            <a:ext cx="782758" cy="36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16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360000" y="219669"/>
            <a:ext cx="8424000" cy="3720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6" name="Textplatzhalter 10"/>
          <p:cNvSpPr>
            <a:spLocks noGrp="1"/>
          </p:cNvSpPr>
          <p:nvPr>
            <p:ph idx="1"/>
          </p:nvPr>
        </p:nvSpPr>
        <p:spPr>
          <a:xfrm>
            <a:off x="360000" y="878066"/>
            <a:ext cx="8424000" cy="38573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2833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9740"/>
            <a:ext cx="9144000" cy="271547"/>
          </a:xfrm>
          <a:prstGeom prst="rect">
            <a:avLst/>
          </a:prstGeom>
        </p:spPr>
      </p:pic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360000" y="219669"/>
            <a:ext cx="8424000" cy="3720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360000" y="878066"/>
            <a:ext cx="8424000" cy="38573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hteck 4"/>
          <p:cNvSpPr/>
          <p:nvPr userDrawn="1"/>
        </p:nvSpPr>
        <p:spPr>
          <a:xfrm>
            <a:off x="8399937" y="4879740"/>
            <a:ext cx="4732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3FFF309-7B43-4697-A594-9877CC163A2D}" type="slidenum">
              <a:rPr kumimoji="0" lang="de-DE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algn="r"/>
              <a:t>‹Nr.›</a:t>
            </a:fld>
            <a:endParaRPr lang="de-DE" dirty="0"/>
          </a:p>
        </p:txBody>
      </p:sp>
      <p:sp>
        <p:nvSpPr>
          <p:cNvPr id="6" name="Rechteck 5"/>
          <p:cNvSpPr/>
          <p:nvPr userDrawn="1"/>
        </p:nvSpPr>
        <p:spPr>
          <a:xfrm>
            <a:off x="0" y="4965877"/>
            <a:ext cx="66006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0" lang="de-D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	HSS</a:t>
            </a:r>
            <a:endParaRPr lang="de-DE" sz="1200" b="0" dirty="0"/>
          </a:p>
        </p:txBody>
      </p:sp>
    </p:spTree>
    <p:extLst>
      <p:ext uri="{BB962C8B-B14F-4D97-AF65-F5344CB8AC3E}">
        <p14:creationId xmlns:p14="http://schemas.microsoft.com/office/powerpoint/2010/main" val="75288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2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80000" rtl="0" eaLnBrk="1" latinLnBrk="0" hangingPunct="1">
        <a:lnSpc>
          <a:spcPts val="1800"/>
        </a:lnSpc>
        <a:spcBef>
          <a:spcPts val="1100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tabLst>
          <a:tab pos="180000" algn="l"/>
          <a:tab pos="3600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462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54310" y="1065626"/>
            <a:ext cx="8474961" cy="461665"/>
          </a:xfrm>
          <a:prstGeom prst="rect">
            <a:avLst/>
          </a:prstGeom>
          <a:solidFill>
            <a:srgbClr val="E5EDF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HSS – </a:t>
            </a:r>
            <a:r>
              <a:rPr lang="en-GB" sz="2400" b="1" dirty="0" err="1">
                <a:solidFill>
                  <a:schemeClr val="tx2"/>
                </a:solidFill>
              </a:rPr>
              <a:t>H</a:t>
            </a:r>
            <a:r>
              <a:rPr lang="en-GB" sz="2400" b="1" dirty="0" err="1" smtClean="0">
                <a:solidFill>
                  <a:schemeClr val="tx2"/>
                </a:solidFill>
              </a:rPr>
              <a:t>ochauflösende</a:t>
            </a:r>
            <a:r>
              <a:rPr lang="en-GB" sz="2400" b="1" dirty="0" smtClean="0">
                <a:solidFill>
                  <a:schemeClr val="tx2"/>
                </a:solidFill>
              </a:rPr>
              <a:t> </a:t>
            </a:r>
            <a:r>
              <a:rPr lang="en-GB" sz="2400" b="1" dirty="0" err="1" smtClean="0">
                <a:solidFill>
                  <a:schemeClr val="tx2"/>
                </a:solidFill>
              </a:rPr>
              <a:t>supraleitende</a:t>
            </a:r>
            <a:r>
              <a:rPr lang="en-GB" sz="2400" b="1" dirty="0" smtClean="0">
                <a:solidFill>
                  <a:schemeClr val="tx2"/>
                </a:solidFill>
              </a:rPr>
              <a:t> </a:t>
            </a:r>
            <a:r>
              <a:rPr lang="en-GB" sz="2400" b="1" dirty="0" err="1" smtClean="0">
                <a:solidFill>
                  <a:schemeClr val="tx2"/>
                </a:solidFill>
              </a:rPr>
              <a:t>Sensoren</a:t>
            </a:r>
            <a:r>
              <a:rPr lang="en-GB" sz="2400" b="1" dirty="0" smtClean="0">
                <a:solidFill>
                  <a:schemeClr val="tx2"/>
                </a:solidFill>
              </a:rPr>
              <a:t> </a:t>
            </a:r>
            <a:endParaRPr lang="de-DE" sz="2000" b="1" dirty="0">
              <a:solidFill>
                <a:schemeClr val="tx2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54310" y="1527291"/>
            <a:ext cx="1959575" cy="313932"/>
          </a:xfrm>
          <a:prstGeom prst="rect">
            <a:avLst/>
          </a:prstGeom>
          <a:solidFill>
            <a:srgbClr val="E5EDFB">
              <a:alpha val="40000"/>
            </a:srgbClr>
          </a:solidFill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 smtClean="0">
                <a:solidFill>
                  <a:schemeClr val="tx2"/>
                </a:solidFill>
              </a:rPr>
              <a:t>Was, wo</a:t>
            </a:r>
            <a:r>
              <a:rPr lang="en-US" sz="1600" b="1" smtClean="0">
                <a:solidFill>
                  <a:schemeClr val="tx2"/>
                </a:solidFill>
              </a:rPr>
              <a:t>, warum</a:t>
            </a:r>
            <a:r>
              <a:rPr lang="en-US" sz="1600" b="1" dirty="0" smtClean="0">
                <a:solidFill>
                  <a:schemeClr val="tx2"/>
                </a:solidFill>
              </a:rPr>
              <a:t>? </a:t>
            </a:r>
            <a:endParaRPr lang="en-US" sz="1600" b="1" dirty="0">
              <a:solidFill>
                <a:schemeClr val="tx2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033" y="181925"/>
            <a:ext cx="594189" cy="3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1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Maschinenpark 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85061"/>
              </p:ext>
            </p:extLst>
          </p:nvPr>
        </p:nvGraphicFramePr>
        <p:xfrm>
          <a:off x="360000" y="726501"/>
          <a:ext cx="8084265" cy="4031161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7038886">
                  <a:extLst>
                    <a:ext uri="{9D8B030D-6E8A-4147-A177-3AD203B41FA5}">
                      <a16:colId xmlns:a16="http://schemas.microsoft.com/office/drawing/2014/main" val="299479310"/>
                    </a:ext>
                  </a:extLst>
                </a:gridCol>
                <a:gridCol w="1045379">
                  <a:extLst>
                    <a:ext uri="{9D8B030D-6E8A-4147-A177-3AD203B41FA5}">
                      <a16:colId xmlns:a16="http://schemas.microsoft.com/office/drawing/2014/main" val="2487312768"/>
                    </a:ext>
                  </a:extLst>
                </a:gridCol>
              </a:tblGrid>
              <a:tr h="172729"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800" b="1" u="none" strike="noStrike" dirty="0" smtClean="0">
                          <a:effectLst/>
                        </a:rPr>
                        <a:t>Investitionen</a:t>
                      </a:r>
                      <a:r>
                        <a:rPr lang="de-DE" sz="800" b="1" u="none" strike="noStrike" baseline="0" dirty="0" smtClean="0">
                          <a:effectLst/>
                        </a:rPr>
                        <a:t> 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4" marR="5234" marT="523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800" b="1" u="none" strike="noStrike" dirty="0">
                          <a:effectLst/>
                        </a:rPr>
                        <a:t>Erforderliches Budget (T€)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4" marR="5234" marT="5234" marB="0" anchor="ctr"/>
                </a:tc>
                <a:extLst>
                  <a:ext uri="{0D108BD9-81ED-4DB2-BD59-A6C34878D82A}">
                    <a16:rowId xmlns:a16="http://schemas.microsoft.com/office/drawing/2014/main" val="1110402368"/>
                  </a:ext>
                </a:extLst>
              </a:tr>
              <a:tr h="167495"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800" u="none" strike="noStrike">
                          <a:effectLst/>
                        </a:rPr>
                        <a:t>Fräsmaschine - Hochfrequenz für Mikrostrukturen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4" marR="5234" marT="523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800" u="none" strike="noStrike">
                          <a:effectLst/>
                        </a:rPr>
                        <a:t>130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4" marR="5234" marT="5234" marB="0" anchor="ctr"/>
                </a:tc>
                <a:extLst>
                  <a:ext uri="{0D108BD9-81ED-4DB2-BD59-A6C34878D82A}">
                    <a16:rowId xmlns:a16="http://schemas.microsoft.com/office/drawing/2014/main" val="1396220837"/>
                  </a:ext>
                </a:extLst>
              </a:tr>
              <a:tr h="167495"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800" u="none" strike="noStrike">
                          <a:effectLst/>
                        </a:rPr>
                        <a:t>Drehmaschine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4" marR="5234" marT="523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800" u="none" strike="noStrike">
                          <a:effectLst/>
                        </a:rPr>
                        <a:t>100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4" marR="5234" marT="5234" marB="0" anchor="ctr"/>
                </a:tc>
                <a:extLst>
                  <a:ext uri="{0D108BD9-81ED-4DB2-BD59-A6C34878D82A}">
                    <a16:rowId xmlns:a16="http://schemas.microsoft.com/office/drawing/2014/main" val="309660576"/>
                  </a:ext>
                </a:extLst>
              </a:tr>
              <a:tr h="167495"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800" u="none" strike="noStrike">
                          <a:effectLst/>
                        </a:rPr>
                        <a:t>3-D Drucker, Sintermetalle-Keramik, Kunststoff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4" marR="5234" marT="523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800" u="none" strike="noStrike">
                          <a:effectLst/>
                        </a:rPr>
                        <a:t>120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4" marR="5234" marT="5234" marB="0" anchor="ctr"/>
                </a:tc>
                <a:extLst>
                  <a:ext uri="{0D108BD9-81ED-4DB2-BD59-A6C34878D82A}">
                    <a16:rowId xmlns:a16="http://schemas.microsoft.com/office/drawing/2014/main" val="2180608887"/>
                  </a:ext>
                </a:extLst>
              </a:tr>
              <a:tr h="167495"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800" u="none" strike="noStrike">
                          <a:effectLst/>
                        </a:rPr>
                        <a:t>Optisches Mikroskop Laserscanning Keyence, 300 mm Tisch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4" marR="5234" marT="523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800" u="none" strike="noStrike">
                          <a:effectLst/>
                        </a:rPr>
                        <a:t>190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4" marR="5234" marT="5234" marB="0" anchor="ctr"/>
                </a:tc>
                <a:extLst>
                  <a:ext uri="{0D108BD9-81ED-4DB2-BD59-A6C34878D82A}">
                    <a16:rowId xmlns:a16="http://schemas.microsoft.com/office/drawing/2014/main" val="2477429339"/>
                  </a:ext>
                </a:extLst>
              </a:tr>
              <a:tr h="167495"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800" u="none" strike="noStrike">
                          <a:effectLst/>
                        </a:rPr>
                        <a:t>FIB mit EDX, EBSD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4" marR="5234" marT="523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800" u="none" strike="noStrike">
                          <a:effectLst/>
                        </a:rPr>
                        <a:t>1000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4" marR="5234" marT="5234" marB="0" anchor="ctr"/>
                </a:tc>
                <a:extLst>
                  <a:ext uri="{0D108BD9-81ED-4DB2-BD59-A6C34878D82A}">
                    <a16:rowId xmlns:a16="http://schemas.microsoft.com/office/drawing/2014/main" val="3094687395"/>
                  </a:ext>
                </a:extLst>
              </a:tr>
              <a:tr h="167495"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800" u="none" strike="noStrike" dirty="0">
                          <a:effectLst/>
                        </a:rPr>
                        <a:t>E-Beam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4" marR="5234" marT="523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800" u="none" strike="noStrike" dirty="0">
                          <a:effectLst/>
                        </a:rPr>
                        <a:t>1200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4" marR="5234" marT="5234" marB="0" anchor="ctr"/>
                </a:tc>
                <a:extLst>
                  <a:ext uri="{0D108BD9-81ED-4DB2-BD59-A6C34878D82A}">
                    <a16:rowId xmlns:a16="http://schemas.microsoft.com/office/drawing/2014/main" val="131605280"/>
                  </a:ext>
                </a:extLst>
              </a:tr>
              <a:tr h="167495"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800" u="none" strike="noStrike" dirty="0" err="1">
                          <a:effectLst/>
                        </a:rPr>
                        <a:t>Femtopulse</a:t>
                      </a:r>
                      <a:r>
                        <a:rPr lang="de-DE" sz="800" u="none" strike="noStrike" dirty="0">
                          <a:effectLst/>
                        </a:rPr>
                        <a:t> Laser mit 3 Quellen UV, Grün, IR zur Materialbearbeitung (Sensoren </a:t>
                      </a:r>
                      <a:r>
                        <a:rPr lang="de-DE" sz="800" u="none" strike="noStrike" dirty="0" err="1">
                          <a:effectLst/>
                        </a:rPr>
                        <a:t>Jeffeson</a:t>
                      </a:r>
                      <a:r>
                        <a:rPr lang="de-DE" sz="800" u="none" strike="noStrike" dirty="0">
                          <a:effectLst/>
                        </a:rPr>
                        <a:t>, </a:t>
                      </a:r>
                      <a:r>
                        <a:rPr lang="de-DE" sz="800" u="none" strike="noStrike" dirty="0" err="1">
                          <a:effectLst/>
                        </a:rPr>
                        <a:t>Microcable</a:t>
                      </a:r>
                      <a:r>
                        <a:rPr lang="de-DE" sz="800" u="none" strike="noStrike" dirty="0">
                          <a:effectLst/>
                        </a:rPr>
                        <a:t>, Strukturierung)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4" marR="5234" marT="523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800" u="none" strike="noStrike">
                          <a:effectLst/>
                        </a:rPr>
                        <a:t>1000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4" marR="5234" marT="5234" marB="0" anchor="ctr"/>
                </a:tc>
                <a:extLst>
                  <a:ext uri="{0D108BD9-81ED-4DB2-BD59-A6C34878D82A}">
                    <a16:rowId xmlns:a16="http://schemas.microsoft.com/office/drawing/2014/main" val="782673180"/>
                  </a:ext>
                </a:extLst>
              </a:tr>
              <a:tr h="167495"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800" u="none" strike="noStrike">
                          <a:effectLst/>
                        </a:rPr>
                        <a:t>Wedge Wedge Bonder (Ersatz H&amp;K)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4" marR="5234" marT="523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800" u="none" strike="noStrike">
                          <a:effectLst/>
                        </a:rPr>
                        <a:t>150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4" marR="5234" marT="5234" marB="0" anchor="ctr"/>
                </a:tc>
                <a:extLst>
                  <a:ext uri="{0D108BD9-81ED-4DB2-BD59-A6C34878D82A}">
                    <a16:rowId xmlns:a16="http://schemas.microsoft.com/office/drawing/2014/main" val="3248535062"/>
                  </a:ext>
                </a:extLst>
              </a:tr>
              <a:tr h="167495"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800" u="none" strike="noStrike">
                          <a:effectLst/>
                        </a:rPr>
                        <a:t>Stud Bump Bonder Large Area (Große Arbeitsflcher Wafer)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4" marR="5234" marT="523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800" u="none" strike="noStrike">
                          <a:effectLst/>
                        </a:rPr>
                        <a:t>180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4" marR="5234" marT="5234" marB="0" anchor="ctr"/>
                </a:tc>
                <a:extLst>
                  <a:ext uri="{0D108BD9-81ED-4DB2-BD59-A6C34878D82A}">
                    <a16:rowId xmlns:a16="http://schemas.microsoft.com/office/drawing/2014/main" val="2728059252"/>
                  </a:ext>
                </a:extLst>
              </a:tr>
              <a:tr h="167495"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800" u="none" strike="noStrike">
                          <a:effectLst/>
                        </a:rPr>
                        <a:t>Femto (Ersatz)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4" marR="5234" marT="523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800" u="none" strike="noStrike">
                          <a:effectLst/>
                        </a:rPr>
                        <a:t>450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4" marR="5234" marT="5234" marB="0" anchor="ctr"/>
                </a:tc>
                <a:extLst>
                  <a:ext uri="{0D108BD9-81ED-4DB2-BD59-A6C34878D82A}">
                    <a16:rowId xmlns:a16="http://schemas.microsoft.com/office/drawing/2014/main" val="1053891554"/>
                  </a:ext>
                </a:extLst>
              </a:tr>
              <a:tr h="16749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800" u="none" strike="noStrike">
                          <a:effectLst/>
                        </a:rPr>
                        <a:t>Solder Mask and High Precision Conductive Ink Jetter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4" marR="5234" marT="523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800" u="none" strike="noStrike">
                          <a:effectLst/>
                        </a:rPr>
                        <a:t>170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4" marR="5234" marT="5234" marB="0" anchor="ctr"/>
                </a:tc>
                <a:extLst>
                  <a:ext uri="{0D108BD9-81ED-4DB2-BD59-A6C34878D82A}">
                    <a16:rowId xmlns:a16="http://schemas.microsoft.com/office/drawing/2014/main" val="3123555000"/>
                  </a:ext>
                </a:extLst>
              </a:tr>
              <a:tr h="167495"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800" u="none" strike="noStrike" dirty="0">
                          <a:effectLst/>
                        </a:rPr>
                        <a:t>Ersatz SMT-</a:t>
                      </a:r>
                      <a:r>
                        <a:rPr lang="de-DE" sz="800" u="none" strike="noStrike" dirty="0" err="1">
                          <a:effectLst/>
                        </a:rPr>
                        <a:t>Bestücker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4" marR="5234" marT="523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800" u="none" strike="noStrike">
                          <a:effectLst/>
                        </a:rPr>
                        <a:t>300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4" marR="5234" marT="5234" marB="0" anchor="ctr"/>
                </a:tc>
                <a:extLst>
                  <a:ext uri="{0D108BD9-81ED-4DB2-BD59-A6C34878D82A}">
                    <a16:rowId xmlns:a16="http://schemas.microsoft.com/office/drawing/2014/main" val="1474844915"/>
                  </a:ext>
                </a:extLst>
              </a:tr>
              <a:tr h="167495"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800" u="none" strike="noStrike">
                          <a:effectLst/>
                        </a:rPr>
                        <a:t>LTCC Sinterpresse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4" marR="5234" marT="523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800" u="none" strike="noStrike">
                          <a:effectLst/>
                        </a:rPr>
                        <a:t>820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4" marR="5234" marT="5234" marB="0" anchor="ctr"/>
                </a:tc>
                <a:extLst>
                  <a:ext uri="{0D108BD9-81ED-4DB2-BD59-A6C34878D82A}">
                    <a16:rowId xmlns:a16="http://schemas.microsoft.com/office/drawing/2014/main" val="2448065102"/>
                  </a:ext>
                </a:extLst>
              </a:tr>
              <a:tr h="167495"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800" u="none" strike="noStrike">
                          <a:effectLst/>
                        </a:rPr>
                        <a:t>Bedampfung AuPd für REM Proben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4" marR="5234" marT="523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800" u="none" strike="noStrike">
                          <a:effectLst/>
                        </a:rPr>
                        <a:t>60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4" marR="5234" marT="5234" marB="0" anchor="ctr"/>
                </a:tc>
                <a:extLst>
                  <a:ext uri="{0D108BD9-81ED-4DB2-BD59-A6C34878D82A}">
                    <a16:rowId xmlns:a16="http://schemas.microsoft.com/office/drawing/2014/main" val="386044430"/>
                  </a:ext>
                </a:extLst>
              </a:tr>
              <a:tr h="167495"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800" u="none" strike="noStrike">
                          <a:effectLst/>
                        </a:rPr>
                        <a:t>Cross Section Polishing - automatisiert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4" marR="5234" marT="523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800" u="none" strike="noStrike">
                          <a:effectLst/>
                        </a:rPr>
                        <a:t>45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4" marR="5234" marT="5234" marB="0" anchor="ctr"/>
                </a:tc>
                <a:extLst>
                  <a:ext uri="{0D108BD9-81ED-4DB2-BD59-A6C34878D82A}">
                    <a16:rowId xmlns:a16="http://schemas.microsoft.com/office/drawing/2014/main" val="3468631186"/>
                  </a:ext>
                </a:extLst>
              </a:tr>
              <a:tr h="167495"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800" u="none" strike="noStrike">
                          <a:effectLst/>
                        </a:rPr>
                        <a:t>Säge für die Materialcharakterisierung (Cross Section)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4" marR="5234" marT="523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800" u="none" strike="noStrike">
                          <a:effectLst/>
                        </a:rPr>
                        <a:t>45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4" marR="5234" marT="5234" marB="0" anchor="ctr"/>
                </a:tc>
                <a:extLst>
                  <a:ext uri="{0D108BD9-81ED-4DB2-BD59-A6C34878D82A}">
                    <a16:rowId xmlns:a16="http://schemas.microsoft.com/office/drawing/2014/main" val="1220818374"/>
                  </a:ext>
                </a:extLst>
              </a:tr>
              <a:tr h="167495"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800" u="none" strike="noStrike">
                          <a:effectLst/>
                        </a:rPr>
                        <a:t>MicroPrep: Laser Preparation vor FIB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4" marR="5234" marT="523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800" u="none" strike="noStrike">
                          <a:effectLst/>
                        </a:rPr>
                        <a:t>450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4" marR="5234" marT="5234" marB="0" anchor="ctr"/>
                </a:tc>
                <a:extLst>
                  <a:ext uri="{0D108BD9-81ED-4DB2-BD59-A6C34878D82A}">
                    <a16:rowId xmlns:a16="http://schemas.microsoft.com/office/drawing/2014/main" val="2216854546"/>
                  </a:ext>
                </a:extLst>
              </a:tr>
              <a:tr h="167495"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800" u="none" strike="noStrike">
                          <a:effectLst/>
                        </a:rPr>
                        <a:t>Wafer Mask Bond Aligner BA8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4" marR="5234" marT="523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800" u="none" strike="noStrike">
                          <a:effectLst/>
                        </a:rPr>
                        <a:t>300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4" marR="5234" marT="5234" marB="0" anchor="ctr"/>
                </a:tc>
                <a:extLst>
                  <a:ext uri="{0D108BD9-81ED-4DB2-BD59-A6C34878D82A}">
                    <a16:rowId xmlns:a16="http://schemas.microsoft.com/office/drawing/2014/main" val="1451186808"/>
                  </a:ext>
                </a:extLst>
              </a:tr>
              <a:tr h="167495"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800" u="none" strike="noStrike">
                          <a:effectLst/>
                        </a:rPr>
                        <a:t>Netsch Laser-Flash Vermessung Nanoflash (5 ns Flash) -100-500° (CP mitmessbar) incl. Stickstoffkühlung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4" marR="5234" marT="523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800" u="none" strike="noStrike" dirty="0">
                          <a:effectLst/>
                        </a:rPr>
                        <a:t>120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4" marR="5234" marT="5234" marB="0" anchor="ctr"/>
                </a:tc>
                <a:extLst>
                  <a:ext uri="{0D108BD9-81ED-4DB2-BD59-A6C34878D82A}">
                    <a16:rowId xmlns:a16="http://schemas.microsoft.com/office/drawing/2014/main" val="1467718315"/>
                  </a:ext>
                </a:extLst>
              </a:tr>
              <a:tr h="167495"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800" u="none" strike="noStrike" dirty="0" err="1">
                          <a:effectLst/>
                        </a:rPr>
                        <a:t>Sputteranlage</a:t>
                      </a:r>
                      <a:r>
                        <a:rPr lang="de-DE" sz="800" u="none" strike="noStrike" dirty="0">
                          <a:effectLst/>
                        </a:rPr>
                        <a:t> zur Herstellung metallischer Kontaktflächen für HSS-Sensoren und anderer Detektoren (</a:t>
                      </a:r>
                      <a:r>
                        <a:rPr lang="de-DE" sz="800" u="none" strike="noStrike" dirty="0" err="1">
                          <a:effectLst/>
                        </a:rPr>
                        <a:t>Ti</a:t>
                      </a:r>
                      <a:r>
                        <a:rPr lang="de-DE" sz="800" u="none" strike="noStrike" dirty="0">
                          <a:effectLst/>
                        </a:rPr>
                        <a:t>, W, </a:t>
                      </a:r>
                      <a:r>
                        <a:rPr lang="de-DE" sz="800" u="none" strike="noStrike" dirty="0" err="1">
                          <a:effectLst/>
                        </a:rPr>
                        <a:t>Ni</a:t>
                      </a:r>
                      <a:r>
                        <a:rPr lang="de-DE" sz="800" u="none" strike="noStrike" dirty="0">
                          <a:effectLst/>
                        </a:rPr>
                        <a:t>, Au, </a:t>
                      </a:r>
                      <a:r>
                        <a:rPr lang="de-DE" sz="800" u="none" strike="noStrike" dirty="0" err="1">
                          <a:effectLst/>
                        </a:rPr>
                        <a:t>Cu</a:t>
                      </a:r>
                      <a:r>
                        <a:rPr lang="de-DE" sz="800" u="none" strike="noStrike" dirty="0">
                          <a:effectLst/>
                        </a:rPr>
                        <a:t>) für 8" Wafer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4" marR="5234" marT="523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800" u="none" strike="noStrike">
                          <a:effectLst/>
                        </a:rPr>
                        <a:t>750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4" marR="5234" marT="5234" marB="0" anchor="ctr"/>
                </a:tc>
                <a:extLst>
                  <a:ext uri="{0D108BD9-81ED-4DB2-BD59-A6C34878D82A}">
                    <a16:rowId xmlns:a16="http://schemas.microsoft.com/office/drawing/2014/main" val="561164712"/>
                  </a:ext>
                </a:extLst>
              </a:tr>
              <a:tr h="264692"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4" marR="5234" marT="523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4" marR="5234" marT="5234" marB="0" anchor="ctr"/>
                </a:tc>
                <a:extLst>
                  <a:ext uri="{0D108BD9-81ED-4DB2-BD59-A6C34878D82A}">
                    <a16:rowId xmlns:a16="http://schemas.microsoft.com/office/drawing/2014/main" val="3916533073"/>
                  </a:ext>
                </a:extLst>
              </a:tr>
              <a:tr h="167495"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800" b="1" u="none" strike="noStrike" dirty="0">
                          <a:effectLst/>
                        </a:rPr>
                        <a:t>Insgesamt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4" marR="5234" marT="523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800" b="1" u="none" strike="noStrike" dirty="0">
                          <a:effectLst/>
                        </a:rPr>
                        <a:t>7580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4" marR="5234" marT="5234" marB="0" anchor="ctr"/>
                </a:tc>
                <a:extLst>
                  <a:ext uri="{0D108BD9-81ED-4DB2-BD59-A6C34878D82A}">
                    <a16:rowId xmlns:a16="http://schemas.microsoft.com/office/drawing/2014/main" val="1248463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80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337197"/>
            <a:ext cx="8424000" cy="372045"/>
          </a:xfrm>
        </p:spPr>
        <p:txBody>
          <a:bodyPr/>
          <a:lstStyle/>
          <a:p>
            <a:r>
              <a:rPr lang="en-GB" dirty="0"/>
              <a:t>HSS – w</a:t>
            </a:r>
            <a:r>
              <a:rPr lang="en-GB" dirty="0" smtClean="0"/>
              <a:t>as </a:t>
            </a:r>
            <a:r>
              <a:rPr lang="en-GB" dirty="0" err="1" smtClean="0"/>
              <a:t>ist</a:t>
            </a:r>
            <a:r>
              <a:rPr lang="en-GB" dirty="0" smtClean="0"/>
              <a:t> das?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 Entwicklungs- und Produktionsreinraum für supraleitende </a:t>
            </a:r>
            <a:br>
              <a:rPr lang="de-DE" dirty="0" smtClean="0"/>
            </a:br>
            <a:r>
              <a:rPr lang="de-DE" dirty="0"/>
              <a:t>S</a:t>
            </a:r>
            <a:r>
              <a:rPr lang="de-DE" dirty="0" smtClean="0"/>
              <a:t>ensoren </a:t>
            </a:r>
          </a:p>
          <a:p>
            <a:r>
              <a:rPr lang="de-DE" dirty="0" smtClean="0"/>
              <a:t>Standort vermutlich in der Fertigungshalle, </a:t>
            </a:r>
            <a:br>
              <a:rPr lang="de-DE" dirty="0" smtClean="0"/>
            </a:br>
            <a:r>
              <a:rPr lang="de-DE" dirty="0" smtClean="0"/>
              <a:t>langfristig am Karlsruhe </a:t>
            </a:r>
            <a:r>
              <a:rPr lang="de-DE" dirty="0" err="1" smtClean="0"/>
              <a:t>Centre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Optics</a:t>
            </a:r>
            <a:r>
              <a:rPr lang="de-DE" dirty="0" smtClean="0"/>
              <a:t> &amp; </a:t>
            </a:r>
            <a:r>
              <a:rPr lang="de-DE" dirty="0" err="1" smtClean="0"/>
              <a:t>Photonics</a:t>
            </a:r>
            <a:r>
              <a:rPr lang="de-DE" dirty="0" smtClean="0"/>
              <a:t> (KCOP) 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59928"/>
            <a:ext cx="3307699" cy="236937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065413" y="2037017"/>
            <a:ext cx="18187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Fertigungshalle</a:t>
            </a:r>
            <a:endParaRPr lang="de-DE" sz="1200" dirty="0">
              <a:solidFill>
                <a:srgbClr val="C00000"/>
              </a:solidFill>
            </a:endParaRPr>
          </a:p>
        </p:txBody>
      </p:sp>
      <p:pic>
        <p:nvPicPr>
          <p:cNvPr id="8" name="Grafik 7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452" y="585307"/>
            <a:ext cx="2464079" cy="429781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/>
          <a:srcRect l="22549" t="25686" r="43289" b="37620"/>
          <a:stretch/>
        </p:blipFill>
        <p:spPr>
          <a:xfrm>
            <a:off x="6725287" y="2800825"/>
            <a:ext cx="1192398" cy="993665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605453" y="4575342"/>
            <a:ext cx="1363756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400"/>
            </a:lvl1pPr>
          </a:lstStyle>
          <a:p>
            <a:r>
              <a:rPr lang="de-DE" dirty="0"/>
              <a:t>Baufeld 300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605452" y="585307"/>
            <a:ext cx="246192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Baufeld 320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9349" y="2510482"/>
            <a:ext cx="2554288" cy="169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Metallisch magnetische Kalorimeter (MMCs)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633" y="1566448"/>
            <a:ext cx="3297123" cy="223327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115827" y="780262"/>
            <a:ext cx="2112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Röntgenstrahlung, geladene oder neutrale Teilchen</a:t>
            </a:r>
            <a:endParaRPr lang="de-DE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5545689" y="1195879"/>
            <a:ext cx="2567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So sieht ein Signal im Sensor aus</a:t>
            </a:r>
            <a:endParaRPr lang="de-DE" sz="1200" dirty="0"/>
          </a:p>
        </p:txBody>
      </p:sp>
      <p:sp>
        <p:nvSpPr>
          <p:cNvPr id="8" name="Textfeld 7"/>
          <p:cNvSpPr txBox="1"/>
          <p:nvPr/>
        </p:nvSpPr>
        <p:spPr>
          <a:xfrm>
            <a:off x="501059" y="4097210"/>
            <a:ext cx="4187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Energieauflösung hängt von Temperatur, und Wärmekapazität des Sensors ab</a:t>
            </a:r>
            <a:endParaRPr lang="de-DE" sz="11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37E96BE-A317-D24B-9705-0B9E76068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789" y="1011095"/>
            <a:ext cx="2722419" cy="2562276"/>
          </a:xfrm>
          <a:prstGeom prst="rect">
            <a:avLst/>
          </a:prstGeom>
        </p:spPr>
      </p:pic>
      <p:grpSp>
        <p:nvGrpSpPr>
          <p:cNvPr id="13" name="Gruppieren 12"/>
          <p:cNvGrpSpPr/>
          <p:nvPr/>
        </p:nvGrpSpPr>
        <p:grpSpPr>
          <a:xfrm>
            <a:off x="4867633" y="3982153"/>
            <a:ext cx="4170309" cy="576120"/>
            <a:chOff x="4867633" y="3695594"/>
            <a:chExt cx="4170309" cy="57612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feld 11"/>
                <p:cNvSpPr txBox="1"/>
                <p:nvPr/>
              </p:nvSpPr>
              <p:spPr>
                <a:xfrm>
                  <a:off x="4867633" y="3695594"/>
                  <a:ext cx="4170309" cy="5761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1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sz="1600" b="0" i="1" baseline="-25000" smtClean="0">
                          <a:latin typeface="Cambria Math" panose="02040503050406030204" pitchFamily="18" charset="0"/>
                        </a:rPr>
                        <m:t>𝐹𝑊𝐻𝑀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de-DE" sz="1600" dirty="0" smtClean="0"/>
                    <a:t>≃ </a:t>
                  </a:r>
                  <a:r>
                    <a:rPr lang="de-DE" sz="1600" i="1" dirty="0">
                      <a:latin typeface="Cambria Math" panose="02040503050406030204" pitchFamily="18" charset="0"/>
                    </a:rPr>
                    <a:t>2,36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de-DE" sz="16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𝑘𝐵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de-DE" sz="1600" b="0" i="1" baseline="-25000" smtClean="0">
                              <a:latin typeface="Cambria Math" panose="02040503050406030204" pitchFamily="18" charset="0"/>
                            </a:rPr>
                            <m:t>𝐴𝑏</m:t>
                          </m:r>
                          <m:r>
                            <a:rPr lang="de-DE" sz="1600" i="1" baseline="-2500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² </m:t>
                          </m:r>
                        </m:e>
                      </m:rad>
                    </m:oMath>
                  </a14:m>
                  <a:r>
                    <a:rPr lang="de-DE" sz="1600" i="1" dirty="0" smtClean="0">
                      <a:latin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de-DE" sz="160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DE" sz="1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de-DE" sz="1600" i="1" dirty="0" smtClean="0">
                      <a:latin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de-DE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6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6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de-DE" sz="1600" i="1" baseline="-25000" dirty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num>
                                <m:den>
                                  <m:r>
                                    <a:rPr lang="de-DE" sz="16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de-DE" sz="1600" i="1" baseline="-25000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de-DE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6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6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a14:m>
                  <a:endParaRPr lang="de-DE" sz="16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12" name="Textfeld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7633" y="3695594"/>
                  <a:ext cx="4170309" cy="576120"/>
                </a:xfrm>
                <a:prstGeom prst="rect">
                  <a:avLst/>
                </a:prstGeom>
                <a:blipFill>
                  <a:blip r:embed="rId4"/>
                  <a:stretch>
                    <a:fillRect b="-105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Ellipse 8"/>
            <p:cNvSpPr/>
            <p:nvPr/>
          </p:nvSpPr>
          <p:spPr>
            <a:xfrm>
              <a:off x="6727022" y="3903458"/>
              <a:ext cx="681644" cy="281346"/>
            </a:xfrm>
            <a:prstGeom prst="ellipse">
              <a:avLst/>
            </a:prstGeom>
            <a:solidFill>
              <a:srgbClr val="C00000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27152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Vorteile von MMCs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803" r="30013"/>
          <a:stretch/>
        </p:blipFill>
        <p:spPr>
          <a:xfrm>
            <a:off x="1851773" y="724399"/>
            <a:ext cx="2301138" cy="2401667"/>
          </a:xfrm>
          <a:prstGeom prst="rect">
            <a:avLst/>
          </a:prstGeom>
        </p:spPr>
      </p:pic>
      <p:pic>
        <p:nvPicPr>
          <p:cNvPr id="5" name="Inhaltsplatzhalter 3"/>
          <p:cNvPicPr>
            <a:picLocks noChangeAspect="1"/>
          </p:cNvPicPr>
          <p:nvPr/>
        </p:nvPicPr>
        <p:blipFill rotWithShape="1">
          <a:blip r:embed="rId2"/>
          <a:srcRect r="69792"/>
          <a:stretch/>
        </p:blipFill>
        <p:spPr>
          <a:xfrm>
            <a:off x="90263" y="724253"/>
            <a:ext cx="1729858" cy="2401667"/>
          </a:xfrm>
          <a:prstGeom prst="rect">
            <a:avLst/>
          </a:prstGeom>
        </p:spPr>
      </p:pic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/>
          <a:srcRect l="69951"/>
          <a:stretch/>
        </p:blipFill>
        <p:spPr>
          <a:xfrm>
            <a:off x="4216216" y="724254"/>
            <a:ext cx="1720752" cy="2401667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142731" y="3988566"/>
            <a:ext cx="8955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MMC sind hochempfindliche magnetische Thermometer kombiniert mit Verstärkern am Quantenlimit (SQUIDs)</a:t>
            </a:r>
            <a:endParaRPr lang="de-DE" sz="1100" dirty="0">
              <a:solidFill>
                <a:srgbClr val="C00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975341" y="3130057"/>
            <a:ext cx="2563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rgbClr val="0070C0"/>
                </a:solidFill>
              </a:rPr>
              <a:t>Höchste Energieauflösung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-64957" y="3121768"/>
            <a:ext cx="1818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rgbClr val="0070C0"/>
                </a:solidFill>
              </a:rPr>
              <a:t>Schnell 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4308131" y="3130057"/>
            <a:ext cx="1818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rgbClr val="0070C0"/>
                </a:solidFill>
              </a:rPr>
              <a:t>Linear</a:t>
            </a:r>
            <a:r>
              <a:rPr lang="de-DE" sz="1200" dirty="0" smtClean="0"/>
              <a:t> </a:t>
            </a:r>
            <a:endParaRPr lang="de-DE" sz="1200" dirty="0">
              <a:solidFill>
                <a:srgbClr val="C0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374641" y="3121768"/>
            <a:ext cx="2499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rgbClr val="0070C0"/>
                </a:solidFill>
              </a:rPr>
              <a:t>aber:</a:t>
            </a:r>
            <a:r>
              <a:rPr lang="de-DE" sz="1600" dirty="0" smtClean="0">
                <a:solidFill>
                  <a:srgbClr val="0070C0"/>
                </a:solidFill>
              </a:rPr>
              <a:t> </a:t>
            </a:r>
            <a:r>
              <a:rPr lang="de-DE" sz="1600" dirty="0" err="1" smtClean="0">
                <a:solidFill>
                  <a:srgbClr val="0070C0"/>
                </a:solidFill>
              </a:rPr>
              <a:t>Kryostat</a:t>
            </a:r>
            <a:r>
              <a:rPr lang="de-DE" sz="1600" dirty="0" smtClean="0">
                <a:solidFill>
                  <a:srgbClr val="0070C0"/>
                </a:solidFill>
              </a:rPr>
              <a:t> ist nötig</a:t>
            </a:r>
            <a:endParaRPr lang="de-DE" sz="1600" dirty="0">
              <a:solidFill>
                <a:srgbClr val="0070C0"/>
              </a:solidFill>
            </a:endParaRPr>
          </a:p>
        </p:txBody>
      </p:sp>
      <p:pic>
        <p:nvPicPr>
          <p:cNvPr id="21" name="Picture 4" descr="M:\Eigene Dateien\Universität\Diplomarbeit\Präsentationen\2015-03-16 Helmholtz Präsident Otmar Wiestler\20140409_100514_HDR.jpg">
            <a:extLst>
              <a:ext uri="{FF2B5EF4-FFF2-40B4-BE49-F238E27FC236}">
                <a16:creationId xmlns:a16="http://schemas.microsoft.com/office/drawing/2014/main" id="{7895A741-25B0-4A94-A582-467FA5E52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482" y="947432"/>
            <a:ext cx="2425839" cy="181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24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Reinraumprozesse 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528" y="656242"/>
            <a:ext cx="8296261" cy="118660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l="49162" t="4869" r="27055" b="55454"/>
          <a:stretch/>
        </p:blipFill>
        <p:spPr>
          <a:xfrm>
            <a:off x="6911840" y="2188614"/>
            <a:ext cx="1677408" cy="126780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l="701" t="49556" r="72016" b="5272"/>
          <a:stretch/>
        </p:blipFill>
        <p:spPr>
          <a:xfrm>
            <a:off x="6907298" y="3531899"/>
            <a:ext cx="1686491" cy="126497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33694" t="49254" r="40587" b="8305"/>
          <a:stretch/>
        </p:blipFill>
        <p:spPr>
          <a:xfrm>
            <a:off x="5136783" y="3531899"/>
            <a:ext cx="1689521" cy="126309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/>
          <a:srcRect l="75443" t="5445" r="1235" b="56709"/>
          <a:stretch/>
        </p:blipFill>
        <p:spPr>
          <a:xfrm>
            <a:off x="5148896" y="2188614"/>
            <a:ext cx="1677408" cy="1267809"/>
          </a:xfrm>
          <a:prstGeom prst="rect">
            <a:avLst/>
          </a:prstGeom>
        </p:spPr>
      </p:pic>
      <p:sp>
        <p:nvSpPr>
          <p:cNvPr id="11" name="Inhaltsplatzhalter 2"/>
          <p:cNvSpPr txBox="1">
            <a:spLocks/>
          </p:cNvSpPr>
          <p:nvPr/>
        </p:nvSpPr>
        <p:spPr>
          <a:xfrm>
            <a:off x="438723" y="2556549"/>
            <a:ext cx="5114289" cy="16410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975" indent="-180975" algn="l" defTabSz="180000" rtl="0" eaLnBrk="1" latinLnBrk="0" hangingPunct="1">
              <a:lnSpc>
                <a:spcPts val="18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tabLst>
                <a:tab pos="180000" algn="l"/>
                <a:tab pos="3600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4625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0125" indent="-28575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dirty="0"/>
              <a:t>Standard UV-</a:t>
            </a:r>
            <a:r>
              <a:rPr lang="de-DE" dirty="0" err="1"/>
              <a:t>Photolithographie</a:t>
            </a:r>
            <a:endParaRPr lang="de-DE" dirty="0"/>
          </a:p>
          <a:p>
            <a:pPr>
              <a:lnSpc>
                <a:spcPct val="100000"/>
              </a:lnSpc>
            </a:pPr>
            <a:r>
              <a:rPr lang="de-DE" dirty="0" err="1"/>
              <a:t>Nb</a:t>
            </a:r>
            <a:r>
              <a:rPr lang="de-DE" dirty="0"/>
              <a:t> Prozess mit 10 (18) Lagen</a:t>
            </a:r>
          </a:p>
          <a:p>
            <a:pPr>
              <a:lnSpc>
                <a:spcPct val="100000"/>
              </a:lnSpc>
            </a:pPr>
            <a:r>
              <a:rPr lang="de-DE" dirty="0"/>
              <a:t>Strukturgröße: 2 </a:t>
            </a:r>
            <a:r>
              <a:rPr lang="el-GR" dirty="0"/>
              <a:t>μ</a:t>
            </a:r>
            <a:r>
              <a:rPr lang="de-DE" dirty="0"/>
              <a:t>m – 5 cm</a:t>
            </a:r>
          </a:p>
          <a:p>
            <a:pPr>
              <a:lnSpc>
                <a:spcPct val="100000"/>
              </a:lnSpc>
            </a:pPr>
            <a:r>
              <a:rPr lang="de-DE" dirty="0" smtClean="0"/>
              <a:t>Lagendicke: </a:t>
            </a:r>
            <a:r>
              <a:rPr lang="de-DE" dirty="0"/>
              <a:t>2 </a:t>
            </a:r>
            <a:r>
              <a:rPr lang="de-DE" dirty="0" err="1"/>
              <a:t>nm</a:t>
            </a:r>
            <a:r>
              <a:rPr lang="de-DE" dirty="0"/>
              <a:t> – 200 </a:t>
            </a:r>
            <a:r>
              <a:rPr lang="el-GR" dirty="0"/>
              <a:t>μ</a:t>
            </a:r>
            <a:r>
              <a:rPr lang="de-DE" dirty="0"/>
              <a:t>m</a:t>
            </a:r>
          </a:p>
          <a:p>
            <a:pPr>
              <a:lnSpc>
                <a:spcPct val="100000"/>
              </a:lnSpc>
            </a:pPr>
            <a:r>
              <a:rPr lang="de-DE" dirty="0"/>
              <a:t>Spezialisierte Prozesse und Materialien </a:t>
            </a:r>
          </a:p>
          <a:p>
            <a:pPr>
              <a:lnSpc>
                <a:spcPct val="100000"/>
              </a:lnSpc>
            </a:pPr>
            <a:endParaRPr lang="de-DE" dirty="0" smtClean="0"/>
          </a:p>
        </p:txBody>
      </p:sp>
      <p:sp>
        <p:nvSpPr>
          <p:cNvPr id="12" name="Textfeld 11"/>
          <p:cNvSpPr txBox="1"/>
          <p:nvPr/>
        </p:nvSpPr>
        <p:spPr>
          <a:xfrm>
            <a:off x="873236" y="1839400"/>
            <a:ext cx="8784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 smtClean="0"/>
              <a:t>Mask</a:t>
            </a:r>
            <a:r>
              <a:rPr lang="de-DE" sz="800" dirty="0" smtClean="0"/>
              <a:t> </a:t>
            </a:r>
            <a:r>
              <a:rPr lang="de-DE" sz="800" dirty="0" err="1" smtClean="0"/>
              <a:t>writer</a:t>
            </a:r>
            <a:endParaRPr lang="de-DE" sz="800" dirty="0">
              <a:solidFill>
                <a:srgbClr val="C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916332" y="1832561"/>
            <a:ext cx="14121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 smtClean="0"/>
              <a:t>Mask</a:t>
            </a:r>
            <a:r>
              <a:rPr lang="de-DE" sz="800" dirty="0" smtClean="0"/>
              <a:t> </a:t>
            </a:r>
            <a:r>
              <a:rPr lang="de-DE" sz="800" dirty="0" err="1" smtClean="0"/>
              <a:t>aligner</a:t>
            </a:r>
            <a:endParaRPr lang="de-DE" sz="800" dirty="0">
              <a:solidFill>
                <a:srgbClr val="C00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411880" y="1831082"/>
            <a:ext cx="14121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UHV </a:t>
            </a:r>
            <a:r>
              <a:rPr lang="de-DE" sz="800" dirty="0" err="1" smtClean="0"/>
              <a:t>sputtering</a:t>
            </a:r>
            <a:endParaRPr lang="de-DE" sz="800" dirty="0">
              <a:solidFill>
                <a:srgbClr val="C0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803807" y="1827457"/>
            <a:ext cx="14121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 smtClean="0"/>
              <a:t>Wet</a:t>
            </a:r>
            <a:r>
              <a:rPr lang="de-DE" sz="800" dirty="0" smtClean="0"/>
              <a:t> </a:t>
            </a:r>
            <a:r>
              <a:rPr lang="de-DE" sz="800" dirty="0" err="1" smtClean="0"/>
              <a:t>bench</a:t>
            </a:r>
            <a:endParaRPr lang="de-DE" sz="800" dirty="0">
              <a:solidFill>
                <a:srgbClr val="C00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739216" y="1839400"/>
            <a:ext cx="14121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C</a:t>
            </a:r>
            <a:r>
              <a:rPr lang="de-DE" sz="800" dirty="0" smtClean="0"/>
              <a:t>hemistry</a:t>
            </a:r>
            <a:endParaRPr lang="de-DE" sz="800" dirty="0">
              <a:solidFill>
                <a:srgbClr val="C000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651492" y="1832561"/>
            <a:ext cx="14121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Dry </a:t>
            </a:r>
            <a:r>
              <a:rPr lang="de-DE" sz="800" dirty="0" err="1" smtClean="0"/>
              <a:t>etching</a:t>
            </a:r>
            <a:endParaRPr lang="de-DE" sz="800" dirty="0">
              <a:solidFill>
                <a:srgbClr val="C00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731809" y="1820206"/>
            <a:ext cx="14121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 smtClean="0"/>
              <a:t>Maskless</a:t>
            </a:r>
            <a:r>
              <a:rPr lang="de-DE" sz="800" dirty="0" smtClean="0"/>
              <a:t> </a:t>
            </a:r>
            <a:r>
              <a:rPr lang="de-DE" sz="800" dirty="0" err="1" smtClean="0"/>
              <a:t>aligner</a:t>
            </a:r>
            <a:r>
              <a:rPr lang="de-DE" sz="800" dirty="0" smtClean="0"/>
              <a:t> </a:t>
            </a:r>
            <a:endParaRPr lang="de-DE" sz="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37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Maschinenpark im HSS - Antrag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092924"/>
              </p:ext>
            </p:extLst>
          </p:nvPr>
        </p:nvGraphicFramePr>
        <p:xfrm>
          <a:off x="123830" y="720440"/>
          <a:ext cx="3806274" cy="3857628"/>
        </p:xfrm>
        <a:graphic>
          <a:graphicData uri="http://schemas.openxmlformats.org/drawingml/2006/table">
            <a:tbl>
              <a:tblPr firstRow="1" firstCol="1" bandRow="1"/>
              <a:tblGrid>
                <a:gridCol w="2105357">
                  <a:extLst>
                    <a:ext uri="{9D8B030D-6E8A-4147-A177-3AD203B41FA5}">
                      <a16:colId xmlns:a16="http://schemas.microsoft.com/office/drawing/2014/main" val="3453583827"/>
                    </a:ext>
                  </a:extLst>
                </a:gridCol>
                <a:gridCol w="311748">
                  <a:extLst>
                    <a:ext uri="{9D8B030D-6E8A-4147-A177-3AD203B41FA5}">
                      <a16:colId xmlns:a16="http://schemas.microsoft.com/office/drawing/2014/main" val="130566836"/>
                    </a:ext>
                  </a:extLst>
                </a:gridCol>
                <a:gridCol w="1389169">
                  <a:extLst>
                    <a:ext uri="{9D8B030D-6E8A-4147-A177-3AD203B41FA5}">
                      <a16:colId xmlns:a16="http://schemas.microsoft.com/office/drawing/2014/main" val="2118093807"/>
                    </a:ext>
                  </a:extLst>
                </a:gridCol>
              </a:tblGrid>
              <a:tr h="50316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Gerät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0" marR="370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8CD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Preis</a:t>
                      </a:r>
                      <a:br>
                        <a:rPr lang="de-DE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de-DE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(EUR)</a:t>
                      </a:r>
                      <a:br>
                        <a:rPr lang="de-DE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de-DE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0" marR="370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8C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161058"/>
                  </a:ext>
                </a:extLst>
              </a:tr>
              <a:tr h="167723">
                <a:tc gridSpan="3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0" marR="370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322147"/>
                  </a:ext>
                </a:extLst>
              </a:tr>
              <a:tr h="167723">
                <a:tc grid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ICP-RIE-Anlage 1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0" marR="370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DE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0" marR="370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374.019</a:t>
                      </a:r>
                      <a:endParaRPr lang="de-DE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0" marR="370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406102"/>
                  </a:ext>
                </a:extLst>
              </a:tr>
              <a:tr h="167723">
                <a:tc grid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ICP-RIE-Anlage 2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0" marR="370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DE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0" marR="370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374.019</a:t>
                      </a:r>
                      <a:endParaRPr lang="de-DE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0" marR="370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8894499"/>
                  </a:ext>
                </a:extLst>
              </a:tr>
              <a:tr h="167723">
                <a:tc grid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ICPECVD-Beschichtungsanlage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0" marR="370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0" marR="370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316.521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0" marR="370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2427672"/>
                  </a:ext>
                </a:extLst>
              </a:tr>
              <a:tr h="167723">
                <a:tc grid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Nassprozesstisch A (Spin-Coating)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0" marR="370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0" marR="370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76.810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0" marR="370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1104004"/>
                  </a:ext>
                </a:extLst>
              </a:tr>
              <a:tr h="167723">
                <a:tc grid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Nassprozesstisch B (Developing)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0" marR="370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0" marR="370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53.400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0" marR="370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6918046"/>
                  </a:ext>
                </a:extLst>
              </a:tr>
              <a:tr h="167723">
                <a:tc grid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Reinstwasseranlage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0" marR="370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0" marR="370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16.500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0" marR="370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615985"/>
                  </a:ext>
                </a:extLst>
              </a:tr>
              <a:tr h="167723">
                <a:tc grid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Direktschreibendes Laserlithographie-System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0" marR="370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0" marR="370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351.900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0" marR="370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0861619"/>
                  </a:ext>
                </a:extLst>
              </a:tr>
              <a:tr h="167723">
                <a:tc grid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Gesamt 2020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0" marR="370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0" marR="370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1.563.169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0" marR="370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2412168"/>
                  </a:ext>
                </a:extLst>
              </a:tr>
              <a:tr h="167723">
                <a:tc grid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0" marR="370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0" marR="3706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0" marR="3706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5206175"/>
                  </a:ext>
                </a:extLst>
              </a:tr>
              <a:tr h="167723">
                <a:tc gridSpan="3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0" marR="370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938739"/>
                  </a:ext>
                </a:extLst>
              </a:tr>
              <a:tr h="167723">
                <a:tc grid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UHV-Sputteranlage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0" marR="370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0" marR="370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599.900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0" marR="370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499143"/>
                  </a:ext>
                </a:extLst>
              </a:tr>
              <a:tr h="167723">
                <a:tc grid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Erweiterung der UHV-Sputteranlage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0" marR="370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0" marR="370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386.000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0" marR="370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3589958"/>
                  </a:ext>
                </a:extLst>
              </a:tr>
              <a:tr h="167723">
                <a:tc grid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Wafersäge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0" marR="370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DE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0" marR="370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115.760</a:t>
                      </a:r>
                      <a:endParaRPr lang="de-DE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0" marR="370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28257"/>
                  </a:ext>
                </a:extLst>
              </a:tr>
              <a:tr h="167723">
                <a:tc grid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3He/4He-Verdünnungskryostat MiniMix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0" marR="370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0" marR="370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209.000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0" marR="370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6693304"/>
                  </a:ext>
                </a:extLst>
              </a:tr>
              <a:tr h="167723">
                <a:tc grid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Digestorium 1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0" marR="370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0" marR="370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14.000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0" marR="370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1595834"/>
                  </a:ext>
                </a:extLst>
              </a:tr>
              <a:tr h="167723">
                <a:tc grid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Digestorium 2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0" marR="370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0" marR="370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14.000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0" marR="370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2088803"/>
                  </a:ext>
                </a:extLst>
              </a:tr>
              <a:tr h="167723">
                <a:tc grid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Kleininstallationen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0" marR="370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0" marR="370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125.000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0" marR="370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6600494"/>
                  </a:ext>
                </a:extLst>
              </a:tr>
              <a:tr h="167723">
                <a:tc grid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Gesamt 2021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0" marR="370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0" marR="370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1.463.660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0" marR="370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4943998"/>
                  </a:ext>
                </a:extLst>
              </a:tr>
              <a:tr h="167723">
                <a:tc grid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Gesamt 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0" marR="370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DE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0" marR="370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3.026.829</a:t>
                      </a:r>
                      <a:endParaRPr lang="de-DE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60" marR="370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2696828"/>
                  </a:ext>
                </a:extLst>
              </a:tr>
            </a:tbl>
          </a:graphicData>
        </a:graphic>
      </p:graphicFrame>
      <p:pic>
        <p:nvPicPr>
          <p:cNvPr id="7" name="Grafik 6"/>
          <p:cNvPicPr/>
          <p:nvPr/>
        </p:nvPicPr>
        <p:blipFill>
          <a:blip r:embed="rId2"/>
          <a:stretch>
            <a:fillRect/>
          </a:stretch>
        </p:blipFill>
        <p:spPr>
          <a:xfrm>
            <a:off x="4454746" y="958100"/>
            <a:ext cx="3717635" cy="152526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014884" y="2849753"/>
            <a:ext cx="5129116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Weitere ~ 7 M€ sind im DDL beantragt, z.B. </a:t>
            </a:r>
          </a:p>
          <a:p>
            <a:endParaRPr lang="de-DE" sz="1400" dirty="0"/>
          </a:p>
          <a:p>
            <a:pPr lvl="1"/>
            <a:r>
              <a:rPr lang="de-DE" sz="1400" dirty="0" smtClean="0"/>
              <a:t>Elektronenstrahllithograph 				(1200 T€) </a:t>
            </a:r>
          </a:p>
          <a:p>
            <a:pPr lvl="1"/>
            <a:r>
              <a:rPr lang="de-DE" sz="1400" dirty="0" err="1"/>
              <a:t>Femtopulse</a:t>
            </a:r>
            <a:r>
              <a:rPr lang="de-DE" sz="1400" dirty="0"/>
              <a:t> Laser </a:t>
            </a:r>
            <a:r>
              <a:rPr lang="de-DE" sz="1400" dirty="0" smtClean="0"/>
              <a:t>zur Materialbearbeitung	(1000 T€)</a:t>
            </a:r>
          </a:p>
          <a:p>
            <a:pPr lvl="1"/>
            <a:r>
              <a:rPr lang="de-DE" sz="1400" dirty="0" err="1" smtClean="0"/>
              <a:t>Sputteranlage</a:t>
            </a:r>
            <a:r>
              <a:rPr lang="de-DE" sz="1400" dirty="0" smtClean="0"/>
              <a:t> für 8</a:t>
            </a:r>
            <a:r>
              <a:rPr lang="de-DE" sz="1400" dirty="0"/>
              <a:t>" Wafer</a:t>
            </a:r>
            <a:r>
              <a:rPr lang="de-DE" sz="1400" dirty="0" smtClean="0"/>
              <a:t> (</a:t>
            </a:r>
            <a:r>
              <a:rPr lang="de-DE" sz="1400" dirty="0" err="1" smtClean="0"/>
              <a:t>Ti</a:t>
            </a:r>
            <a:r>
              <a:rPr lang="de-DE" sz="1400" dirty="0"/>
              <a:t>, W, </a:t>
            </a:r>
            <a:r>
              <a:rPr lang="de-DE" sz="1400" dirty="0" err="1"/>
              <a:t>Ni</a:t>
            </a:r>
            <a:r>
              <a:rPr lang="de-DE" sz="1400" dirty="0"/>
              <a:t>, Au, </a:t>
            </a:r>
            <a:r>
              <a:rPr lang="de-DE" sz="1400" dirty="0" err="1"/>
              <a:t>Cu</a:t>
            </a:r>
            <a:r>
              <a:rPr lang="de-DE" sz="1400" dirty="0"/>
              <a:t>) </a:t>
            </a:r>
            <a:r>
              <a:rPr lang="de-DE" sz="1400" dirty="0" smtClean="0"/>
              <a:t>	  (750 T€)</a:t>
            </a:r>
          </a:p>
          <a:p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192825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Warum?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Alleinstellungsmerkmal für IPE</a:t>
            </a:r>
          </a:p>
          <a:p>
            <a:r>
              <a:rPr lang="de-DE" dirty="0" smtClean="0"/>
              <a:t>Extrem viele Anwendungen in der Astroteilchenphysik: </a:t>
            </a:r>
            <a:br>
              <a:rPr lang="de-DE" dirty="0" smtClean="0"/>
            </a:br>
            <a:r>
              <a:rPr lang="de-DE" i="1" dirty="0" smtClean="0"/>
              <a:t>Suche nach dunkler Materie, nach sterilen Neutrinos, </a:t>
            </a:r>
            <a:r>
              <a:rPr lang="de-DE" i="1" dirty="0" err="1" smtClean="0"/>
              <a:t>Neutrinoeigenschaften</a:t>
            </a:r>
            <a:r>
              <a:rPr lang="de-DE" i="1" dirty="0" smtClean="0"/>
              <a:t> </a:t>
            </a:r>
          </a:p>
          <a:p>
            <a:r>
              <a:rPr lang="de-DE" dirty="0" smtClean="0"/>
              <a:t>Atomphysik mit schweren Ionen an Speicherringen </a:t>
            </a:r>
          </a:p>
          <a:p>
            <a:r>
              <a:rPr lang="de-DE" dirty="0" smtClean="0"/>
              <a:t>Forschung an Röntgenquellen (Programm MML)</a:t>
            </a:r>
          </a:p>
          <a:p>
            <a:r>
              <a:rPr lang="de-DE" dirty="0" smtClean="0"/>
              <a:t>Messung der kosmischen Mikrowellenstrahlung (CMB), Untersuchung der Inflation des Universums</a:t>
            </a:r>
          </a:p>
          <a:p>
            <a:r>
              <a:rPr lang="de-DE" dirty="0" smtClean="0"/>
              <a:t>Kernphysik</a:t>
            </a:r>
          </a:p>
          <a:p>
            <a:r>
              <a:rPr lang="de-DE" dirty="0" smtClean="0"/>
              <a:t>Metrologische Standards</a:t>
            </a:r>
          </a:p>
          <a:p>
            <a:endParaRPr lang="de-DE" dirty="0" smtClean="0"/>
          </a:p>
          <a:p>
            <a:r>
              <a:rPr lang="de-DE" dirty="0" smtClean="0"/>
              <a:t>Wir können im IPE zu diesen Sensoren komplette Detektorsysteme liefern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342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83040BE8-D060-0346-8E6F-46B46943D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89" y="0"/>
            <a:ext cx="9246945" cy="5145088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5809125" y="3243864"/>
            <a:ext cx="2060427" cy="123397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050" dirty="0">
                <a:solidFill>
                  <a:schemeClr val="tx2"/>
                </a:solidFill>
              </a:rPr>
              <a:t>atomic / molecular physics</a:t>
            </a:r>
          </a:p>
          <a:p>
            <a:endParaRPr lang="en-US" sz="1050" dirty="0">
              <a:solidFill>
                <a:schemeClr val="tx2"/>
              </a:solidFill>
            </a:endParaRPr>
          </a:p>
          <a:p>
            <a:r>
              <a:rPr lang="en-US" sz="1050" b="0" dirty="0">
                <a:solidFill>
                  <a:schemeClr val="tx2"/>
                </a:solidFill>
              </a:rPr>
              <a:t>X-ray spectroscopy</a:t>
            </a:r>
          </a:p>
          <a:p>
            <a:r>
              <a:rPr lang="en-US" sz="1050" b="0" dirty="0">
                <a:solidFill>
                  <a:schemeClr val="tx2"/>
                </a:solidFill>
              </a:rPr>
              <a:t>highly-charged ions</a:t>
            </a:r>
          </a:p>
          <a:p>
            <a:r>
              <a:rPr lang="en-US" sz="1050" b="0" dirty="0">
                <a:solidFill>
                  <a:schemeClr val="tx2"/>
                </a:solidFill>
              </a:rPr>
              <a:t>molecular ion chemistry</a:t>
            </a:r>
          </a:p>
          <a:p>
            <a:r>
              <a:rPr lang="en-US" sz="1050" b="0" dirty="0">
                <a:solidFill>
                  <a:schemeClr val="tx2"/>
                </a:solidFill>
              </a:rPr>
              <a:t>Lamb shift measurements</a:t>
            </a:r>
          </a:p>
          <a:p>
            <a:r>
              <a:rPr lang="en-US" sz="1050" b="0" dirty="0">
                <a:solidFill>
                  <a:schemeClr val="tx2"/>
                </a:solidFill>
              </a:rPr>
              <a:t>X-ray polarimetry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063955" y="4012488"/>
            <a:ext cx="2913772" cy="90024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050" dirty="0">
                <a:solidFill>
                  <a:schemeClr val="tx2"/>
                </a:solidFill>
              </a:rPr>
              <a:t>metrology</a:t>
            </a:r>
          </a:p>
          <a:p>
            <a:endParaRPr lang="en-US" sz="1050" dirty="0">
              <a:solidFill>
                <a:schemeClr val="tx2"/>
              </a:solidFill>
            </a:endParaRPr>
          </a:p>
          <a:p>
            <a:r>
              <a:rPr lang="el-GR" sz="1050" b="0" dirty="0">
                <a:solidFill>
                  <a:schemeClr val="tx2"/>
                </a:solidFill>
              </a:rPr>
              <a:t>α</a:t>
            </a:r>
            <a:r>
              <a:rPr lang="de-DE" sz="1050" b="0" dirty="0">
                <a:solidFill>
                  <a:schemeClr val="tx2"/>
                </a:solidFill>
              </a:rPr>
              <a:t>-, </a:t>
            </a:r>
            <a:r>
              <a:rPr lang="el-GR" sz="1050" b="0" dirty="0">
                <a:solidFill>
                  <a:schemeClr val="tx2"/>
                </a:solidFill>
              </a:rPr>
              <a:t>β</a:t>
            </a:r>
            <a:r>
              <a:rPr lang="de-DE" sz="1050" b="0" dirty="0">
                <a:solidFill>
                  <a:schemeClr val="tx2"/>
                </a:solidFill>
              </a:rPr>
              <a:t>-, </a:t>
            </a:r>
            <a:r>
              <a:rPr lang="el-GR" sz="1050" b="0" dirty="0">
                <a:solidFill>
                  <a:schemeClr val="tx2"/>
                </a:solidFill>
              </a:rPr>
              <a:t>γ</a:t>
            </a:r>
            <a:r>
              <a:rPr lang="de-DE" sz="1050" b="0" dirty="0">
                <a:solidFill>
                  <a:schemeClr val="tx2"/>
                </a:solidFill>
              </a:rPr>
              <a:t>-</a:t>
            </a:r>
            <a:r>
              <a:rPr lang="en-US" sz="1050" b="0" dirty="0">
                <a:solidFill>
                  <a:schemeClr val="tx2"/>
                </a:solidFill>
              </a:rPr>
              <a:t>spectroscopy</a:t>
            </a:r>
          </a:p>
          <a:p>
            <a:r>
              <a:rPr lang="en-US" sz="1050" b="0" dirty="0">
                <a:solidFill>
                  <a:schemeClr val="tx2"/>
                </a:solidFill>
              </a:rPr>
              <a:t>Q-value measurements</a:t>
            </a:r>
          </a:p>
          <a:p>
            <a:r>
              <a:rPr lang="en-US" sz="1050" b="0" dirty="0">
                <a:solidFill>
                  <a:schemeClr val="tx2"/>
                </a:solidFill>
              </a:rPr>
              <a:t>measurements of electron capture spectra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891825" y="2707595"/>
            <a:ext cx="1976901" cy="107253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050" dirty="0">
                <a:solidFill>
                  <a:schemeClr val="tx2"/>
                </a:solidFill>
              </a:rPr>
              <a:t>nuclear physics</a:t>
            </a:r>
          </a:p>
          <a:p>
            <a:endParaRPr lang="en-US" sz="1050" b="0" dirty="0">
              <a:solidFill>
                <a:schemeClr val="tx2"/>
              </a:solidFill>
            </a:endParaRPr>
          </a:p>
          <a:p>
            <a:r>
              <a:rPr lang="en-US" sz="1050" b="0" dirty="0">
                <a:solidFill>
                  <a:schemeClr val="tx2"/>
                </a:solidFill>
              </a:rPr>
              <a:t>gamma spectroscopy</a:t>
            </a:r>
          </a:p>
          <a:p>
            <a:r>
              <a:rPr lang="en-US" sz="1050" b="0" dirty="0">
                <a:solidFill>
                  <a:schemeClr val="tx2"/>
                </a:solidFill>
              </a:rPr>
              <a:t>nuclear isomer state of </a:t>
            </a:r>
            <a:r>
              <a:rPr lang="en-US" sz="1050" b="0" baseline="30000" dirty="0">
                <a:solidFill>
                  <a:schemeClr val="tx2"/>
                </a:solidFill>
              </a:rPr>
              <a:t>229</a:t>
            </a:r>
            <a:r>
              <a:rPr lang="en-US" sz="1050" b="0" dirty="0">
                <a:solidFill>
                  <a:schemeClr val="tx2"/>
                </a:solidFill>
              </a:rPr>
              <a:t>Th</a:t>
            </a:r>
          </a:p>
          <a:p>
            <a:r>
              <a:rPr lang="en-US" sz="1050" b="0" dirty="0">
                <a:solidFill>
                  <a:schemeClr val="tx2"/>
                </a:solidFill>
              </a:rPr>
              <a:t>nuclear forensics</a:t>
            </a:r>
          </a:p>
          <a:p>
            <a:r>
              <a:rPr lang="en-US" sz="1050" b="0" dirty="0">
                <a:solidFill>
                  <a:schemeClr val="tx2"/>
                </a:solidFill>
              </a:rPr>
              <a:t>nuclear safeguards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78167" y="2321922"/>
            <a:ext cx="2038496" cy="90024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050" dirty="0" err="1">
                <a:solidFill>
                  <a:schemeClr val="tx2"/>
                </a:solidFill>
              </a:rPr>
              <a:t>astroparticle</a:t>
            </a:r>
            <a:r>
              <a:rPr lang="en-US" sz="1050" dirty="0">
                <a:solidFill>
                  <a:schemeClr val="tx2"/>
                </a:solidFill>
              </a:rPr>
              <a:t> physics</a:t>
            </a:r>
          </a:p>
          <a:p>
            <a:endParaRPr lang="en-US" sz="1050" dirty="0">
              <a:solidFill>
                <a:schemeClr val="tx2"/>
              </a:solidFill>
            </a:endParaRPr>
          </a:p>
          <a:p>
            <a:r>
              <a:rPr lang="en-US" sz="1050" b="0" dirty="0">
                <a:solidFill>
                  <a:schemeClr val="tx2"/>
                </a:solidFill>
              </a:rPr>
              <a:t>neutrino mass determination</a:t>
            </a:r>
          </a:p>
          <a:p>
            <a:r>
              <a:rPr lang="en-US" sz="1050" b="0" dirty="0">
                <a:solidFill>
                  <a:schemeClr val="tx2"/>
                </a:solidFill>
              </a:rPr>
              <a:t>search for 0</a:t>
            </a:r>
            <a:r>
              <a:rPr lang="el-GR" sz="1050" b="0" dirty="0">
                <a:solidFill>
                  <a:schemeClr val="tx2"/>
                </a:solidFill>
              </a:rPr>
              <a:t>νββ</a:t>
            </a:r>
            <a:r>
              <a:rPr lang="de-DE" sz="1050" b="0" dirty="0">
                <a:solidFill>
                  <a:schemeClr val="tx2"/>
                </a:solidFill>
              </a:rPr>
              <a:t> </a:t>
            </a:r>
            <a:r>
              <a:rPr lang="de-DE" sz="1050" b="0" dirty="0" err="1">
                <a:solidFill>
                  <a:schemeClr val="tx2"/>
                </a:solidFill>
              </a:rPr>
              <a:t>decay</a:t>
            </a:r>
            <a:endParaRPr lang="de-DE" sz="1050" b="0" dirty="0">
              <a:solidFill>
                <a:schemeClr val="tx2"/>
              </a:solidFill>
            </a:endParaRPr>
          </a:p>
          <a:p>
            <a:r>
              <a:rPr lang="en-US" sz="1050" b="0" dirty="0">
                <a:solidFill>
                  <a:schemeClr val="tx2"/>
                </a:solidFill>
              </a:rPr>
              <a:t>dark matter searches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998" y="212979"/>
            <a:ext cx="8674998" cy="372045"/>
          </a:xfrm>
        </p:spPr>
        <p:txBody>
          <a:bodyPr/>
          <a:lstStyle/>
          <a:p>
            <a:pPr algn="ctr"/>
            <a:r>
              <a:rPr lang="de-DE" dirty="0" smtClean="0"/>
              <a:t>MMCs </a:t>
            </a:r>
            <a:r>
              <a:rPr lang="de-DE" dirty="0" err="1" smtClean="0"/>
              <a:t>around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world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6758083" y="4774234"/>
            <a:ext cx="2699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 smtClean="0">
                <a:solidFill>
                  <a:schemeClr val="tx2"/>
                </a:solidFill>
              </a:rPr>
              <a:t>Courtesy</a:t>
            </a:r>
            <a:r>
              <a:rPr lang="de-DE" sz="1200" dirty="0" smtClean="0">
                <a:solidFill>
                  <a:schemeClr val="tx2"/>
                </a:solidFill>
              </a:rPr>
              <a:t> </a:t>
            </a:r>
            <a:r>
              <a:rPr lang="de-DE" sz="1200" dirty="0" err="1" smtClean="0">
                <a:solidFill>
                  <a:schemeClr val="tx2"/>
                </a:solidFill>
              </a:rPr>
              <a:t>of</a:t>
            </a:r>
            <a:r>
              <a:rPr lang="de-DE" sz="1200" dirty="0" smtClean="0">
                <a:solidFill>
                  <a:schemeClr val="tx2"/>
                </a:solidFill>
              </a:rPr>
              <a:t> Sebastian Kempf </a:t>
            </a:r>
            <a:endParaRPr lang="de-DE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44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167" y="2030303"/>
            <a:ext cx="8424000" cy="372045"/>
          </a:xfrm>
        </p:spPr>
        <p:txBody>
          <a:bodyPr/>
          <a:lstStyle/>
          <a:p>
            <a:pPr algn="ctr"/>
            <a:r>
              <a:rPr lang="de-DE" dirty="0" smtClean="0"/>
              <a:t>Appendix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075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haltsfol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615</Words>
  <Application>Microsoft Office PowerPoint</Application>
  <PresentationFormat>Benutzerdefiniert</PresentationFormat>
  <Paragraphs>161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Calibri</vt:lpstr>
      <vt:lpstr>Cambria Math</vt:lpstr>
      <vt:lpstr>Times New Roman</vt:lpstr>
      <vt:lpstr>Wingdings</vt:lpstr>
      <vt:lpstr>Inhaltsfolie</vt:lpstr>
      <vt:lpstr>PowerPoint-Präsentation</vt:lpstr>
      <vt:lpstr>HSS – was ist das? </vt:lpstr>
      <vt:lpstr>Metallisch magnetische Kalorimeter (MMCs)</vt:lpstr>
      <vt:lpstr>Vorteile von MMCs</vt:lpstr>
      <vt:lpstr>Reinraumprozesse </vt:lpstr>
      <vt:lpstr>Maschinenpark im HSS - Antrag</vt:lpstr>
      <vt:lpstr>Warum? </vt:lpstr>
      <vt:lpstr>MMCs around the world </vt:lpstr>
      <vt:lpstr>Appendix </vt:lpstr>
      <vt:lpstr>Maschinenpark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Franzi</dc:creator>
  <cp:lastModifiedBy>Baier, Saskia (IPE)</cp:lastModifiedBy>
  <cp:revision>91</cp:revision>
  <dcterms:created xsi:type="dcterms:W3CDTF">2017-12-07T14:50:50Z</dcterms:created>
  <dcterms:modified xsi:type="dcterms:W3CDTF">2020-03-03T11:46:03Z</dcterms:modified>
</cp:coreProperties>
</file>