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461" r:id="rId2"/>
    <p:sldId id="560" r:id="rId3"/>
    <p:sldId id="519" r:id="rId4"/>
    <p:sldId id="561" r:id="rId5"/>
    <p:sldId id="563" r:id="rId6"/>
    <p:sldId id="569" r:id="rId7"/>
    <p:sldId id="565" r:id="rId8"/>
    <p:sldId id="562" r:id="rId9"/>
    <p:sldId id="564" r:id="rId10"/>
    <p:sldId id="566" r:id="rId11"/>
    <p:sldId id="567" r:id="rId12"/>
    <p:sldId id="568" r:id="rId13"/>
    <p:sldId id="474" r:id="rId14"/>
    <p:sldId id="570" r:id="rId15"/>
    <p:sldId id="526" r:id="rId16"/>
    <p:sldId id="523" r:id="rId17"/>
    <p:sldId id="575" r:id="rId18"/>
    <p:sldId id="573" r:id="rId19"/>
    <p:sldId id="572" r:id="rId20"/>
    <p:sldId id="574" r:id="rId21"/>
    <p:sldId id="529" r:id="rId22"/>
    <p:sldId id="576" r:id="rId23"/>
    <p:sldId id="577" r:id="rId24"/>
    <p:sldId id="475" r:id="rId25"/>
    <p:sldId id="476" r:id="rId26"/>
    <p:sldId id="537" r:id="rId27"/>
    <p:sldId id="571" r:id="rId28"/>
    <p:sldId id="578" r:id="rId29"/>
    <p:sldId id="579" r:id="rId30"/>
    <p:sldId id="521" r:id="rId31"/>
    <p:sldId id="516" r:id="rId32"/>
    <p:sldId id="484" r:id="rId33"/>
    <p:sldId id="580" r:id="rId34"/>
    <p:sldId id="536" r:id="rId35"/>
    <p:sldId id="558" r:id="rId36"/>
    <p:sldId id="559" r:id="rId37"/>
    <p:sldId id="512" r:id="rId38"/>
    <p:sldId id="500" r:id="rId39"/>
    <p:sldId id="513" r:id="rId40"/>
    <p:sldId id="514" r:id="rId41"/>
    <p:sldId id="501" r:id="rId42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383" userDrawn="1">
          <p15:clr>
            <a:srgbClr val="A4A3A4"/>
          </p15:clr>
        </p15:guide>
        <p15:guide id="3" orient="horz" pos="3521" userDrawn="1">
          <p15:clr>
            <a:srgbClr val="A4A3A4"/>
          </p15:clr>
        </p15:guide>
        <p15:guide id="4" pos="22" userDrawn="1">
          <p15:clr>
            <a:srgbClr val="A4A3A4"/>
          </p15:clr>
        </p15:guide>
        <p15:guide id="5" orient="horz" pos="1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nk, Thomas (IPE)" initials="BT(" lastIdx="2" clrIdx="0">
    <p:extLst>
      <p:ext uri="{19B8F6BF-5375-455C-9EA6-DF929625EA0E}">
        <p15:presenceInfo xmlns:p15="http://schemas.microsoft.com/office/powerpoint/2012/main" userId="S-1-5-21-1202744845-3101423955-345487624-679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F30"/>
    <a:srgbClr val="EC3F2F"/>
    <a:srgbClr val="F4932A"/>
    <a:srgbClr val="F49C3B"/>
    <a:srgbClr val="FF7C80"/>
    <a:srgbClr val="FFA040"/>
    <a:srgbClr val="FF860D"/>
    <a:srgbClr val="CF8040"/>
    <a:srgbClr val="EBF28A"/>
    <a:srgbClr val="FA8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1212" autoAdjust="0"/>
  </p:normalViewPr>
  <p:slideViewPr>
    <p:cSldViewPr showGuides="1">
      <p:cViewPr varScale="1">
        <p:scale>
          <a:sx n="70" d="100"/>
          <a:sy n="70" d="100"/>
        </p:scale>
        <p:origin x="1338" y="39"/>
      </p:cViewPr>
      <p:guideLst>
        <p:guide pos="1383"/>
        <p:guide orient="horz" pos="3521"/>
        <p:guide pos="22"/>
        <p:guide orient="horz" pos="11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>
        <p:scale>
          <a:sx n="100" d="100"/>
          <a:sy n="100" d="100"/>
        </p:scale>
        <p:origin x="243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icrosoft%20PowerPoint%20&#20869;&#12398;&#12464;&#12521;&#12501;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70050571\Ishikawa%20Dai\01%20&#30740;&#31350;\01%20&#23455;&#39443;&#12487;&#12540;&#12479;\KIT-IPE\02_Data\02_Cu%20sintering\02_Die-shear%20strength\Task_List_Copper_Sintering_ver.7.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684797510231891"/>
          <c:y val="6.6878184483981723E-2"/>
          <c:w val="0.62541969686051713"/>
          <c:h val="0.7305539409061284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'[Microsoft PowerPoint 内のグラフ]Cu sinter(pressureless)'!$C$63:$C$84</c:f>
              <c:numCache>
                <c:formatCode>General</c:formatCode>
                <c:ptCount val="22"/>
                <c:pt idx="0">
                  <c:v>0</c:v>
                </c:pt>
                <c:pt idx="1">
                  <c:v>5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</c:numCache>
            </c:numRef>
          </c:xVal>
          <c:yVal>
            <c:numRef>
              <c:f>'[Microsoft PowerPoint 内のグラフ]Cu sinter(pressureless)'!$D$63:$D$84</c:f>
              <c:numCache>
                <c:formatCode>General</c:formatCode>
                <c:ptCount val="22"/>
                <c:pt idx="0">
                  <c:v>20</c:v>
                </c:pt>
                <c:pt idx="1">
                  <c:v>260</c:v>
                </c:pt>
                <c:pt idx="2">
                  <c:v>260</c:v>
                </c:pt>
                <c:pt idx="3">
                  <c:v>240</c:v>
                </c:pt>
                <c:pt idx="4">
                  <c:v>210</c:v>
                </c:pt>
                <c:pt idx="5">
                  <c:v>180</c:v>
                </c:pt>
                <c:pt idx="6">
                  <c:v>150</c:v>
                </c:pt>
                <c:pt idx="7">
                  <c:v>120</c:v>
                </c:pt>
                <c:pt idx="8">
                  <c:v>90</c:v>
                </c:pt>
                <c:pt idx="9">
                  <c:v>60</c:v>
                </c:pt>
                <c:pt idx="10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99D-4ABE-9A77-BF48A00C9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4260800"/>
        <c:axId val="794261192"/>
      </c:scatterChart>
      <c:scatterChart>
        <c:scatterStyle val="lineMarker"/>
        <c:varyColors val="0"/>
        <c:ser>
          <c:idx val="1"/>
          <c:order val="1"/>
          <c:tx>
            <c:strRef>
              <c:f>'[Microsoft PowerPoint 内のグラフ]Cu sinter(pressureless)'!$E$63</c:f>
              <c:strCache>
                <c:ptCount val="1"/>
                <c:pt idx="0">
                  <c:v>1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'[Microsoft PowerPoint 内のグラフ]Cu sinter(pressureless)'!$C$63:$C$84</c:f>
              <c:numCache>
                <c:formatCode>General</c:formatCode>
                <c:ptCount val="22"/>
                <c:pt idx="0">
                  <c:v>0</c:v>
                </c:pt>
                <c:pt idx="1">
                  <c:v>5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</c:numCache>
            </c:numRef>
          </c:xVal>
          <c:yVal>
            <c:numRef>
              <c:f>'[Microsoft PowerPoint 内のグラフ]Cu sinter(pressureless)'!$E$63:$E$84</c:f>
              <c:numCache>
                <c:formatCode>General</c:formatCode>
                <c:ptCount val="2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0.1</c:v>
                </c:pt>
                <c:pt idx="4">
                  <c:v>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99D-4ABE-9A77-BF48A00C9377}"/>
            </c:ext>
          </c:extLst>
        </c:ser>
        <c:ser>
          <c:idx val="2"/>
          <c:order val="2"/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'[Microsoft PowerPoint 内のグラフ]Cu sinter(pressureless)'!$C$67:$C$73</c:f>
              <c:numCache>
                <c:formatCode>General</c:formatCode>
                <c:ptCount val="7"/>
                <c:pt idx="0">
                  <c:v>17</c:v>
                </c:pt>
                <c:pt idx="1">
                  <c:v>18</c:v>
                </c:pt>
                <c:pt idx="2">
                  <c:v>19</c:v>
                </c:pt>
                <c:pt idx="3">
                  <c:v>20</c:v>
                </c:pt>
                <c:pt idx="4">
                  <c:v>21</c:v>
                </c:pt>
                <c:pt idx="5">
                  <c:v>22</c:v>
                </c:pt>
                <c:pt idx="6">
                  <c:v>23</c:v>
                </c:pt>
              </c:numCache>
            </c:numRef>
          </c:xVal>
          <c:yVal>
            <c:numRef>
              <c:f>'[Microsoft PowerPoint 内のグラフ]Cu sinter(pressureless)'!$F$67:$F$73</c:f>
              <c:numCache>
                <c:formatCode>General</c:formatCode>
                <c:ptCount val="7"/>
                <c:pt idx="0">
                  <c:v>0.1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99D-4ABE-9A77-BF48A00C9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9211336"/>
        <c:axId val="949211728"/>
      </c:scatterChart>
      <c:valAx>
        <c:axId val="794260800"/>
        <c:scaling>
          <c:orientation val="minMax"/>
          <c:max val="2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lang="ja-JP" sz="1400"/>
                </a:pPr>
                <a:r>
                  <a:rPr lang="en-US" sz="1400" dirty="0"/>
                  <a:t>Sintering time (min)</a:t>
                </a:r>
                <a:endParaRPr lang="ja-JP" sz="1400" dirty="0"/>
              </a:p>
            </c:rich>
          </c:tx>
          <c:layout>
            <c:manualLayout>
              <c:xMode val="edge"/>
              <c:yMode val="edge"/>
              <c:x val="0.3831941589378402"/>
              <c:y val="0.89174088310218957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lang="ja-JP" sz="1200"/>
            </a:pPr>
            <a:endParaRPr lang="de-DE"/>
          </a:p>
        </c:txPr>
        <c:crossAx val="794261192"/>
        <c:crosses val="autoZero"/>
        <c:crossBetween val="midCat"/>
        <c:majorUnit val="5"/>
      </c:valAx>
      <c:valAx>
        <c:axId val="794261192"/>
        <c:scaling>
          <c:orientation val="minMax"/>
          <c:max val="300"/>
        </c:scaling>
        <c:delete val="0"/>
        <c:axPos val="l"/>
        <c:title>
          <c:tx>
            <c:rich>
              <a:bodyPr/>
              <a:lstStyle/>
              <a:p>
                <a:pPr>
                  <a:defRPr lang="ja-JP" sz="1600">
                    <a:solidFill>
                      <a:srgbClr val="2434EC"/>
                    </a:solidFill>
                  </a:defRPr>
                </a:pPr>
                <a:r>
                  <a:rPr lang="en-US" sz="1600" dirty="0">
                    <a:solidFill>
                      <a:srgbClr val="2434EC"/>
                    </a:solidFill>
                  </a:rPr>
                  <a:t>Sintering temperature (°C)</a:t>
                </a:r>
                <a:endParaRPr lang="ja-JP" sz="1600" dirty="0">
                  <a:solidFill>
                    <a:srgbClr val="2434EC"/>
                  </a:solidFill>
                </a:endParaRPr>
              </a:p>
            </c:rich>
          </c:tx>
          <c:layout>
            <c:manualLayout>
              <c:xMode val="edge"/>
              <c:yMode val="edge"/>
              <c:x val="9.680277873298752E-3"/>
              <c:y val="0.13280210147349408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lang="ja-JP" sz="1200"/>
            </a:pPr>
            <a:endParaRPr lang="de-DE"/>
          </a:p>
        </c:txPr>
        <c:crossAx val="794260800"/>
        <c:crosses val="autoZero"/>
        <c:crossBetween val="midCat"/>
        <c:majorUnit val="50"/>
      </c:valAx>
      <c:valAx>
        <c:axId val="949211728"/>
        <c:scaling>
          <c:orientation val="minMax"/>
          <c:max val="2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lang="ja-JP" sz="1400"/>
                </a:pPr>
                <a:r>
                  <a:rPr lang="en-US" sz="1400" dirty="0"/>
                  <a:t>Gas atmosphere [</a:t>
                </a:r>
                <a:r>
                  <a:rPr lang="en-US" sz="1400" dirty="0" err="1"/>
                  <a:t>atm</a:t>
                </a:r>
                <a:r>
                  <a:rPr lang="en-US" sz="1400" dirty="0"/>
                  <a:t>]</a:t>
                </a:r>
                <a:endParaRPr lang="ja-JP" sz="1400" dirty="0"/>
              </a:p>
            </c:rich>
          </c:tx>
          <c:layout>
            <c:manualLayout>
              <c:xMode val="edge"/>
              <c:yMode val="edge"/>
              <c:x val="0.93212673735171414"/>
              <c:y val="0.2204855486961674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lang="ja-JP" sz="1200"/>
            </a:pPr>
            <a:endParaRPr lang="de-DE"/>
          </a:p>
        </c:txPr>
        <c:crossAx val="949211336"/>
        <c:crosses val="max"/>
        <c:crossBetween val="midCat"/>
      </c:valAx>
      <c:valAx>
        <c:axId val="949211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9211728"/>
        <c:crosses val="autoZero"/>
        <c:crossBetween val="midCat"/>
      </c:valAx>
      <c:spPr>
        <a:ln>
          <a:solidFill>
            <a:srgbClr val="0000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900" b="1"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pPr>
      <a:endParaRPr lang="de-DE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30656186664279"/>
          <c:y val="6.9544636267468499E-2"/>
          <c:w val="0.78514963258344805"/>
          <c:h val="0.74973912037037038"/>
        </c:manualLayout>
      </c:layout>
      <c:scatterChart>
        <c:scatterStyle val="lineMarker"/>
        <c:varyColors val="0"/>
        <c:ser>
          <c:idx val="2"/>
          <c:order val="0"/>
          <c:tx>
            <c:strRef>
              <c:f>'POT results'!$A$3</c:f>
              <c:strCache>
                <c:ptCount val="1"/>
                <c:pt idx="0">
                  <c:v>#1</c:v>
                </c:pt>
              </c:strCache>
            </c:strRef>
          </c:tx>
          <c:spPr>
            <a:ln w="952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0000FF"/>
              </a:solidFill>
              <a:ln w="9525">
                <a:noFill/>
                <a:round/>
              </a:ln>
              <a:effectLst/>
            </c:spPr>
          </c:marker>
          <c:dPt>
            <c:idx val="0"/>
            <c:marker>
              <c:symbol val="circle"/>
              <c:size val="12"/>
              <c:spPr>
                <a:solidFill>
                  <a:srgbClr val="0000FF"/>
                </a:solidFill>
                <a:ln w="12700">
                  <a:noFill/>
                  <a:round/>
                </a:ln>
                <a:effectLst/>
              </c:spPr>
            </c:marker>
            <c:bubble3D val="0"/>
            <c:spPr>
              <a:ln w="127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FA-406C-ADC6-E50BC4AB084C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'POT results'!$AK$3</c:f>
                <c:numCache>
                  <c:formatCode>General</c:formatCode>
                  <c:ptCount val="1"/>
                  <c:pt idx="0">
                    <c:v>0.84788148148148146</c:v>
                  </c:pt>
                </c:numCache>
              </c:numRef>
            </c:plus>
            <c:minus>
              <c:numRef>
                <c:f>'POT results'!$AJ$3</c:f>
                <c:numCache>
                  <c:formatCode>General</c:formatCode>
                  <c:ptCount val="1"/>
                  <c:pt idx="0">
                    <c:v>0.67365925925925918</c:v>
                  </c:pt>
                </c:numCache>
              </c:numRef>
            </c:minus>
            <c:spPr>
              <a:noFill/>
              <a:ln w="9525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'POT results'!$C$3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'POT results'!$AI$3</c:f>
              <c:numCache>
                <c:formatCode>0.0</c:formatCode>
                <c:ptCount val="1"/>
                <c:pt idx="0">
                  <c:v>2.9462913580246917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FFA-406C-ADC6-E50BC4AB084C}"/>
            </c:ext>
          </c:extLst>
        </c:ser>
        <c:ser>
          <c:idx val="4"/>
          <c:order val="1"/>
          <c:tx>
            <c:strRef>
              <c:f>'POT results'!$A$4</c:f>
              <c:strCache>
                <c:ptCount val="1"/>
                <c:pt idx="0">
                  <c:v>#2</c:v>
                </c:pt>
              </c:strCache>
            </c:strRef>
          </c:tx>
          <c:spPr>
            <a:ln w="952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0000FF"/>
              </a:solidFill>
              <a:ln w="9525">
                <a:noFill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'POT results'!$AK$4</c:f>
                <c:numCache>
                  <c:formatCode>General</c:formatCode>
                  <c:ptCount val="1"/>
                  <c:pt idx="0">
                    <c:v>4.4944053872053882</c:v>
                  </c:pt>
                </c:numCache>
              </c:numRef>
            </c:plus>
            <c:minus>
              <c:numRef>
                <c:f>'POT results'!$AJ$4</c:f>
                <c:numCache>
                  <c:formatCode>General</c:formatCode>
                  <c:ptCount val="1"/>
                  <c:pt idx="0">
                    <c:v>2.5964390572390568</c:v>
                  </c:pt>
                </c:numCache>
              </c:numRef>
            </c:minus>
            <c:spPr>
              <a:noFill/>
              <a:ln w="12700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'POT results'!$C$4</c:f>
              <c:numCache>
                <c:formatCode>General</c:formatCode>
                <c:ptCount val="1"/>
                <c:pt idx="0">
                  <c:v>5</c:v>
                </c:pt>
              </c:numCache>
            </c:numRef>
          </c:xVal>
          <c:yVal>
            <c:numRef>
              <c:f>'POT results'!$AI$4</c:f>
              <c:numCache>
                <c:formatCode>0.0</c:formatCode>
                <c:ptCount val="1"/>
                <c:pt idx="0">
                  <c:v>3.8527748597081928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FFA-406C-ADC6-E50BC4AB084C}"/>
            </c:ext>
          </c:extLst>
        </c:ser>
        <c:ser>
          <c:idx val="5"/>
          <c:order val="2"/>
          <c:tx>
            <c:strRef>
              <c:f>'POT results'!$A$5</c:f>
              <c:strCache>
                <c:ptCount val="1"/>
                <c:pt idx="0">
                  <c:v>#3</c:v>
                </c:pt>
              </c:strCache>
            </c:strRef>
          </c:tx>
          <c:spPr>
            <a:ln w="952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0000FF"/>
              </a:solidFill>
              <a:ln w="9525">
                <a:noFill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'POT results'!$AK$5</c:f>
                <c:numCache>
                  <c:formatCode>General</c:formatCode>
                  <c:ptCount val="1"/>
                  <c:pt idx="0">
                    <c:v>3.472829629629631</c:v>
                  </c:pt>
                </c:numCache>
              </c:numRef>
            </c:plus>
            <c:minus>
              <c:numRef>
                <c:f>'POT results'!$AJ$5</c:f>
                <c:numCache>
                  <c:formatCode>General</c:formatCode>
                  <c:ptCount val="1"/>
                  <c:pt idx="0">
                    <c:v>3.3470024691358038</c:v>
                  </c:pt>
                </c:numCache>
              </c:numRef>
            </c:minus>
            <c:spPr>
              <a:noFill/>
              <a:ln w="12700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'POT results'!$C$5</c:f>
              <c:numCache>
                <c:formatCode>General</c:formatCode>
                <c:ptCount val="1"/>
                <c:pt idx="0">
                  <c:v>10</c:v>
                </c:pt>
              </c:numCache>
            </c:numRef>
          </c:xVal>
          <c:yVal>
            <c:numRef>
              <c:f>'POT results'!$AI$5</c:f>
              <c:numCache>
                <c:formatCode>0.0</c:formatCode>
                <c:ptCount val="1"/>
                <c:pt idx="0">
                  <c:v>11.512217283950619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FFA-406C-ADC6-E50BC4AB084C}"/>
            </c:ext>
          </c:extLst>
        </c:ser>
        <c:ser>
          <c:idx val="6"/>
          <c:order val="3"/>
          <c:tx>
            <c:strRef>
              <c:f>'POT results'!$A$6</c:f>
              <c:strCache>
                <c:ptCount val="1"/>
                <c:pt idx="0">
                  <c:v>#4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rgbClr val="FA8214"/>
              </a:solidFill>
              <a:ln w="9525">
                <a:noFill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'POT results'!$AK$6</c:f>
                <c:numCache>
                  <c:formatCode>General</c:formatCode>
                  <c:ptCount val="1"/>
                  <c:pt idx="0">
                    <c:v>12.057560493827163</c:v>
                  </c:pt>
                </c:numCache>
              </c:numRef>
            </c:plus>
            <c:minus>
              <c:numRef>
                <c:f>'POT results'!$AJ$6</c:f>
                <c:numCache>
                  <c:formatCode>General</c:formatCode>
                  <c:ptCount val="1"/>
                  <c:pt idx="0">
                    <c:v>6.6597135802469136</c:v>
                  </c:pt>
                </c:numCache>
              </c:numRef>
            </c:minus>
            <c:spPr>
              <a:noFill/>
              <a:ln w="12700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'POT results'!$C$6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'POT results'!$AI$6</c:f>
              <c:numCache>
                <c:formatCode>0.0</c:formatCode>
                <c:ptCount val="1"/>
                <c:pt idx="0">
                  <c:v>7.8734617283950623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FFA-406C-ADC6-E50BC4AB084C}"/>
            </c:ext>
          </c:extLst>
        </c:ser>
        <c:ser>
          <c:idx val="3"/>
          <c:order val="4"/>
          <c:tx>
            <c:strRef>
              <c:f>'POT results'!$A$7</c:f>
              <c:strCache>
                <c:ptCount val="1"/>
                <c:pt idx="0">
                  <c:v>#5</c:v>
                </c:pt>
              </c:strCache>
            </c:strRef>
          </c:tx>
          <c:spPr>
            <a:ln w="9525" cap="rnd">
              <a:noFill/>
              <a:round/>
            </a:ln>
            <a:effectLst/>
          </c:spPr>
          <c:marker>
            <c:symbol val="triangle"/>
            <c:size val="12"/>
            <c:spPr>
              <a:solidFill>
                <a:srgbClr val="FA8214"/>
              </a:solidFill>
              <a:ln w="9525">
                <a:noFill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'POT results'!$AK$7</c:f>
                <c:numCache>
                  <c:formatCode>General</c:formatCode>
                  <c:ptCount val="1"/>
                  <c:pt idx="0">
                    <c:v>12.207170370370378</c:v>
                  </c:pt>
                </c:numCache>
              </c:numRef>
            </c:plus>
            <c:minus>
              <c:numRef>
                <c:f>'POT results'!$AJ$7</c:f>
                <c:numCache>
                  <c:formatCode>General</c:formatCode>
                  <c:ptCount val="1"/>
                  <c:pt idx="0">
                    <c:v>18.903111111111109</c:v>
                  </c:pt>
                </c:numCache>
              </c:numRef>
            </c:minus>
            <c:spPr>
              <a:noFill/>
              <a:ln w="12700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'POT results'!$C$7</c:f>
              <c:numCache>
                <c:formatCode>General</c:formatCode>
                <c:ptCount val="1"/>
                <c:pt idx="0">
                  <c:v>5</c:v>
                </c:pt>
              </c:numCache>
            </c:numRef>
          </c:xVal>
          <c:yVal>
            <c:numRef>
              <c:f>'POT results'!$AI$7</c:f>
              <c:numCache>
                <c:formatCode>0.0</c:formatCode>
                <c:ptCount val="1"/>
                <c:pt idx="0">
                  <c:v>47.876266666666666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FFA-406C-ADC6-E50BC4AB084C}"/>
            </c:ext>
          </c:extLst>
        </c:ser>
        <c:ser>
          <c:idx val="7"/>
          <c:order val="5"/>
          <c:tx>
            <c:strRef>
              <c:f>'POT results'!$A$8</c:f>
              <c:strCache>
                <c:ptCount val="1"/>
                <c:pt idx="0">
                  <c:v>#6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rgbClr val="FA8214"/>
              </a:solidFill>
              <a:ln w="9525">
                <a:noFill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'POT results'!$AK$8</c:f>
                <c:numCache>
                  <c:formatCode>General</c:formatCode>
                  <c:ptCount val="1"/>
                  <c:pt idx="0">
                    <c:v>5.4168220322887066</c:v>
                  </c:pt>
                </c:numCache>
              </c:numRef>
            </c:plus>
            <c:minus>
              <c:numRef>
                <c:f>'POT results'!$AJ$8</c:f>
                <c:numCache>
                  <c:formatCode>General</c:formatCode>
                  <c:ptCount val="1"/>
                  <c:pt idx="0">
                    <c:v>5.7759878442545016</c:v>
                  </c:pt>
                </c:numCache>
              </c:numRef>
            </c:minus>
            <c:spPr>
              <a:noFill/>
              <a:ln w="12700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'POT results'!$C$8</c:f>
              <c:numCache>
                <c:formatCode>General</c:formatCode>
                <c:ptCount val="1"/>
                <c:pt idx="0">
                  <c:v>10</c:v>
                </c:pt>
              </c:numCache>
            </c:numRef>
          </c:xVal>
          <c:yVal>
            <c:numRef>
              <c:f>'POT results'!$AI$8</c:f>
              <c:numCache>
                <c:formatCode>0.0</c:formatCode>
                <c:ptCount val="1"/>
                <c:pt idx="0">
                  <c:v>54.171049572649572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FFA-406C-ADC6-E50BC4AB084C}"/>
            </c:ext>
          </c:extLst>
        </c:ser>
        <c:ser>
          <c:idx val="1"/>
          <c:order val="6"/>
          <c:tx>
            <c:strRef>
              <c:f>'POT results'!$A$9</c:f>
              <c:strCache>
                <c:ptCount val="1"/>
                <c:pt idx="0">
                  <c:v>#7</c:v>
                </c:pt>
              </c:strCache>
            </c:strRef>
          </c:tx>
          <c:spPr>
            <a:ln w="9525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rgbClr val="008000"/>
              </a:solidFill>
              <a:ln w="9525">
                <a:noFill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'POT results'!$AK$9</c:f>
                <c:numCache>
                  <c:formatCode>General</c:formatCode>
                  <c:ptCount val="1"/>
                  <c:pt idx="0">
                    <c:v>6.2421886419753179</c:v>
                  </c:pt>
                </c:numCache>
              </c:numRef>
            </c:plus>
            <c:minus>
              <c:numRef>
                <c:f>'POT results'!$AJ$9</c:f>
                <c:numCache>
                  <c:formatCode>General</c:formatCode>
                  <c:ptCount val="1"/>
                  <c:pt idx="0">
                    <c:v>20.241524938271603</c:v>
                  </c:pt>
                </c:numCache>
              </c:numRef>
            </c:minus>
            <c:spPr>
              <a:noFill/>
              <a:ln w="12700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'POT results'!$C$9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'POT results'!$AI$9</c:f>
              <c:numCache>
                <c:formatCode>0.0</c:formatCode>
                <c:ptCount val="1"/>
                <c:pt idx="0">
                  <c:v>52.006107654320992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FFFA-406C-ADC6-E50BC4AB084C}"/>
            </c:ext>
          </c:extLst>
        </c:ser>
        <c:ser>
          <c:idx val="8"/>
          <c:order val="7"/>
          <c:tx>
            <c:strRef>
              <c:f>'POT results'!$A$10</c:f>
              <c:strCache>
                <c:ptCount val="1"/>
                <c:pt idx="0">
                  <c:v>#8</c:v>
                </c:pt>
              </c:strCache>
            </c:strRef>
          </c:tx>
          <c:spPr>
            <a:ln w="9525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rgbClr val="008000"/>
              </a:solidFill>
              <a:ln w="9525">
                <a:noFill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'POT results'!$AK$10</c:f>
                <c:numCache>
                  <c:formatCode>General</c:formatCode>
                  <c:ptCount val="1"/>
                  <c:pt idx="0">
                    <c:v>5.3574716049382687</c:v>
                  </c:pt>
                </c:numCache>
              </c:numRef>
            </c:plus>
            <c:minus>
              <c:numRef>
                <c:f>'POT results'!$AJ$10</c:f>
                <c:numCache>
                  <c:formatCode>General</c:formatCode>
                  <c:ptCount val="1"/>
                  <c:pt idx="0">
                    <c:v>4.8403358024691414</c:v>
                  </c:pt>
                </c:numCache>
              </c:numRef>
            </c:minus>
            <c:spPr>
              <a:noFill/>
              <a:ln w="12700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'POT results'!$C$10</c:f>
              <c:numCache>
                <c:formatCode>General</c:formatCode>
                <c:ptCount val="1"/>
                <c:pt idx="0">
                  <c:v>5</c:v>
                </c:pt>
              </c:numCache>
            </c:numRef>
          </c:xVal>
          <c:yVal>
            <c:numRef>
              <c:f>'POT results'!$AI$10</c:f>
              <c:numCache>
                <c:formatCode>0.0</c:formatCode>
                <c:ptCount val="1"/>
                <c:pt idx="0">
                  <c:v>60.819871604938285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FFFA-406C-ADC6-E50BC4AB084C}"/>
            </c:ext>
          </c:extLst>
        </c:ser>
        <c:ser>
          <c:idx val="9"/>
          <c:order val="8"/>
          <c:tx>
            <c:strRef>
              <c:f>'POT results'!$A$11</c:f>
              <c:strCache>
                <c:ptCount val="1"/>
                <c:pt idx="0">
                  <c:v>#9</c:v>
                </c:pt>
              </c:strCache>
            </c:strRef>
          </c:tx>
          <c:spPr>
            <a:ln w="9525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rgbClr val="008000"/>
              </a:solidFill>
              <a:ln w="9525">
                <a:noFill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'POT results'!$AK$11</c:f>
                <c:numCache>
                  <c:formatCode>General</c:formatCode>
                  <c:ptCount val="1"/>
                  <c:pt idx="0">
                    <c:v>10.955113710201431</c:v>
                  </c:pt>
                </c:numCache>
              </c:numRef>
            </c:plus>
            <c:minus>
              <c:numRef>
                <c:f>'POT results'!$AJ$11</c:f>
                <c:numCache>
                  <c:formatCode>General</c:formatCode>
                  <c:ptCount val="1"/>
                  <c:pt idx="0">
                    <c:v>7.7544171539961084</c:v>
                  </c:pt>
                </c:numCache>
              </c:numRef>
            </c:minus>
            <c:spPr>
              <a:noFill/>
              <a:ln w="12700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'POT results'!$C$11</c:f>
              <c:numCache>
                <c:formatCode>General</c:formatCode>
                <c:ptCount val="1"/>
                <c:pt idx="0">
                  <c:v>10</c:v>
                </c:pt>
              </c:numCache>
            </c:numRef>
          </c:xVal>
          <c:yVal>
            <c:numRef>
              <c:f>'POT results'!$AI$11</c:f>
              <c:numCache>
                <c:formatCode>0.0</c:formatCode>
                <c:ptCount val="1"/>
                <c:pt idx="0">
                  <c:v>69.711710981156614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FFFA-406C-ADC6-E50BC4AB0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9212120"/>
        <c:axId val="949212512"/>
      </c:scatterChart>
      <c:valAx>
        <c:axId val="949212120"/>
        <c:scaling>
          <c:orientation val="minMax"/>
          <c:max val="1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600" baseline="0" dirty="0"/>
                  <a:t>Sinter duration (min)</a:t>
                </a:r>
                <a:endParaRPr lang="ja-JP" sz="1600" dirty="0"/>
              </a:p>
            </c:rich>
          </c:tx>
          <c:layout>
            <c:manualLayout>
              <c:xMode val="edge"/>
              <c:yMode val="edge"/>
              <c:x val="0.37625797767754449"/>
              <c:y val="0.910607418946062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49212512"/>
        <c:crosses val="autoZero"/>
        <c:crossBetween val="midCat"/>
        <c:majorUnit val="1"/>
        <c:minorUnit val="0.5"/>
      </c:valAx>
      <c:valAx>
        <c:axId val="94921251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2000"/>
                  <a:t>Die-shear</a:t>
                </a:r>
                <a:r>
                  <a:rPr lang="en-US" altLang="ja-JP" sz="2000" baseline="0"/>
                  <a:t> strength (MPa)</a:t>
                </a:r>
                <a:endParaRPr lang="ja-JP" sz="2000"/>
              </a:p>
            </c:rich>
          </c:tx>
          <c:layout>
            <c:manualLayout>
              <c:xMode val="edge"/>
              <c:yMode val="edge"/>
              <c:x val="2.3397704777878794E-2"/>
              <c:y val="0.13422236286291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49212120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de-D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F4E5AB-F3AB-4D96-8A25-0E9A762FC17E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39EC0E3-B88C-47C6-BB45-972A6D9881B6}">
      <dgm:prSet phldrT="[Text]" custT="1"/>
      <dgm:spPr/>
      <dgm:t>
        <a:bodyPr lIns="0" tIns="0" rIns="0" bIns="0"/>
        <a:lstStyle/>
        <a:p>
          <a:r>
            <a:rPr lang="en-US" sz="1700" noProof="0" dirty="0"/>
            <a:t>BMS functional safety</a:t>
          </a:r>
        </a:p>
      </dgm:t>
    </dgm:pt>
    <dgm:pt modelId="{10F1C5C5-F125-4D4B-9E97-26832BAB93EB}">
      <dgm:prSet phldrT="[Text]" custT="1"/>
      <dgm:spPr/>
      <dgm:t>
        <a:bodyPr lIns="0" tIns="0" rIns="0" bIns="0"/>
        <a:lstStyle/>
        <a:p>
          <a:r>
            <a:rPr lang="en-US" sz="1700" noProof="0" dirty="0"/>
            <a:t>Testing &amp; simulation</a:t>
          </a:r>
        </a:p>
      </dgm:t>
    </dgm:pt>
    <dgm:pt modelId="{C5CF1818-AC39-43A1-9210-EA1435DE77D8}">
      <dgm:prSet phldrT="[Text]" custT="1"/>
      <dgm:spPr/>
      <dgm:t>
        <a:bodyPr lIns="0" tIns="0" rIns="0" bIns="0"/>
        <a:lstStyle/>
        <a:p>
          <a:r>
            <a:rPr lang="en-US" sz="1700" noProof="0" dirty="0"/>
            <a:t>Active balancing</a:t>
          </a:r>
        </a:p>
      </dgm:t>
    </dgm:pt>
    <dgm:pt modelId="{DBC7FE4D-FA63-44E7-9DCD-AD3AA4D8B68C}">
      <dgm:prSet phldrT="[Text]" custT="1"/>
      <dgm:spPr/>
      <dgm:t>
        <a:bodyPr lIns="0" tIns="0" rIns="0" bIns="0"/>
        <a:lstStyle/>
        <a:p>
          <a:r>
            <a:rPr lang="en-US" sz="1500" noProof="0" dirty="0"/>
            <a:t>automotive batteries</a:t>
          </a:r>
        </a:p>
      </dgm:t>
    </dgm:pt>
    <dgm:pt modelId="{3D0A91CB-0D3B-4F3D-A24A-4C2032C243C7}">
      <dgm:prSet phldrT="[Text]" custT="1"/>
      <dgm:spPr/>
      <dgm:t>
        <a:bodyPr lIns="0" tIns="0" rIns="0" bIns="0"/>
        <a:lstStyle/>
        <a:p>
          <a:r>
            <a:rPr lang="en-US" sz="1800" noProof="0" dirty="0"/>
            <a:t>BESS</a:t>
          </a:r>
        </a:p>
      </dgm:t>
    </dgm:pt>
    <dgm:pt modelId="{CCB35236-D2E6-425B-A22B-6F55A62E994F}">
      <dgm:prSet phldrT="[Text]" custT="1"/>
      <dgm:spPr/>
      <dgm:t>
        <a:bodyPr lIns="0" tIns="0" rIns="0" bIns="0"/>
        <a:lstStyle/>
        <a:p>
          <a:r>
            <a:rPr lang="en-US" sz="2400" noProof="0" dirty="0"/>
            <a:t>battery research at IPE</a:t>
          </a:r>
        </a:p>
      </dgm:t>
    </dgm:pt>
    <dgm:pt modelId="{04948B5D-1E04-42E4-BFD9-A2FEAB865651}" type="sibTrans" cxnId="{80A23A68-9418-4867-9EA1-AB7F109217FD}">
      <dgm:prSet/>
      <dgm:spPr/>
      <dgm:t>
        <a:bodyPr/>
        <a:lstStyle/>
        <a:p>
          <a:endParaRPr lang="de-DE"/>
        </a:p>
      </dgm:t>
    </dgm:pt>
    <dgm:pt modelId="{37ADB3AC-49C7-4D11-AF5E-13C9A6C894E8}" type="parTrans" cxnId="{80A23A68-9418-4867-9EA1-AB7F109217FD}">
      <dgm:prSet/>
      <dgm:spPr/>
      <dgm:t>
        <a:bodyPr/>
        <a:lstStyle/>
        <a:p>
          <a:endParaRPr lang="de-DE"/>
        </a:p>
      </dgm:t>
    </dgm:pt>
    <dgm:pt modelId="{B288B14C-99E7-4155-B58D-2B5C206C781C}" type="sibTrans" cxnId="{E19460F0-57A9-4F04-A3D4-57A40F9F7239}">
      <dgm:prSet/>
      <dgm:spPr/>
      <dgm:t>
        <a:bodyPr/>
        <a:lstStyle/>
        <a:p>
          <a:endParaRPr lang="de-DE"/>
        </a:p>
      </dgm:t>
    </dgm:pt>
    <dgm:pt modelId="{E10ECB15-8248-42BD-85EB-88C6B6F81E9F}" type="parTrans" cxnId="{E19460F0-57A9-4F04-A3D4-57A40F9F7239}">
      <dgm:prSet/>
      <dgm:spPr/>
      <dgm:t>
        <a:bodyPr/>
        <a:lstStyle/>
        <a:p>
          <a:endParaRPr lang="de-DE"/>
        </a:p>
      </dgm:t>
    </dgm:pt>
    <dgm:pt modelId="{3639A018-46E1-47E0-BA7C-554375E835FC}" type="sibTrans" cxnId="{D3BC799B-3E0E-45FA-9BC6-1766842CA7FF}">
      <dgm:prSet/>
      <dgm:spPr/>
      <dgm:t>
        <a:bodyPr/>
        <a:lstStyle/>
        <a:p>
          <a:endParaRPr lang="de-DE"/>
        </a:p>
      </dgm:t>
    </dgm:pt>
    <dgm:pt modelId="{BAB03D0B-A44A-4A07-B727-10FC8372CC9F}" type="parTrans" cxnId="{D3BC799B-3E0E-45FA-9BC6-1766842CA7FF}">
      <dgm:prSet/>
      <dgm:spPr/>
      <dgm:t>
        <a:bodyPr/>
        <a:lstStyle/>
        <a:p>
          <a:endParaRPr lang="de-DE"/>
        </a:p>
      </dgm:t>
    </dgm:pt>
    <dgm:pt modelId="{0B11363D-18E6-442C-8E9A-7AFA01B6A73C}" type="sibTrans" cxnId="{559998FD-2F2F-4F37-A3F6-A22A903CBF9C}">
      <dgm:prSet/>
      <dgm:spPr/>
      <dgm:t>
        <a:bodyPr/>
        <a:lstStyle/>
        <a:p>
          <a:endParaRPr lang="de-DE"/>
        </a:p>
      </dgm:t>
    </dgm:pt>
    <dgm:pt modelId="{9C304D43-FA36-4C15-9E32-911E03409264}" type="parTrans" cxnId="{559998FD-2F2F-4F37-A3F6-A22A903CBF9C}">
      <dgm:prSet/>
      <dgm:spPr/>
      <dgm:t>
        <a:bodyPr/>
        <a:lstStyle/>
        <a:p>
          <a:endParaRPr lang="de-DE"/>
        </a:p>
      </dgm:t>
    </dgm:pt>
    <dgm:pt modelId="{99DDB8C2-D3FA-4C0D-93C3-EAE839E57B72}" type="sibTrans" cxnId="{579FF3C8-390B-44A7-A537-B63E0B49AB0F}">
      <dgm:prSet/>
      <dgm:spPr/>
      <dgm:t>
        <a:bodyPr/>
        <a:lstStyle/>
        <a:p>
          <a:endParaRPr lang="de-DE"/>
        </a:p>
      </dgm:t>
    </dgm:pt>
    <dgm:pt modelId="{1FE6B5C9-14F6-4D2B-AC49-A257A16DC8B9}" type="parTrans" cxnId="{579FF3C8-390B-44A7-A537-B63E0B49AB0F}">
      <dgm:prSet/>
      <dgm:spPr/>
      <dgm:t>
        <a:bodyPr/>
        <a:lstStyle/>
        <a:p>
          <a:endParaRPr lang="de-DE"/>
        </a:p>
      </dgm:t>
    </dgm:pt>
    <dgm:pt modelId="{DDA5E76B-98C2-4FD0-962D-16CA0A87AD00}" type="sibTrans" cxnId="{BF7B1A66-929F-4C65-9770-B5BC51E68C47}">
      <dgm:prSet/>
      <dgm:spPr/>
      <dgm:t>
        <a:bodyPr/>
        <a:lstStyle/>
        <a:p>
          <a:endParaRPr lang="de-DE"/>
        </a:p>
      </dgm:t>
    </dgm:pt>
    <dgm:pt modelId="{F639B0EF-4C7D-438F-B950-ED47795CC994}" type="parTrans" cxnId="{BF7B1A66-929F-4C65-9770-B5BC51E68C47}">
      <dgm:prSet/>
      <dgm:spPr/>
      <dgm:t>
        <a:bodyPr/>
        <a:lstStyle/>
        <a:p>
          <a:endParaRPr lang="de-DE"/>
        </a:p>
      </dgm:t>
    </dgm:pt>
    <dgm:pt modelId="{DDDBBE89-C883-4E75-9BC0-06F0E681CBE8}">
      <dgm:prSet phldrT="[Text]" custT="1"/>
      <dgm:spPr/>
      <dgm:t>
        <a:bodyPr lIns="0" tIns="0" rIns="0" bIns="0"/>
        <a:lstStyle/>
        <a:p>
          <a:r>
            <a:rPr lang="en-US" sz="1700" noProof="0" dirty="0"/>
            <a:t>New balancing techno-</a:t>
          </a:r>
          <a:r>
            <a:rPr lang="en-US" sz="1700" noProof="0" dirty="0" err="1"/>
            <a:t>logies</a:t>
          </a:r>
          <a:endParaRPr lang="en-US" sz="1700" noProof="0" dirty="0"/>
        </a:p>
      </dgm:t>
    </dgm:pt>
    <dgm:pt modelId="{06C87CE5-315E-42FE-9386-93A7A1D75B0E}" type="parTrans" cxnId="{391A18D7-AA6F-4C3A-A44F-4B0AAAD9A4D0}">
      <dgm:prSet/>
      <dgm:spPr/>
      <dgm:t>
        <a:bodyPr/>
        <a:lstStyle/>
        <a:p>
          <a:endParaRPr lang="de-DE"/>
        </a:p>
      </dgm:t>
    </dgm:pt>
    <dgm:pt modelId="{3F3C34A6-EDE5-408B-B69C-80AAF73FA8D9}" type="sibTrans" cxnId="{391A18D7-AA6F-4C3A-A44F-4B0AAAD9A4D0}">
      <dgm:prSet/>
      <dgm:spPr/>
      <dgm:t>
        <a:bodyPr/>
        <a:lstStyle/>
        <a:p>
          <a:endParaRPr lang="de-DE"/>
        </a:p>
      </dgm:t>
    </dgm:pt>
    <dgm:pt modelId="{6E9B743A-E14E-41ED-BEFA-857C1D195D9B}">
      <dgm:prSet phldrT="[Text]" custT="1"/>
      <dgm:spPr/>
      <dgm:t>
        <a:bodyPr lIns="0" tIns="0" rIns="0" bIns="0"/>
        <a:lstStyle/>
        <a:p>
          <a:r>
            <a:rPr lang="en-US" sz="1800" noProof="0" dirty="0"/>
            <a:t>Battery charger</a:t>
          </a:r>
        </a:p>
      </dgm:t>
    </dgm:pt>
    <dgm:pt modelId="{548E80E2-935A-4B72-A5C2-50CF98E04CAF}" type="parTrans" cxnId="{5557B2E1-8E29-4BAB-A689-9095EC2C2309}">
      <dgm:prSet/>
      <dgm:spPr/>
      <dgm:t>
        <a:bodyPr/>
        <a:lstStyle/>
        <a:p>
          <a:endParaRPr lang="de-DE"/>
        </a:p>
      </dgm:t>
    </dgm:pt>
    <dgm:pt modelId="{B5055D37-5326-4DD8-A6B7-7EC700F16663}" type="sibTrans" cxnId="{5557B2E1-8E29-4BAB-A689-9095EC2C2309}">
      <dgm:prSet/>
      <dgm:spPr/>
      <dgm:t>
        <a:bodyPr/>
        <a:lstStyle/>
        <a:p>
          <a:endParaRPr lang="de-DE"/>
        </a:p>
      </dgm:t>
    </dgm:pt>
    <dgm:pt modelId="{C5846198-603F-4E12-A0A8-7CB96872867C}">
      <dgm:prSet phldrT="[Text]" custT="1"/>
      <dgm:spPr/>
      <dgm:t>
        <a:bodyPr lIns="0" tIns="0" rIns="0" bIns="0"/>
        <a:lstStyle/>
        <a:p>
          <a:r>
            <a:rPr lang="en-US" sz="1600" noProof="0" dirty="0"/>
            <a:t>Battery inter-connects</a:t>
          </a:r>
        </a:p>
      </dgm:t>
    </dgm:pt>
    <dgm:pt modelId="{BAAEB182-F7EF-40E0-9C53-94ED57D5CCC2}" type="parTrans" cxnId="{B9CFD49F-A598-4171-BCCC-732443092BCF}">
      <dgm:prSet/>
      <dgm:spPr/>
      <dgm:t>
        <a:bodyPr/>
        <a:lstStyle/>
        <a:p>
          <a:endParaRPr lang="de-DE"/>
        </a:p>
      </dgm:t>
    </dgm:pt>
    <dgm:pt modelId="{0F532494-D5D2-450D-BA24-CB96FAA7896D}" type="sibTrans" cxnId="{B9CFD49F-A598-4171-BCCC-732443092BCF}">
      <dgm:prSet/>
      <dgm:spPr/>
      <dgm:t>
        <a:bodyPr/>
        <a:lstStyle/>
        <a:p>
          <a:endParaRPr lang="de-DE"/>
        </a:p>
      </dgm:t>
    </dgm:pt>
    <dgm:pt modelId="{ED8FF039-6FD9-4CA4-B6CB-D83B108CB9B1}" type="pres">
      <dgm:prSet presAssocID="{D3F4E5AB-F3AB-4D96-8A25-0E9A762FC17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CE30098-B0E8-4AF9-91C9-92619977A660}" type="pres">
      <dgm:prSet presAssocID="{CCB35236-D2E6-425B-A22B-6F55A62E994F}" presName="centerShape" presStyleLbl="node0" presStyleIdx="0" presStyleCnt="1" custScaleX="133204" custScaleY="133204" custLinFactNeighborX="-7500" custLinFactNeighborY="-1568"/>
      <dgm:spPr/>
    </dgm:pt>
    <dgm:pt modelId="{41C1CE22-4BE6-4B41-A9D5-C07476BE5C90}" type="pres">
      <dgm:prSet presAssocID="{3D0A91CB-0D3B-4F3D-A24A-4C2032C243C7}" presName="node" presStyleLbl="node1" presStyleIdx="0" presStyleCnt="8" custScaleX="108830" custScaleY="108830" custRadScaleRad="109598" custRadScaleInc="-31662">
        <dgm:presLayoutVars>
          <dgm:bulletEnabled val="1"/>
        </dgm:presLayoutVars>
      </dgm:prSet>
      <dgm:spPr/>
    </dgm:pt>
    <dgm:pt modelId="{B25EFEE4-B2D2-4C34-BD5D-3941F529A79C}" type="pres">
      <dgm:prSet presAssocID="{3D0A91CB-0D3B-4F3D-A24A-4C2032C243C7}" presName="dummy" presStyleCnt="0"/>
      <dgm:spPr/>
    </dgm:pt>
    <dgm:pt modelId="{8C91BD4B-5068-4039-86D5-1D260F84C567}" type="pres">
      <dgm:prSet presAssocID="{DDA5E76B-98C2-4FD0-962D-16CA0A87AD00}" presName="sibTrans" presStyleLbl="sibTrans2D1" presStyleIdx="0" presStyleCnt="8"/>
      <dgm:spPr/>
    </dgm:pt>
    <dgm:pt modelId="{A99DC483-1636-46B8-B457-77CFE7996DEF}" type="pres">
      <dgm:prSet presAssocID="{DBC7FE4D-FA63-44E7-9DCD-AD3AA4D8B68C}" presName="node" presStyleLbl="node1" presStyleIdx="1" presStyleCnt="8" custScaleX="144458" custScaleY="144458" custRadScaleRad="101172" custRadScaleInc="-69260">
        <dgm:presLayoutVars>
          <dgm:bulletEnabled val="1"/>
        </dgm:presLayoutVars>
      </dgm:prSet>
      <dgm:spPr/>
    </dgm:pt>
    <dgm:pt modelId="{9316F99E-CCCD-4E91-AD47-678093272C31}" type="pres">
      <dgm:prSet presAssocID="{DBC7FE4D-FA63-44E7-9DCD-AD3AA4D8B68C}" presName="dummy" presStyleCnt="0"/>
      <dgm:spPr/>
    </dgm:pt>
    <dgm:pt modelId="{57CEB2E2-1B41-4367-84DE-5036FF478C17}" type="pres">
      <dgm:prSet presAssocID="{99DDB8C2-D3FA-4C0D-93C3-EAE839E57B72}" presName="sibTrans" presStyleLbl="sibTrans2D1" presStyleIdx="1" presStyleCnt="8"/>
      <dgm:spPr/>
    </dgm:pt>
    <dgm:pt modelId="{0CF32A78-1FEA-4A98-A2E5-5ABBD1129155}" type="pres">
      <dgm:prSet presAssocID="{C5CF1818-AC39-43A1-9210-EA1435DE77D8}" presName="node" presStyleLbl="node1" presStyleIdx="2" presStyleCnt="8" custScaleX="152769" custScaleY="152769" custRadScaleRad="87659" custRadScaleInc="-54905">
        <dgm:presLayoutVars>
          <dgm:bulletEnabled val="1"/>
        </dgm:presLayoutVars>
      </dgm:prSet>
      <dgm:spPr/>
    </dgm:pt>
    <dgm:pt modelId="{F24360A2-5E07-497C-A3DB-B9FC7658466F}" type="pres">
      <dgm:prSet presAssocID="{C5CF1818-AC39-43A1-9210-EA1435DE77D8}" presName="dummy" presStyleCnt="0"/>
      <dgm:spPr/>
    </dgm:pt>
    <dgm:pt modelId="{BDDC4D38-681E-45BE-B90C-F872308B4D26}" type="pres">
      <dgm:prSet presAssocID="{0B11363D-18E6-442C-8E9A-7AFA01B6A73C}" presName="sibTrans" presStyleLbl="sibTrans2D1" presStyleIdx="2" presStyleCnt="8"/>
      <dgm:spPr/>
    </dgm:pt>
    <dgm:pt modelId="{E7E364B6-4FC5-4D47-9FAE-4943189278D8}" type="pres">
      <dgm:prSet presAssocID="{10F1C5C5-F125-4D4B-9E97-26832BAB93EB}" presName="node" presStyleLbl="node1" presStyleIdx="3" presStyleCnt="8" custScaleX="141837" custScaleY="141837" custRadScaleRad="81757" custRadScaleInc="2272">
        <dgm:presLayoutVars>
          <dgm:bulletEnabled val="1"/>
        </dgm:presLayoutVars>
      </dgm:prSet>
      <dgm:spPr/>
    </dgm:pt>
    <dgm:pt modelId="{3011699E-0C6D-4952-9F8F-AEF202238EE7}" type="pres">
      <dgm:prSet presAssocID="{10F1C5C5-F125-4D4B-9E97-26832BAB93EB}" presName="dummy" presStyleCnt="0"/>
      <dgm:spPr/>
    </dgm:pt>
    <dgm:pt modelId="{A352B95B-2F53-44DD-9B1D-9B5A9E06146A}" type="pres">
      <dgm:prSet presAssocID="{3639A018-46E1-47E0-BA7C-554375E835FC}" presName="sibTrans" presStyleLbl="sibTrans2D1" presStyleIdx="3" presStyleCnt="8"/>
      <dgm:spPr/>
    </dgm:pt>
    <dgm:pt modelId="{E1F7B53B-0353-4E4F-8035-45EE8F8418B3}" type="pres">
      <dgm:prSet presAssocID="{439EC0E3-B88C-47C6-BB45-972A6D9881B6}" presName="node" presStyleLbl="node1" presStyleIdx="4" presStyleCnt="8" custScaleX="137449" custScaleY="137449" custRadScaleRad="88440" custRadScaleInc="57420">
        <dgm:presLayoutVars>
          <dgm:bulletEnabled val="1"/>
        </dgm:presLayoutVars>
      </dgm:prSet>
      <dgm:spPr/>
    </dgm:pt>
    <dgm:pt modelId="{CBEA0094-0346-4C35-982E-2307DB3E9EE8}" type="pres">
      <dgm:prSet presAssocID="{439EC0E3-B88C-47C6-BB45-972A6D9881B6}" presName="dummy" presStyleCnt="0"/>
      <dgm:spPr/>
    </dgm:pt>
    <dgm:pt modelId="{00D86616-6BB9-43D5-BECE-1E5AFC0554C3}" type="pres">
      <dgm:prSet presAssocID="{B288B14C-99E7-4155-B58D-2B5C206C781C}" presName="sibTrans" presStyleLbl="sibTrans2D1" presStyleIdx="4" presStyleCnt="8"/>
      <dgm:spPr/>
    </dgm:pt>
    <dgm:pt modelId="{E5F6C3E0-A5B4-4AA3-9FFE-539D024FCFFE}" type="pres">
      <dgm:prSet presAssocID="{6E9B743A-E14E-41ED-BEFA-857C1D195D9B}" presName="node" presStyleLbl="node1" presStyleIdx="5" presStyleCnt="8" custScaleX="114696" custScaleY="114696" custRadScaleRad="102129" custRadScaleInc="68604">
        <dgm:presLayoutVars>
          <dgm:bulletEnabled val="1"/>
        </dgm:presLayoutVars>
      </dgm:prSet>
      <dgm:spPr/>
    </dgm:pt>
    <dgm:pt modelId="{1C9C396A-50C7-4478-94C1-705176CF3362}" type="pres">
      <dgm:prSet presAssocID="{6E9B743A-E14E-41ED-BEFA-857C1D195D9B}" presName="dummy" presStyleCnt="0"/>
      <dgm:spPr/>
    </dgm:pt>
    <dgm:pt modelId="{238013E4-E053-45BD-A0A8-0CD29DF7D42C}" type="pres">
      <dgm:prSet presAssocID="{B5055D37-5326-4DD8-A6B7-7EC700F16663}" presName="sibTrans" presStyleLbl="sibTrans2D1" presStyleIdx="5" presStyleCnt="8"/>
      <dgm:spPr/>
    </dgm:pt>
    <dgm:pt modelId="{E6433553-E125-469B-BFDA-E90924DF5B63}" type="pres">
      <dgm:prSet presAssocID="{C5846198-603F-4E12-A0A8-7CB96872867C}" presName="node" presStyleLbl="node1" presStyleIdx="6" presStyleCnt="8" custScaleX="131191" custScaleY="131191" custRadScaleRad="113939" custRadScaleInc="42182">
        <dgm:presLayoutVars>
          <dgm:bulletEnabled val="1"/>
        </dgm:presLayoutVars>
      </dgm:prSet>
      <dgm:spPr/>
    </dgm:pt>
    <dgm:pt modelId="{AA6AF1B9-14DB-4A5B-8A46-F7FA814316F6}" type="pres">
      <dgm:prSet presAssocID="{C5846198-603F-4E12-A0A8-7CB96872867C}" presName="dummy" presStyleCnt="0"/>
      <dgm:spPr/>
    </dgm:pt>
    <dgm:pt modelId="{44DD6E8B-9866-49FE-87A6-54F1FA8B1299}" type="pres">
      <dgm:prSet presAssocID="{0F532494-D5D2-450D-BA24-CB96FAA7896D}" presName="sibTrans" presStyleLbl="sibTrans2D1" presStyleIdx="6" presStyleCnt="8"/>
      <dgm:spPr/>
    </dgm:pt>
    <dgm:pt modelId="{19EE4264-CF8D-42B1-99FE-DA2FF9D584DF}" type="pres">
      <dgm:prSet presAssocID="{DDDBBE89-C883-4E75-9BC0-06F0E681CBE8}" presName="node" presStyleLbl="node1" presStyleIdx="7" presStyleCnt="8" custScaleX="135928" custScaleY="135928" custRadScaleRad="112868" custRadScaleInc="7302">
        <dgm:presLayoutVars>
          <dgm:bulletEnabled val="1"/>
        </dgm:presLayoutVars>
      </dgm:prSet>
      <dgm:spPr/>
    </dgm:pt>
    <dgm:pt modelId="{4A962A8B-32D9-4E74-B757-13A1089F4036}" type="pres">
      <dgm:prSet presAssocID="{DDDBBE89-C883-4E75-9BC0-06F0E681CBE8}" presName="dummy" presStyleCnt="0"/>
      <dgm:spPr/>
    </dgm:pt>
    <dgm:pt modelId="{C35D8901-621D-4A40-BE45-51D718489EE9}" type="pres">
      <dgm:prSet presAssocID="{3F3C34A6-EDE5-408B-B69C-80AAF73FA8D9}" presName="sibTrans" presStyleLbl="sibTrans2D1" presStyleIdx="7" presStyleCnt="8"/>
      <dgm:spPr/>
    </dgm:pt>
  </dgm:ptLst>
  <dgm:cxnLst>
    <dgm:cxn modelId="{97B9AE0B-BADB-47B2-9E15-8F83E2FD6E33}" type="presOf" srcId="{10F1C5C5-F125-4D4B-9E97-26832BAB93EB}" destId="{E7E364B6-4FC5-4D47-9FAE-4943189278D8}" srcOrd="0" destOrd="0" presId="urn:microsoft.com/office/officeart/2005/8/layout/radial6"/>
    <dgm:cxn modelId="{36E82912-3795-4286-A3C3-D70DE0A8AA3F}" type="presOf" srcId="{B5055D37-5326-4DD8-A6B7-7EC700F16663}" destId="{238013E4-E053-45BD-A0A8-0CD29DF7D42C}" srcOrd="0" destOrd="0" presId="urn:microsoft.com/office/officeart/2005/8/layout/radial6"/>
    <dgm:cxn modelId="{6027FF38-649E-4543-8332-E1BB140F5B69}" type="presOf" srcId="{DDDBBE89-C883-4E75-9BC0-06F0E681CBE8}" destId="{19EE4264-CF8D-42B1-99FE-DA2FF9D584DF}" srcOrd="0" destOrd="0" presId="urn:microsoft.com/office/officeart/2005/8/layout/radial6"/>
    <dgm:cxn modelId="{209A6863-EE2B-46DE-AFE1-A29CF0A281BB}" type="presOf" srcId="{CCB35236-D2E6-425B-A22B-6F55A62E994F}" destId="{FCE30098-B0E8-4AF9-91C9-92619977A660}" srcOrd="0" destOrd="0" presId="urn:microsoft.com/office/officeart/2005/8/layout/radial6"/>
    <dgm:cxn modelId="{028AE043-FEA9-40E7-AAC8-192096991A9D}" type="presOf" srcId="{3639A018-46E1-47E0-BA7C-554375E835FC}" destId="{A352B95B-2F53-44DD-9B1D-9B5A9E06146A}" srcOrd="0" destOrd="0" presId="urn:microsoft.com/office/officeart/2005/8/layout/radial6"/>
    <dgm:cxn modelId="{BF7B1A66-929F-4C65-9770-B5BC51E68C47}" srcId="{CCB35236-D2E6-425B-A22B-6F55A62E994F}" destId="{3D0A91CB-0D3B-4F3D-A24A-4C2032C243C7}" srcOrd="0" destOrd="0" parTransId="{F639B0EF-4C7D-438F-B950-ED47795CC994}" sibTransId="{DDA5E76B-98C2-4FD0-962D-16CA0A87AD00}"/>
    <dgm:cxn modelId="{B6878346-A088-42E1-897B-4CA63ED74848}" type="presOf" srcId="{3D0A91CB-0D3B-4F3D-A24A-4C2032C243C7}" destId="{41C1CE22-4BE6-4B41-A9D5-C07476BE5C90}" srcOrd="0" destOrd="0" presId="urn:microsoft.com/office/officeart/2005/8/layout/radial6"/>
    <dgm:cxn modelId="{8DEB2C48-FA72-49DC-9D00-9152481F05CA}" type="presOf" srcId="{0F532494-D5D2-450D-BA24-CB96FAA7896D}" destId="{44DD6E8B-9866-49FE-87A6-54F1FA8B1299}" srcOrd="0" destOrd="0" presId="urn:microsoft.com/office/officeart/2005/8/layout/radial6"/>
    <dgm:cxn modelId="{80A23A68-9418-4867-9EA1-AB7F109217FD}" srcId="{D3F4E5AB-F3AB-4D96-8A25-0E9A762FC17E}" destId="{CCB35236-D2E6-425B-A22B-6F55A62E994F}" srcOrd="0" destOrd="0" parTransId="{37ADB3AC-49C7-4D11-AF5E-13C9A6C894E8}" sibTransId="{04948B5D-1E04-42E4-BFD9-A2FEAB865651}"/>
    <dgm:cxn modelId="{DAC2634C-7779-407E-92CD-DAA52650D872}" type="presOf" srcId="{C5846198-603F-4E12-A0A8-7CB96872867C}" destId="{E6433553-E125-469B-BFDA-E90924DF5B63}" srcOrd="0" destOrd="0" presId="urn:microsoft.com/office/officeart/2005/8/layout/radial6"/>
    <dgm:cxn modelId="{A4AFA950-CED0-4572-97CA-22B5113ECE73}" type="presOf" srcId="{C5CF1818-AC39-43A1-9210-EA1435DE77D8}" destId="{0CF32A78-1FEA-4A98-A2E5-5ABBD1129155}" srcOrd="0" destOrd="0" presId="urn:microsoft.com/office/officeart/2005/8/layout/radial6"/>
    <dgm:cxn modelId="{83BB1D57-D3F8-4D8C-AA1A-D297F7C1A507}" type="presOf" srcId="{6E9B743A-E14E-41ED-BEFA-857C1D195D9B}" destId="{E5F6C3E0-A5B4-4AA3-9FFE-539D024FCFFE}" srcOrd="0" destOrd="0" presId="urn:microsoft.com/office/officeart/2005/8/layout/radial6"/>
    <dgm:cxn modelId="{DDF4A997-3049-40A6-B3D6-4F72A4E3C365}" type="presOf" srcId="{99DDB8C2-D3FA-4C0D-93C3-EAE839E57B72}" destId="{57CEB2E2-1B41-4367-84DE-5036FF478C17}" srcOrd="0" destOrd="0" presId="urn:microsoft.com/office/officeart/2005/8/layout/radial6"/>
    <dgm:cxn modelId="{D3BC799B-3E0E-45FA-9BC6-1766842CA7FF}" srcId="{CCB35236-D2E6-425B-A22B-6F55A62E994F}" destId="{10F1C5C5-F125-4D4B-9E97-26832BAB93EB}" srcOrd="3" destOrd="0" parTransId="{BAB03D0B-A44A-4A07-B727-10FC8372CC9F}" sibTransId="{3639A018-46E1-47E0-BA7C-554375E835FC}"/>
    <dgm:cxn modelId="{B9CFD49F-A598-4171-BCCC-732443092BCF}" srcId="{CCB35236-D2E6-425B-A22B-6F55A62E994F}" destId="{C5846198-603F-4E12-A0A8-7CB96872867C}" srcOrd="6" destOrd="0" parTransId="{BAAEB182-F7EF-40E0-9C53-94ED57D5CCC2}" sibTransId="{0F532494-D5D2-450D-BA24-CB96FAA7896D}"/>
    <dgm:cxn modelId="{3C56BAAA-AA87-4B45-BF2C-643517AA2927}" type="presOf" srcId="{DDA5E76B-98C2-4FD0-962D-16CA0A87AD00}" destId="{8C91BD4B-5068-4039-86D5-1D260F84C567}" srcOrd="0" destOrd="0" presId="urn:microsoft.com/office/officeart/2005/8/layout/radial6"/>
    <dgm:cxn modelId="{F454F6BC-5D36-4A66-94DD-5046A689CD5A}" type="presOf" srcId="{3F3C34A6-EDE5-408B-B69C-80AAF73FA8D9}" destId="{C35D8901-621D-4A40-BE45-51D718489EE9}" srcOrd="0" destOrd="0" presId="urn:microsoft.com/office/officeart/2005/8/layout/radial6"/>
    <dgm:cxn modelId="{9AD7B8C6-05A2-412C-86F8-CE1E3DB02D44}" type="presOf" srcId="{439EC0E3-B88C-47C6-BB45-972A6D9881B6}" destId="{E1F7B53B-0353-4E4F-8035-45EE8F8418B3}" srcOrd="0" destOrd="0" presId="urn:microsoft.com/office/officeart/2005/8/layout/radial6"/>
    <dgm:cxn modelId="{579FF3C8-390B-44A7-A537-B63E0B49AB0F}" srcId="{CCB35236-D2E6-425B-A22B-6F55A62E994F}" destId="{DBC7FE4D-FA63-44E7-9DCD-AD3AA4D8B68C}" srcOrd="1" destOrd="0" parTransId="{1FE6B5C9-14F6-4D2B-AC49-A257A16DC8B9}" sibTransId="{99DDB8C2-D3FA-4C0D-93C3-EAE839E57B72}"/>
    <dgm:cxn modelId="{391A18D7-AA6F-4C3A-A44F-4B0AAAD9A4D0}" srcId="{CCB35236-D2E6-425B-A22B-6F55A62E994F}" destId="{DDDBBE89-C883-4E75-9BC0-06F0E681CBE8}" srcOrd="7" destOrd="0" parTransId="{06C87CE5-315E-42FE-9386-93A7A1D75B0E}" sibTransId="{3F3C34A6-EDE5-408B-B69C-80AAF73FA8D9}"/>
    <dgm:cxn modelId="{5557B2E1-8E29-4BAB-A689-9095EC2C2309}" srcId="{CCB35236-D2E6-425B-A22B-6F55A62E994F}" destId="{6E9B743A-E14E-41ED-BEFA-857C1D195D9B}" srcOrd="5" destOrd="0" parTransId="{548E80E2-935A-4B72-A5C2-50CF98E04CAF}" sibTransId="{B5055D37-5326-4DD8-A6B7-7EC700F16663}"/>
    <dgm:cxn modelId="{3E3F1FE5-0B3F-4F67-9B01-8F34CD885FF3}" type="presOf" srcId="{D3F4E5AB-F3AB-4D96-8A25-0E9A762FC17E}" destId="{ED8FF039-6FD9-4CA4-B6CB-D83B108CB9B1}" srcOrd="0" destOrd="0" presId="urn:microsoft.com/office/officeart/2005/8/layout/radial6"/>
    <dgm:cxn modelId="{31C55DEB-0951-4F02-85DD-613EC861B374}" type="presOf" srcId="{DBC7FE4D-FA63-44E7-9DCD-AD3AA4D8B68C}" destId="{A99DC483-1636-46B8-B457-77CFE7996DEF}" srcOrd="0" destOrd="0" presId="urn:microsoft.com/office/officeart/2005/8/layout/radial6"/>
    <dgm:cxn modelId="{E19460F0-57A9-4F04-A3D4-57A40F9F7239}" srcId="{CCB35236-D2E6-425B-A22B-6F55A62E994F}" destId="{439EC0E3-B88C-47C6-BB45-972A6D9881B6}" srcOrd="4" destOrd="0" parTransId="{E10ECB15-8248-42BD-85EB-88C6B6F81E9F}" sibTransId="{B288B14C-99E7-4155-B58D-2B5C206C781C}"/>
    <dgm:cxn modelId="{A5D4B8F0-27F9-4A86-A19B-2158FE7B4A4A}" type="presOf" srcId="{B288B14C-99E7-4155-B58D-2B5C206C781C}" destId="{00D86616-6BB9-43D5-BECE-1E5AFC0554C3}" srcOrd="0" destOrd="0" presId="urn:microsoft.com/office/officeart/2005/8/layout/radial6"/>
    <dgm:cxn modelId="{3869B2F9-94EB-4EEB-A985-C455C0AB887B}" type="presOf" srcId="{0B11363D-18E6-442C-8E9A-7AFA01B6A73C}" destId="{BDDC4D38-681E-45BE-B90C-F872308B4D26}" srcOrd="0" destOrd="0" presId="urn:microsoft.com/office/officeart/2005/8/layout/radial6"/>
    <dgm:cxn modelId="{559998FD-2F2F-4F37-A3F6-A22A903CBF9C}" srcId="{CCB35236-D2E6-425B-A22B-6F55A62E994F}" destId="{C5CF1818-AC39-43A1-9210-EA1435DE77D8}" srcOrd="2" destOrd="0" parTransId="{9C304D43-FA36-4C15-9E32-911E03409264}" sibTransId="{0B11363D-18E6-442C-8E9A-7AFA01B6A73C}"/>
    <dgm:cxn modelId="{FC6A0F12-9C38-4A5D-BEBF-F549A60027C9}" type="presParOf" srcId="{ED8FF039-6FD9-4CA4-B6CB-D83B108CB9B1}" destId="{FCE30098-B0E8-4AF9-91C9-92619977A660}" srcOrd="0" destOrd="0" presId="urn:microsoft.com/office/officeart/2005/8/layout/radial6"/>
    <dgm:cxn modelId="{616E97B4-5B05-4204-A194-60892B08B17B}" type="presParOf" srcId="{ED8FF039-6FD9-4CA4-B6CB-D83B108CB9B1}" destId="{41C1CE22-4BE6-4B41-A9D5-C07476BE5C90}" srcOrd="1" destOrd="0" presId="urn:microsoft.com/office/officeart/2005/8/layout/radial6"/>
    <dgm:cxn modelId="{C27BF3BE-C064-48B0-A3B9-0DE3FD25D118}" type="presParOf" srcId="{ED8FF039-6FD9-4CA4-B6CB-D83B108CB9B1}" destId="{B25EFEE4-B2D2-4C34-BD5D-3941F529A79C}" srcOrd="2" destOrd="0" presId="urn:microsoft.com/office/officeart/2005/8/layout/radial6"/>
    <dgm:cxn modelId="{15431E4A-6BC6-4BFD-AE17-2E2FD4097F18}" type="presParOf" srcId="{ED8FF039-6FD9-4CA4-B6CB-D83B108CB9B1}" destId="{8C91BD4B-5068-4039-86D5-1D260F84C567}" srcOrd="3" destOrd="0" presId="urn:microsoft.com/office/officeart/2005/8/layout/radial6"/>
    <dgm:cxn modelId="{9CF18264-828D-43E0-BF4D-52104E3B5734}" type="presParOf" srcId="{ED8FF039-6FD9-4CA4-B6CB-D83B108CB9B1}" destId="{A99DC483-1636-46B8-B457-77CFE7996DEF}" srcOrd="4" destOrd="0" presId="urn:microsoft.com/office/officeart/2005/8/layout/radial6"/>
    <dgm:cxn modelId="{6DD8AFA2-0D10-4980-838D-4DB0D391131E}" type="presParOf" srcId="{ED8FF039-6FD9-4CA4-B6CB-D83B108CB9B1}" destId="{9316F99E-CCCD-4E91-AD47-678093272C31}" srcOrd="5" destOrd="0" presId="urn:microsoft.com/office/officeart/2005/8/layout/radial6"/>
    <dgm:cxn modelId="{48AA91E2-4626-416E-9392-0FB88600C0C8}" type="presParOf" srcId="{ED8FF039-6FD9-4CA4-B6CB-D83B108CB9B1}" destId="{57CEB2E2-1B41-4367-84DE-5036FF478C17}" srcOrd="6" destOrd="0" presId="urn:microsoft.com/office/officeart/2005/8/layout/radial6"/>
    <dgm:cxn modelId="{B302EE92-905C-43A5-9FA4-5DB7BDF5DC78}" type="presParOf" srcId="{ED8FF039-6FD9-4CA4-B6CB-D83B108CB9B1}" destId="{0CF32A78-1FEA-4A98-A2E5-5ABBD1129155}" srcOrd="7" destOrd="0" presId="urn:microsoft.com/office/officeart/2005/8/layout/radial6"/>
    <dgm:cxn modelId="{F16D8891-27C2-4425-AF1A-075C89D3BC05}" type="presParOf" srcId="{ED8FF039-6FD9-4CA4-B6CB-D83B108CB9B1}" destId="{F24360A2-5E07-497C-A3DB-B9FC7658466F}" srcOrd="8" destOrd="0" presId="urn:microsoft.com/office/officeart/2005/8/layout/radial6"/>
    <dgm:cxn modelId="{E36584C9-2CEE-4083-854F-05EE33AA048F}" type="presParOf" srcId="{ED8FF039-6FD9-4CA4-B6CB-D83B108CB9B1}" destId="{BDDC4D38-681E-45BE-B90C-F872308B4D26}" srcOrd="9" destOrd="0" presId="urn:microsoft.com/office/officeart/2005/8/layout/radial6"/>
    <dgm:cxn modelId="{15848BF5-205A-4FE3-84B1-BD2A8E6808C2}" type="presParOf" srcId="{ED8FF039-6FD9-4CA4-B6CB-D83B108CB9B1}" destId="{E7E364B6-4FC5-4D47-9FAE-4943189278D8}" srcOrd="10" destOrd="0" presId="urn:microsoft.com/office/officeart/2005/8/layout/radial6"/>
    <dgm:cxn modelId="{FC283577-C8AC-4133-A4B1-BA47179D9243}" type="presParOf" srcId="{ED8FF039-6FD9-4CA4-B6CB-D83B108CB9B1}" destId="{3011699E-0C6D-4952-9F8F-AEF202238EE7}" srcOrd="11" destOrd="0" presId="urn:microsoft.com/office/officeart/2005/8/layout/radial6"/>
    <dgm:cxn modelId="{CD7FA10D-6C67-4BC8-BF0E-9D7BA1629D22}" type="presParOf" srcId="{ED8FF039-6FD9-4CA4-B6CB-D83B108CB9B1}" destId="{A352B95B-2F53-44DD-9B1D-9B5A9E06146A}" srcOrd="12" destOrd="0" presId="urn:microsoft.com/office/officeart/2005/8/layout/radial6"/>
    <dgm:cxn modelId="{9A00E238-8592-45CA-BFBA-6D2D8C697AA7}" type="presParOf" srcId="{ED8FF039-6FD9-4CA4-B6CB-D83B108CB9B1}" destId="{E1F7B53B-0353-4E4F-8035-45EE8F8418B3}" srcOrd="13" destOrd="0" presId="urn:microsoft.com/office/officeart/2005/8/layout/radial6"/>
    <dgm:cxn modelId="{80D27757-B4F6-49CA-811F-DB8B0F14BC4D}" type="presParOf" srcId="{ED8FF039-6FD9-4CA4-B6CB-D83B108CB9B1}" destId="{CBEA0094-0346-4C35-982E-2307DB3E9EE8}" srcOrd="14" destOrd="0" presId="urn:microsoft.com/office/officeart/2005/8/layout/radial6"/>
    <dgm:cxn modelId="{AF050257-2525-4DCC-9FEE-942D8786A764}" type="presParOf" srcId="{ED8FF039-6FD9-4CA4-B6CB-D83B108CB9B1}" destId="{00D86616-6BB9-43D5-BECE-1E5AFC0554C3}" srcOrd="15" destOrd="0" presId="urn:microsoft.com/office/officeart/2005/8/layout/radial6"/>
    <dgm:cxn modelId="{123BF515-9765-4EEB-994A-E99894F3367A}" type="presParOf" srcId="{ED8FF039-6FD9-4CA4-B6CB-D83B108CB9B1}" destId="{E5F6C3E0-A5B4-4AA3-9FFE-539D024FCFFE}" srcOrd="16" destOrd="0" presId="urn:microsoft.com/office/officeart/2005/8/layout/radial6"/>
    <dgm:cxn modelId="{9C824664-BDB4-4A93-97EF-9125BC485D89}" type="presParOf" srcId="{ED8FF039-6FD9-4CA4-B6CB-D83B108CB9B1}" destId="{1C9C396A-50C7-4478-94C1-705176CF3362}" srcOrd="17" destOrd="0" presId="urn:microsoft.com/office/officeart/2005/8/layout/radial6"/>
    <dgm:cxn modelId="{AD5B9759-C636-4FB0-9CBB-8973CBB5D3C0}" type="presParOf" srcId="{ED8FF039-6FD9-4CA4-B6CB-D83B108CB9B1}" destId="{238013E4-E053-45BD-A0A8-0CD29DF7D42C}" srcOrd="18" destOrd="0" presId="urn:microsoft.com/office/officeart/2005/8/layout/radial6"/>
    <dgm:cxn modelId="{A7A3BFBF-2D79-4379-A6A7-4FBE69E89CF6}" type="presParOf" srcId="{ED8FF039-6FD9-4CA4-B6CB-D83B108CB9B1}" destId="{E6433553-E125-469B-BFDA-E90924DF5B63}" srcOrd="19" destOrd="0" presId="urn:microsoft.com/office/officeart/2005/8/layout/radial6"/>
    <dgm:cxn modelId="{9ECB1B1F-A86A-403C-9F60-DBA2B1522D10}" type="presParOf" srcId="{ED8FF039-6FD9-4CA4-B6CB-D83B108CB9B1}" destId="{AA6AF1B9-14DB-4A5B-8A46-F7FA814316F6}" srcOrd="20" destOrd="0" presId="urn:microsoft.com/office/officeart/2005/8/layout/radial6"/>
    <dgm:cxn modelId="{B5F06020-9B7B-487F-84E9-BE9DBA002228}" type="presParOf" srcId="{ED8FF039-6FD9-4CA4-B6CB-D83B108CB9B1}" destId="{44DD6E8B-9866-49FE-87A6-54F1FA8B1299}" srcOrd="21" destOrd="0" presId="urn:microsoft.com/office/officeart/2005/8/layout/radial6"/>
    <dgm:cxn modelId="{993881F0-33B6-4DDC-B0E2-F776DAF3E525}" type="presParOf" srcId="{ED8FF039-6FD9-4CA4-B6CB-D83B108CB9B1}" destId="{19EE4264-CF8D-42B1-99FE-DA2FF9D584DF}" srcOrd="22" destOrd="0" presId="urn:microsoft.com/office/officeart/2005/8/layout/radial6"/>
    <dgm:cxn modelId="{A0074990-F5DE-4ABD-BF3E-97674E93001E}" type="presParOf" srcId="{ED8FF039-6FD9-4CA4-B6CB-D83B108CB9B1}" destId="{4A962A8B-32D9-4E74-B757-13A1089F4036}" srcOrd="23" destOrd="0" presId="urn:microsoft.com/office/officeart/2005/8/layout/radial6"/>
    <dgm:cxn modelId="{99088532-9D82-41FD-B591-68A92D4AD6C1}" type="presParOf" srcId="{ED8FF039-6FD9-4CA4-B6CB-D83B108CB9B1}" destId="{C35D8901-621D-4A40-BE45-51D718489EE9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D8901-621D-4A40-BE45-51D718489EE9}">
      <dsp:nvSpPr>
        <dsp:cNvPr id="0" name=""/>
        <dsp:cNvSpPr/>
      </dsp:nvSpPr>
      <dsp:spPr>
        <a:xfrm>
          <a:off x="1211496" y="372034"/>
          <a:ext cx="4086625" cy="4086625"/>
        </a:xfrm>
        <a:prstGeom prst="blockArc">
          <a:avLst>
            <a:gd name="adj1" fmla="val 14033612"/>
            <a:gd name="adj2" fmla="val 16553560"/>
            <a:gd name="adj3" fmla="val 34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D6E8B-9866-49FE-87A6-54F1FA8B1299}">
      <dsp:nvSpPr>
        <dsp:cNvPr id="0" name=""/>
        <dsp:cNvSpPr/>
      </dsp:nvSpPr>
      <dsp:spPr>
        <a:xfrm>
          <a:off x="1328345" y="279988"/>
          <a:ext cx="4086625" cy="4086625"/>
        </a:xfrm>
        <a:prstGeom prst="blockArc">
          <a:avLst>
            <a:gd name="adj1" fmla="val 11056187"/>
            <a:gd name="adj2" fmla="val 13778930"/>
            <a:gd name="adj3" fmla="val 34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8013E4-E053-45BD-A0A8-0CD29DF7D42C}">
      <dsp:nvSpPr>
        <dsp:cNvPr id="0" name=""/>
        <dsp:cNvSpPr/>
      </dsp:nvSpPr>
      <dsp:spPr>
        <a:xfrm>
          <a:off x="1333919" y="130457"/>
          <a:ext cx="4086625" cy="4086625"/>
        </a:xfrm>
        <a:prstGeom prst="blockArc">
          <a:avLst>
            <a:gd name="adj1" fmla="val 8099980"/>
            <a:gd name="adj2" fmla="val 10799986"/>
            <a:gd name="adj3" fmla="val 34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86616-6BB9-43D5-BECE-1E5AFC0554C3}">
      <dsp:nvSpPr>
        <dsp:cNvPr id="0" name=""/>
        <dsp:cNvSpPr/>
      </dsp:nvSpPr>
      <dsp:spPr>
        <a:xfrm>
          <a:off x="1333919" y="130456"/>
          <a:ext cx="4086625" cy="4086625"/>
        </a:xfrm>
        <a:prstGeom prst="blockArc">
          <a:avLst>
            <a:gd name="adj1" fmla="val 5399992"/>
            <a:gd name="adj2" fmla="val 8099979"/>
            <a:gd name="adj3" fmla="val 34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2B95B-2F53-44DD-9B1D-9B5A9E06146A}">
      <dsp:nvSpPr>
        <dsp:cNvPr id="0" name=""/>
        <dsp:cNvSpPr/>
      </dsp:nvSpPr>
      <dsp:spPr>
        <a:xfrm>
          <a:off x="1333935" y="130456"/>
          <a:ext cx="4086625" cy="4086625"/>
        </a:xfrm>
        <a:prstGeom prst="blockArc">
          <a:avLst>
            <a:gd name="adj1" fmla="val 2700023"/>
            <a:gd name="adj2" fmla="val 5400020"/>
            <a:gd name="adj3" fmla="val 34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C4D38-681E-45BE-B90C-F872308B4D26}">
      <dsp:nvSpPr>
        <dsp:cNvPr id="0" name=""/>
        <dsp:cNvSpPr/>
      </dsp:nvSpPr>
      <dsp:spPr>
        <a:xfrm>
          <a:off x="1333918" y="130474"/>
          <a:ext cx="4086625" cy="4086625"/>
        </a:xfrm>
        <a:prstGeom prst="blockArc">
          <a:avLst>
            <a:gd name="adj1" fmla="val 21599989"/>
            <a:gd name="adj2" fmla="val 2699981"/>
            <a:gd name="adj3" fmla="val 34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EB2E2-1B41-4367-84DE-5036FF478C17}">
      <dsp:nvSpPr>
        <dsp:cNvPr id="0" name=""/>
        <dsp:cNvSpPr/>
      </dsp:nvSpPr>
      <dsp:spPr>
        <a:xfrm>
          <a:off x="1333918" y="130467"/>
          <a:ext cx="4086625" cy="4086625"/>
        </a:xfrm>
        <a:prstGeom prst="blockArc">
          <a:avLst>
            <a:gd name="adj1" fmla="val 18900011"/>
            <a:gd name="adj2" fmla="val 1"/>
            <a:gd name="adj3" fmla="val 34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1BD4B-5068-4039-86D5-1D260F84C567}">
      <dsp:nvSpPr>
        <dsp:cNvPr id="0" name=""/>
        <dsp:cNvSpPr/>
      </dsp:nvSpPr>
      <dsp:spPr>
        <a:xfrm>
          <a:off x="1625790" y="371834"/>
          <a:ext cx="4086625" cy="4086625"/>
        </a:xfrm>
        <a:prstGeom prst="blockArc">
          <a:avLst>
            <a:gd name="adj1" fmla="val 15843120"/>
            <a:gd name="adj2" fmla="val 18250721"/>
            <a:gd name="adj3" fmla="val 34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30098-B0E8-4AF9-91C9-92619977A660}">
      <dsp:nvSpPr>
        <dsp:cNvPr id="0" name=""/>
        <dsp:cNvSpPr/>
      </dsp:nvSpPr>
      <dsp:spPr>
        <a:xfrm>
          <a:off x="2416553" y="1437546"/>
          <a:ext cx="1850865" cy="18508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battery research at IPE</a:t>
          </a:r>
        </a:p>
      </dsp:txBody>
      <dsp:txXfrm>
        <a:off x="2687606" y="1708599"/>
        <a:ext cx="1308759" cy="1308759"/>
      </dsp:txXfrm>
    </dsp:sp>
    <dsp:sp modelId="{41C1CE22-4BE6-4B41-A9D5-C07476BE5C90}">
      <dsp:nvSpPr>
        <dsp:cNvPr id="0" name=""/>
        <dsp:cNvSpPr/>
      </dsp:nvSpPr>
      <dsp:spPr>
        <a:xfrm>
          <a:off x="2931725" y="-111604"/>
          <a:ext cx="1058532" cy="10585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BESS</a:t>
          </a:r>
        </a:p>
      </dsp:txBody>
      <dsp:txXfrm>
        <a:off x="3086743" y="43414"/>
        <a:ext cx="748496" cy="748496"/>
      </dsp:txXfrm>
    </dsp:sp>
    <dsp:sp modelId="{A99DC483-1636-46B8-B457-77CFE7996DEF}">
      <dsp:nvSpPr>
        <dsp:cNvPr id="0" name=""/>
        <dsp:cNvSpPr/>
      </dsp:nvSpPr>
      <dsp:spPr>
        <a:xfrm>
          <a:off x="4094782" y="51170"/>
          <a:ext cx="1405067" cy="1405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automotive batteries</a:t>
          </a:r>
        </a:p>
      </dsp:txBody>
      <dsp:txXfrm>
        <a:off x="4300549" y="256937"/>
        <a:ext cx="993533" cy="993533"/>
      </dsp:txXfrm>
    </dsp:sp>
    <dsp:sp modelId="{0CF32A78-1FEA-4A98-A2E5-5ABBD1129155}">
      <dsp:nvSpPr>
        <dsp:cNvPr id="0" name=""/>
        <dsp:cNvSpPr/>
      </dsp:nvSpPr>
      <dsp:spPr>
        <a:xfrm>
          <a:off x="4642576" y="1430828"/>
          <a:ext cx="1485904" cy="1485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Active balancing</a:t>
          </a:r>
        </a:p>
      </dsp:txBody>
      <dsp:txXfrm>
        <a:off x="4860182" y="1648434"/>
        <a:ext cx="1050692" cy="1050692"/>
      </dsp:txXfrm>
    </dsp:sp>
    <dsp:sp modelId="{E7E364B6-4FC5-4D47-9FAE-4943189278D8}">
      <dsp:nvSpPr>
        <dsp:cNvPr id="0" name=""/>
        <dsp:cNvSpPr/>
      </dsp:nvSpPr>
      <dsp:spPr>
        <a:xfrm>
          <a:off x="4107532" y="2904073"/>
          <a:ext cx="1379574" cy="13795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Testing &amp; simulation</a:t>
          </a:r>
        </a:p>
      </dsp:txBody>
      <dsp:txXfrm>
        <a:off x="4309566" y="3106107"/>
        <a:ext cx="975506" cy="975506"/>
      </dsp:txXfrm>
    </dsp:sp>
    <dsp:sp modelId="{E1F7B53B-0353-4E4F-8035-45EE8F8418B3}">
      <dsp:nvSpPr>
        <dsp:cNvPr id="0" name=""/>
        <dsp:cNvSpPr/>
      </dsp:nvSpPr>
      <dsp:spPr>
        <a:xfrm>
          <a:off x="2708789" y="3513620"/>
          <a:ext cx="1336894" cy="13368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BMS functional safety</a:t>
          </a:r>
        </a:p>
      </dsp:txBody>
      <dsp:txXfrm>
        <a:off x="2904573" y="3709404"/>
        <a:ext cx="945326" cy="945326"/>
      </dsp:txXfrm>
    </dsp:sp>
    <dsp:sp modelId="{E5F6C3E0-A5B4-4AA3-9FFE-539D024FCFFE}">
      <dsp:nvSpPr>
        <dsp:cNvPr id="0" name=""/>
        <dsp:cNvSpPr/>
      </dsp:nvSpPr>
      <dsp:spPr>
        <a:xfrm>
          <a:off x="1399366" y="3036065"/>
          <a:ext cx="1115587" cy="11155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Battery charger</a:t>
          </a:r>
        </a:p>
      </dsp:txBody>
      <dsp:txXfrm>
        <a:off x="1562740" y="3199439"/>
        <a:ext cx="788839" cy="788839"/>
      </dsp:txXfrm>
    </dsp:sp>
    <dsp:sp modelId="{E6433553-E125-469B-BFDA-E90924DF5B63}">
      <dsp:nvSpPr>
        <dsp:cNvPr id="0" name=""/>
        <dsp:cNvSpPr/>
      </dsp:nvSpPr>
      <dsp:spPr>
        <a:xfrm>
          <a:off x="730921" y="1535764"/>
          <a:ext cx="1276026" cy="1276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Battery inter-connects</a:t>
          </a:r>
        </a:p>
      </dsp:txBody>
      <dsp:txXfrm>
        <a:off x="917791" y="1722634"/>
        <a:ext cx="902286" cy="902286"/>
      </dsp:txXfrm>
    </dsp:sp>
    <dsp:sp modelId="{19EE4264-CF8D-42B1-99FE-DA2FF9D584DF}">
      <dsp:nvSpPr>
        <dsp:cNvPr id="0" name=""/>
        <dsp:cNvSpPr/>
      </dsp:nvSpPr>
      <dsp:spPr>
        <a:xfrm>
          <a:off x="1410294" y="131746"/>
          <a:ext cx="1322100" cy="13221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New balancing techno-</a:t>
          </a:r>
          <a:r>
            <a:rPr lang="en-US" sz="1700" kern="1200" noProof="0" dirty="0" err="1"/>
            <a:t>logies</a:t>
          </a:r>
          <a:endParaRPr lang="en-US" sz="1700" kern="1200" noProof="0" dirty="0"/>
        </a:p>
      </dsp:txBody>
      <dsp:txXfrm>
        <a:off x="1603911" y="325363"/>
        <a:ext cx="934866" cy="934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0.3644</cdr:x>
      <cdr:y>0.10408</cdr:y>
    </cdr:from>
    <cdr:to>
      <cdr:x>0.91741</cdr:x>
      <cdr:y>0.17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022879" y="433500"/>
          <a:ext cx="3069913" cy="274553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9525" cmpd="sng">
          <a:solidFill>
            <a:sysClr val="windowText" lastClr="000000"/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18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●</a:t>
          </a:r>
          <a:r>
            <a:rPr lang="en-US" altLang="ja-JP" sz="1800" b="1" baseline="0" dirty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en-US" altLang="ja-JP" sz="1800" b="1" baseline="0" dirty="0">
              <a:solidFill>
                <a:schemeClr val="dk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22</a:t>
          </a:r>
          <a:r>
            <a:rPr lang="en-US" sz="1800" b="1" dirty="0">
              <a:solidFill>
                <a:schemeClr val="dk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0°C	</a:t>
          </a:r>
          <a:r>
            <a:rPr lang="ja-JP" altLang="en-US" sz="1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rPr>
            <a:t>▲</a:t>
          </a:r>
          <a:r>
            <a:rPr lang="ja-JP" altLang="en-US" sz="1800" b="1" baseline="0" dirty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en-US" sz="1800" b="1" dirty="0">
              <a:solidFill>
                <a:schemeClr val="dk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260°C	</a:t>
          </a:r>
          <a:r>
            <a:rPr lang="ja-JP" altLang="en-US" sz="1800" b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rPr>
            <a:t>■</a:t>
          </a:r>
          <a:r>
            <a:rPr lang="ja-JP" altLang="en-US" sz="1800" b="1" baseline="0" dirty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en-US" altLang="ja-JP" sz="1800" b="1" baseline="0" dirty="0">
              <a:solidFill>
                <a:schemeClr val="dk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30</a:t>
          </a:r>
          <a:r>
            <a:rPr lang="en-US" sz="1800" b="1" dirty="0">
              <a:solidFill>
                <a:schemeClr val="dk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0°C</a:t>
          </a:r>
          <a:endParaRPr lang="en-US" sz="1800" b="1" dirty="0"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28574" y="508396"/>
            <a:ext cx="2734805" cy="30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36576" y="9263139"/>
            <a:ext cx="3076262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KIT – Universität des Landes Baden-Württemberg und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nationales Forschungszentrum in der Helmholtz-Gemeinschaft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444" y="205083"/>
            <a:ext cx="999196" cy="5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0842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 dirty="0"/>
              <a:t>Dr.-Ing. T. Blank, AVT-IPE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27DC3E-3A27-4D23-9336-3EAB36224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00886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 </a:t>
            </a:r>
            <a:r>
              <a:rPr lang="de-DE" sz="1200" dirty="0"/>
              <a:t>30 – 60 kWh durchschnittlicher</a:t>
            </a:r>
            <a:r>
              <a:rPr lang="de-DE" sz="1200" baseline="0" dirty="0"/>
              <a:t> Akku-Kapazität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B795-123D-4B41-ABB8-5412373C4490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316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6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e-DE" sz="800"/>
              <a:t>KIT – Universität des Landes Baden-Württemberg und</a:t>
            </a:r>
          </a:p>
          <a:p>
            <a:r>
              <a:rPr lang="de-DE" sz="800"/>
              <a:t>nationales Forschungszentrum in der Helmholtz-Gemeinschaft</a:t>
            </a: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Institut für Prozessdatenverarbeitung und Elektronik (IPE)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26639" name="Picture 11" descr="KIT-Logo-rgb_de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16" y="6354000"/>
            <a:ext cx="504000" cy="504000"/>
          </a:xfrm>
          <a:prstGeom prst="rect">
            <a:avLst/>
          </a:prstGeom>
        </p:spPr>
      </p:pic>
      <p:pic>
        <p:nvPicPr>
          <p:cNvPr id="10" name="Inhaltsplatzhalter 24" descr="P3111106bearb2.jpg"/>
          <p:cNvPicPr>
            <a:picLocks noGrp="1"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43608" y="4005064"/>
            <a:ext cx="2567752" cy="1293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hteck 18"/>
          <p:cNvSpPr/>
          <p:nvPr userDrawn="1"/>
        </p:nvSpPr>
        <p:spPr>
          <a:xfrm>
            <a:off x="179512" y="5492158"/>
            <a:ext cx="4666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ProPower</a:t>
            </a:r>
            <a:r>
              <a:rPr lang="de-DE" sz="1600" b="1" baseline="0" dirty="0"/>
              <a:t> </a:t>
            </a:r>
            <a:r>
              <a:rPr lang="de-DE" sz="1600" b="1" baseline="0" dirty="0" err="1"/>
              <a:t>research</a:t>
            </a:r>
            <a:r>
              <a:rPr lang="de-DE" sz="1600" b="1" baseline="0" dirty="0"/>
              <a:t> </a:t>
            </a:r>
            <a:r>
              <a:rPr lang="de-DE" sz="1600" b="1" baseline="0" dirty="0" err="1"/>
              <a:t>topics</a:t>
            </a:r>
            <a:endParaRPr lang="de-DE" sz="1600" b="1" dirty="0"/>
          </a:p>
          <a:p>
            <a:r>
              <a:rPr lang="de-DE" sz="1600" b="1" dirty="0" err="1"/>
              <a:t>Silver</a:t>
            </a:r>
            <a:r>
              <a:rPr lang="de-DE" sz="1600" b="1" dirty="0"/>
              <a:t> </a:t>
            </a:r>
            <a:r>
              <a:rPr lang="de-DE" sz="1600" b="1" dirty="0" err="1"/>
              <a:t>Sintering</a:t>
            </a:r>
            <a:r>
              <a:rPr lang="de-DE" sz="1600" b="1" dirty="0"/>
              <a:t> on </a:t>
            </a:r>
            <a:r>
              <a:rPr lang="de-DE" sz="1600" b="1" dirty="0" err="1"/>
              <a:t>Copper</a:t>
            </a:r>
            <a:r>
              <a:rPr lang="de-DE" sz="1600" b="1" dirty="0"/>
              <a:t> </a:t>
            </a:r>
            <a:r>
              <a:rPr lang="de-DE" sz="1600" b="1" dirty="0" err="1"/>
              <a:t>and</a:t>
            </a:r>
            <a:r>
              <a:rPr lang="de-DE" sz="1600" b="1" dirty="0"/>
              <a:t> </a:t>
            </a:r>
            <a:r>
              <a:rPr lang="de-DE" sz="1600" b="1" dirty="0" err="1"/>
              <a:t>other</a:t>
            </a:r>
            <a:r>
              <a:rPr lang="de-DE" sz="1600" b="1" dirty="0"/>
              <a:t> </a:t>
            </a:r>
            <a:r>
              <a:rPr lang="de-DE" sz="1600" b="1" dirty="0" err="1"/>
              <a:t>surfaces</a:t>
            </a:r>
            <a:endParaRPr lang="de-DE" sz="1600" b="1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81729" y="3857896"/>
            <a:ext cx="1747587" cy="1634262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>
          <a:xfrm>
            <a:off x="5436096" y="5492158"/>
            <a:ext cx="3388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Low Temperatur </a:t>
            </a:r>
            <a:r>
              <a:rPr lang="de-DE" sz="1600" b="1" dirty="0" err="1"/>
              <a:t>Silver</a:t>
            </a:r>
            <a:r>
              <a:rPr lang="de-DE" sz="1600" b="1" dirty="0"/>
              <a:t> </a:t>
            </a:r>
            <a:r>
              <a:rPr lang="de-DE" sz="1600" b="1" dirty="0" err="1"/>
              <a:t>Sintering</a:t>
            </a:r>
            <a:r>
              <a:rPr lang="de-DE" sz="1600" b="1" dirty="0"/>
              <a:t> </a:t>
            </a:r>
          </a:p>
          <a:p>
            <a:r>
              <a:rPr lang="de-DE" sz="1600" b="1" dirty="0"/>
              <a:t>on ENIG-</a:t>
            </a:r>
            <a:r>
              <a:rPr lang="de-DE" sz="1600" b="1" dirty="0" err="1"/>
              <a:t>Layers</a:t>
            </a:r>
            <a:endParaRPr lang="de-DE" sz="1600" b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Dr.-Ing. T. Blank, Aufbau- und Verbindungstechnik für leistungselektronische Systeme</a:t>
            </a:r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01DA-C805-49D6-936E-EF17408DE37B}" type="datetime1">
              <a:rPr lang="de-DE" smtClean="0"/>
              <a:t>04.03.2020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Dr.-Ing. T. Blank, Aufbau- und Verbindungstechnik für leistungselektronische Systeme</a:t>
            </a:r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8D019-5134-4866-8BCC-6AD2983F956C}" type="datetime1">
              <a:rPr lang="de-DE" smtClean="0"/>
              <a:t>04.03.2020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 descr="Ein Bild, das Gebäude, Ziegelstein enthält.&#10;&#10;Mit hoher Zuverlässigkeit generierte Beschreibung">
            <a:extLst>
              <a:ext uri="{FF2B5EF4-FFF2-40B4-BE49-F238E27FC236}">
                <a16:creationId xmlns:a16="http://schemas.microsoft.com/office/drawing/2014/main" id="{5DB6AC33-7B52-43E0-9F13-3C7A9EA28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0" y="5034178"/>
            <a:ext cx="2230081" cy="167256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96" y="4903779"/>
            <a:ext cx="3158066" cy="177641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83" y="3498794"/>
            <a:ext cx="2409371" cy="153538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88" y="3603934"/>
            <a:ext cx="3004083" cy="22530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" y="3481387"/>
            <a:ext cx="1590897" cy="310558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46" y="3594194"/>
            <a:ext cx="1877107" cy="140783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29" y="4928148"/>
            <a:ext cx="1954601" cy="1465951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5400000">
            <a:off x="6676427" y="4821598"/>
            <a:ext cx="1472610" cy="169519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5400000">
            <a:off x="6859546" y="4214661"/>
            <a:ext cx="2801565" cy="1566795"/>
          </a:xfrm>
          <a:prstGeom prst="rect">
            <a:avLst/>
          </a:prstGeom>
        </p:spPr>
      </p:pic>
      <p:pic>
        <p:nvPicPr>
          <p:cNvPr id="33" name="Grafik 32" descr="Ein Bild, das Tisch, sitzend, drinnen enthält.&#10;&#10;Mit hoher Zuverlässigkeit generierte Beschreibung">
            <a:extLst>
              <a:ext uri="{FF2B5EF4-FFF2-40B4-BE49-F238E27FC236}">
                <a16:creationId xmlns:a16="http://schemas.microsoft.com/office/drawing/2014/main" id="{2B622E34-46A2-4358-982C-B1B3249A900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81" y="4272978"/>
            <a:ext cx="2268454" cy="2380665"/>
          </a:xfrm>
          <a:prstGeom prst="rect">
            <a:avLst/>
          </a:prstGeom>
        </p:spPr>
      </p:pic>
      <p:pic>
        <p:nvPicPr>
          <p:cNvPr id="15" name="Grafik 14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55CD8267-3FDA-4212-9FAF-82E2F6CA280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9" y="4495800"/>
            <a:ext cx="2684063" cy="201304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566964AE-BADD-438E-970A-A903F82A5B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" y="3481387"/>
            <a:ext cx="1737854" cy="1303391"/>
          </a:xfrm>
          <a:prstGeom prst="rect">
            <a:avLst/>
          </a:prstGeom>
        </p:spPr>
      </p:pic>
      <p:pic>
        <p:nvPicPr>
          <p:cNvPr id="3" name="Picture 9" descr="II_rahmen_neu_tite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6874" y="6426253"/>
            <a:ext cx="562046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latin typeface="Arial" pitchFamily="34" charset="0"/>
              </a:rPr>
              <a:t>KIT – </a:t>
            </a:r>
            <a:r>
              <a:rPr lang="de-DE" sz="1000" dirty="0">
                <a:latin typeface="Arial" pitchFamily="34" charset="0"/>
              </a:rPr>
              <a:t>The Research</a:t>
            </a:r>
            <a:r>
              <a:rPr lang="de-DE" sz="1000" baseline="0" dirty="0">
                <a:latin typeface="Arial" pitchFamily="34" charset="0"/>
              </a:rPr>
              <a:t> University in </a:t>
            </a:r>
            <a:r>
              <a:rPr lang="de-DE" sz="1000" baseline="0" dirty="0" err="1">
                <a:latin typeface="Arial" pitchFamily="34" charset="0"/>
              </a:rPr>
              <a:t>the</a:t>
            </a:r>
            <a:r>
              <a:rPr lang="de-DE" sz="1000" baseline="0" dirty="0">
                <a:latin typeface="Arial" pitchFamily="34" charset="0"/>
              </a:rPr>
              <a:t> Helmholtz </a:t>
            </a:r>
            <a:r>
              <a:rPr lang="de-DE" sz="1000" baseline="0" dirty="0" err="1">
                <a:latin typeface="Arial" pitchFamily="34" charset="0"/>
              </a:rPr>
              <a:t>Association</a:t>
            </a:r>
            <a:endParaRPr lang="en-US" sz="1000" dirty="0">
              <a:latin typeface="Arial" pitchFamily="34" charset="0"/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85763" y="3289300"/>
            <a:ext cx="8532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  <a:latin typeface="Arial" pitchFamily="34" charset="0"/>
              </a:rPr>
              <a:t>Institute</a:t>
            </a:r>
            <a:r>
              <a:rPr lang="de-DE" sz="1000" baseline="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de-DE" sz="1000" baseline="0" dirty="0" err="1">
                <a:solidFill>
                  <a:schemeClr val="bg1"/>
                </a:solidFill>
                <a:latin typeface="Arial" pitchFamily="34" charset="0"/>
              </a:rPr>
              <a:t>for</a:t>
            </a:r>
            <a:r>
              <a:rPr lang="de-DE" sz="1000" baseline="0" dirty="0">
                <a:solidFill>
                  <a:schemeClr val="bg1"/>
                </a:solidFill>
                <a:latin typeface="Arial" pitchFamily="34" charset="0"/>
              </a:rPr>
              <a:t> Data Processing and Electronics (IPE) – Head </a:t>
            </a:r>
            <a:r>
              <a:rPr lang="de-DE" sz="1000" baseline="0" dirty="0" err="1">
                <a:solidFill>
                  <a:schemeClr val="bg1"/>
                </a:solidFill>
                <a:latin typeface="Arial" pitchFamily="34" charset="0"/>
              </a:rPr>
              <a:t>of</a:t>
            </a:r>
            <a:r>
              <a:rPr lang="de-DE" sz="1000" baseline="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de-DE" sz="1000" baseline="0" dirty="0" err="1">
                <a:solidFill>
                  <a:schemeClr val="bg1"/>
                </a:solidFill>
                <a:latin typeface="Arial" pitchFamily="34" charset="0"/>
              </a:rPr>
              <a:t>the</a:t>
            </a:r>
            <a:r>
              <a:rPr lang="de-DE" sz="1000" baseline="0" dirty="0">
                <a:solidFill>
                  <a:schemeClr val="bg1"/>
                </a:solidFill>
                <a:latin typeface="Arial" pitchFamily="34" charset="0"/>
              </a:rPr>
              <a:t> Institute: Prof. Dr. </a:t>
            </a:r>
            <a:r>
              <a:rPr lang="de-DE" sz="1000" baseline="0" dirty="0" err="1">
                <a:solidFill>
                  <a:schemeClr val="bg1"/>
                </a:solidFill>
                <a:latin typeface="Arial" pitchFamily="34" charset="0"/>
              </a:rPr>
              <a:t>rer</a:t>
            </a:r>
            <a:r>
              <a:rPr lang="de-DE" sz="1000" baseline="0" dirty="0">
                <a:solidFill>
                  <a:schemeClr val="bg1"/>
                </a:solidFill>
                <a:latin typeface="Arial" pitchFamily="34" charset="0"/>
              </a:rPr>
              <a:t>. nat. Marc Weber</a:t>
            </a:r>
            <a:br>
              <a:rPr lang="de-DE" sz="1000" dirty="0">
                <a:solidFill>
                  <a:schemeClr val="bg1"/>
                </a:solidFill>
                <a:latin typeface="Arial" pitchFamily="34" charset="0"/>
              </a:rPr>
            </a:br>
            <a:r>
              <a:rPr lang="de-DE" sz="1000" dirty="0">
                <a:solidFill>
                  <a:schemeClr val="bg1"/>
                </a:solidFill>
                <a:latin typeface="Arial" pitchFamily="34" charset="0"/>
              </a:rPr>
              <a:t>Electronic </a:t>
            </a:r>
            <a:r>
              <a:rPr lang="de-DE" sz="1000" dirty="0" err="1">
                <a:solidFill>
                  <a:schemeClr val="bg1"/>
                </a:solidFill>
                <a:latin typeface="Arial" pitchFamily="34" charset="0"/>
              </a:rPr>
              <a:t>Packaging</a:t>
            </a:r>
            <a:r>
              <a:rPr lang="de-DE" sz="1000" baseline="0" dirty="0">
                <a:solidFill>
                  <a:schemeClr val="bg1"/>
                </a:solidFill>
                <a:latin typeface="Arial" pitchFamily="34" charset="0"/>
              </a:rPr>
              <a:t> and </a:t>
            </a:r>
            <a:r>
              <a:rPr lang="de-DE" sz="1000" baseline="0" dirty="0" err="1">
                <a:solidFill>
                  <a:schemeClr val="bg1"/>
                </a:solidFill>
                <a:latin typeface="Arial" pitchFamily="34" charset="0"/>
              </a:rPr>
              <a:t>Huge</a:t>
            </a:r>
            <a:r>
              <a:rPr lang="de-DE" sz="1000" baseline="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de-DE" sz="1000" baseline="0" dirty="0" err="1">
                <a:solidFill>
                  <a:schemeClr val="bg1"/>
                </a:solidFill>
                <a:latin typeface="Arial" pitchFamily="34" charset="0"/>
              </a:rPr>
              <a:t>Battery</a:t>
            </a:r>
            <a:r>
              <a:rPr lang="de-DE" sz="1000" baseline="0" dirty="0">
                <a:solidFill>
                  <a:schemeClr val="bg1"/>
                </a:solidFill>
                <a:latin typeface="Arial" pitchFamily="34" charset="0"/>
              </a:rPr>
              <a:t> Systems – Dr. Ing. Thomas Blank</a:t>
            </a:r>
            <a:endParaRPr lang="de-DE" sz="10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6875" y="2232025"/>
            <a:ext cx="8370888" cy="620713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5288" y="1268413"/>
            <a:ext cx="8389937" cy="649287"/>
          </a:xfrm>
        </p:spPr>
        <p:txBody>
          <a:bodyPr/>
          <a:lstStyle>
            <a:lvl1pPr>
              <a:lnSpc>
                <a:spcPct val="90000"/>
              </a:lnSpc>
              <a:defRPr sz="26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76E59AA-F06E-4854-A71D-4AAF2716F51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332582"/>
            <a:ext cx="1889126" cy="85701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22AA083-5CA7-4FA9-8804-47D31F372D9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24308"/>
            <a:ext cx="2209800" cy="53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10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656033" y="1484313"/>
            <a:ext cx="7935516" cy="4344987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defRPr/>
            </a:lvl2pPr>
            <a:lvl3pPr>
              <a:spcBef>
                <a:spcPts val="900"/>
              </a:spcBef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altLang="ja-JP"/>
              <a:t>Formatvorlagen des Textmasters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252317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113" y="116632"/>
            <a:ext cx="6911975" cy="56197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267744" y="6438432"/>
            <a:ext cx="4536504" cy="360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4446-9DE9-4EC1-92AB-907DF09BD351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267744" y="6438432"/>
            <a:ext cx="4608512" cy="360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864FC-C1F6-4F60-90E2-4C82285A7CB6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267744" y="6438432"/>
            <a:ext cx="4464496" cy="360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FF499-D2C2-429B-A38D-874884AC2B44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267744" y="6438432"/>
            <a:ext cx="4536504" cy="360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EC2FF-F6B1-4953-8BD6-DF423CDA3B5D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267744" y="6438432"/>
            <a:ext cx="4608512" cy="360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FF657-D1DB-4306-82A3-A2011C94EF85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267744" y="6438432"/>
            <a:ext cx="4536504" cy="360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Dr.-Ing. T. Blank, Aufbau- und Verbindungstechnik für leistungselektronische Systeme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86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ADCC-593E-41F1-8EDC-3499514C881E}" type="datetime1">
              <a:rPr lang="de-DE" smtClean="0"/>
              <a:t>04.03.2020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Dr.-ing. T. Blank, Aufbau- und Verbindungstechnik für leistungselektronische Systeme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7161F-0686-4A32-B5C2-6110D54CBF61}" type="datetime1">
              <a:rPr lang="de-DE" smtClean="0"/>
              <a:t>04.03.2020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Karlsruhe Institute of Technology (KIT).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643774FD-E815-4B85-B421-6F4167BD583D}" type="slidenum">
              <a:rPr lang="de-DE" sz="900" b="1"/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/>
          </a:p>
        </p:txBody>
      </p:sp>
      <p:pic>
        <p:nvPicPr>
          <p:cNvPr id="1032" name="Picture 13" descr="KIT-Logo-rgb_d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FFB54-A4C6-43F5-85F0-3FD9312F6439}" type="datetime1">
              <a:rPr lang="de-DE" smtClean="0"/>
              <a:t>04.03.2020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676456" y="6525344"/>
            <a:ext cx="360040" cy="206690"/>
          </a:xfrm>
          <a:prstGeom prst="rect">
            <a:avLst/>
          </a:prstGeom>
        </p:spPr>
      </p:pic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267744" y="6438432"/>
            <a:ext cx="5112568" cy="36036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Dr.-Ing. T. Blank -  Electronic Packaging, Interconnects and Huge Battery Systems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0" r:id="rId12"/>
    <p:sldLayoutId id="2147483661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1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0.png"/><Relationship Id="rId4" Type="http://schemas.openxmlformats.org/officeDocument/2006/relationships/diagramData" Target="../diagrams/data1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7.emf"/><Relationship Id="rId7" Type="http://schemas.openxmlformats.org/officeDocument/2006/relationships/image" Target="../media/image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4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7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microsoft.com/office/2007/relationships/hdphoto" Target="../media/hdphoto3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3.jpeg"/><Relationship Id="rId7" Type="http://schemas.openxmlformats.org/officeDocument/2006/relationships/image" Target="../media/image5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134.png"/><Relationship Id="rId9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5.png"/><Relationship Id="rId7" Type="http://schemas.openxmlformats.org/officeDocument/2006/relationships/image" Target="../media/image137.jpeg"/><Relationship Id="rId12" Type="http://schemas.microsoft.com/office/2007/relationships/hdphoto" Target="../media/hdphoto8.wd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40.png"/><Relationship Id="rId5" Type="http://schemas.openxmlformats.org/officeDocument/2006/relationships/image" Target="../media/image136.png"/><Relationship Id="rId10" Type="http://schemas.openxmlformats.org/officeDocument/2006/relationships/image" Target="../media/image139.jpe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7" Type="http://schemas.openxmlformats.org/officeDocument/2006/relationships/image" Target="../media/image7.png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268760"/>
            <a:ext cx="8389937" cy="1082327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de-DE" sz="2200" noProof="0" dirty="0"/>
              <a:t>Storage </a:t>
            </a:r>
            <a:r>
              <a:rPr lang="de-DE" sz="2200" noProof="0" dirty="0" err="1"/>
              <a:t>and</a:t>
            </a:r>
            <a:r>
              <a:rPr lang="de-DE" sz="2200" noProof="0" dirty="0"/>
              <a:t> Cross-</a:t>
            </a:r>
            <a:r>
              <a:rPr lang="de-DE" sz="2200" noProof="0" dirty="0" err="1"/>
              <a:t>Linked</a:t>
            </a:r>
            <a:r>
              <a:rPr lang="de-DE" sz="2200" noProof="0" dirty="0"/>
              <a:t> Infrastructure (SCI) </a:t>
            </a:r>
            <a:br>
              <a:rPr lang="de-DE" sz="2200" noProof="0" dirty="0"/>
            </a:br>
            <a:r>
              <a:rPr lang="de-DE" sz="2200" noProof="0" dirty="0"/>
              <a:t>in der POF-IV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767056" y="2492896"/>
            <a:ext cx="3455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Projektleitertreffen IPE „Räume“</a:t>
            </a:r>
          </a:p>
          <a:p>
            <a:pPr algn="ctr"/>
            <a:r>
              <a:rPr lang="de-DE" dirty="0"/>
              <a:t>05. März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66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el 2"/>
          <p:cNvSpPr>
            <a:spLocks noGrp="1"/>
          </p:cNvSpPr>
          <p:nvPr>
            <p:ph type="title"/>
          </p:nvPr>
        </p:nvSpPr>
        <p:spPr>
          <a:xfrm>
            <a:off x="267616" y="106399"/>
            <a:ext cx="6911429" cy="561975"/>
          </a:xfrm>
          <a:solidFill>
            <a:schemeClr val="bg1"/>
          </a:solidFill>
        </p:spPr>
        <p:txBody>
          <a:bodyPr anchor="ctr"/>
          <a:lstStyle/>
          <a:p>
            <a:r>
              <a:rPr lang="de-DE" altLang="de-DE" dirty="0"/>
              <a:t>ESD – </a:t>
            </a:r>
            <a:r>
              <a:rPr lang="en-US" dirty="0">
                <a:solidFill>
                  <a:schemeClr val="tx1"/>
                </a:solidFill>
              </a:rPr>
              <a:t>Digitalization and System Technology</a:t>
            </a:r>
            <a:endParaRPr lang="de-DE" altLang="de-DE" dirty="0"/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787809" y="6443637"/>
            <a:ext cx="4248150" cy="360363"/>
          </a:xfrm>
        </p:spPr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67616" y="960289"/>
            <a:ext cx="297248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Topic 2: Digitalization and System Technology</a:t>
            </a:r>
          </a:p>
        </p:txBody>
      </p:sp>
      <p:sp>
        <p:nvSpPr>
          <p:cNvPr id="3" name="Rechteck 2"/>
          <p:cNvSpPr/>
          <p:nvPr/>
        </p:nvSpPr>
        <p:spPr>
          <a:xfrm>
            <a:off x="339884" y="1711609"/>
            <a:ext cx="3656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5A9B"/>
                </a:solidFill>
                <a:latin typeface="CorporateS-Bold"/>
              </a:rPr>
              <a:t>Subtopic 2.1: Digitalization and Systems Technology for Flexibility Solutions</a:t>
            </a:r>
            <a:endParaRPr lang="en-US" sz="1600" dirty="0"/>
          </a:p>
        </p:txBody>
      </p:sp>
      <p:sp>
        <p:nvSpPr>
          <p:cNvPr id="4" name="Rechteck 3"/>
          <p:cNvSpPr/>
          <p:nvPr/>
        </p:nvSpPr>
        <p:spPr>
          <a:xfrm>
            <a:off x="339884" y="4722444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rporateS-Bold"/>
              </a:rPr>
              <a:t>Subtopic 2.2: Design, Operation and Digitalization of Future Energy Grids</a:t>
            </a:r>
            <a:endParaRPr lang="en-US" sz="1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139952" y="992233"/>
            <a:ext cx="4572000" cy="1692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</a:t>
            </a:r>
            <a:r>
              <a:rPr lang="en-US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evelop and evaluate system technologies (concepts, methods, hard- and software) to enable system integration and operational management of flexibility solution technologies</a:t>
            </a: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US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ntegration into energy systems, with the aim of creating a reliable and secure energy system.</a:t>
            </a:r>
          </a:p>
        </p:txBody>
      </p:sp>
      <p:cxnSp>
        <p:nvCxnSpPr>
          <p:cNvPr id="12" name="Gerader Verbinder 11"/>
          <p:cNvCxnSpPr/>
          <p:nvPr/>
        </p:nvCxnSpPr>
        <p:spPr>
          <a:xfrm flipH="1">
            <a:off x="3563888" y="1484784"/>
            <a:ext cx="432048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4659744" y="4877684"/>
            <a:ext cx="50427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IT</a:t>
            </a:r>
            <a:endParaRPr lang="en-US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1" name="Gerader Verbinder 20"/>
          <p:cNvCxnSpPr/>
          <p:nvPr/>
        </p:nvCxnSpPr>
        <p:spPr>
          <a:xfrm flipH="1" flipV="1">
            <a:off x="4084300" y="5045309"/>
            <a:ext cx="504056" cy="32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2787808" y="2727305"/>
            <a:ext cx="5563711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</a:t>
            </a:r>
            <a:r>
              <a:rPr lang="en-US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ini-grids and cellular approaches. </a:t>
            </a: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</a:t>
            </a:r>
            <a:r>
              <a:rPr lang="en-US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rid-connected heating systems, </a:t>
            </a: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</a:t>
            </a:r>
            <a:r>
              <a:rPr lang="en-US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omestic cross-sectional energy converter and storage systems </a:t>
            </a: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</a:t>
            </a:r>
            <a:r>
              <a:rPr lang="en-US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rid integration technologies for electric vehicles.</a:t>
            </a:r>
          </a:p>
        </p:txBody>
      </p:sp>
      <p:sp>
        <p:nvSpPr>
          <p:cNvPr id="24" name="Rechteck 23"/>
          <p:cNvSpPr/>
          <p:nvPr/>
        </p:nvSpPr>
        <p:spPr>
          <a:xfrm>
            <a:off x="339884" y="54878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5A9B"/>
                </a:solidFill>
                <a:latin typeface="CorporateS-Bold"/>
              </a:rPr>
              <a:t>Subtopic 2.3: Smart Areas and Research Platforms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91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ESD – </a:t>
            </a:r>
            <a:r>
              <a:rPr lang="en-US" dirty="0">
                <a:solidFill>
                  <a:schemeClr val="tx1"/>
                </a:solidFill>
              </a:rPr>
              <a:t>Digitalization and System Technology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296" y="1464001"/>
            <a:ext cx="7323192" cy="4768752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Dr.-Ing. T. Blank -  Electronic Packaging, Interconnects and Huge Battery Systems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251520" y="7169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5A9B"/>
                </a:solidFill>
                <a:latin typeface="CorporateS-Bold"/>
              </a:rPr>
              <a:t>Subtopic 2.3: Smart Areas and Research Platforms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80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ESD – </a:t>
            </a:r>
            <a:r>
              <a:rPr lang="en-US" dirty="0">
                <a:solidFill>
                  <a:schemeClr val="tx1"/>
                </a:solidFill>
              </a:rPr>
              <a:t>Digitalization and System Technology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Dr.-Ing. T. Blank -  Electronic Packaging, Interconnects and Huge Battery Systems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251520" y="7169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5A9B"/>
                </a:solidFill>
                <a:latin typeface="CorporateS-Bold"/>
              </a:rPr>
              <a:t>Subtopic 2.3: Smart Areas and Research Platforms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413768"/>
            <a:ext cx="5031840" cy="4684817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H="1">
            <a:off x="5364088" y="3140968"/>
            <a:ext cx="792088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167798" y="2707179"/>
            <a:ext cx="256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EU-Project: SmILES</a:t>
            </a:r>
          </a:p>
          <a:p>
            <a:r>
              <a:rPr lang="de-DE" dirty="0" err="1"/>
              <a:t>PhD</a:t>
            </a:r>
            <a:r>
              <a:rPr lang="de-DE" dirty="0"/>
              <a:t>: Z. Wu </a:t>
            </a:r>
            <a:r>
              <a:rPr lang="de-DE" dirty="0" err="1"/>
              <a:t>contributes</a:t>
            </a:r>
            <a:endParaRPr lang="en-US" dirty="0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5364088" y="5240392"/>
            <a:ext cx="396044" cy="599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760132" y="4434306"/>
            <a:ext cx="338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Electric</a:t>
            </a:r>
            <a:r>
              <a:rPr lang="de-DE" dirty="0"/>
              <a:t> </a:t>
            </a:r>
            <a:r>
              <a:rPr lang="de-DE" dirty="0" err="1"/>
              <a:t>Vehicle</a:t>
            </a:r>
            <a:r>
              <a:rPr lang="de-DE" dirty="0"/>
              <a:t> </a:t>
            </a:r>
          </a:p>
          <a:p>
            <a:r>
              <a:rPr lang="de-DE" dirty="0" err="1"/>
              <a:t>Bidirectional</a:t>
            </a:r>
            <a:r>
              <a:rPr lang="de-DE" dirty="0"/>
              <a:t> Battery Operation: </a:t>
            </a:r>
          </a:p>
          <a:p>
            <a:r>
              <a:rPr lang="de-DE" dirty="0" err="1"/>
              <a:t>PhD</a:t>
            </a:r>
            <a:r>
              <a:rPr lang="de-DE" dirty="0"/>
              <a:t>: M. Luh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05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3" y="1231473"/>
            <a:ext cx="1937072" cy="2032853"/>
          </a:xfrm>
          <a:prstGeom prst="rect">
            <a:avLst/>
          </a:prstGeom>
        </p:spPr>
      </p:pic>
      <p:pic>
        <p:nvPicPr>
          <p:cNvPr id="9" name="Grafik 8" descr="W:\HBS\Present\2013\_1233231cor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6494" r="13311" b="2597"/>
          <a:stretch/>
        </p:blipFill>
        <p:spPr bwMode="auto">
          <a:xfrm>
            <a:off x="4602822" y="144466"/>
            <a:ext cx="1799203" cy="1326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365043"/>
            <a:ext cx="6911975" cy="561975"/>
          </a:xfrm>
        </p:spPr>
        <p:txBody>
          <a:bodyPr anchor="t"/>
          <a:lstStyle/>
          <a:p>
            <a:r>
              <a:rPr lang="en-US" sz="2800" dirty="0"/>
              <a:t>Battery related projects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</p:spPr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1228308" y="1350741"/>
          <a:ext cx="7391400" cy="499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1151" y="918512"/>
            <a:ext cx="1927750" cy="13293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5774" y="3396096"/>
            <a:ext cx="1183085" cy="1504844"/>
          </a:xfrm>
          <a:prstGeom prst="rect">
            <a:avLst/>
          </a:prstGeom>
        </p:spPr>
      </p:pic>
      <p:pic>
        <p:nvPicPr>
          <p:cNvPr id="11" name="Picture 4" descr="D:\Kart-Cloud\VDE-KART\Archiv\Kart 1.0 - Sprinter\Medien\2014-11-26 Profibilder\20130313-CS-01-004_transparency_cut (Medium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2321628"/>
            <a:ext cx="1478559" cy="9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Kart-Cloud\VDE-KART\Technik neu\Akku\Akku Entwicklung\6 Validierung\Simulation\Ergebnisse\Simulation_FluidKühlung_detailiert\Temperatur_Screenshot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91" y="5006523"/>
            <a:ext cx="1965667" cy="123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ML-Cloud\HiWi_IPE\LLC Converter\_tek_oszi\Fotos Versuchstand\Nachbearbeitet\LRM_EXPORT_20180602_135557 (Medium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1" y="4871487"/>
            <a:ext cx="1824259" cy="136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1" y="3471697"/>
            <a:ext cx="1769269" cy="1167446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12C122D-85E2-4EA2-B9EE-1AAA6DFBF91C}" type="datetime1">
              <a:rPr lang="de-DE" smtClean="0"/>
              <a:t>04.03.2020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1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D:\ML-Cloud\Masterarbeit\Fotos &amp; Videos\Piktos &amp; Co\PV non-commercial no attr\graphic-3739595_640_inactiv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86" y="265166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5400000" flipV="1">
            <a:off x="4864848" y="3905953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5400000" flipV="1">
            <a:off x="3750235" y="3900542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D:\ML-Cloud\Masterarbeit\Fotos &amp; Videos\Piktos &amp; Co\Windrad CC0\graphic-3736695_640_inactiv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7" y="264646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Institute for Data Processing and Electronics (IPE) – Prof. Dr. Marc Weber</a:t>
            </a:r>
          </a:p>
          <a:p>
            <a:r>
              <a:rPr lang="en-US"/>
              <a:t>Electronic Packaging and Interconnects (AVT) – Dr. Ing. Thomas Blank</a:t>
            </a:r>
            <a:endParaRPr lang="en-US" dirty="0"/>
          </a:p>
        </p:txBody>
      </p:sp>
      <p:pic>
        <p:nvPicPr>
          <p:cNvPr id="15" name="Picture 2" descr="Elektroauto, Ladestation, E-Auto, E-Mobil, Batter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37" y="2646463"/>
            <a:ext cx="2555011" cy="18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L-Cloud\Masterarbeit\Fotos &amp; Videos\Piktos &amp; Co\Windrad CC0\graphic-3736695_640_anim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7" y="264646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L-Cloud\Masterarbeit\Fotos &amp; Videos\Piktos &amp; Co\Windrad CC0\graphic-3736695_640_anim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7" y="264646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ML-Cloud\Masterarbeit\Fotos &amp; Videos\Piktos &amp; Co\Windrad CC0\graphic-3736695_640_anim_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7" y="264646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ML-Cloud\Masterarbeit\Fotos &amp; Videos\Piktos &amp; Co\Andere\012-factor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277" y="2646463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ML-Cloud\Masterarbeit\Fotos &amp; Videos\Piktos &amp; Co\Andere\hous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23" y="3006463"/>
            <a:ext cx="720000" cy="720000"/>
          </a:xfrm>
          <a:prstGeom prst="rect">
            <a:avLst/>
          </a:prstGeom>
          <a:noFill/>
        </p:spPr>
      </p:pic>
      <p:pic>
        <p:nvPicPr>
          <p:cNvPr id="2056" name="Picture 8" descr="D:\ML-Cloud\Masterarbeit\Fotos &amp; Videos\Piktos &amp; Co\PV non-commercial no attr\graphic-3739595_640_anim_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86" y="265166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ML-Cloud\Masterarbeit\Fotos &amp; Videos\Piktos &amp; Co\PV non-commercial no attr\graphic-3739595_640_anim_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86" y="265166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ML-Cloud\Masterarbeit\Fotos &amp; Videos\Piktos &amp; Co\PV non-commercial no attr\graphic-3739595_640_anim_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86" y="265166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Gerade Verbindung 29"/>
          <p:cNvCxnSpPr/>
          <p:nvPr/>
        </p:nvCxnSpPr>
        <p:spPr>
          <a:xfrm flipH="1">
            <a:off x="982709" y="4303319"/>
            <a:ext cx="5305425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981865" y="4065892"/>
            <a:ext cx="844" cy="237427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6287290" y="3947003"/>
            <a:ext cx="844" cy="356316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4941934" y="3726463"/>
            <a:ext cx="0" cy="564156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>
            <a:off x="3829840" y="3726463"/>
            <a:ext cx="844" cy="564156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>
            <a:off x="2518565" y="4059367"/>
            <a:ext cx="844" cy="237427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flipV="1">
            <a:off x="2958625" y="4002127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 flipV="1">
            <a:off x="5399310" y="4032856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 flipV="1">
            <a:off x="6470873" y="3837715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 flipV="1">
            <a:off x="6470872" y="3837715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 flipV="1">
            <a:off x="5399310" y="4032857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feld 39"/>
          <p:cNvSpPr txBox="1"/>
          <p:nvPr/>
        </p:nvSpPr>
        <p:spPr>
          <a:xfrm>
            <a:off x="6171185" y="2651666"/>
            <a:ext cx="23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Vehicle-to-Grid (V2G)</a:t>
            </a:r>
          </a:p>
        </p:txBody>
      </p:sp>
      <p:sp>
        <p:nvSpPr>
          <p:cNvPr id="43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 anchor="t"/>
          <a:lstStyle/>
          <a:p>
            <a:r>
              <a:rPr lang="en-US" noProof="0" dirty="0"/>
              <a:t>Vehicle-to-grid</a:t>
            </a:r>
            <a:br>
              <a:rPr lang="en-US" noProof="0" dirty="0"/>
            </a:br>
            <a:r>
              <a:rPr lang="en-US" sz="2000" noProof="0" dirty="0"/>
              <a:t>What if…</a:t>
            </a:r>
          </a:p>
        </p:txBody>
      </p:sp>
    </p:spTree>
    <p:extLst>
      <p:ext uri="{BB962C8B-B14F-4D97-AF65-F5344CB8AC3E}">
        <p14:creationId xmlns:p14="http://schemas.microsoft.com/office/powerpoint/2010/main" val="181245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220072" y="1340768"/>
            <a:ext cx="288032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Charging</a:t>
            </a:r>
            <a:r>
              <a:rPr lang="de-DE" dirty="0"/>
              <a:t> Efficiency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9" y="1531817"/>
            <a:ext cx="2592287" cy="7450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Charging losses vary </a:t>
            </a:r>
          </a:p>
          <a:p>
            <a:pPr marL="0" indent="0">
              <a:buNone/>
            </a:pPr>
            <a:r>
              <a:rPr lang="en-US" dirty="0"/>
              <a:t>between 12-20%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</p:spPr>
        <p:txBody>
          <a:bodyPr/>
          <a:lstStyle/>
          <a:p>
            <a:r>
              <a:rPr lang="en-US"/>
              <a:t>Dr.-Ing. T. Blank -  Electronic Packaging, Interconnects and Huge Battery Systems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78" y="717962"/>
            <a:ext cx="4694327" cy="21261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Gerader Verbinder 9"/>
          <p:cNvCxnSpPr/>
          <p:nvPr/>
        </p:nvCxnSpPr>
        <p:spPr>
          <a:xfrm>
            <a:off x="359732" y="1439755"/>
            <a:ext cx="25925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3635896" y="1412776"/>
            <a:ext cx="12241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2714911" y="2060848"/>
            <a:ext cx="20882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483282" y="2411877"/>
            <a:ext cx="12607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78" y="2886609"/>
            <a:ext cx="4046571" cy="3276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feld 18"/>
          <p:cNvSpPr txBox="1"/>
          <p:nvPr/>
        </p:nvSpPr>
        <p:spPr>
          <a:xfrm>
            <a:off x="2148089" y="3652962"/>
            <a:ext cx="5310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Would you spill 10 liter of gasoline on the floor</a:t>
            </a:r>
          </a:p>
          <a:p>
            <a:pPr algn="ctr"/>
            <a:r>
              <a:rPr lang="en-US" b="1" dirty="0"/>
              <a:t>when refueling your 50 liter gasoline car ?</a:t>
            </a:r>
          </a:p>
        </p:txBody>
      </p:sp>
      <p:sp>
        <p:nvSpPr>
          <p:cNvPr id="21" name="Pfeil nach rechts 20"/>
          <p:cNvSpPr/>
          <p:nvPr/>
        </p:nvSpPr>
        <p:spPr>
          <a:xfrm>
            <a:off x="2051720" y="5423355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bgerundetes Rechteck 22"/>
          <p:cNvSpPr/>
          <p:nvPr/>
        </p:nvSpPr>
        <p:spPr>
          <a:xfrm>
            <a:off x="2793190" y="4927460"/>
            <a:ext cx="5904656" cy="1207813"/>
          </a:xfrm>
          <a:prstGeom prst="roundRect">
            <a:avLst>
              <a:gd name="adj" fmla="val 6358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Ultra fast charging of EVs requires special care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in designing the electronic and concepts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the charging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the battery </a:t>
            </a:r>
          </a:p>
        </p:txBody>
      </p:sp>
    </p:spTree>
    <p:extLst>
      <p:ext uri="{BB962C8B-B14F-4D97-AF65-F5344CB8AC3E}">
        <p14:creationId xmlns:p14="http://schemas.microsoft.com/office/powerpoint/2010/main" val="2008429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Ultra-Fast Charging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724384"/>
            <a:ext cx="6472311" cy="589668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/>
              <a:t>Investigation </a:t>
            </a:r>
            <a:r>
              <a:rPr lang="en-US" sz="1800" dirty="0"/>
              <a:t>of the probability of arrival on a charging location </a:t>
            </a:r>
            <a:br>
              <a:rPr lang="en-US" sz="1800" dirty="0"/>
            </a:br>
            <a:r>
              <a:rPr lang="en-US" sz="1800" dirty="0"/>
              <a:t>in the year </a:t>
            </a:r>
            <a:r>
              <a:rPr lang="de-DE" sz="1800" dirty="0"/>
              <a:t>2020 (German </a:t>
            </a:r>
            <a:r>
              <a:rPr lang="en-US" sz="1800" dirty="0"/>
              <a:t>autobahn</a:t>
            </a:r>
            <a:r>
              <a:rPr lang="de-DE" sz="1800" dirty="0"/>
              <a:t>)</a:t>
            </a:r>
            <a:endParaRPr lang="en-US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</p:spPr>
        <p:txBody>
          <a:bodyPr/>
          <a:lstStyle/>
          <a:p>
            <a:r>
              <a:rPr lang="en-US"/>
              <a:t>Dr.-Ing. T. Blank -  Electronic Packaging, Interconnects and Huge Battery Systems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30" name="Inhaltsplatzhalter 2"/>
          <p:cNvSpPr txBox="1">
            <a:spLocks/>
          </p:cNvSpPr>
          <p:nvPr/>
        </p:nvSpPr>
        <p:spPr bwMode="auto">
          <a:xfrm>
            <a:off x="418766" y="3778518"/>
            <a:ext cx="5615126" cy="104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u="sng" kern="0" dirty="0"/>
              <a:t>Assumption 1</a:t>
            </a:r>
            <a:endParaRPr lang="en-US" sz="1600" kern="0" dirty="0"/>
          </a:p>
          <a:p>
            <a:r>
              <a:rPr lang="en-US" sz="1600" kern="0" dirty="0"/>
              <a:t>1000 charging events per day</a:t>
            </a:r>
          </a:p>
          <a:p>
            <a:r>
              <a:rPr lang="en-US" sz="1600" kern="0" dirty="0"/>
              <a:t>20 charging points</a:t>
            </a:r>
          </a:p>
          <a:p>
            <a:pPr marL="0" indent="0">
              <a:buNone/>
            </a:pPr>
            <a:endParaRPr lang="en-US" sz="1600" kern="0" dirty="0"/>
          </a:p>
        </p:txBody>
      </p:sp>
      <p:sp>
        <p:nvSpPr>
          <p:cNvPr id="40" name="Inhaltsplatzhalter 2"/>
          <p:cNvSpPr txBox="1">
            <a:spLocks/>
          </p:cNvSpPr>
          <p:nvPr/>
        </p:nvSpPr>
        <p:spPr bwMode="auto">
          <a:xfrm>
            <a:off x="5586973" y="4423922"/>
            <a:ext cx="2756973" cy="605953"/>
          </a:xfrm>
          <a:prstGeom prst="rect">
            <a:avLst/>
          </a:prstGeom>
          <a:solidFill>
            <a:srgbClr val="F4932A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kern="0" dirty="0"/>
              <a:t>Daily Dwell Time per </a:t>
            </a:r>
          </a:p>
          <a:p>
            <a:pPr marL="0" indent="0" algn="ctr">
              <a:buFontTx/>
              <a:buNone/>
            </a:pPr>
            <a:r>
              <a:rPr lang="en-US" sz="1800" b="1" kern="0" dirty="0"/>
              <a:t>Charging Point: 16.7h</a:t>
            </a:r>
          </a:p>
        </p:txBody>
      </p:sp>
      <p:grpSp>
        <p:nvGrpSpPr>
          <p:cNvPr id="54" name="Gruppieren 53"/>
          <p:cNvGrpSpPr/>
          <p:nvPr/>
        </p:nvGrpSpPr>
        <p:grpSpPr>
          <a:xfrm>
            <a:off x="406420" y="1405439"/>
            <a:ext cx="5594309" cy="2071944"/>
            <a:chOff x="612000" y="2387777"/>
            <a:chExt cx="6415831" cy="25418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Grafik 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12000" y="2387777"/>
              <a:ext cx="6415831" cy="2541894"/>
            </a:xfrm>
            <a:prstGeom prst="rect">
              <a:avLst/>
            </a:prstGeom>
          </p:spPr>
        </p:pic>
        <p:cxnSp>
          <p:nvCxnSpPr>
            <p:cNvPr id="10" name="Gerader Verbinder 9"/>
            <p:cNvCxnSpPr>
              <a:stCxn id="12" idx="3"/>
            </p:cNvCxnSpPr>
            <p:nvPr/>
          </p:nvCxnSpPr>
          <p:spPr>
            <a:xfrm>
              <a:off x="1427133" y="3301533"/>
              <a:ext cx="85263" cy="94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 rot="5091485">
              <a:off x="1113432" y="2876293"/>
              <a:ext cx="575799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07:00</a:t>
              </a:r>
              <a:endParaRPr lang="en-US" sz="1200" b="1" dirty="0"/>
            </a:p>
          </p:txBody>
        </p:sp>
        <p:sp>
          <p:nvSpPr>
            <p:cNvPr id="13" name="Textfeld 12"/>
            <p:cNvSpPr txBox="1"/>
            <p:nvPr/>
          </p:nvSpPr>
          <p:spPr>
            <a:xfrm rot="4973294">
              <a:off x="1754192" y="2889763"/>
              <a:ext cx="575799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17:00</a:t>
              </a:r>
              <a:endParaRPr lang="en-US" sz="1200" b="1" dirty="0"/>
            </a:p>
          </p:txBody>
        </p:sp>
        <p:cxnSp>
          <p:nvCxnSpPr>
            <p:cNvPr id="16" name="Gerader Verbinder 15"/>
            <p:cNvCxnSpPr>
              <a:stCxn id="13" idx="3"/>
            </p:cNvCxnSpPr>
            <p:nvPr/>
          </p:nvCxnSpPr>
          <p:spPr>
            <a:xfrm flipH="1">
              <a:off x="1976429" y="3313947"/>
              <a:ext cx="101305" cy="1794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 rot="5020123">
              <a:off x="1482853" y="3352317"/>
              <a:ext cx="575799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12:00</a:t>
              </a:r>
              <a:endParaRPr lang="en-US" sz="1200" b="1" dirty="0"/>
            </a:p>
          </p:txBody>
        </p:sp>
        <p:cxnSp>
          <p:nvCxnSpPr>
            <p:cNvPr id="19" name="Gerader Verbinder 18"/>
            <p:cNvCxnSpPr>
              <a:stCxn id="18" idx="3"/>
            </p:cNvCxnSpPr>
            <p:nvPr/>
          </p:nvCxnSpPr>
          <p:spPr>
            <a:xfrm flipH="1">
              <a:off x="1764128" y="3776960"/>
              <a:ext cx="38373" cy="5550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feld 30"/>
            <p:cNvSpPr txBox="1"/>
            <p:nvPr/>
          </p:nvSpPr>
          <p:spPr>
            <a:xfrm>
              <a:off x="1367224" y="4323055"/>
              <a:ext cx="793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Monday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793062" y="4320061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Friday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956139" y="4311007"/>
              <a:ext cx="8531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Saturday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6167788" y="4311007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Sunday</a:t>
              </a:r>
            </a:p>
          </p:txBody>
        </p:sp>
        <p:cxnSp>
          <p:nvCxnSpPr>
            <p:cNvPr id="47" name="Gerader Verbinder 46"/>
            <p:cNvCxnSpPr/>
            <p:nvPr/>
          </p:nvCxnSpPr>
          <p:spPr>
            <a:xfrm flipH="1">
              <a:off x="3489167" y="4398645"/>
              <a:ext cx="257968" cy="22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/>
            <p:cNvCxnSpPr/>
            <p:nvPr/>
          </p:nvCxnSpPr>
          <p:spPr>
            <a:xfrm flipH="1" flipV="1">
              <a:off x="4487694" y="4312597"/>
              <a:ext cx="183366" cy="3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Abgerundetes Rechteck 56"/>
          <p:cNvSpPr/>
          <p:nvPr/>
        </p:nvSpPr>
        <p:spPr>
          <a:xfrm>
            <a:off x="6084168" y="5716907"/>
            <a:ext cx="2592288" cy="519920"/>
          </a:xfrm>
          <a:prstGeom prst="roundRect">
            <a:avLst>
              <a:gd name="adj" fmla="val 6358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Reliability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of</a:t>
            </a:r>
            <a:r>
              <a:rPr lang="de-DE" b="1" dirty="0">
                <a:solidFill>
                  <a:schemeClr val="tx1"/>
                </a:solidFill>
              </a:rPr>
              <a:t> Power Electronics</a:t>
            </a:r>
          </a:p>
        </p:txBody>
      </p:sp>
      <p:sp>
        <p:nvSpPr>
          <p:cNvPr id="59" name="Pfeil nach rechts 58"/>
          <p:cNvSpPr/>
          <p:nvPr/>
        </p:nvSpPr>
        <p:spPr>
          <a:xfrm>
            <a:off x="3224652" y="5123837"/>
            <a:ext cx="483748" cy="100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eschweifte Klammer rechts 7"/>
          <p:cNvSpPr/>
          <p:nvPr/>
        </p:nvSpPr>
        <p:spPr>
          <a:xfrm>
            <a:off x="3492500" y="4112573"/>
            <a:ext cx="143396" cy="475228"/>
          </a:xfrm>
          <a:prstGeom prst="rightBrace">
            <a:avLst>
              <a:gd name="adj1" fmla="val 8333"/>
              <a:gd name="adj2" fmla="val 4879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3708400" y="4160166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/>
              <a:t>50 charging </a:t>
            </a:r>
            <a:br>
              <a:rPr lang="en-US" b="1" kern="0" dirty="0"/>
            </a:br>
            <a:r>
              <a:rPr lang="en-US" b="1" kern="0" dirty="0"/>
              <a:t>events/point </a:t>
            </a:r>
            <a:endParaRPr lang="en-US" b="1" dirty="0"/>
          </a:p>
        </p:txBody>
      </p:sp>
      <p:sp>
        <p:nvSpPr>
          <p:cNvPr id="36" name="Inhaltsplatzhalter 2"/>
          <p:cNvSpPr txBox="1">
            <a:spLocks/>
          </p:cNvSpPr>
          <p:nvPr/>
        </p:nvSpPr>
        <p:spPr bwMode="auto">
          <a:xfrm>
            <a:off x="418766" y="4722401"/>
            <a:ext cx="4657290" cy="104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u="sng" kern="0" dirty="0"/>
              <a:t>Assumption 2</a:t>
            </a:r>
            <a:endParaRPr lang="en-US" sz="1600" kern="0" dirty="0"/>
          </a:p>
          <a:p>
            <a:r>
              <a:rPr lang="en-US" sz="1600" kern="0" dirty="0"/>
              <a:t>Ultra fast charging: 20 min.           </a:t>
            </a:r>
            <a:endParaRPr lang="en-US" sz="1800" b="1" kern="0" dirty="0"/>
          </a:p>
        </p:txBody>
      </p:sp>
      <p:sp>
        <p:nvSpPr>
          <p:cNvPr id="38" name="Rechteck 37"/>
          <p:cNvSpPr/>
          <p:nvPr/>
        </p:nvSpPr>
        <p:spPr>
          <a:xfrm>
            <a:off x="3773535" y="4973151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/>
              <a:t>3 events/h</a:t>
            </a:r>
            <a:endParaRPr lang="en-US" b="1" dirty="0"/>
          </a:p>
        </p:txBody>
      </p:sp>
      <p:sp>
        <p:nvSpPr>
          <p:cNvPr id="39" name="Geschweifte Klammer rechts 38"/>
          <p:cNvSpPr/>
          <p:nvPr/>
        </p:nvSpPr>
        <p:spPr>
          <a:xfrm>
            <a:off x="5261755" y="4271575"/>
            <a:ext cx="117121" cy="952275"/>
          </a:xfrm>
          <a:prstGeom prst="rightBrace">
            <a:avLst>
              <a:gd name="adj1" fmla="val 8333"/>
              <a:gd name="adj2" fmla="val 4879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feil nach rechts 36"/>
          <p:cNvSpPr/>
          <p:nvPr/>
        </p:nvSpPr>
        <p:spPr>
          <a:xfrm>
            <a:off x="5466202" y="5866757"/>
            <a:ext cx="483748" cy="220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74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solidFill>
                  <a:srgbClr val="000000"/>
                </a:solidFill>
              </a:rPr>
              <a:t>CLLLC converter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Results: Efficiency</a:t>
            </a:r>
            <a:endParaRPr lang="en-US" sz="2000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η ≈ 97.1 % at 3 kW (air-cooled)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73" y="1700808"/>
            <a:ext cx="7492255" cy="45433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3" y="1700807"/>
            <a:ext cx="7492255" cy="4543341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2195736" y="3573016"/>
            <a:ext cx="4176464" cy="936104"/>
            <a:chOff x="2195736" y="3573016"/>
            <a:chExt cx="4176464" cy="936104"/>
          </a:xfrm>
        </p:grpSpPr>
        <p:sp>
          <p:nvSpPr>
            <p:cNvPr id="11" name="Geschweifte Klammer rechts 10"/>
            <p:cNvSpPr/>
            <p:nvPr/>
          </p:nvSpPr>
          <p:spPr>
            <a:xfrm rot="5400000">
              <a:off x="4283968" y="1772816"/>
              <a:ext cx="216024" cy="3816424"/>
            </a:xfrm>
            <a:prstGeom prst="rightBrace">
              <a:avLst>
                <a:gd name="adj1" fmla="val 45792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195736" y="3801234"/>
              <a:ext cx="41764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to be determined with liquid cooling</a:t>
              </a:r>
            </a:p>
            <a:p>
              <a:pPr algn="ctr"/>
              <a:r>
                <a:rPr lang="en-US" sz="2000" dirty="0"/>
                <a:t>(in development)</a:t>
              </a: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07" y="1700806"/>
            <a:ext cx="7492255" cy="453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6"/>
          <p:cNvSpPr txBox="1"/>
          <p:nvPr/>
        </p:nvSpPr>
        <p:spPr>
          <a:xfrm>
            <a:off x="7441475" y="2780279"/>
            <a:ext cx="1511780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NZ" sz="1100" b="1" dirty="0"/>
              <a:t>Test bench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2113" y="1198563"/>
            <a:ext cx="8356600" cy="4745037"/>
          </a:xfrm>
        </p:spPr>
        <p:txBody>
          <a:bodyPr/>
          <a:lstStyle/>
          <a:p>
            <a:r>
              <a:rPr lang="en-US" dirty="0"/>
              <a:t>20 kW charging/discharging power</a:t>
            </a:r>
          </a:p>
          <a:p>
            <a:r>
              <a:rPr lang="en-US" dirty="0"/>
              <a:t>200 - 800 V in/out voltage</a:t>
            </a:r>
          </a:p>
          <a:p>
            <a:r>
              <a:rPr lang="en-US" dirty="0"/>
              <a:t>0 - 40 A in/out current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noProof="0" dirty="0"/>
              <a:t>CLLLC converter</a:t>
            </a:r>
            <a:br>
              <a:rPr lang="en-US" noProof="0" dirty="0"/>
            </a:br>
            <a:r>
              <a:rPr lang="en-US" sz="2000" noProof="0" dirty="0"/>
              <a:t>Prototype: hardware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6" name="Picture 4" descr="D:\ML-Cloud\Masterarbeit\Fotos &amp; Videos\Platinen bestückt\LRM_EXPORT_20190411_162731_b4 (Groß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/>
          <a:stretch/>
        </p:blipFill>
        <p:spPr bwMode="auto">
          <a:xfrm>
            <a:off x="3689754" y="3101340"/>
            <a:ext cx="5262176" cy="3135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ML-Cloud\Masterarbeit\Fotos &amp; Videos\Versuchsstand\LRM export\IMG_0425-8 (Large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/>
          <a:stretch/>
        </p:blipFill>
        <p:spPr bwMode="auto">
          <a:xfrm>
            <a:off x="3689753" y="3104269"/>
            <a:ext cx="5262176" cy="313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41" y="3101340"/>
            <a:ext cx="3364319" cy="1770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5984291" y="3881559"/>
            <a:ext cx="1103730" cy="1264071"/>
            <a:chOff x="5984291" y="3881559"/>
            <a:chExt cx="1103730" cy="1264071"/>
          </a:xfrm>
        </p:grpSpPr>
        <p:sp>
          <p:nvSpPr>
            <p:cNvPr id="10" name="Textfeld 9"/>
            <p:cNvSpPr txBox="1"/>
            <p:nvPr/>
          </p:nvSpPr>
          <p:spPr>
            <a:xfrm>
              <a:off x="5984291" y="3881559"/>
              <a:ext cx="1103730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72000" rIns="72000" rtlCol="0">
              <a:spAutoFit/>
            </a:bodyPr>
            <a:lstStyle/>
            <a:p>
              <a:pPr algn="ctr"/>
              <a:r>
                <a:rPr lang="en-US" dirty="0"/>
                <a:t>CLLLC converter</a:t>
              </a:r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 flipH="1">
              <a:off x="6320842" y="4600398"/>
              <a:ext cx="148112" cy="545232"/>
            </a:xfrm>
            <a:prstGeom prst="straightConnector1">
              <a:avLst/>
            </a:prstGeom>
            <a:ln w="38100"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>
          <a:xfrm>
            <a:off x="3821512" y="5281938"/>
            <a:ext cx="1760144" cy="891845"/>
            <a:chOff x="3821512" y="5281938"/>
            <a:chExt cx="1760144" cy="891845"/>
          </a:xfrm>
        </p:grpSpPr>
        <p:sp>
          <p:nvSpPr>
            <p:cNvPr id="13" name="Textfeld 12"/>
            <p:cNvSpPr txBox="1"/>
            <p:nvPr/>
          </p:nvSpPr>
          <p:spPr>
            <a:xfrm>
              <a:off x="3821512" y="5804451"/>
              <a:ext cx="1760144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Load resistors</a:t>
              </a:r>
            </a:p>
          </p:txBody>
        </p:sp>
        <p:cxnSp>
          <p:nvCxnSpPr>
            <p:cNvPr id="14" name="Gerade Verbindung mit Pfeil 13"/>
            <p:cNvCxnSpPr/>
            <p:nvPr/>
          </p:nvCxnSpPr>
          <p:spPr>
            <a:xfrm flipV="1">
              <a:off x="4509525" y="5281938"/>
              <a:ext cx="56795" cy="437322"/>
            </a:xfrm>
            <a:prstGeom prst="straightConnector1">
              <a:avLst/>
            </a:prstGeom>
            <a:ln w="38100"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en 14"/>
          <p:cNvGrpSpPr/>
          <p:nvPr/>
        </p:nvGrpSpPr>
        <p:grpSpPr>
          <a:xfrm>
            <a:off x="5414638" y="3143224"/>
            <a:ext cx="1694903" cy="571171"/>
            <a:chOff x="5414638" y="3143224"/>
            <a:chExt cx="1694903" cy="571171"/>
          </a:xfrm>
        </p:grpSpPr>
        <p:sp>
          <p:nvSpPr>
            <p:cNvPr id="16" name="Textfeld 15"/>
            <p:cNvSpPr txBox="1"/>
            <p:nvPr/>
          </p:nvSpPr>
          <p:spPr>
            <a:xfrm>
              <a:off x="5495347" y="3143224"/>
              <a:ext cx="1614194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Thermal cam</a:t>
              </a:r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 flipH="1">
              <a:off x="5414638" y="3608943"/>
              <a:ext cx="528961" cy="105452"/>
            </a:xfrm>
            <a:prstGeom prst="straightConnector1">
              <a:avLst/>
            </a:prstGeom>
            <a:ln w="38100"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>
            <a:off x="7566359" y="3143224"/>
            <a:ext cx="1076740" cy="791061"/>
            <a:chOff x="7566359" y="3143224"/>
            <a:chExt cx="1076740" cy="791061"/>
          </a:xfrm>
        </p:grpSpPr>
        <p:sp>
          <p:nvSpPr>
            <p:cNvPr id="19" name="Textfeld 18"/>
            <p:cNvSpPr txBox="1"/>
            <p:nvPr/>
          </p:nvSpPr>
          <p:spPr>
            <a:xfrm>
              <a:off x="7566359" y="3143224"/>
              <a:ext cx="1076740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Scope</a:t>
              </a:r>
            </a:p>
          </p:txBody>
        </p:sp>
        <p:cxnSp>
          <p:nvCxnSpPr>
            <p:cNvPr id="20" name="Gerade Verbindung mit Pfeil 19"/>
            <p:cNvCxnSpPr/>
            <p:nvPr/>
          </p:nvCxnSpPr>
          <p:spPr>
            <a:xfrm flipH="1">
              <a:off x="7976095" y="3608943"/>
              <a:ext cx="56047" cy="325342"/>
            </a:xfrm>
            <a:prstGeom prst="straightConnector1">
              <a:avLst/>
            </a:prstGeom>
            <a:ln w="38100"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en 20"/>
          <p:cNvGrpSpPr/>
          <p:nvPr/>
        </p:nvGrpSpPr>
        <p:grpSpPr>
          <a:xfrm>
            <a:off x="7587208" y="4872268"/>
            <a:ext cx="889868" cy="983300"/>
            <a:chOff x="7587208" y="4872268"/>
            <a:chExt cx="889868" cy="983300"/>
          </a:xfrm>
        </p:grpSpPr>
        <p:sp>
          <p:nvSpPr>
            <p:cNvPr id="22" name="Textfeld 21"/>
            <p:cNvSpPr txBox="1"/>
            <p:nvPr/>
          </p:nvSpPr>
          <p:spPr>
            <a:xfrm>
              <a:off x="7587208" y="4872268"/>
              <a:ext cx="889868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Power supply</a:t>
              </a:r>
            </a:p>
          </p:txBody>
        </p:sp>
        <p:cxnSp>
          <p:nvCxnSpPr>
            <p:cNvPr id="23" name="Gerade Verbindung mit Pfeil 22"/>
            <p:cNvCxnSpPr/>
            <p:nvPr/>
          </p:nvCxnSpPr>
          <p:spPr>
            <a:xfrm flipH="1">
              <a:off x="7883150" y="5593782"/>
              <a:ext cx="1" cy="261786"/>
            </a:xfrm>
            <a:prstGeom prst="straightConnector1">
              <a:avLst/>
            </a:prstGeom>
            <a:ln w="38100"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feld 23"/>
          <p:cNvSpPr txBox="1"/>
          <p:nvPr/>
        </p:nvSpPr>
        <p:spPr>
          <a:xfrm>
            <a:off x="1788750" y="6070172"/>
            <a:ext cx="155911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/>
              <a:t>Gate driver board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747342" y="4933617"/>
            <a:ext cx="178071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b="1" dirty="0"/>
              <a:t>Power module</a:t>
            </a:r>
            <a:br>
              <a:rPr lang="en-US" sz="1100" dirty="0"/>
            </a:br>
            <a:r>
              <a:rPr lang="en-US" sz="1100" dirty="0"/>
              <a:t>(2x full-bridge)</a:t>
            </a:r>
            <a:br>
              <a:rPr lang="en-US" sz="1100" dirty="0"/>
            </a:br>
            <a:br>
              <a:rPr lang="en-US" sz="1100" dirty="0"/>
            </a:br>
            <a:r>
              <a:rPr lang="en-US" sz="1100" dirty="0" err="1"/>
              <a:t>SiC</a:t>
            </a:r>
            <a:r>
              <a:rPr lang="en-US" sz="1100" dirty="0"/>
              <a:t> MOSFET with:</a:t>
            </a:r>
            <a:br>
              <a:rPr lang="en-US" sz="1100" dirty="0"/>
            </a:br>
            <a:r>
              <a:rPr lang="en-US" sz="1100" dirty="0" err="1"/>
              <a:t>SiC</a:t>
            </a:r>
            <a:r>
              <a:rPr lang="en-US" sz="1100" dirty="0"/>
              <a:t> / GaAs / no diodes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7440150" y="2780279"/>
            <a:ext cx="1511780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NZ" sz="1100" b="1" dirty="0"/>
              <a:t>CLLLC converter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1" y="4953971"/>
            <a:ext cx="1539850" cy="1285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3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05" y="3068960"/>
            <a:ext cx="3680500" cy="31968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05" y="3068960"/>
            <a:ext cx="3680500" cy="3196800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2113" y="1198563"/>
            <a:ext cx="8356600" cy="4745037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“soft switching“ eliminates switching losses</a:t>
            </a:r>
          </a:p>
          <a:p>
            <a:r>
              <a:rPr lang="en-US" dirty="0">
                <a:sym typeface="Wingdings" panose="05000000000000000000" pitchFamily="2" charset="2"/>
              </a:rPr>
              <a:t>Zero-Voltage-Switching / Zero-Current-Switching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noProof="0" dirty="0"/>
              <a:t>CLLLC converter</a:t>
            </a:r>
            <a:br>
              <a:rPr lang="en-US" noProof="0" dirty="0"/>
            </a:br>
            <a:r>
              <a:rPr lang="en-US" sz="2000" dirty="0"/>
              <a:t>Resonant converters</a:t>
            </a:r>
            <a:endParaRPr lang="en-US" sz="2000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317" y="3068960"/>
            <a:ext cx="3680500" cy="3196800"/>
          </a:xfrm>
          <a:prstGeom prst="rect">
            <a:avLst/>
          </a:prstGeom>
        </p:spPr>
      </p:pic>
      <p:pic>
        <p:nvPicPr>
          <p:cNvPr id="13" name="Grafik 12"/>
          <p:cNvPicPr/>
          <p:nvPr/>
        </p:nvPicPr>
        <p:blipFill rotWithShape="1">
          <a:blip r:embed="rId5"/>
          <a:srcRect r="50000"/>
          <a:stretch/>
        </p:blipFill>
        <p:spPr>
          <a:xfrm>
            <a:off x="4084955" y="4203499"/>
            <a:ext cx="989965" cy="100012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259105" y="2661295"/>
            <a:ext cx="166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Turn-on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237253" y="2661295"/>
            <a:ext cx="166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Turn-off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317" y="3068960"/>
            <a:ext cx="3680500" cy="31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5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el 2"/>
          <p:cNvSpPr>
            <a:spLocks noGrp="1"/>
          </p:cNvSpPr>
          <p:nvPr>
            <p:ph type="title"/>
          </p:nvPr>
        </p:nvSpPr>
        <p:spPr>
          <a:xfrm>
            <a:off x="267616" y="106399"/>
            <a:ext cx="6911429" cy="561975"/>
          </a:xfrm>
          <a:solidFill>
            <a:schemeClr val="bg1"/>
          </a:solidFill>
        </p:spPr>
        <p:txBody>
          <a:bodyPr anchor="ctr"/>
          <a:lstStyle/>
          <a:p>
            <a:pPr algn="l"/>
            <a:r>
              <a:rPr lang="de-DE" altLang="de-DE" dirty="0"/>
              <a:t>SCI in POF-IV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787809" y="6443637"/>
            <a:ext cx="4248150" cy="360363"/>
          </a:xfrm>
        </p:spPr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6" y="836712"/>
            <a:ext cx="4395035" cy="1729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542" y="3037071"/>
            <a:ext cx="2952328" cy="261900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683542" y="2780928"/>
            <a:ext cx="2952328" cy="302404"/>
          </a:xfrm>
          <a:prstGeom prst="rect">
            <a:avLst/>
          </a:prstGeom>
          <a:solidFill>
            <a:srgbClr val="F7CF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Research Field </a:t>
            </a:r>
            <a:r>
              <a:rPr lang="de-DE" b="1" dirty="0" err="1">
                <a:solidFill>
                  <a:schemeClr val="tx1"/>
                </a:solidFill>
              </a:rPr>
              <a:t>Energy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3" name="Gerader Verbinder 12"/>
          <p:cNvCxnSpPr/>
          <p:nvPr/>
        </p:nvCxnSpPr>
        <p:spPr>
          <a:xfrm flipV="1">
            <a:off x="2459598" y="3636574"/>
            <a:ext cx="742154" cy="52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75184" y="3420242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err="1"/>
              <a:t>E</a:t>
            </a:r>
            <a:r>
              <a:rPr lang="de-DE" b="1" dirty="0" err="1"/>
              <a:t>nergy</a:t>
            </a:r>
            <a:r>
              <a:rPr lang="de-DE" b="1" dirty="0"/>
              <a:t> </a:t>
            </a:r>
            <a:r>
              <a:rPr lang="de-DE" b="1" u="sng" dirty="0"/>
              <a:t>S</a:t>
            </a:r>
            <a:r>
              <a:rPr lang="de-DE" b="1" dirty="0"/>
              <a:t>ystem </a:t>
            </a:r>
          </a:p>
          <a:p>
            <a:pPr algn="ctr"/>
            <a:r>
              <a:rPr lang="de-DE" b="1" u="sng" dirty="0"/>
              <a:t>D</a:t>
            </a:r>
            <a:r>
              <a:rPr lang="de-DE" b="1" dirty="0"/>
              <a:t>esign</a:t>
            </a:r>
            <a:endParaRPr lang="en-US" b="1" dirty="0"/>
          </a:p>
        </p:txBody>
      </p:sp>
      <p:cxnSp>
        <p:nvCxnSpPr>
          <p:cNvPr id="18" name="Gerader Verbinder 17"/>
          <p:cNvCxnSpPr/>
          <p:nvPr/>
        </p:nvCxnSpPr>
        <p:spPr>
          <a:xfrm>
            <a:off x="5025211" y="3689140"/>
            <a:ext cx="703108" cy="15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5635870" y="3310276"/>
            <a:ext cx="3112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M</a:t>
            </a:r>
            <a:r>
              <a:rPr lang="en-US" b="1" dirty="0"/>
              <a:t>aterials &amp; </a:t>
            </a:r>
            <a:r>
              <a:rPr lang="en-US" b="1" u="sng" dirty="0"/>
              <a:t>T</a:t>
            </a:r>
            <a:r>
              <a:rPr lang="en-US" b="1" dirty="0"/>
              <a:t>echnologies </a:t>
            </a:r>
          </a:p>
          <a:p>
            <a:pPr algn="ctr"/>
            <a:r>
              <a:rPr lang="en-US" b="1" dirty="0"/>
              <a:t>for </a:t>
            </a:r>
          </a:p>
          <a:p>
            <a:pPr algn="ctr"/>
            <a:r>
              <a:rPr lang="en-US" b="1" dirty="0"/>
              <a:t>the </a:t>
            </a:r>
            <a:r>
              <a:rPr lang="en-US" b="1" u="sng" dirty="0"/>
              <a:t>E</a:t>
            </a:r>
            <a:r>
              <a:rPr lang="en-US" b="1" dirty="0"/>
              <a:t>nergy </a:t>
            </a:r>
            <a:r>
              <a:rPr lang="en-US" b="1" u="sng" dirty="0"/>
              <a:t>T</a:t>
            </a:r>
            <a:r>
              <a:rPr lang="en-US" b="1" dirty="0"/>
              <a:t>ransition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531701" y="2780928"/>
            <a:ext cx="8216763" cy="1598548"/>
            <a:chOff x="267616" y="2694548"/>
            <a:chExt cx="8216763" cy="1598548"/>
          </a:xfrm>
        </p:grpSpPr>
        <p:sp>
          <p:nvSpPr>
            <p:cNvPr id="22" name="Rechteck 21"/>
            <p:cNvSpPr/>
            <p:nvPr/>
          </p:nvSpPr>
          <p:spPr>
            <a:xfrm>
              <a:off x="267616" y="2996952"/>
              <a:ext cx="8216763" cy="12961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2360" y="2694548"/>
              <a:ext cx="586791" cy="4496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uppieren 2"/>
          <p:cNvGrpSpPr/>
          <p:nvPr/>
        </p:nvGrpSpPr>
        <p:grpSpPr>
          <a:xfrm>
            <a:off x="675184" y="4400266"/>
            <a:ext cx="7544744" cy="1368152"/>
            <a:chOff x="531701" y="4869160"/>
            <a:chExt cx="7544744" cy="1368152"/>
          </a:xfrm>
          <a:solidFill>
            <a:schemeClr val="bg1"/>
          </a:solidFill>
        </p:grpSpPr>
        <p:sp>
          <p:nvSpPr>
            <p:cNvPr id="2" name="Rechteck 1"/>
            <p:cNvSpPr/>
            <p:nvPr/>
          </p:nvSpPr>
          <p:spPr>
            <a:xfrm>
              <a:off x="531701" y="4869160"/>
              <a:ext cx="7544744" cy="1368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787809" y="5021171"/>
              <a:ext cx="2808312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u="sng" dirty="0"/>
                <a:t>SCI: POF-III (~8 PY)</a:t>
              </a:r>
              <a:endParaRPr lang="en-US" b="1" u="sng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928648" y="5768296"/>
              <a:ext cx="3059720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u="sng" dirty="0"/>
                <a:t>ESD: POF-IV ~ 4 PY</a:t>
              </a:r>
              <a:endParaRPr lang="en-US" b="1" u="sng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71544" y="5738745"/>
              <a:ext cx="2736303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u="sng" dirty="0"/>
                <a:t>MTET: POF-IV ~ 4 PY</a:t>
              </a:r>
              <a:endParaRPr lang="en-US" b="1" u="sng" dirty="0"/>
            </a:p>
          </p:txBody>
        </p:sp>
        <p:cxnSp>
          <p:nvCxnSpPr>
            <p:cNvPr id="21" name="Gerade Verbindung mit Pfeil 20"/>
            <p:cNvCxnSpPr>
              <a:stCxn id="15" idx="2"/>
            </p:cNvCxnSpPr>
            <p:nvPr/>
          </p:nvCxnSpPr>
          <p:spPr>
            <a:xfrm flipH="1">
              <a:off x="2083712" y="5390503"/>
              <a:ext cx="2108253" cy="34824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>
              <a:stCxn id="15" idx="2"/>
              <a:endCxn id="16" idx="0"/>
            </p:cNvCxnSpPr>
            <p:nvPr/>
          </p:nvCxnSpPr>
          <p:spPr>
            <a:xfrm>
              <a:off x="4191965" y="5390503"/>
              <a:ext cx="2266543" cy="377793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422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le 12"/>
          <p:cNvGraphicFramePr>
            <a:graphicFrameLocks noGrp="1"/>
          </p:cNvGraphicFramePr>
          <p:nvPr/>
        </p:nvGraphicFramePr>
        <p:xfrm>
          <a:off x="390525" y="1196752"/>
          <a:ext cx="8537637" cy="504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r>
                        <a:rPr lang="en-US" noProof="0" dirty="0"/>
                        <a:t>P</a:t>
                      </a:r>
                      <a:r>
                        <a:rPr lang="en-US" baseline="-25000" noProof="0" dirty="0"/>
                        <a:t>out</a:t>
                      </a:r>
                      <a:r>
                        <a:rPr lang="en-US" noProof="0" dirty="0"/>
                        <a:t> = 1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No</a:t>
                      </a:r>
                      <a:r>
                        <a:rPr lang="en-US" baseline="0" noProof="0" dirty="0"/>
                        <a:t> synchronous rectifying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With</a:t>
                      </a:r>
                      <a:r>
                        <a:rPr lang="en-US" baseline="0" noProof="0" dirty="0"/>
                        <a:t> synchronous rectifying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2000">
                <a:tc>
                  <a:txBody>
                    <a:bodyPr/>
                    <a:lstStyle/>
                    <a:p>
                      <a:r>
                        <a:rPr lang="en-US" noProof="0" dirty="0"/>
                        <a:t>No extra </a:t>
                      </a:r>
                      <a:r>
                        <a:rPr lang="en-US" noProof="0" dirty="0" err="1"/>
                        <a:t>SiC</a:t>
                      </a:r>
                      <a:r>
                        <a:rPr lang="en-US" noProof="0" dirty="0"/>
                        <a:t> diodes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2000">
                <a:tc>
                  <a:txBody>
                    <a:bodyPr/>
                    <a:lstStyle/>
                    <a:p>
                      <a:r>
                        <a:rPr lang="en-US" noProof="0" dirty="0"/>
                        <a:t>Extra </a:t>
                      </a:r>
                      <a:r>
                        <a:rPr lang="en-US" noProof="0" dirty="0" err="1"/>
                        <a:t>SiC</a:t>
                      </a:r>
                      <a:r>
                        <a:rPr lang="en-US" noProof="0" dirty="0"/>
                        <a:t> freewheeling</a:t>
                      </a:r>
                      <a:r>
                        <a:rPr lang="en-US" baseline="0" noProof="0" dirty="0"/>
                        <a:t> diodes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solidFill>
                  <a:srgbClr val="000000"/>
                </a:solidFill>
              </a:rPr>
              <a:t>CLLLC converter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Results: Efficiency – module comparison (air-cooled)</a:t>
            </a:r>
            <a:endParaRPr lang="en-US" sz="2000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17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82" y="3922453"/>
            <a:ext cx="3456000" cy="2288110"/>
          </a:xfr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62" y="3922453"/>
            <a:ext cx="3456000" cy="228811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62" y="1612705"/>
            <a:ext cx="3456000" cy="228811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82" y="1621528"/>
            <a:ext cx="3456000" cy="228811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5580232" y="4005064"/>
            <a:ext cx="100800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T</a:t>
            </a:r>
            <a:r>
              <a:rPr lang="de-DE" baseline="-25000" dirty="0" err="1">
                <a:solidFill>
                  <a:schemeClr val="tx1"/>
                </a:solidFill>
              </a:rPr>
              <a:t>max</a:t>
            </a:r>
            <a:r>
              <a:rPr lang="de-DE" dirty="0">
                <a:solidFill>
                  <a:schemeClr val="tx1"/>
                </a:solidFill>
              </a:rPr>
              <a:t> = 33,9 °C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580232" y="1704139"/>
            <a:ext cx="100800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T</a:t>
            </a:r>
            <a:r>
              <a:rPr lang="de-DE" baseline="-25000" dirty="0" err="1">
                <a:solidFill>
                  <a:schemeClr val="tx1"/>
                </a:solidFill>
              </a:rPr>
              <a:t>max</a:t>
            </a:r>
            <a:r>
              <a:rPr lang="de-DE" dirty="0">
                <a:solidFill>
                  <a:schemeClr val="tx1"/>
                </a:solidFill>
              </a:rPr>
              <a:t> = 45,7 °C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111551" y="1704059"/>
            <a:ext cx="100800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T</a:t>
            </a:r>
            <a:r>
              <a:rPr lang="de-DE" baseline="-25000" dirty="0" err="1">
                <a:solidFill>
                  <a:schemeClr val="tx1"/>
                </a:solidFill>
              </a:rPr>
              <a:t>max</a:t>
            </a:r>
            <a:r>
              <a:rPr lang="de-DE" dirty="0">
                <a:solidFill>
                  <a:schemeClr val="tx1"/>
                </a:solidFill>
              </a:rPr>
              <a:t> = 62,8 °C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2107112" y="4005064"/>
            <a:ext cx="100800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T</a:t>
            </a:r>
            <a:r>
              <a:rPr lang="de-DE" baseline="-25000" dirty="0" err="1">
                <a:solidFill>
                  <a:schemeClr val="tx1"/>
                </a:solidFill>
              </a:rPr>
              <a:t>max</a:t>
            </a:r>
            <a:r>
              <a:rPr lang="de-DE" dirty="0">
                <a:solidFill>
                  <a:schemeClr val="tx1"/>
                </a:solidFill>
              </a:rPr>
              <a:t> = 43,6 °C</a:t>
            </a:r>
          </a:p>
        </p:txBody>
      </p:sp>
    </p:spTree>
    <p:extLst>
      <p:ext uri="{BB962C8B-B14F-4D97-AF65-F5344CB8AC3E}">
        <p14:creationId xmlns:p14="http://schemas.microsoft.com/office/powerpoint/2010/main" val="717898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Battery Setup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4261" y="3662576"/>
            <a:ext cx="3686503" cy="1584176"/>
          </a:xfrm>
        </p:spPr>
        <p:txBody>
          <a:bodyPr/>
          <a:lstStyle/>
          <a:p>
            <a:r>
              <a:rPr lang="en-US" sz="1600" dirty="0"/>
              <a:t>96S1P water-cooled battery</a:t>
            </a:r>
          </a:p>
          <a:p>
            <a:r>
              <a:rPr lang="en-US" sz="1600" dirty="0"/>
              <a:t>OCV: 288 V – 400 V</a:t>
            </a:r>
          </a:p>
          <a:p>
            <a:r>
              <a:rPr lang="en-US" sz="1600" dirty="0"/>
              <a:t>Li-Ion NMC, 20 Ah Cells</a:t>
            </a:r>
          </a:p>
          <a:p>
            <a:r>
              <a:rPr lang="en-US" sz="1600" dirty="0"/>
              <a:t>Internal Resistance </a:t>
            </a:r>
            <a:r>
              <a:rPr lang="en-US" sz="1600" dirty="0" err="1"/>
              <a:t>Ri</a:t>
            </a:r>
            <a:r>
              <a:rPr lang="en-US" sz="1600" dirty="0"/>
              <a:t> = 2.8 mOhm</a:t>
            </a:r>
          </a:p>
          <a:p>
            <a:r>
              <a:rPr lang="en-US" sz="1600" dirty="0"/>
              <a:t>Max. Charge Rate: 8 C (160 A)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pic>
        <p:nvPicPr>
          <p:cNvPr id="6" name="Grafik 5"/>
          <p:cNvPicPr/>
          <p:nvPr/>
        </p:nvPicPr>
        <p:blipFill>
          <a:blip r:embed="rId2"/>
          <a:stretch>
            <a:fillRect/>
          </a:stretch>
        </p:blipFill>
        <p:spPr>
          <a:xfrm>
            <a:off x="402656" y="1016301"/>
            <a:ext cx="3161232" cy="222017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36447" y="3204852"/>
            <a:ext cx="3493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48S1P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 with BMS and 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159" y="861212"/>
            <a:ext cx="2294182" cy="3575900"/>
          </a:xfrm>
          <a:prstGeom prst="rect">
            <a:avLst/>
          </a:prstGeom>
        </p:spPr>
      </p:pic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4101331" y="4966776"/>
            <a:ext cx="4803321" cy="114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u="sng" kern="0" dirty="0"/>
              <a:t>Acrylic</a:t>
            </a:r>
            <a:r>
              <a:rPr lang="de-DE" sz="1600" u="sng" kern="0" dirty="0"/>
              <a:t> </a:t>
            </a:r>
            <a:r>
              <a:rPr lang="en-US" sz="1600" u="sng" kern="0" dirty="0"/>
              <a:t>sheet</a:t>
            </a:r>
          </a:p>
          <a:p>
            <a:r>
              <a:rPr lang="en-US" sz="1600" kern="0" dirty="0"/>
              <a:t>Electrical insulation</a:t>
            </a:r>
          </a:p>
          <a:p>
            <a:r>
              <a:rPr lang="en-US" sz="1600" kern="0" dirty="0"/>
              <a:t>Compensation of mechanical cell expansion</a:t>
            </a:r>
          </a:p>
          <a:p>
            <a:r>
              <a:rPr lang="de-DE" sz="1600" kern="0" dirty="0"/>
              <a:t>Thermal </a:t>
            </a:r>
            <a:r>
              <a:rPr lang="en-US" sz="1600" kern="0" dirty="0"/>
              <a:t>conduction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923928" y="4387005"/>
            <a:ext cx="2813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 of battery module</a:t>
            </a:r>
          </a:p>
        </p:txBody>
      </p:sp>
      <p:pic>
        <p:nvPicPr>
          <p:cNvPr id="12" name="Grafik 11"/>
          <p:cNvPicPr/>
          <p:nvPr/>
        </p:nvPicPr>
        <p:blipFill>
          <a:blip r:embed="rId8"/>
          <a:stretch>
            <a:fillRect/>
          </a:stretch>
        </p:blipFill>
        <p:spPr>
          <a:xfrm>
            <a:off x="6660232" y="1628800"/>
            <a:ext cx="1986692" cy="259360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668593" y="4224460"/>
            <a:ext cx="20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Sub-module for testing</a:t>
            </a:r>
          </a:p>
        </p:txBody>
      </p:sp>
    </p:spTree>
    <p:extLst>
      <p:ext uri="{BB962C8B-B14F-4D97-AF65-F5344CB8AC3E}">
        <p14:creationId xmlns:p14="http://schemas.microsoft.com/office/powerpoint/2010/main" val="2462300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2"/>
          <a:srcRect l="1195" t="1840" r="651" b="1888"/>
          <a:stretch/>
        </p:blipFill>
        <p:spPr>
          <a:xfrm>
            <a:off x="467544" y="1268760"/>
            <a:ext cx="6192688" cy="36724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noProof="0" dirty="0"/>
              <a:t>Vehicle-to-grid</a:t>
            </a:r>
            <a:br>
              <a:rPr lang="en-US" noProof="0" dirty="0"/>
            </a:br>
            <a:r>
              <a:rPr lang="en-US" sz="2000" noProof="0" dirty="0"/>
              <a:t>Chances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227" t="1887" r="656" b="1887"/>
          <a:stretch/>
        </p:blipFill>
        <p:spPr>
          <a:xfrm>
            <a:off x="468000" y="1267200"/>
            <a:ext cx="6192000" cy="3672000"/>
          </a:xfrm>
          <a:prstGeom prst="rect">
            <a:avLst/>
          </a:prstGeom>
        </p:spPr>
      </p:pic>
      <p:pic>
        <p:nvPicPr>
          <p:cNvPr id="8" name="Picture 6" descr="D:\ML-Cloud\Masterarbeit\Fotos &amp; Videos\Piktos &amp; Co\Andere\012-factor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40" y="439355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29"/>
          <p:cNvCxnSpPr/>
          <p:nvPr/>
        </p:nvCxnSpPr>
        <p:spPr>
          <a:xfrm flipH="1">
            <a:off x="3641420" y="6050411"/>
            <a:ext cx="1666077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41"/>
          <p:cNvCxnSpPr/>
          <p:nvPr/>
        </p:nvCxnSpPr>
        <p:spPr>
          <a:xfrm>
            <a:off x="5307497" y="5473555"/>
            <a:ext cx="0" cy="564156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947356" y="5850356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Grid</a:t>
            </a:r>
          </a:p>
        </p:txBody>
      </p:sp>
      <p:sp>
        <p:nvSpPr>
          <p:cNvPr id="29" name="Pfeil nach rechts 28"/>
          <p:cNvSpPr/>
          <p:nvPr/>
        </p:nvSpPr>
        <p:spPr>
          <a:xfrm rot="16200000">
            <a:off x="5268969" y="5629633"/>
            <a:ext cx="432000" cy="252000"/>
          </a:xfrm>
          <a:prstGeom prst="rightArrow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Pfeil nach rechts 29"/>
          <p:cNvSpPr/>
          <p:nvPr/>
        </p:nvSpPr>
        <p:spPr>
          <a:xfrm>
            <a:off x="3847603" y="5753541"/>
            <a:ext cx="432000" cy="252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3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/>
          <a:srcRect l="1195" t="1840" r="651" b="1888"/>
          <a:stretch/>
        </p:blipFill>
        <p:spPr>
          <a:xfrm>
            <a:off x="467544" y="1268760"/>
            <a:ext cx="6192688" cy="367240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/>
          <a:srcRect l="1195" t="1840" r="651" b="1888"/>
          <a:stretch/>
        </p:blipFill>
        <p:spPr>
          <a:xfrm>
            <a:off x="468000" y="1267200"/>
            <a:ext cx="6192688" cy="3672408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1377457" y="1628800"/>
            <a:ext cx="0" cy="2664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l="1226" t="1887" r="655" b="1887"/>
          <a:stretch/>
        </p:blipFill>
        <p:spPr>
          <a:xfrm>
            <a:off x="468000" y="1267200"/>
            <a:ext cx="6192000" cy="3672000"/>
          </a:xfrm>
          <a:prstGeom prst="rect">
            <a:avLst/>
          </a:prstGeom>
        </p:spPr>
      </p:pic>
      <p:sp>
        <p:nvSpPr>
          <p:cNvPr id="28" name="Pfeil nach rechts 27"/>
          <p:cNvSpPr/>
          <p:nvPr/>
        </p:nvSpPr>
        <p:spPr>
          <a:xfrm>
            <a:off x="5891622" y="5759022"/>
            <a:ext cx="432000" cy="252000"/>
          </a:xfrm>
          <a:prstGeom prst="rightArrow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noProof="0" dirty="0"/>
              <a:t>Vehicle-to-grid</a:t>
            </a:r>
            <a:br>
              <a:rPr lang="en-US" noProof="0" dirty="0"/>
            </a:br>
            <a:r>
              <a:rPr lang="en-US" sz="2000" noProof="0" dirty="0"/>
              <a:t>Chances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7" name="Picture 2" descr="Elektroauto, Ladestation, E-Auto, E-Mobil, Batter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93555"/>
            <a:ext cx="2555011" cy="18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ML-Cloud\Masterarbeit\Fotos &amp; Videos\Piktos &amp; Co\Andere\012-factor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40" y="439355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29"/>
          <p:cNvCxnSpPr/>
          <p:nvPr/>
        </p:nvCxnSpPr>
        <p:spPr>
          <a:xfrm flipH="1">
            <a:off x="3641419" y="6050411"/>
            <a:ext cx="3012279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38"/>
          <p:cNvCxnSpPr/>
          <p:nvPr/>
        </p:nvCxnSpPr>
        <p:spPr>
          <a:xfrm>
            <a:off x="6652853" y="5694095"/>
            <a:ext cx="844" cy="356316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41"/>
          <p:cNvCxnSpPr/>
          <p:nvPr/>
        </p:nvCxnSpPr>
        <p:spPr>
          <a:xfrm>
            <a:off x="5307497" y="5473555"/>
            <a:ext cx="0" cy="564156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947356" y="5850356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Grid</a:t>
            </a:r>
          </a:p>
        </p:txBody>
      </p:sp>
      <p:sp>
        <p:nvSpPr>
          <p:cNvPr id="23" name="Pfeil nach rechts 22"/>
          <p:cNvSpPr/>
          <p:nvPr/>
        </p:nvSpPr>
        <p:spPr>
          <a:xfrm>
            <a:off x="6812379" y="5539632"/>
            <a:ext cx="432000" cy="252000"/>
          </a:xfrm>
          <a:prstGeom prst="rightArrow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rechts 25"/>
          <p:cNvSpPr/>
          <p:nvPr/>
        </p:nvSpPr>
        <p:spPr>
          <a:xfrm rot="10800000">
            <a:off x="5891623" y="5759022"/>
            <a:ext cx="432000" cy="252000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 nach rechts 26"/>
          <p:cNvSpPr/>
          <p:nvPr/>
        </p:nvSpPr>
        <p:spPr>
          <a:xfrm rot="10800000">
            <a:off x="6812380" y="5539632"/>
            <a:ext cx="432000" cy="252000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Pfeil nach rechts 28"/>
          <p:cNvSpPr/>
          <p:nvPr/>
        </p:nvSpPr>
        <p:spPr>
          <a:xfrm rot="16200000">
            <a:off x="5268969" y="5629633"/>
            <a:ext cx="432000" cy="252000"/>
          </a:xfrm>
          <a:prstGeom prst="rightArrow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Pfeil nach rechts 29"/>
          <p:cNvSpPr/>
          <p:nvPr/>
        </p:nvSpPr>
        <p:spPr>
          <a:xfrm>
            <a:off x="3847603" y="5753541"/>
            <a:ext cx="432000" cy="252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1856804" y="2512545"/>
            <a:ext cx="338932" cy="7724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2473072" y="2512544"/>
            <a:ext cx="338932" cy="7724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3635896" y="2512544"/>
            <a:ext cx="338932" cy="7724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>
            <a:off x="1414060" y="2512545"/>
            <a:ext cx="308134" cy="7626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8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0441 -2.96296E-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3" grpId="0" animBg="1"/>
      <p:bldP spid="23" grpId="1" animBg="1"/>
      <p:bldP spid="26" grpId="0" animBg="1"/>
      <p:bldP spid="27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 Water Cooled Battery Module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5229199"/>
            <a:ext cx="8356600" cy="511869"/>
          </a:xfrm>
        </p:spPr>
        <p:txBody>
          <a:bodyPr/>
          <a:lstStyle/>
          <a:p>
            <a:r>
              <a:rPr lang="en-US" dirty="0"/>
              <a:t>Cooling plates between pouch cells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0032" y="1277961"/>
            <a:ext cx="3696020" cy="261388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351451"/>
            <a:ext cx="1584176" cy="256707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23528" y="398351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Preparation for thermal characterization of 40 Ah NMC-cells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364088" y="3969434"/>
            <a:ext cx="312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 module is painted black </a:t>
            </a:r>
          </a:p>
          <a:p>
            <a:r>
              <a:rPr lang="en-US" dirty="0"/>
              <a:t>for thermography</a:t>
            </a: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787809" y="6443637"/>
            <a:ext cx="4248150" cy="360363"/>
          </a:xfrm>
        </p:spPr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</p:spTree>
    <p:extLst>
      <p:ext uri="{BB962C8B-B14F-4D97-AF65-F5344CB8AC3E}">
        <p14:creationId xmlns:p14="http://schemas.microsoft.com/office/powerpoint/2010/main" val="343199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performance of water cooled system</a:t>
            </a:r>
          </a:p>
        </p:txBody>
      </p:sp>
      <p:pic>
        <p:nvPicPr>
          <p:cNvPr id="6" name="Thermosequenz_7 Front-WassergekühlteBatter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836712"/>
            <a:ext cx="6178550" cy="489426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</p:spPr>
        <p:txBody>
          <a:bodyPr/>
          <a:lstStyle/>
          <a:p>
            <a:r>
              <a:rPr lang="en-US"/>
              <a:t>Dr.-Ing. T. Blank -  Electronic Packaging, Interconnects and Huge Battery Systems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058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40 kW LLC Converter, CFD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39752" y="6438853"/>
            <a:ext cx="4670400" cy="360363"/>
          </a:xfr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27" name="Inhaltsplatzhalter 2"/>
          <p:cNvSpPr>
            <a:spLocks noGrp="1"/>
          </p:cNvSpPr>
          <p:nvPr>
            <p:ph idx="1"/>
          </p:nvPr>
        </p:nvSpPr>
        <p:spPr>
          <a:xfrm>
            <a:off x="385905" y="697404"/>
            <a:ext cx="5121160" cy="825822"/>
          </a:xfrm>
        </p:spPr>
        <p:txBody>
          <a:bodyPr/>
          <a:lstStyle/>
          <a:p>
            <a:pPr marL="0" indent="0">
              <a:buNone/>
            </a:pPr>
            <a:r>
              <a:rPr lang="en-US" sz="1600" b="1" u="sng" dirty="0"/>
              <a:t>Goals for final version of power module: </a:t>
            </a:r>
          </a:p>
          <a:p>
            <a:r>
              <a:rPr lang="en-US" sz="1400" dirty="0"/>
              <a:t>40 kW output power: 800V, 50 A</a:t>
            </a:r>
          </a:p>
          <a:p>
            <a:r>
              <a:rPr lang="en-US" sz="1400" dirty="0"/>
              <a:t>Worst case 97 % efficiency: 1.2 kW losses</a:t>
            </a:r>
          </a:p>
        </p:txBody>
      </p:sp>
      <p:sp>
        <p:nvSpPr>
          <p:cNvPr id="30" name="Rechteck 29"/>
          <p:cNvSpPr/>
          <p:nvPr/>
        </p:nvSpPr>
        <p:spPr>
          <a:xfrm>
            <a:off x="5796136" y="524212"/>
            <a:ext cx="1287778" cy="19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Losses</a:t>
            </a:r>
          </a:p>
        </p:txBody>
      </p:sp>
      <p:sp>
        <p:nvSpPr>
          <p:cNvPr id="31" name="Rechteck 30"/>
          <p:cNvSpPr/>
          <p:nvPr/>
        </p:nvSpPr>
        <p:spPr>
          <a:xfrm>
            <a:off x="4884465" y="917594"/>
            <a:ext cx="1400380" cy="19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Power module</a:t>
            </a:r>
          </a:p>
        </p:txBody>
      </p:sp>
      <p:sp>
        <p:nvSpPr>
          <p:cNvPr id="32" name="Rechteck 31"/>
          <p:cNvSpPr/>
          <p:nvPr/>
        </p:nvSpPr>
        <p:spPr>
          <a:xfrm>
            <a:off x="6428861" y="913596"/>
            <a:ext cx="1537852" cy="2209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Passives/Driver</a:t>
            </a:r>
          </a:p>
        </p:txBody>
      </p:sp>
      <p:cxnSp>
        <p:nvCxnSpPr>
          <p:cNvPr id="33" name="Gerade Verbindung mit Pfeil 32"/>
          <p:cNvCxnSpPr>
            <a:stCxn id="30" idx="2"/>
            <a:endCxn id="31" idx="0"/>
          </p:cNvCxnSpPr>
          <p:nvPr/>
        </p:nvCxnSpPr>
        <p:spPr>
          <a:xfrm flipH="1">
            <a:off x="5584655" y="715172"/>
            <a:ext cx="855370" cy="20242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30" idx="2"/>
            <a:endCxn id="32" idx="0"/>
          </p:cNvCxnSpPr>
          <p:nvPr/>
        </p:nvCxnSpPr>
        <p:spPr>
          <a:xfrm>
            <a:off x="6440025" y="715172"/>
            <a:ext cx="757762" cy="19842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/>
          <p:cNvSpPr/>
          <p:nvPr/>
        </p:nvSpPr>
        <p:spPr>
          <a:xfrm>
            <a:off x="4876817" y="1226692"/>
            <a:ext cx="1400380" cy="19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err="1">
                <a:solidFill>
                  <a:schemeClr val="tx1"/>
                </a:solidFill>
              </a:rPr>
              <a:t>w.c.</a:t>
            </a:r>
            <a:r>
              <a:rPr lang="en-US" sz="1400" i="1" dirty="0">
                <a:solidFill>
                  <a:schemeClr val="tx1"/>
                </a:solidFill>
              </a:rPr>
              <a:t> eff.: 98.7% </a:t>
            </a:r>
          </a:p>
        </p:txBody>
      </p:sp>
      <p:sp>
        <p:nvSpPr>
          <p:cNvPr id="38" name="Rechteck 37"/>
          <p:cNvSpPr/>
          <p:nvPr/>
        </p:nvSpPr>
        <p:spPr>
          <a:xfrm>
            <a:off x="6428861" y="1222694"/>
            <a:ext cx="1537852" cy="220922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</a:rPr>
              <a:t>~ 750 W losses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932040" y="2231234"/>
            <a:ext cx="3239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92288" algn="l"/>
                <a:tab pos="2243138" algn="l"/>
              </a:tabLs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Transformer Primary:	~ 170 W</a:t>
            </a:r>
          </a:p>
          <a:p>
            <a:pPr>
              <a:tabLst>
                <a:tab pos="1792288" algn="l"/>
                <a:tab pos="2243138" algn="l"/>
              </a:tabLs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Transformer Secondary:	~ 70 	W</a:t>
            </a:r>
          </a:p>
          <a:p>
            <a:pPr>
              <a:tabLst>
                <a:tab pos="1792288" algn="l"/>
                <a:tab pos="2243138" algn="l"/>
              </a:tabLs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Resonance Inductance:	~ 150 W</a:t>
            </a:r>
          </a:p>
          <a:p>
            <a:pPr>
              <a:tabLst>
                <a:tab pos="1792288" algn="l"/>
                <a:tab pos="2243138" algn="l"/>
              </a:tabLs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filter capacitor:    ~ 25 	W	</a:t>
            </a:r>
          </a:p>
        </p:txBody>
      </p:sp>
      <p:sp>
        <p:nvSpPr>
          <p:cNvPr id="11" name="Rechteck 10"/>
          <p:cNvSpPr/>
          <p:nvPr/>
        </p:nvSpPr>
        <p:spPr>
          <a:xfrm>
            <a:off x="4932040" y="1670038"/>
            <a:ext cx="3431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u="sng" dirty="0"/>
              <a:t>Test Case 2: Liquid-cooled 40 kW</a:t>
            </a:r>
          </a:p>
          <a:p>
            <a:r>
              <a:rPr lang="en-US" sz="1600" dirty="0"/>
              <a:t>assumed CFD losses </a:t>
            </a:r>
          </a:p>
        </p:txBody>
      </p:sp>
      <p:pic>
        <p:nvPicPr>
          <p:cNvPr id="45" name="Grafik 44"/>
          <p:cNvPicPr/>
          <p:nvPr/>
        </p:nvPicPr>
        <p:blipFill>
          <a:blip r:embed="rId2"/>
          <a:stretch>
            <a:fillRect/>
          </a:stretch>
        </p:blipFill>
        <p:spPr>
          <a:xfrm>
            <a:off x="4948645" y="3214612"/>
            <a:ext cx="2779555" cy="2294725"/>
          </a:xfrm>
          <a:prstGeom prst="rect">
            <a:avLst/>
          </a:prstGeom>
        </p:spPr>
      </p:pic>
      <p:pic>
        <p:nvPicPr>
          <p:cNvPr id="47" name="Grafik 46"/>
          <p:cNvPicPr/>
          <p:nvPr/>
        </p:nvPicPr>
        <p:blipFill>
          <a:blip r:embed="rId3"/>
          <a:stretch>
            <a:fillRect/>
          </a:stretch>
        </p:blipFill>
        <p:spPr>
          <a:xfrm>
            <a:off x="219741" y="3246242"/>
            <a:ext cx="2766987" cy="2294725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203081" y="2316726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92288" algn="l"/>
                <a:tab pos="2152650" algn="l"/>
              </a:tabLs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Transformer Primary:   	~ 5 	W</a:t>
            </a:r>
          </a:p>
          <a:p>
            <a:pPr>
              <a:tabLst>
                <a:tab pos="1792288" algn="l"/>
                <a:tab pos="2152650" algn="l"/>
              </a:tabLs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Transformer Secondary: 	~ 11	W</a:t>
            </a:r>
          </a:p>
          <a:p>
            <a:pPr>
              <a:tabLst>
                <a:tab pos="1792288" algn="l"/>
                <a:tab pos="2152650" algn="l"/>
              </a:tabLs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Resonance Inductance:  	~ 5 	W</a:t>
            </a:r>
          </a:p>
          <a:p>
            <a:pPr>
              <a:tabLst>
                <a:tab pos="1792288" algn="l"/>
                <a:tab pos="2152650" algn="l"/>
              </a:tabLs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filter capacitor:  	~ 10	W	</a:t>
            </a:r>
          </a:p>
        </p:txBody>
      </p:sp>
      <p:sp>
        <p:nvSpPr>
          <p:cNvPr id="49" name="Rechteck 48"/>
          <p:cNvSpPr/>
          <p:nvPr/>
        </p:nvSpPr>
        <p:spPr>
          <a:xfrm>
            <a:off x="170920" y="1670037"/>
            <a:ext cx="3093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u="sng" dirty="0"/>
              <a:t>Test Case 1: Air-</a:t>
            </a:r>
            <a:r>
              <a:rPr lang="de-DE" sz="1600" b="1" u="sng" dirty="0" err="1"/>
              <a:t>cooled</a:t>
            </a:r>
            <a:r>
              <a:rPr lang="de-DE" sz="1600" b="1" u="sng" dirty="0"/>
              <a:t> 10 kW</a:t>
            </a:r>
            <a:endParaRPr lang="en-US" sz="1600" b="1" u="sng" dirty="0"/>
          </a:p>
          <a:p>
            <a:r>
              <a:rPr lang="en-US" sz="1600" dirty="0"/>
              <a:t>assumed CFD losses </a:t>
            </a:r>
          </a:p>
        </p:txBody>
      </p:sp>
      <p:sp>
        <p:nvSpPr>
          <p:cNvPr id="24" name="Pfeil nach rechts 23"/>
          <p:cNvSpPr/>
          <p:nvPr/>
        </p:nvSpPr>
        <p:spPr>
          <a:xfrm>
            <a:off x="3848100" y="5814063"/>
            <a:ext cx="52848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bgerundetes Rechteck 38"/>
          <p:cNvSpPr/>
          <p:nvPr/>
        </p:nvSpPr>
        <p:spPr>
          <a:xfrm>
            <a:off x="4499993" y="5606839"/>
            <a:ext cx="4464620" cy="630473"/>
          </a:xfrm>
          <a:prstGeom prst="roundRect">
            <a:avLst>
              <a:gd name="adj" fmla="val 7895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Liquid cooling is keeps the passives below 50°C, but magnetic saturation?</a:t>
            </a:r>
          </a:p>
        </p:txBody>
      </p:sp>
    </p:spTree>
    <p:extLst>
      <p:ext uri="{BB962C8B-B14F-4D97-AF65-F5344CB8AC3E}">
        <p14:creationId xmlns:p14="http://schemas.microsoft.com/office/powerpoint/2010/main" val="4094028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6" y="2491965"/>
            <a:ext cx="3600000" cy="1115959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65" y="1200348"/>
            <a:ext cx="4673848" cy="1219264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4" y="5054842"/>
            <a:ext cx="5038724" cy="1162438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94" y="3698065"/>
            <a:ext cx="5030984" cy="11606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noProof="0" dirty="0"/>
              <a:t>CLLLC converter</a:t>
            </a:r>
            <a:br>
              <a:rPr lang="en-US" noProof="0" dirty="0"/>
            </a:br>
            <a:r>
              <a:rPr lang="en-US" sz="2000" noProof="0" dirty="0"/>
              <a:t>Galvanic isolation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902667" y="4016409"/>
            <a:ext cx="25362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/>
              <a:t>20 kVA </a:t>
            </a:r>
            <a:r>
              <a:rPr lang="de-DE" sz="1100" dirty="0" err="1"/>
              <a:t>isolating</a:t>
            </a:r>
            <a:r>
              <a:rPr lang="de-DE" sz="1100" dirty="0"/>
              <a:t> </a:t>
            </a:r>
            <a:r>
              <a:rPr lang="de-DE" sz="1100" dirty="0" err="1"/>
              <a:t>transformer</a:t>
            </a:r>
            <a:r>
              <a:rPr lang="de-DE" sz="1100" dirty="0"/>
              <a:t> (</a:t>
            </a:r>
            <a:r>
              <a:rPr lang="de-DE" sz="1100" b="1" u="sng" dirty="0"/>
              <a:t>50 Hz</a:t>
            </a:r>
            <a:r>
              <a:rPr lang="de-DE" sz="1100" dirty="0"/>
              <a:t>)</a:t>
            </a:r>
          </a:p>
        </p:txBody>
      </p:sp>
      <p:sp>
        <p:nvSpPr>
          <p:cNvPr id="8" name="Rechteck 7"/>
          <p:cNvSpPr/>
          <p:nvPr/>
        </p:nvSpPr>
        <p:spPr>
          <a:xfrm>
            <a:off x="5592734" y="1198563"/>
            <a:ext cx="315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dirty="0"/>
              <a:t>490 x 262 x 530 mm, 130 kg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592734" y="4591747"/>
            <a:ext cx="3156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dirty="0"/>
              <a:t>67 x 62 x 68 mm, 0.68 kg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677468" y="5690334"/>
            <a:ext cx="2986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/>
              <a:t>20 kW </a:t>
            </a:r>
            <a:r>
              <a:rPr lang="de-DE" sz="1100" dirty="0" err="1"/>
              <a:t>transformator</a:t>
            </a:r>
            <a:r>
              <a:rPr lang="de-DE" sz="1100" dirty="0"/>
              <a:t> (</a:t>
            </a:r>
            <a:r>
              <a:rPr lang="de-DE" sz="1100" b="1" u="sng" dirty="0"/>
              <a:t>100 kHz</a:t>
            </a:r>
            <a:r>
              <a:rPr lang="de-DE" sz="1100" dirty="0"/>
              <a:t>)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046" y="1567895"/>
            <a:ext cx="2021514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49" y="4953734"/>
            <a:ext cx="676509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Gerade Verbindung mit Pfeil 24"/>
          <p:cNvCxnSpPr/>
          <p:nvPr/>
        </p:nvCxnSpPr>
        <p:spPr>
          <a:xfrm>
            <a:off x="1821550" y="1676400"/>
            <a:ext cx="4184535" cy="11138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 flipV="1">
            <a:off x="1974525" y="5244024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 flipV="1">
            <a:off x="1974525" y="5475433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 flipV="1">
            <a:off x="3414511" y="5263574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 flipV="1">
            <a:off x="3414511" y="5475433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Gerade Verbindung mit Pfeil 26"/>
          <p:cNvCxnSpPr/>
          <p:nvPr/>
        </p:nvCxnSpPr>
        <p:spPr>
          <a:xfrm flipV="1">
            <a:off x="2909887" y="5457320"/>
            <a:ext cx="3810425" cy="23787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2632033" y="2981376"/>
            <a:ext cx="0" cy="5569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2909887" y="4381500"/>
            <a:ext cx="3810425" cy="8598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 flipV="1">
            <a:off x="1974525" y="3908666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 flipV="1">
            <a:off x="3414511" y="3908666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6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8 -0.20648 L 8.33333E-7 -2.59259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1032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42 -0.16945 L -1.38889E-6 3.7037E-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1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597 -0.15324 L -1.38889E-6 0.00185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99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uppieren 83"/>
          <p:cNvGrpSpPr/>
          <p:nvPr/>
        </p:nvGrpSpPr>
        <p:grpSpPr>
          <a:xfrm>
            <a:off x="771951" y="3531961"/>
            <a:ext cx="8192537" cy="2702945"/>
            <a:chOff x="771951" y="3531961"/>
            <a:chExt cx="8192537" cy="2702945"/>
          </a:xfrm>
        </p:grpSpPr>
        <p:pic>
          <p:nvPicPr>
            <p:cNvPr id="11" name="Picture 10" descr="D:\ML-Cloud\Masterarbeit\Fotos &amp; Videos\Piktos &amp; Co\PV non-commercial no attr\graphic-3739595_640_anim_3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3" t="36277"/>
            <a:stretch/>
          </p:blipFill>
          <p:spPr bwMode="auto">
            <a:xfrm>
              <a:off x="4951839" y="4261295"/>
              <a:ext cx="1131939" cy="917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D:\ML-Cloud\Masterarbeit\Fotos &amp; Videos\Piktos &amp; Co\PV non-commercial no attr\graphic-3739595_640_anim_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938" y="3738905"/>
              <a:ext cx="1440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0186" y="4252064"/>
              <a:ext cx="2564302" cy="977136"/>
            </a:xfrm>
            <a:prstGeom prst="rect">
              <a:avLst/>
            </a:prstGeom>
          </p:spPr>
        </p:pic>
        <p:grpSp>
          <p:nvGrpSpPr>
            <p:cNvPr id="78" name="Gruppieren 77"/>
            <p:cNvGrpSpPr/>
            <p:nvPr/>
          </p:nvGrpSpPr>
          <p:grpSpPr>
            <a:xfrm>
              <a:off x="771951" y="5733255"/>
              <a:ext cx="5693643" cy="461538"/>
              <a:chOff x="390525" y="5733255"/>
              <a:chExt cx="7778591" cy="461538"/>
            </a:xfrm>
          </p:grpSpPr>
          <p:cxnSp>
            <p:nvCxnSpPr>
              <p:cNvPr id="9" name="Gerade Verbindung 46"/>
              <p:cNvCxnSpPr/>
              <p:nvPr/>
            </p:nvCxnSpPr>
            <p:spPr>
              <a:xfrm flipV="1">
                <a:off x="390525" y="5964023"/>
                <a:ext cx="7778591" cy="1"/>
              </a:xfrm>
              <a:prstGeom prst="line">
                <a:avLst/>
              </a:prstGeom>
              <a:ln w="3810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46"/>
              <p:cNvCxnSpPr/>
              <p:nvPr/>
            </p:nvCxnSpPr>
            <p:spPr>
              <a:xfrm flipV="1">
                <a:off x="390525" y="5733255"/>
                <a:ext cx="7778591" cy="1"/>
              </a:xfrm>
              <a:prstGeom prst="line">
                <a:avLst/>
              </a:prstGeom>
              <a:ln w="3810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 Verbindung 46"/>
              <p:cNvCxnSpPr/>
              <p:nvPr/>
            </p:nvCxnSpPr>
            <p:spPr>
              <a:xfrm flipV="1">
                <a:off x="390525" y="6194792"/>
                <a:ext cx="7778591" cy="1"/>
              </a:xfrm>
              <a:prstGeom prst="line">
                <a:avLst/>
              </a:prstGeom>
              <a:ln w="3810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Gerade Verbindung 46"/>
            <p:cNvCxnSpPr/>
            <p:nvPr/>
          </p:nvCxnSpPr>
          <p:spPr>
            <a:xfrm>
              <a:off x="6304872" y="4626942"/>
              <a:ext cx="0" cy="1100290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46"/>
            <p:cNvCxnSpPr/>
            <p:nvPr/>
          </p:nvCxnSpPr>
          <p:spPr>
            <a:xfrm>
              <a:off x="6304872" y="4626942"/>
              <a:ext cx="120167" cy="0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46"/>
            <p:cNvCxnSpPr/>
            <p:nvPr/>
          </p:nvCxnSpPr>
          <p:spPr>
            <a:xfrm>
              <a:off x="5529490" y="5149278"/>
              <a:ext cx="0" cy="808934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46"/>
            <p:cNvCxnSpPr/>
            <p:nvPr/>
          </p:nvCxnSpPr>
          <p:spPr>
            <a:xfrm>
              <a:off x="4391651" y="5155090"/>
              <a:ext cx="0" cy="1038967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llipse 45"/>
            <p:cNvSpPr/>
            <p:nvPr/>
          </p:nvSpPr>
          <p:spPr>
            <a:xfrm>
              <a:off x="4353749" y="6162898"/>
              <a:ext cx="72008" cy="7200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5493486" y="5923910"/>
              <a:ext cx="72008" cy="7200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6268868" y="5701440"/>
              <a:ext cx="72008" cy="7200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0" name="Grafik 49"/>
            <p:cNvPicPr>
              <a:picLocks noChangeAspect="1"/>
            </p:cNvPicPr>
            <p:nvPr/>
          </p:nvPicPr>
          <p:blipFill rotWithShape="1">
            <a:blip r:embed="rId4"/>
            <a:srcRect t="9533" b="19206"/>
            <a:stretch/>
          </p:blipFill>
          <p:spPr>
            <a:xfrm>
              <a:off x="1857082" y="3531961"/>
              <a:ext cx="740819" cy="1959907"/>
            </a:xfrm>
            <a:prstGeom prst="rect">
              <a:avLst/>
            </a:prstGeom>
          </p:spPr>
        </p:pic>
        <p:cxnSp>
          <p:nvCxnSpPr>
            <p:cNvPr id="57" name="Gerade Verbindung 46"/>
            <p:cNvCxnSpPr/>
            <p:nvPr/>
          </p:nvCxnSpPr>
          <p:spPr>
            <a:xfrm>
              <a:off x="2181118" y="5229200"/>
              <a:ext cx="0" cy="1001597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Ellipse 57"/>
            <p:cNvSpPr/>
            <p:nvPr/>
          </p:nvSpPr>
          <p:spPr>
            <a:xfrm>
              <a:off x="2145114" y="6158789"/>
              <a:ext cx="72008" cy="7200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5" name="Gerade Verbindung 46"/>
            <p:cNvCxnSpPr/>
            <p:nvPr/>
          </p:nvCxnSpPr>
          <p:spPr>
            <a:xfrm>
              <a:off x="2284267" y="5229200"/>
              <a:ext cx="4863" cy="714400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Ellipse 58"/>
            <p:cNvSpPr/>
            <p:nvPr/>
          </p:nvSpPr>
          <p:spPr>
            <a:xfrm>
              <a:off x="2253126" y="5922208"/>
              <a:ext cx="72008" cy="7200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6" name="Gerade Verbindung 46"/>
            <p:cNvCxnSpPr/>
            <p:nvPr/>
          </p:nvCxnSpPr>
          <p:spPr>
            <a:xfrm>
              <a:off x="2397142" y="5229200"/>
              <a:ext cx="0" cy="509486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lipse 59"/>
            <p:cNvSpPr/>
            <p:nvPr/>
          </p:nvSpPr>
          <p:spPr>
            <a:xfrm>
              <a:off x="2361138" y="5701758"/>
              <a:ext cx="72008" cy="7200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2113" y="1198563"/>
            <a:ext cx="8356600" cy="4745037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>
                <a:sym typeface="Wingdings" panose="05000000000000000000" pitchFamily="2" charset="2"/>
              </a:rPr>
              <a:t>Additional </a:t>
            </a:r>
            <a:r>
              <a:rPr lang="en-US" dirty="0"/>
              <a:t>ancillary services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Provision of reactive power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Black-out: Backup power and cold start-up ability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Symmetry compensation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noProof="0" dirty="0"/>
              <a:t>Vehicle-to-grid</a:t>
            </a:r>
            <a:br>
              <a:rPr lang="en-US" noProof="0" dirty="0"/>
            </a:br>
            <a:r>
              <a:rPr lang="en-US" sz="2000" noProof="0" dirty="0"/>
              <a:t>Chances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 flipV="1">
            <a:off x="3781238" y="6086057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 flipV="1">
            <a:off x="3781238" y="5851148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 flipV="1">
            <a:off x="3781238" y="5619232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5400000" flipV="1">
            <a:off x="2066197" y="5427952"/>
            <a:ext cx="229842" cy="11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5400000" flipV="1">
            <a:off x="2172712" y="5431405"/>
            <a:ext cx="229842" cy="11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5400000" flipV="1">
            <a:off x="2181130" y="5337659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 flipV="1">
            <a:off x="1362545" y="5906608"/>
            <a:ext cx="230400" cy="1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 flipV="1">
            <a:off x="1367835" y="6136457"/>
            <a:ext cx="230400" cy="1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5400000" flipV="1">
            <a:off x="4193422" y="5301244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5400000" flipV="1">
            <a:off x="5313490" y="5301244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5400000" flipV="1">
            <a:off x="6083778" y="5301244"/>
            <a:ext cx="432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7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866989"/>
            <a:ext cx="7200000" cy="135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867000"/>
            <a:ext cx="7200000" cy="135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867000"/>
            <a:ext cx="7200000" cy="135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867000"/>
            <a:ext cx="7200000" cy="135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867000"/>
            <a:ext cx="7200000" cy="135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867000"/>
            <a:ext cx="7200000" cy="135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867000"/>
            <a:ext cx="7200000" cy="135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867000"/>
            <a:ext cx="7200000" cy="135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D:\ML-Cloud\Masterarbeit\Tests &amp; Messungen\Oszi &amp; Thermocam\19-05-22 Resonanzkreis umfangreich FWD\Auswertung\FWD_40_Ohm_130kHz_v04_explai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80" y="2230661"/>
            <a:ext cx="6326641" cy="410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ieren 14"/>
          <p:cNvGrpSpPr/>
          <p:nvPr/>
        </p:nvGrpSpPr>
        <p:grpSpPr>
          <a:xfrm>
            <a:off x="3867713" y="1936480"/>
            <a:ext cx="301686" cy="4398177"/>
            <a:chOff x="4180113" y="1917430"/>
            <a:chExt cx="301686" cy="4398177"/>
          </a:xfrm>
        </p:grpSpPr>
        <p:cxnSp>
          <p:nvCxnSpPr>
            <p:cNvPr id="16" name="Gerade Verbindung 13"/>
            <p:cNvCxnSpPr/>
            <p:nvPr/>
          </p:nvCxnSpPr>
          <p:spPr>
            <a:xfrm>
              <a:off x="4327781" y="2211611"/>
              <a:ext cx="0" cy="41039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4180113" y="1917430"/>
              <a:ext cx="301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</a:t>
              </a:r>
              <a:r>
                <a:rPr lang="de-DE" sz="1400" baseline="-25000" dirty="0"/>
                <a:t>0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4415476" y="1936480"/>
            <a:ext cx="301686" cy="4398177"/>
            <a:chOff x="4415476" y="1917430"/>
            <a:chExt cx="301686" cy="4398177"/>
          </a:xfrm>
        </p:grpSpPr>
        <p:cxnSp>
          <p:nvCxnSpPr>
            <p:cNvPr id="19" name="Gerade Verbindung 17"/>
            <p:cNvCxnSpPr/>
            <p:nvPr/>
          </p:nvCxnSpPr>
          <p:spPr>
            <a:xfrm>
              <a:off x="4611759" y="2211611"/>
              <a:ext cx="0" cy="41039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/>
            <p:cNvSpPr txBox="1"/>
            <p:nvPr/>
          </p:nvSpPr>
          <p:spPr>
            <a:xfrm>
              <a:off x="4415476" y="1917430"/>
              <a:ext cx="301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</a:t>
              </a:r>
              <a:r>
                <a:rPr lang="de-DE" sz="1400" baseline="-25000" dirty="0"/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4540425" y="1936480"/>
            <a:ext cx="301686" cy="4398177"/>
            <a:chOff x="4540425" y="1917430"/>
            <a:chExt cx="301686" cy="4398177"/>
          </a:xfrm>
        </p:grpSpPr>
        <p:cxnSp>
          <p:nvCxnSpPr>
            <p:cNvPr id="22" name="Gerade Verbindung 18"/>
            <p:cNvCxnSpPr/>
            <p:nvPr/>
          </p:nvCxnSpPr>
          <p:spPr>
            <a:xfrm>
              <a:off x="4731028" y="2211611"/>
              <a:ext cx="0" cy="41039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4540425" y="1917430"/>
              <a:ext cx="301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</a:t>
              </a:r>
              <a:r>
                <a:rPr lang="de-DE" sz="1400" baseline="-25000" dirty="0"/>
                <a:t>2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4801688" y="1936480"/>
            <a:ext cx="301686" cy="4398177"/>
            <a:chOff x="4801688" y="1917430"/>
            <a:chExt cx="301686" cy="4398177"/>
          </a:xfrm>
        </p:grpSpPr>
        <p:cxnSp>
          <p:nvCxnSpPr>
            <p:cNvPr id="25" name="Gerade Verbindung 20"/>
            <p:cNvCxnSpPr/>
            <p:nvPr/>
          </p:nvCxnSpPr>
          <p:spPr>
            <a:xfrm>
              <a:off x="4895731" y="2211611"/>
              <a:ext cx="0" cy="41039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/>
            <p:nvPr/>
          </p:nvSpPr>
          <p:spPr>
            <a:xfrm>
              <a:off x="4801688" y="1917430"/>
              <a:ext cx="301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</a:t>
              </a:r>
              <a:r>
                <a:rPr lang="de-DE" sz="1400" baseline="-25000" dirty="0"/>
                <a:t>4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4676734" y="1936480"/>
            <a:ext cx="301686" cy="4398177"/>
            <a:chOff x="4676734" y="1917430"/>
            <a:chExt cx="301686" cy="4398177"/>
          </a:xfrm>
        </p:grpSpPr>
        <p:cxnSp>
          <p:nvCxnSpPr>
            <p:cNvPr id="28" name="Gerade Verbindung 19"/>
            <p:cNvCxnSpPr/>
            <p:nvPr/>
          </p:nvCxnSpPr>
          <p:spPr>
            <a:xfrm>
              <a:off x="4827577" y="2211611"/>
              <a:ext cx="0" cy="41039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/>
          </p:nvSpPr>
          <p:spPr>
            <a:xfrm>
              <a:off x="4676734" y="1917430"/>
              <a:ext cx="301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</a:t>
              </a:r>
              <a:r>
                <a:rPr lang="de-DE" sz="1400" baseline="-25000" dirty="0"/>
                <a:t>3</a:t>
              </a: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4932314" y="1936480"/>
            <a:ext cx="301686" cy="4398177"/>
            <a:chOff x="4955034" y="1917430"/>
            <a:chExt cx="301686" cy="4398177"/>
          </a:xfrm>
        </p:grpSpPr>
        <p:cxnSp>
          <p:nvCxnSpPr>
            <p:cNvPr id="31" name="Gerade Verbindung 21"/>
            <p:cNvCxnSpPr/>
            <p:nvPr/>
          </p:nvCxnSpPr>
          <p:spPr>
            <a:xfrm>
              <a:off x="5054757" y="2211611"/>
              <a:ext cx="0" cy="41039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4955034" y="1917430"/>
              <a:ext cx="301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</a:t>
              </a:r>
              <a:r>
                <a:rPr lang="de-DE" sz="1400" baseline="-25000" dirty="0"/>
                <a:t>5</a:t>
              </a: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6102293" y="1936480"/>
            <a:ext cx="301686" cy="4398177"/>
            <a:chOff x="4955034" y="1917430"/>
            <a:chExt cx="301686" cy="4398177"/>
          </a:xfrm>
        </p:grpSpPr>
        <p:cxnSp>
          <p:nvCxnSpPr>
            <p:cNvPr id="34" name="Gerade Verbindung 38"/>
            <p:cNvCxnSpPr/>
            <p:nvPr/>
          </p:nvCxnSpPr>
          <p:spPr>
            <a:xfrm>
              <a:off x="5054757" y="2211611"/>
              <a:ext cx="0" cy="41039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/>
            <p:cNvSpPr txBox="1"/>
            <p:nvPr/>
          </p:nvSpPr>
          <p:spPr>
            <a:xfrm>
              <a:off x="4955034" y="1917430"/>
              <a:ext cx="301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</a:t>
              </a:r>
              <a:r>
                <a:rPr lang="de-DE" sz="1400" baseline="-25000" dirty="0"/>
                <a:t>6</a:t>
              </a:r>
            </a:p>
          </p:txBody>
        </p:sp>
      </p:grpSp>
      <p:cxnSp>
        <p:nvCxnSpPr>
          <p:cNvPr id="36" name="Gerade Verbindung mit Pfeil 35"/>
          <p:cNvCxnSpPr/>
          <p:nvPr/>
        </p:nvCxnSpPr>
        <p:spPr>
          <a:xfrm>
            <a:off x="2584174" y="1519740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3839106" y="1320956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rot="5400000">
            <a:off x="2493303" y="1278123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 rot="16200000">
            <a:off x="2493302" y="1803012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rot="10800000">
            <a:off x="3839106" y="1763258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 rot="16200000">
            <a:off x="3066933" y="1278122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rot="5400000">
            <a:off x="3066933" y="1803012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 rot="5400000">
            <a:off x="2328598" y="1278124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rot="5400000">
            <a:off x="2913589" y="1803012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 rot="16200000">
            <a:off x="2388236" y="1803012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rot="16200000">
            <a:off x="2960921" y="1278121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rot="10800000">
            <a:off x="3839105" y="1320244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>
            <a:off x="3858036" y="1763258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 rot="10800000">
            <a:off x="2584173" y="1519740"/>
            <a:ext cx="26693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15" y="2230661"/>
            <a:ext cx="934528" cy="120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" name="Gerade Verbindung mit Pfeil 50"/>
          <p:cNvCxnSpPr/>
          <p:nvPr/>
        </p:nvCxnSpPr>
        <p:spPr>
          <a:xfrm flipH="1" flipV="1">
            <a:off x="2677799" y="1879434"/>
            <a:ext cx="678787" cy="496610"/>
          </a:xfrm>
          <a:prstGeom prst="straightConnector1">
            <a:avLst/>
          </a:prstGeom>
          <a:ln w="1905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/>
          <p:cNvCxnSpPr/>
          <p:nvPr/>
        </p:nvCxnSpPr>
        <p:spPr>
          <a:xfrm flipH="1" flipV="1">
            <a:off x="3265715" y="1411593"/>
            <a:ext cx="90871" cy="964451"/>
          </a:xfrm>
          <a:prstGeom prst="straightConnector1">
            <a:avLst/>
          </a:prstGeom>
          <a:ln w="1905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 flipV="1">
            <a:off x="1288026" y="1718085"/>
            <a:ext cx="1563085" cy="526172"/>
          </a:xfrm>
          <a:prstGeom prst="straightConnector1">
            <a:avLst/>
          </a:prstGeom>
          <a:ln w="1905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 flipV="1">
            <a:off x="1288026" y="1402387"/>
            <a:ext cx="1139553" cy="841870"/>
          </a:xfrm>
          <a:prstGeom prst="straightConnector1">
            <a:avLst/>
          </a:prstGeom>
          <a:ln w="1905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>
            <a:off x="471399" y="2245410"/>
            <a:ext cx="8166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charge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2786152" y="2398706"/>
            <a:ext cx="11523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discharge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noProof="0" dirty="0"/>
              <a:t>CLLLC converter     </a:t>
            </a:r>
            <a:r>
              <a:rPr lang="en-US" sz="2000" noProof="0" dirty="0"/>
              <a:t>Principle of operation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870187" y="847880"/>
            <a:ext cx="816626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input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7461690" y="858102"/>
            <a:ext cx="816626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output</a:t>
            </a:r>
          </a:p>
        </p:txBody>
      </p:sp>
      <p:sp>
        <p:nvSpPr>
          <p:cNvPr id="3" name="Ellipse 2"/>
          <p:cNvSpPr/>
          <p:nvPr/>
        </p:nvSpPr>
        <p:spPr>
          <a:xfrm>
            <a:off x="8616226" y="2368411"/>
            <a:ext cx="275229" cy="9297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06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el 2"/>
          <p:cNvSpPr>
            <a:spLocks noGrp="1"/>
          </p:cNvSpPr>
          <p:nvPr>
            <p:ph type="title"/>
          </p:nvPr>
        </p:nvSpPr>
        <p:spPr>
          <a:xfrm>
            <a:off x="267616" y="106399"/>
            <a:ext cx="6911429" cy="561975"/>
          </a:xfrm>
          <a:solidFill>
            <a:schemeClr val="bg1"/>
          </a:solidFill>
        </p:spPr>
        <p:txBody>
          <a:bodyPr anchor="ctr"/>
          <a:lstStyle/>
          <a:p>
            <a:pPr algn="l"/>
            <a:r>
              <a:rPr lang="de-DE" altLang="de-DE" dirty="0"/>
              <a:t>MTET - </a:t>
            </a:r>
            <a:r>
              <a:rPr lang="de-DE" altLang="de-DE" dirty="0" err="1"/>
              <a:t>Batteries</a:t>
            </a:r>
            <a:r>
              <a:rPr lang="de-DE" altLang="de-DE" dirty="0"/>
              <a:t> in POF-IV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787809" y="6443637"/>
            <a:ext cx="4248150" cy="360363"/>
          </a:xfrm>
        </p:spPr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16388" name="Grafik 16387"/>
          <p:cNvPicPr>
            <a:picLocks noChangeAspect="1"/>
          </p:cNvPicPr>
          <p:nvPr/>
        </p:nvPicPr>
        <p:blipFill rotWithShape="1">
          <a:blip r:embed="rId2"/>
          <a:srcRect r="-2237"/>
          <a:stretch/>
        </p:blipFill>
        <p:spPr>
          <a:xfrm>
            <a:off x="267616" y="908720"/>
            <a:ext cx="8559737" cy="44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59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Specific</a:t>
            </a:r>
            <a:r>
              <a:rPr lang="de-DE" dirty="0"/>
              <a:t> Test Sites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04" y="1268759"/>
            <a:ext cx="3140741" cy="208823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68240" y="1597375"/>
            <a:ext cx="2623543" cy="194421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355063" y="3217255"/>
            <a:ext cx="268637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 err="1">
                <a:latin typeface="Cambria" panose="02040503050406030204" pitchFamily="18" charset="0"/>
              </a:rPr>
              <a:t>Electrical</a:t>
            </a:r>
            <a:r>
              <a:rPr lang="de-DE" sz="1400" u="sng" dirty="0">
                <a:latin typeface="Cambria" panose="02040503050406030204" pitchFamily="18" charset="0"/>
              </a:rPr>
              <a:t> </a:t>
            </a:r>
            <a:r>
              <a:rPr lang="de-DE" sz="1400" u="sng" dirty="0" err="1">
                <a:latin typeface="Cambria" panose="02040503050406030204" pitchFamily="18" charset="0"/>
              </a:rPr>
              <a:t>Insulation</a:t>
            </a:r>
            <a:r>
              <a:rPr lang="de-DE" sz="1400" u="sng" dirty="0">
                <a:latin typeface="Cambria" panose="02040503050406030204" pitchFamily="18" charset="0"/>
              </a:rPr>
              <a:t> Tests</a:t>
            </a:r>
          </a:p>
          <a:p>
            <a:endParaRPr lang="de-DE" sz="1400" dirty="0">
              <a:latin typeface="Cambria" panose="02040503050406030204" pitchFamily="18" charset="0"/>
            </a:endParaRPr>
          </a:p>
          <a:p>
            <a:r>
              <a:rPr lang="de-DE" sz="1400" dirty="0">
                <a:latin typeface="Cambria" panose="02040503050406030204" pitchFamily="18" charset="0"/>
              </a:rPr>
              <a:t>10 kV SiC Half Bridge Module for</a:t>
            </a:r>
          </a:p>
          <a:p>
            <a:r>
              <a:rPr lang="de-DE" sz="1400" dirty="0" err="1">
                <a:latin typeface="Cambria" panose="02040503050406030204" pitchFamily="18" charset="0"/>
              </a:rPr>
              <a:t>testing</a:t>
            </a:r>
            <a:r>
              <a:rPr lang="de-DE" sz="1400" dirty="0">
                <a:latin typeface="Cambria" panose="02040503050406030204" pitchFamily="18" charset="0"/>
              </a:rPr>
              <a:t> </a:t>
            </a:r>
            <a:r>
              <a:rPr lang="de-DE" sz="1400" dirty="0" err="1">
                <a:latin typeface="Cambria" panose="02040503050406030204" pitchFamily="18" charset="0"/>
              </a:rPr>
              <a:t>insulation</a:t>
            </a:r>
            <a:r>
              <a:rPr lang="de-DE" sz="1400" dirty="0">
                <a:latin typeface="Cambria" panose="02040503050406030204" pitchFamily="18" charset="0"/>
              </a:rPr>
              <a:t> </a:t>
            </a:r>
            <a:r>
              <a:rPr lang="de-DE" sz="1400" dirty="0" err="1">
                <a:latin typeface="Cambria" panose="02040503050406030204" pitchFamily="18" charset="0"/>
              </a:rPr>
              <a:t>properties</a:t>
            </a:r>
            <a:r>
              <a:rPr lang="de-DE" sz="1400" dirty="0">
                <a:latin typeface="Cambria" panose="02040503050406030204" pitchFamily="18" charset="0"/>
              </a:rPr>
              <a:t> </a:t>
            </a:r>
            <a:r>
              <a:rPr lang="de-DE" sz="1400" dirty="0" err="1">
                <a:latin typeface="Cambria" panose="02040503050406030204" pitchFamily="18" charset="0"/>
              </a:rPr>
              <a:t>of</a:t>
            </a:r>
            <a:r>
              <a:rPr lang="de-DE" sz="1400" dirty="0">
                <a:latin typeface="Cambria" panose="02040503050406030204" pitchFamily="18" charset="0"/>
              </a:rPr>
              <a:t> </a:t>
            </a:r>
            <a:br>
              <a:rPr lang="de-DE" sz="1400" dirty="0">
                <a:latin typeface="Cambria" panose="02040503050406030204" pitchFamily="18" charset="0"/>
              </a:rPr>
            </a:br>
            <a:r>
              <a:rPr lang="de-DE" sz="1400" dirty="0" err="1">
                <a:latin typeface="Cambria" panose="02040503050406030204" pitchFamily="18" charset="0"/>
              </a:rPr>
              <a:t>organic</a:t>
            </a:r>
            <a:r>
              <a:rPr lang="de-DE" sz="1400" dirty="0">
                <a:latin typeface="Cambria" panose="02040503050406030204" pitchFamily="18" charset="0"/>
              </a:rPr>
              <a:t> </a:t>
            </a:r>
            <a:r>
              <a:rPr lang="de-DE" sz="1400" dirty="0" err="1">
                <a:latin typeface="Cambria" panose="02040503050406030204" pitchFamily="18" charset="0"/>
              </a:rPr>
              <a:t>materials</a:t>
            </a:r>
            <a:r>
              <a:rPr lang="de-DE" sz="1400" dirty="0">
                <a:latin typeface="Cambria" panose="02040503050406030204" pitchFamily="18" charset="0"/>
              </a:rPr>
              <a:t> in </a:t>
            </a:r>
            <a:r>
              <a:rPr lang="de-DE" sz="1400" dirty="0" err="1">
                <a:latin typeface="Cambria" panose="02040503050406030204" pitchFamily="18" charset="0"/>
              </a:rPr>
              <a:t>preparation</a:t>
            </a:r>
            <a:r>
              <a:rPr lang="de-DE" sz="1400" dirty="0">
                <a:latin typeface="Cambria" panose="02040503050406030204" pitchFamily="18" charset="0"/>
              </a:rPr>
              <a:t>.</a:t>
            </a:r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866396" y="4077072"/>
            <a:ext cx="1797287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>
                <a:latin typeface="Cambria" panose="02040503050406030204" pitchFamily="18" charset="0"/>
              </a:defRPr>
            </a:lvl1pPr>
          </a:lstStyle>
          <a:p>
            <a:r>
              <a:rPr lang="de-DE" u="sng" dirty="0"/>
              <a:t>Thermal Shock Tests</a:t>
            </a:r>
          </a:p>
          <a:p>
            <a:endParaRPr lang="de-DE" dirty="0"/>
          </a:p>
          <a:p>
            <a:r>
              <a:rPr lang="de-DE" dirty="0"/>
              <a:t>-40°C (-50°C) – 180°C</a:t>
            </a:r>
          </a:p>
          <a:p>
            <a:r>
              <a:rPr lang="de-DE" dirty="0"/>
              <a:t>Liquid-Liquid Tests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18340" y="3397729"/>
            <a:ext cx="313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Electrical Characterization</a:t>
            </a:r>
          </a:p>
          <a:p>
            <a:endParaRPr lang="en-US" sz="1200" dirty="0"/>
          </a:p>
          <a:p>
            <a:r>
              <a:rPr lang="en-US" sz="1200" dirty="0"/>
              <a:t>Double Pulse Tests</a:t>
            </a: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39752" y="6438853"/>
            <a:ext cx="4670400" cy="360363"/>
          </a:xfr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04" y="4199072"/>
            <a:ext cx="1751508" cy="130370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51520" y="5502775"/>
            <a:ext cx="1961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Cambria" panose="02040503050406030204" pitchFamily="18" charset="0"/>
              </a:rPr>
              <a:t>Static Characterization </a:t>
            </a:r>
          </a:p>
          <a:p>
            <a:r>
              <a:rPr lang="en-US" sz="1400" i="1" dirty="0">
                <a:latin typeface="Cambria" panose="02040503050406030204" pitchFamily="18" charset="0"/>
              </a:rPr>
              <a:t>(0..500A, 20..95°C)</a:t>
            </a:r>
          </a:p>
        </p:txBody>
      </p:sp>
      <p:pic>
        <p:nvPicPr>
          <p:cNvPr id="14" name="Picture 2" descr="d:\users\70050571\Ishikawa Dai\01 研究\01 実験データ\KIT-IPE\01 Data\04 Insulation sheet(HISET)\01 Pictures\IMG_20171025_1657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3"/>
          <a:stretch/>
        </p:blipFill>
        <p:spPr bwMode="auto">
          <a:xfrm>
            <a:off x="5767761" y="1256203"/>
            <a:ext cx="3200476" cy="118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IMG_20180314_1459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9220" y="2207715"/>
            <a:ext cx="13575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7"/>
          <a:srcRect l="16059" r="7617"/>
          <a:stretch/>
        </p:blipFill>
        <p:spPr>
          <a:xfrm>
            <a:off x="2091359" y="4199072"/>
            <a:ext cx="1462785" cy="1316518"/>
          </a:xfrm>
          <a:prstGeom prst="rect">
            <a:avLst/>
          </a:prstGeom>
        </p:spPr>
      </p:pic>
      <p:pic>
        <p:nvPicPr>
          <p:cNvPr id="3074" name="Picture 2" descr="part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82" y="4581128"/>
            <a:ext cx="2279642" cy="151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877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71401" y="692696"/>
            <a:ext cx="8356600" cy="597639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Breakdown Voltage Test with SiC </a:t>
            </a:r>
            <a:r>
              <a:rPr lang="en-US" b="1" u="sng" dirty="0" err="1"/>
              <a:t>Halfbridge</a:t>
            </a:r>
            <a:r>
              <a:rPr lang="en-US" b="1" u="sng" dirty="0"/>
              <a:t> Tester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DC7D261-D6C9-4383-8FE6-0536EE3F9CF2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2113" y="333375"/>
            <a:ext cx="6911975" cy="345232"/>
          </a:xfrm>
        </p:spPr>
        <p:txBody>
          <a:bodyPr anchor="ctr"/>
          <a:lstStyle/>
          <a:p>
            <a:r>
              <a:rPr lang="de-DE" dirty="0"/>
              <a:t>Thermal </a:t>
            </a:r>
            <a:r>
              <a:rPr lang="de-DE" dirty="0" err="1"/>
              <a:t>Insulation</a:t>
            </a:r>
            <a:r>
              <a:rPr lang="de-DE" dirty="0"/>
              <a:t> Sheet</a:t>
            </a:r>
            <a:br>
              <a:rPr lang="de-DE" dirty="0"/>
            </a:br>
            <a:endParaRPr lang="en-US" sz="1400" dirty="0"/>
          </a:p>
        </p:txBody>
      </p:sp>
      <p:sp>
        <p:nvSpPr>
          <p:cNvPr id="10" name="Rectangle 349"/>
          <p:cNvSpPr>
            <a:spLocks noChangeAspect="1" noChangeArrowheads="1"/>
          </p:cNvSpPr>
          <p:nvPr/>
        </p:nvSpPr>
        <p:spPr bwMode="auto">
          <a:xfrm>
            <a:off x="267837" y="1254672"/>
            <a:ext cx="8642350" cy="18683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ja-JP" sz="1400"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テキスト ボックス 51"/>
          <p:cNvSpPr txBox="1">
            <a:spLocks noChangeArrowheads="1"/>
          </p:cNvSpPr>
          <p:nvPr/>
        </p:nvSpPr>
        <p:spPr bwMode="auto">
          <a:xfrm>
            <a:off x="267837" y="1254672"/>
            <a:ext cx="429158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ja-JP" sz="1600" dirty="0">
                <a:solidFill>
                  <a:schemeClr val="bg1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Sample for Breakdown Voltage Test</a:t>
            </a:r>
            <a:endParaRPr lang="ja-JP" altLang="en-US" sz="1600" b="0" dirty="0">
              <a:solidFill>
                <a:schemeClr val="bg1"/>
              </a:solidFill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2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56" y="1772816"/>
            <a:ext cx="4218992" cy="116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users\70050571\Ishikawa Dai\01 研究\01 実験データ\KIT-IPE\01 Data\04 Insulation sheet(HISET)\01 Pictures\P21507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738310" y="1364738"/>
            <a:ext cx="1449948" cy="18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49"/>
          <p:cNvSpPr>
            <a:spLocks noChangeAspect="1" noChangeArrowheads="1"/>
          </p:cNvSpPr>
          <p:nvPr/>
        </p:nvSpPr>
        <p:spPr bwMode="auto">
          <a:xfrm>
            <a:off x="283757" y="3436620"/>
            <a:ext cx="8642350" cy="24693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ja-JP" sz="1400"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テキスト ボックス 51"/>
          <p:cNvSpPr txBox="1">
            <a:spLocks noChangeArrowheads="1"/>
          </p:cNvSpPr>
          <p:nvPr/>
        </p:nvSpPr>
        <p:spPr bwMode="auto">
          <a:xfrm>
            <a:off x="267838" y="3436620"/>
            <a:ext cx="4284662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ja-JP" sz="1600" dirty="0">
                <a:solidFill>
                  <a:schemeClr val="bg1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Equipment of Breakdown Voltage Test</a:t>
            </a:r>
            <a:endParaRPr lang="ja-JP" altLang="en-US" sz="1600" b="0" dirty="0">
              <a:solidFill>
                <a:schemeClr val="bg1"/>
              </a:solidFill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6" name="Picture 2" descr="d:\users\70050571\Ishikawa Dai\01 研究\01 実験データ\KIT-IPE\01 Data\04 Insulation sheet(HISET)\01 Pictures\IMG_20171025_1657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3"/>
          <a:stretch/>
        </p:blipFill>
        <p:spPr bwMode="auto">
          <a:xfrm>
            <a:off x="412548" y="4060671"/>
            <a:ext cx="3879010" cy="144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IMG_20180314_1459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4916" y="4744747"/>
            <a:ext cx="13575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4"/>
          <p:cNvSpPr>
            <a:spLocks noChangeAspect="1" noChangeArrowheads="1"/>
          </p:cNvSpPr>
          <p:nvPr/>
        </p:nvSpPr>
        <p:spPr bwMode="auto">
          <a:xfrm flipH="1">
            <a:off x="4964272" y="3690816"/>
            <a:ext cx="3867291" cy="120453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b="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kumimoji="0" lang="en-US" altLang="ja-JP" b="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in Air, AC 10 kHz, max. 2 kV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500" b="0" kern="0" dirty="0"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b="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kumimoji="0" lang="en-US" altLang="ja-JP" b="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The voltage increased by 100V.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500" b="0" kern="0" dirty="0"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b="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kumimoji="0" lang="en-US" altLang="ja-JP" b="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Pass/Failure: over 3x10</a:t>
            </a:r>
            <a:r>
              <a:rPr kumimoji="0" lang="en-US" altLang="ja-JP" b="0" kern="0" baseline="300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6</a:t>
            </a:r>
            <a:r>
              <a:rPr kumimoji="0" lang="ja-JP" altLang="en-US" b="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0" lang="en-US" altLang="ja-JP" b="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cycles </a:t>
            </a:r>
            <a:br>
              <a:rPr kumimoji="0" lang="en-US" altLang="ja-JP" b="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kumimoji="0" lang="en-US" altLang="ja-JP" b="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   on each voltage</a:t>
            </a:r>
            <a:endParaRPr kumimoji="0" lang="ja-JP" altLang="en-US" b="0" kern="0" dirty="0"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36096" y="4972661"/>
            <a:ext cx="3070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Tests stopped at 2kV Limit </a:t>
            </a:r>
          </a:p>
          <a:p>
            <a:r>
              <a:rPr lang="en-US" dirty="0"/>
              <a:t>(Test equipment limit)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39752" y="6438853"/>
            <a:ext cx="4670400" cy="360363"/>
          </a:xfr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</p:spTree>
    <p:extLst>
      <p:ext uri="{BB962C8B-B14F-4D97-AF65-F5344CB8AC3E}">
        <p14:creationId xmlns:p14="http://schemas.microsoft.com/office/powerpoint/2010/main" val="3772570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1608B-F082-45C8-8718-C18FEF30B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13" y="189384"/>
            <a:ext cx="6629747" cy="431329"/>
          </a:xfrm>
        </p:spPr>
        <p:txBody>
          <a:bodyPr/>
          <a:lstStyle/>
          <a:p>
            <a:r>
              <a:rPr lang="de-DE" dirty="0"/>
              <a:t>Future KIT DSC Leadframe Module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7B3A59-B8C1-4982-9408-31CA85357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13" y="1198563"/>
            <a:ext cx="4467919" cy="3454573"/>
          </a:xfrm>
        </p:spPr>
        <p:txBody>
          <a:bodyPr/>
          <a:lstStyle/>
          <a:p>
            <a:r>
              <a:rPr lang="en-US" sz="1800" dirty="0"/>
              <a:t>1200V / </a:t>
            </a:r>
            <a:r>
              <a:rPr lang="en-US" sz="1800" b="1" dirty="0"/>
              <a:t>400A IGBT </a:t>
            </a:r>
            <a:r>
              <a:rPr lang="en-US" sz="1800" dirty="0"/>
              <a:t>Double sided cooling Module </a:t>
            </a:r>
          </a:p>
          <a:p>
            <a:r>
              <a:rPr lang="en-US" sz="1800" dirty="0"/>
              <a:t>Soldering/sintering of the IGBT and diode to both Cu-</a:t>
            </a:r>
            <a:r>
              <a:rPr lang="en-US" sz="1800" dirty="0" err="1"/>
              <a:t>leadframes</a:t>
            </a:r>
            <a:endParaRPr lang="en-US" sz="1800" dirty="0"/>
          </a:p>
          <a:p>
            <a:r>
              <a:rPr lang="en-US" sz="1800" dirty="0"/>
              <a:t>Integrated spacer elements in the Cu-</a:t>
            </a:r>
            <a:r>
              <a:rPr lang="en-US" sz="1800" dirty="0" err="1"/>
              <a:t>leadframe</a:t>
            </a:r>
            <a:endParaRPr lang="en-US" sz="1800" dirty="0"/>
          </a:p>
          <a:p>
            <a:r>
              <a:rPr lang="en-US" sz="1800" dirty="0" err="1"/>
              <a:t>Modul</a:t>
            </a:r>
            <a:r>
              <a:rPr lang="en-US" sz="1800" dirty="0"/>
              <a:t> encapsulation with </a:t>
            </a:r>
            <a:r>
              <a:rPr lang="en-US" sz="1800" dirty="0" err="1"/>
              <a:t>dam&amp;fill</a:t>
            </a:r>
            <a:r>
              <a:rPr lang="en-US" sz="1800" dirty="0"/>
              <a:t> material</a:t>
            </a:r>
          </a:p>
          <a:p>
            <a:r>
              <a:rPr lang="en-US" sz="1800" dirty="0"/>
              <a:t>Lamination the </a:t>
            </a:r>
            <a:r>
              <a:rPr lang="en-US" sz="1800" dirty="0" err="1"/>
              <a:t>leadframe</a:t>
            </a:r>
            <a:r>
              <a:rPr lang="en-US" sz="1800" dirty="0"/>
              <a:t> module to the Pin-Fin Cooler with thermally conductive insulation sheets on both sides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8C7535-8CA4-4928-A1E7-0C0DF7E17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770" y="1110983"/>
            <a:ext cx="4001126" cy="15259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2709EAD-79EE-4AF1-BCBC-49EAB592E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19" y="4618121"/>
            <a:ext cx="3524984" cy="16725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A76CBDE-FEA1-4711-800E-F3D84998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770" y="3036809"/>
            <a:ext cx="3885303" cy="156825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9668387-6D95-4FA6-881A-BBE8A3BD7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205" y="4605064"/>
            <a:ext cx="2131267" cy="1632248"/>
          </a:xfrm>
          <a:prstGeom prst="rect">
            <a:avLst/>
          </a:prstGeom>
        </p:spPr>
      </p:pic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39752" y="6438853"/>
            <a:ext cx="4670400" cy="360363"/>
          </a:xfr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48833" y="7413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?</a:t>
            </a:r>
            <a:endParaRPr lang="en-US" dirty="0"/>
          </a:p>
        </p:txBody>
      </p:sp>
      <p:sp>
        <p:nvSpPr>
          <p:cNvPr id="10" name="Pfeil nach rechts 9"/>
          <p:cNvSpPr/>
          <p:nvPr/>
        </p:nvSpPr>
        <p:spPr>
          <a:xfrm>
            <a:off x="1845404" y="898836"/>
            <a:ext cx="263158" cy="544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2092450" y="741376"/>
            <a:ext cx="463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</a:rPr>
              <a:t>Top Side </a:t>
            </a:r>
            <a:r>
              <a:rPr lang="en-US" i="1" dirty="0" err="1">
                <a:latin typeface="Cambria" panose="02040503050406030204" pitchFamily="18" charset="0"/>
              </a:rPr>
              <a:t>solderable</a:t>
            </a:r>
            <a:r>
              <a:rPr lang="en-US" i="1" dirty="0">
                <a:latin typeface="Cambria" panose="02040503050406030204" pitchFamily="18" charset="0"/>
              </a:rPr>
              <a:t> Dies: SiC with Au Top: Cree</a:t>
            </a:r>
          </a:p>
        </p:txBody>
      </p:sp>
    </p:spTree>
    <p:extLst>
      <p:ext uri="{BB962C8B-B14F-4D97-AF65-F5344CB8AC3E}">
        <p14:creationId xmlns:p14="http://schemas.microsoft.com/office/powerpoint/2010/main" val="1858983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113" y="82513"/>
            <a:ext cx="6911975" cy="561975"/>
          </a:xfrm>
        </p:spPr>
        <p:txBody>
          <a:bodyPr/>
          <a:lstStyle/>
          <a:p>
            <a:r>
              <a:rPr lang="de-DE" dirty="0" err="1"/>
              <a:t>Collaborations</a:t>
            </a:r>
            <a:r>
              <a:rPr lang="de-DE" dirty="0"/>
              <a:t> and Projects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3747839" cy="1510357"/>
          </a:xfrm>
        </p:spPr>
        <p:txBody>
          <a:bodyPr/>
          <a:lstStyle/>
          <a:p>
            <a:r>
              <a:rPr lang="de-DE" dirty="0"/>
              <a:t>Heraeus</a:t>
            </a:r>
          </a:p>
          <a:p>
            <a:r>
              <a:rPr lang="de-DE" dirty="0"/>
              <a:t>Hitachi Chemicals</a:t>
            </a:r>
          </a:p>
          <a:p>
            <a:r>
              <a:rPr lang="de-DE" dirty="0" err="1"/>
              <a:t>Schaeffler</a:t>
            </a:r>
            <a:r>
              <a:rPr lang="de-DE" dirty="0"/>
              <a:t> – Share am KIT</a:t>
            </a:r>
          </a:p>
          <a:p>
            <a:r>
              <a:rPr lang="de-DE" dirty="0"/>
              <a:t>3-5 PE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Dr.-Ing. T. Blank -  Electronic Packaging, Interconnects and Huge Battery Systems</a:t>
            </a:r>
            <a:endParaRPr lang="en-US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392113" y="2759750"/>
            <a:ext cx="3134184" cy="150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ETI</a:t>
            </a:r>
          </a:p>
          <a:p>
            <a:r>
              <a:rPr lang="de-DE" kern="0" dirty="0"/>
              <a:t>IAI</a:t>
            </a:r>
          </a:p>
          <a:p>
            <a:r>
              <a:rPr lang="de-DE" kern="0" dirty="0"/>
              <a:t>IAM-ESS</a:t>
            </a:r>
          </a:p>
          <a:p>
            <a:r>
              <a:rPr lang="de-DE" kern="0" dirty="0"/>
              <a:t>INT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535996" y="1337951"/>
            <a:ext cx="4140460" cy="281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3D-Kupferdruck und Keramikdruck für Leistungselektronik (ADD-Power)</a:t>
            </a:r>
          </a:p>
          <a:p>
            <a:r>
              <a:rPr lang="de-DE" kern="0" dirty="0"/>
              <a:t>GRK-2nd </a:t>
            </a:r>
            <a:r>
              <a:rPr lang="de-DE" kern="0" dirty="0" err="1"/>
              <a:t>Period</a:t>
            </a:r>
            <a:endParaRPr lang="de-DE" kern="0" dirty="0"/>
          </a:p>
          <a:p>
            <a:r>
              <a:rPr lang="de-DE" kern="0" dirty="0"/>
              <a:t>35-PE GaAs und Conti: </a:t>
            </a:r>
            <a:r>
              <a:rPr lang="de-DE" kern="0" dirty="0" err="1"/>
              <a:t>Modulbau</a:t>
            </a:r>
            <a:r>
              <a:rPr lang="de-DE" kern="0" dirty="0"/>
              <a:t> ?</a:t>
            </a:r>
          </a:p>
          <a:p>
            <a:r>
              <a:rPr lang="de-DE" kern="0" dirty="0"/>
              <a:t>EU-Batterie</a:t>
            </a:r>
          </a:p>
          <a:p>
            <a:r>
              <a:rPr lang="de-DE" kern="0" dirty="0"/>
              <a:t>CSC-</a:t>
            </a:r>
            <a:r>
              <a:rPr lang="de-DE" kern="0" dirty="0" err="1"/>
              <a:t>HongPeng</a:t>
            </a:r>
            <a:r>
              <a:rPr lang="de-DE" kern="0" dirty="0"/>
              <a:t> (…)</a:t>
            </a:r>
          </a:p>
          <a:p>
            <a:endParaRPr lang="de-DE" kern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881C388-7FB1-4D25-84E7-057E46E3EC1F}"/>
              </a:ext>
            </a:extLst>
          </p:cNvPr>
          <p:cNvSpPr txBox="1">
            <a:spLocks/>
          </p:cNvSpPr>
          <p:nvPr/>
        </p:nvSpPr>
        <p:spPr bwMode="auto">
          <a:xfrm>
            <a:off x="3275856" y="4653136"/>
            <a:ext cx="3134184" cy="19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EU-SmILES</a:t>
            </a:r>
          </a:p>
          <a:p>
            <a:r>
              <a:rPr lang="de-DE" kern="0" dirty="0"/>
              <a:t>BMBF – ENSURE</a:t>
            </a:r>
          </a:p>
          <a:p>
            <a:r>
              <a:rPr lang="de-DE" kern="0" dirty="0"/>
              <a:t>Graduiertenkolleg ESD</a:t>
            </a:r>
          </a:p>
        </p:txBody>
      </p:sp>
    </p:spTree>
    <p:extLst>
      <p:ext uri="{BB962C8B-B14F-4D97-AF65-F5344CB8AC3E}">
        <p14:creationId xmlns:p14="http://schemas.microsoft.com/office/powerpoint/2010/main" val="3618175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657" y="678607"/>
            <a:ext cx="1825342" cy="14734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40 kW Integrated Power Module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</p:spPr>
        <p:txBody>
          <a:bodyPr/>
          <a:lstStyle/>
          <a:p>
            <a:r>
              <a:rPr lang="en-US"/>
              <a:t>Dr.-Ing. T. Blank -  Electronic Packaging, Interconnects and Huge Battery Systems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297887" y="1052513"/>
            <a:ext cx="5066201" cy="3792513"/>
            <a:chOff x="958417" y="826921"/>
            <a:chExt cx="5157380" cy="3899123"/>
          </a:xfrm>
        </p:grpSpPr>
        <p:sp>
          <p:nvSpPr>
            <p:cNvPr id="29" name="Rechteck 28"/>
            <p:cNvSpPr/>
            <p:nvPr/>
          </p:nvSpPr>
          <p:spPr>
            <a:xfrm>
              <a:off x="2807447" y="1122480"/>
              <a:ext cx="1891980" cy="21919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fik 1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58417" y="1557692"/>
              <a:ext cx="5157380" cy="3168352"/>
            </a:xfrm>
            <a:prstGeom prst="rect">
              <a:avLst/>
            </a:prstGeom>
          </p:spPr>
        </p:pic>
        <p:sp>
          <p:nvSpPr>
            <p:cNvPr id="28" name="Rechteck 27"/>
            <p:cNvSpPr/>
            <p:nvPr/>
          </p:nvSpPr>
          <p:spPr>
            <a:xfrm>
              <a:off x="1413600" y="1124624"/>
              <a:ext cx="1393847" cy="2191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4699427" y="1122479"/>
              <a:ext cx="1393848" cy="219195"/>
            </a:xfrm>
            <a:prstGeom prst="rect">
              <a:avLst/>
            </a:prstGeom>
            <a:solidFill>
              <a:srgbClr val="E8C6E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1413600" y="1341675"/>
              <a:ext cx="1393847" cy="324035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hteck 41"/>
            <p:cNvSpPr/>
            <p:nvPr/>
          </p:nvSpPr>
          <p:spPr>
            <a:xfrm>
              <a:off x="2807447" y="1123447"/>
              <a:ext cx="1891980" cy="345858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hteck 42"/>
            <p:cNvSpPr/>
            <p:nvPr/>
          </p:nvSpPr>
          <p:spPr>
            <a:xfrm>
              <a:off x="4696882" y="1123823"/>
              <a:ext cx="1396392" cy="345820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3322233" y="1387028"/>
              <a:ext cx="2771041" cy="14754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hteck 40"/>
            <p:cNvSpPr/>
            <p:nvPr/>
          </p:nvSpPr>
          <p:spPr>
            <a:xfrm>
              <a:off x="4193379" y="1333002"/>
              <a:ext cx="158779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+mn-lt"/>
                </a:rPr>
                <a:t>Cu</a:t>
              </a:r>
              <a:r>
                <a:rPr lang="de-DE" sz="1200" b="1" dirty="0">
                  <a:latin typeface="+mn-lt"/>
                </a:rPr>
                <a:t>: 500 µm</a:t>
              </a:r>
              <a:endParaRPr lang="en-US" sz="1200" b="1" dirty="0">
                <a:latin typeface="+mn-lt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1439492" y="1386987"/>
              <a:ext cx="1823139" cy="147581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1729183" y="1333003"/>
              <a:ext cx="100700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+mn-lt"/>
                </a:rPr>
                <a:t>Cu</a:t>
              </a:r>
              <a:r>
                <a:rPr lang="de-DE" sz="1200" b="1" dirty="0">
                  <a:latin typeface="+mn-lt"/>
                </a:rPr>
                <a:t>: 300 µm</a:t>
              </a:r>
              <a:endParaRPr lang="en-US" sz="1200" b="1" dirty="0">
                <a:latin typeface="+mn-lt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1754845" y="1079261"/>
              <a:ext cx="7457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>
                  <a:latin typeface="Calibri" panose="020F0502020204030204" pitchFamily="34" charset="0"/>
                </a:rPr>
                <a:t>630 µm</a:t>
              </a:r>
              <a:endParaRPr lang="en-US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3412661" y="1079261"/>
              <a:ext cx="7457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>
                  <a:latin typeface="Calibri" panose="020F0502020204030204" pitchFamily="34" charset="0"/>
                </a:rPr>
                <a:t>380 µm</a:t>
              </a:r>
              <a:endParaRPr lang="en-US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5024037" y="1067986"/>
              <a:ext cx="8923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>
                  <a:latin typeface="Calibri" panose="020F0502020204030204" pitchFamily="34" charset="0"/>
                </a:rPr>
                <a:t>250 µm</a:t>
              </a:r>
              <a:endParaRPr lang="en-US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1382319" y="826921"/>
              <a:ext cx="9453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</a:rPr>
                <a:t>Ceramics</a:t>
              </a:r>
              <a:r>
                <a:rPr lang="de-DE" sz="1400" b="1" dirty="0">
                  <a:latin typeface="Calibri" panose="020F0502020204030204" pitchFamily="34" charset="0"/>
                </a:rPr>
                <a:t>: </a:t>
              </a:r>
              <a:endParaRPr lang="en-US" sz="1400" dirty="0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1413599" y="902815"/>
              <a:ext cx="841895" cy="2170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hteck 17"/>
          <p:cNvSpPr/>
          <p:nvPr/>
        </p:nvSpPr>
        <p:spPr>
          <a:xfrm>
            <a:off x="288327" y="734964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R</a:t>
            </a:r>
            <a:r>
              <a:rPr lang="en-US" b="1" baseline="-25000" dirty="0" err="1"/>
              <a:t>th</a:t>
            </a:r>
            <a:r>
              <a:rPr lang="en-US" b="1" dirty="0"/>
              <a:t> evaluation of substrate materials</a:t>
            </a:r>
          </a:p>
        </p:txBody>
      </p:sp>
      <p:sp>
        <p:nvSpPr>
          <p:cNvPr id="46" name="Inhaltsplatzhalter 2"/>
          <p:cNvSpPr txBox="1">
            <a:spLocks/>
          </p:cNvSpPr>
          <p:nvPr/>
        </p:nvSpPr>
        <p:spPr bwMode="auto">
          <a:xfrm>
            <a:off x="525144" y="5018697"/>
            <a:ext cx="4968552" cy="6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 err="1"/>
              <a:t>R</a:t>
            </a:r>
            <a:r>
              <a:rPr lang="en-US" sz="1600" kern="0" baseline="-25000" dirty="0" err="1"/>
              <a:t>th</a:t>
            </a:r>
            <a:r>
              <a:rPr lang="en-US" sz="1600" kern="0" dirty="0"/>
              <a:t> for diodes higher than MOSFETs (diode size)</a:t>
            </a:r>
          </a:p>
          <a:p>
            <a:r>
              <a:rPr lang="en-US" sz="1600" kern="0" dirty="0" err="1"/>
              <a:t>AlN</a:t>
            </a:r>
            <a:r>
              <a:rPr lang="en-US" sz="1600" kern="0" dirty="0"/>
              <a:t>-AMB comparable to Si</a:t>
            </a:r>
            <a:r>
              <a:rPr lang="en-US" sz="1600" kern="0" baseline="-25000" dirty="0"/>
              <a:t>3</a:t>
            </a:r>
            <a:r>
              <a:rPr lang="en-US" sz="1600" kern="0" dirty="0"/>
              <a:t>N</a:t>
            </a:r>
            <a:r>
              <a:rPr lang="en-US" sz="1600" kern="0" baseline="-25000" dirty="0"/>
              <a:t>4</a:t>
            </a:r>
            <a:r>
              <a:rPr lang="en-US" sz="1600" kern="0" dirty="0"/>
              <a:t>-AMB</a:t>
            </a:r>
          </a:p>
        </p:txBody>
      </p:sp>
      <p:sp>
        <p:nvSpPr>
          <p:cNvPr id="3" name="Pfeil nach rechts 2"/>
          <p:cNvSpPr/>
          <p:nvPr/>
        </p:nvSpPr>
        <p:spPr>
          <a:xfrm>
            <a:off x="2026195" y="5909320"/>
            <a:ext cx="242343" cy="146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bgerundetes Rechteck 5"/>
          <p:cNvSpPr/>
          <p:nvPr/>
        </p:nvSpPr>
        <p:spPr>
          <a:xfrm>
            <a:off x="2483767" y="5685240"/>
            <a:ext cx="6336383" cy="585089"/>
          </a:xfrm>
          <a:prstGeom prst="roundRect">
            <a:avLst>
              <a:gd name="adj" fmla="val 937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kern="0" dirty="0">
                <a:solidFill>
                  <a:schemeClr val="tx1"/>
                </a:solidFill>
              </a:rPr>
              <a:t>For 40 kWh LLC module, 250 µm Si</a:t>
            </a:r>
            <a:r>
              <a:rPr lang="en-US" sz="1600" b="1" kern="0" baseline="-25000" dirty="0">
                <a:solidFill>
                  <a:schemeClr val="tx1"/>
                </a:solidFill>
              </a:rPr>
              <a:t>3</a:t>
            </a:r>
            <a:r>
              <a:rPr lang="en-US" sz="1600" b="1" kern="0" dirty="0">
                <a:solidFill>
                  <a:schemeClr val="tx1"/>
                </a:solidFill>
              </a:rPr>
              <a:t>N</a:t>
            </a:r>
            <a:r>
              <a:rPr lang="en-US" sz="1600" b="1" kern="0" baseline="-25000" dirty="0">
                <a:solidFill>
                  <a:schemeClr val="tx1"/>
                </a:solidFill>
              </a:rPr>
              <a:t>4</a:t>
            </a:r>
            <a:r>
              <a:rPr lang="en-US" sz="1600" b="1" kern="0" dirty="0">
                <a:solidFill>
                  <a:schemeClr val="tx1"/>
                </a:solidFill>
              </a:rPr>
              <a:t>-AMB best substrate due to robustness in thermal shocks and thermal conduction</a:t>
            </a:r>
          </a:p>
        </p:txBody>
      </p:sp>
    </p:spTree>
    <p:extLst>
      <p:ext uri="{BB962C8B-B14F-4D97-AF65-F5344CB8AC3E}">
        <p14:creationId xmlns:p14="http://schemas.microsoft.com/office/powerpoint/2010/main" val="4245177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bgerundetes Rechteck 18"/>
          <p:cNvSpPr/>
          <p:nvPr/>
        </p:nvSpPr>
        <p:spPr>
          <a:xfrm>
            <a:off x="971600" y="5661248"/>
            <a:ext cx="7762191" cy="55824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err="1">
                <a:solidFill>
                  <a:schemeClr val="tx1"/>
                </a:solidFill>
              </a:rPr>
              <a:t>Combination</a:t>
            </a:r>
            <a:r>
              <a:rPr lang="de-DE" b="1" dirty="0">
                <a:solidFill>
                  <a:schemeClr val="tx1"/>
                </a:solidFill>
              </a:rPr>
              <a:t> DCB </a:t>
            </a:r>
            <a:r>
              <a:rPr lang="de-DE" b="1" dirty="0" err="1">
                <a:solidFill>
                  <a:schemeClr val="tx1"/>
                </a:solidFill>
              </a:rPr>
              <a:t>and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Cu-Thickfilm</a:t>
            </a:r>
            <a:r>
              <a:rPr lang="de-DE" b="1" dirty="0">
                <a:solidFill>
                  <a:schemeClr val="tx1"/>
                </a:solidFill>
              </a:rPr>
              <a:t>           Intelligent Power Modules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 </a:t>
            </a:r>
            <a:r>
              <a:rPr lang="de-DE" dirty="0" err="1"/>
              <a:t>Thickfilm</a:t>
            </a:r>
            <a:r>
              <a:rPr lang="de-DE" dirty="0"/>
              <a:t> </a:t>
            </a:r>
            <a:r>
              <a:rPr lang="de-DE" dirty="0" err="1"/>
              <a:t>modules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</p:spPr>
        <p:txBody>
          <a:bodyPr/>
          <a:lstStyle/>
          <a:p>
            <a:r>
              <a:rPr lang="en-US"/>
              <a:t>Dr.-Ing. T. Blank -  Electronic Packaging, Interconnects and Huge Battery Systems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18" name="Pfeil nach rechts 17"/>
          <p:cNvSpPr/>
          <p:nvPr/>
        </p:nvSpPr>
        <p:spPr>
          <a:xfrm>
            <a:off x="5021573" y="5834218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53" y="2829728"/>
            <a:ext cx="2525830" cy="138617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143" t="2574" r="11429" b="3293"/>
          <a:stretch/>
        </p:blipFill>
        <p:spPr>
          <a:xfrm>
            <a:off x="233518" y="980728"/>
            <a:ext cx="4104456" cy="417646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1180634"/>
            <a:ext cx="1786924" cy="1385323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4569" t="13817" r="5458" b="9907"/>
          <a:stretch/>
        </p:blipFill>
        <p:spPr>
          <a:xfrm>
            <a:off x="4067945" y="1062601"/>
            <a:ext cx="2902820" cy="61112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4611877" y="4153073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Insulation</a:t>
            </a:r>
            <a:r>
              <a:rPr lang="de-DE" dirty="0"/>
              <a:t> Layer (</a:t>
            </a:r>
            <a:r>
              <a:rPr lang="de-DE" dirty="0" err="1"/>
              <a:t>blue</a:t>
            </a:r>
            <a:r>
              <a:rPr lang="de-DE" dirty="0"/>
              <a:t>) on </a:t>
            </a:r>
            <a:r>
              <a:rPr lang="de-DE" dirty="0" err="1"/>
              <a:t>Cu-Thickfilm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4488752" y="1715708"/>
            <a:ext cx="206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Warpage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critical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6707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bgerundetes Rechteck 18"/>
          <p:cNvSpPr/>
          <p:nvPr/>
        </p:nvSpPr>
        <p:spPr>
          <a:xfrm>
            <a:off x="2422890" y="5661248"/>
            <a:ext cx="6552728" cy="55824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err="1">
                <a:solidFill>
                  <a:schemeClr val="tx1"/>
                </a:solidFill>
              </a:rPr>
              <a:t>Substratintegriete</a:t>
            </a:r>
            <a:r>
              <a:rPr lang="de-DE" b="1" dirty="0">
                <a:solidFill>
                  <a:schemeClr val="tx1"/>
                </a:solidFill>
              </a:rPr>
              <a:t> Kühlung: Aufwändig in der Herstellung und schwache Performance -&gt; 3D Druck?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 </a:t>
            </a:r>
            <a:r>
              <a:rPr lang="de-DE" dirty="0" err="1"/>
              <a:t>Thickfilm</a:t>
            </a:r>
            <a:r>
              <a:rPr lang="de-DE" dirty="0"/>
              <a:t> </a:t>
            </a:r>
            <a:r>
              <a:rPr lang="de-DE" dirty="0" err="1"/>
              <a:t>modules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</p:spPr>
        <p:txBody>
          <a:bodyPr/>
          <a:lstStyle/>
          <a:p>
            <a:r>
              <a:rPr lang="en-US"/>
              <a:t>Dr.-Ing. T. Blank -  Electronic Packaging, Interconnects and Huge Battery Systems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04.03.2020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16557"/>
            <a:ext cx="2864180" cy="284669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335" y="2699361"/>
            <a:ext cx="2961377" cy="222024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92591" y="4752649"/>
            <a:ext cx="3113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Reference Module, </a:t>
            </a:r>
            <a:r>
              <a:rPr lang="de-DE" sz="1600" dirty="0" err="1"/>
              <a:t>Cu-Thickfilm</a:t>
            </a:r>
            <a:endParaRPr lang="de-DE" sz="1600" dirty="0"/>
          </a:p>
          <a:p>
            <a:r>
              <a:rPr lang="de-DE" sz="1600" dirty="0"/>
              <a:t>on 635 µm Al</a:t>
            </a:r>
            <a:r>
              <a:rPr lang="de-DE" sz="1600" baseline="-25000" dirty="0"/>
              <a:t>2</a:t>
            </a:r>
            <a:r>
              <a:rPr lang="de-DE" sz="1600" dirty="0"/>
              <a:t>O</a:t>
            </a:r>
            <a:r>
              <a:rPr lang="de-DE" sz="1600" baseline="-25000" dirty="0"/>
              <a:t>3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87" y="1002126"/>
            <a:ext cx="2109803" cy="17764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87" y="3023874"/>
            <a:ext cx="1989302" cy="198930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/>
          <a:srcRect l="7143" t="2574" r="11429" b="3293"/>
          <a:stretch/>
        </p:blipFill>
        <p:spPr>
          <a:xfrm>
            <a:off x="3166415" y="946460"/>
            <a:ext cx="1710190" cy="174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71401" y="692696"/>
            <a:ext cx="8356600" cy="597639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Sintering reaction and Features</a:t>
            </a:r>
          </a:p>
          <a:p>
            <a:pPr marL="0" indent="0">
              <a:buNone/>
            </a:pPr>
            <a:endParaRPr lang="en-US" sz="1800" dirty="0"/>
          </a:p>
          <a:p>
            <a:pPr lvl="1"/>
            <a:endParaRPr lang="en-US" sz="16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</p:spPr>
        <p:txBody>
          <a:bodyPr/>
          <a:lstStyle/>
          <a:p>
            <a:r>
              <a:rPr lang="de-DE" dirty="0"/>
              <a:t>Dr.-Ing. T. Blank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DC7D261-D6C9-4383-8FE6-0536EE3F9CF2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Cu Sinter Paste</a:t>
            </a:r>
            <a:br>
              <a:rPr lang="de-DE" altLang="ja-JP" dirty="0"/>
            </a:br>
            <a:endParaRPr lang="en-US" sz="1400" dirty="0"/>
          </a:p>
        </p:txBody>
      </p:sp>
      <p:sp>
        <p:nvSpPr>
          <p:cNvPr id="62" name="正方形/長方形 61"/>
          <p:cNvSpPr/>
          <p:nvPr/>
        </p:nvSpPr>
        <p:spPr bwMode="auto">
          <a:xfrm>
            <a:off x="250826" y="1254671"/>
            <a:ext cx="8641654" cy="306191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ja-JP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64" name="Oval 191"/>
          <p:cNvSpPr>
            <a:spLocks noChangeAspect="1" noChangeArrowheads="1"/>
          </p:cNvSpPr>
          <p:nvPr/>
        </p:nvSpPr>
        <p:spPr bwMode="auto">
          <a:xfrm>
            <a:off x="6058398" y="3047584"/>
            <a:ext cx="298450" cy="2984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0">
                <a:srgbClr val="E69A8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66" name="Oval 192"/>
          <p:cNvSpPr>
            <a:spLocks noChangeAspect="1" noChangeArrowheads="1"/>
          </p:cNvSpPr>
          <p:nvPr/>
        </p:nvSpPr>
        <p:spPr bwMode="auto">
          <a:xfrm>
            <a:off x="5220198" y="2806284"/>
            <a:ext cx="261938" cy="261937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0">
                <a:srgbClr val="E4947A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76" name="Rectangle 193" descr="右上がり対角線"/>
          <p:cNvSpPr>
            <a:spLocks noChangeArrowheads="1"/>
          </p:cNvSpPr>
          <p:nvPr/>
        </p:nvSpPr>
        <p:spPr bwMode="auto">
          <a:xfrm>
            <a:off x="1128955" y="2425284"/>
            <a:ext cx="1600200" cy="1371600"/>
          </a:xfrm>
          <a:prstGeom prst="rect">
            <a:avLst/>
          </a:prstGeom>
          <a:pattFill prst="ltUpDiag">
            <a:fgClr>
              <a:srgbClr val="FFCC0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79" name="Oval 195"/>
          <p:cNvSpPr>
            <a:spLocks noChangeArrowheads="1"/>
          </p:cNvSpPr>
          <p:nvPr/>
        </p:nvSpPr>
        <p:spPr bwMode="auto">
          <a:xfrm>
            <a:off x="1497255" y="2679284"/>
            <a:ext cx="330200" cy="330200"/>
          </a:xfrm>
          <a:prstGeom prst="ellipse">
            <a:avLst/>
          </a:prstGeom>
          <a:gradFill rotWithShape="0">
            <a:gsLst>
              <a:gs pos="0">
                <a:srgbClr val="EBAE9A"/>
              </a:gs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rgbClr val="008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83" name="Oval 196"/>
          <p:cNvSpPr>
            <a:spLocks noChangeAspect="1" noChangeArrowheads="1"/>
          </p:cNvSpPr>
          <p:nvPr/>
        </p:nvSpPr>
        <p:spPr bwMode="auto">
          <a:xfrm>
            <a:off x="1484555" y="3149184"/>
            <a:ext cx="298450" cy="298450"/>
          </a:xfrm>
          <a:prstGeom prst="ellipse">
            <a:avLst/>
          </a:prstGeom>
          <a:gradFill rotWithShape="0">
            <a:gsLst>
              <a:gs pos="0">
                <a:srgbClr val="E9A993"/>
              </a:gs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rgbClr val="008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88" name="Oval 197"/>
          <p:cNvSpPr>
            <a:spLocks noChangeAspect="1" noChangeArrowheads="1"/>
          </p:cNvSpPr>
          <p:nvPr/>
        </p:nvSpPr>
        <p:spPr bwMode="auto">
          <a:xfrm>
            <a:off x="2043355" y="2679284"/>
            <a:ext cx="261938" cy="261937"/>
          </a:xfrm>
          <a:prstGeom prst="ellipse">
            <a:avLst/>
          </a:prstGeom>
          <a:gradFill rotWithShape="0">
            <a:gsLst>
              <a:gs pos="0">
                <a:srgbClr val="E38F73"/>
              </a:gs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rgbClr val="008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89" name="Oval 198"/>
          <p:cNvSpPr>
            <a:spLocks noChangeArrowheads="1"/>
          </p:cNvSpPr>
          <p:nvPr/>
        </p:nvSpPr>
        <p:spPr bwMode="auto">
          <a:xfrm>
            <a:off x="2030655" y="3161884"/>
            <a:ext cx="330200" cy="330200"/>
          </a:xfrm>
          <a:prstGeom prst="ellipse">
            <a:avLst/>
          </a:prstGeom>
          <a:gradFill rotWithShape="0">
            <a:gsLst>
              <a:gs pos="0">
                <a:srgbClr val="E18769"/>
              </a:gs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rgbClr val="008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90" name="Oval 199"/>
          <p:cNvSpPr>
            <a:spLocks noChangeAspect="1" noChangeArrowheads="1"/>
          </p:cNvSpPr>
          <p:nvPr/>
        </p:nvSpPr>
        <p:spPr bwMode="auto">
          <a:xfrm>
            <a:off x="5524998" y="2780884"/>
            <a:ext cx="261938" cy="261937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0">
                <a:srgbClr val="E38F73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91" name="Oval 200"/>
          <p:cNvSpPr>
            <a:spLocks noChangeAspect="1" noChangeArrowheads="1"/>
          </p:cNvSpPr>
          <p:nvPr/>
        </p:nvSpPr>
        <p:spPr bwMode="auto">
          <a:xfrm>
            <a:off x="5766298" y="2768184"/>
            <a:ext cx="298450" cy="2984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0">
                <a:srgbClr val="F0C1B2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93" name="Oval 201"/>
          <p:cNvSpPr>
            <a:spLocks noChangeArrowheads="1"/>
          </p:cNvSpPr>
          <p:nvPr/>
        </p:nvSpPr>
        <p:spPr bwMode="auto">
          <a:xfrm>
            <a:off x="5423398" y="3022184"/>
            <a:ext cx="330200" cy="33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0">
                <a:srgbClr val="EAAD98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94" name="Oval 202"/>
          <p:cNvSpPr>
            <a:spLocks noChangeAspect="1" noChangeArrowheads="1"/>
          </p:cNvSpPr>
          <p:nvPr/>
        </p:nvSpPr>
        <p:spPr bwMode="auto">
          <a:xfrm>
            <a:off x="5651998" y="2984084"/>
            <a:ext cx="261938" cy="261937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0">
                <a:srgbClr val="E9A993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95" name="Text Box 205"/>
          <p:cNvSpPr txBox="1">
            <a:spLocks noChangeArrowheads="1"/>
          </p:cNvSpPr>
          <p:nvPr/>
        </p:nvSpPr>
        <p:spPr bwMode="auto">
          <a:xfrm>
            <a:off x="279229" y="2354382"/>
            <a:ext cx="95410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2E588"/>
                    </a:gs>
                    <a:gs pos="100000">
                      <a:srgbClr val="C99C1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30000"/>
              </a:spcBef>
            </a:pPr>
            <a:r>
              <a:rPr lang="en-US" altLang="ja-JP" dirty="0">
                <a:latin typeface="+mn-lt"/>
                <a:ea typeface="+mn-ea"/>
              </a:rPr>
              <a:t>Solvent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97" name="Text Box 207"/>
          <p:cNvSpPr txBox="1">
            <a:spLocks noChangeArrowheads="1"/>
          </p:cNvSpPr>
          <p:nvPr/>
        </p:nvSpPr>
        <p:spPr bwMode="auto">
          <a:xfrm>
            <a:off x="2593311" y="2147434"/>
            <a:ext cx="258878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2E588"/>
                    </a:gs>
                    <a:gs pos="100000">
                      <a:srgbClr val="C99C1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30000"/>
              </a:spcBef>
            </a:pPr>
            <a:r>
              <a:rPr lang="en-US" altLang="ja-JP" dirty="0">
                <a:latin typeface="+mn-lt"/>
                <a:ea typeface="+mn-ea"/>
              </a:rPr>
              <a:t>Organic dispersant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99" name="Text Box 209"/>
          <p:cNvSpPr txBox="1">
            <a:spLocks noChangeArrowheads="1"/>
          </p:cNvSpPr>
          <p:nvPr/>
        </p:nvSpPr>
        <p:spPr bwMode="auto">
          <a:xfrm>
            <a:off x="725650" y="1778930"/>
            <a:ext cx="2826415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2E588"/>
                    </a:gs>
                    <a:gs pos="100000">
                      <a:srgbClr val="C99C1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30000"/>
              </a:spcBef>
            </a:pPr>
            <a:r>
              <a:rPr lang="en-US" altLang="ja-JP" dirty="0">
                <a:latin typeface="+mn-lt"/>
                <a:ea typeface="+mn-ea"/>
              </a:rPr>
              <a:t>Cu particles</a:t>
            </a:r>
            <a:r>
              <a:rPr lang="ja-JP" altLang="en-US" dirty="0">
                <a:latin typeface="+mn-lt"/>
                <a:ea typeface="+mn-ea"/>
              </a:rPr>
              <a:t> </a:t>
            </a:r>
            <a:r>
              <a:rPr lang="en-US" altLang="ja-JP" dirty="0">
                <a:latin typeface="+mn-lt"/>
                <a:ea typeface="+mn-ea"/>
              </a:rPr>
              <a:t>(</a:t>
            </a:r>
            <a:r>
              <a:rPr lang="en-US" altLang="ja-JP" dirty="0" err="1">
                <a:latin typeface="+mn-lt"/>
                <a:ea typeface="+mn-ea"/>
              </a:rPr>
              <a:t>nano</a:t>
            </a:r>
            <a:r>
              <a:rPr lang="en-US" altLang="ja-JP" dirty="0">
                <a:latin typeface="+mn-lt"/>
                <a:ea typeface="+mn-ea"/>
              </a:rPr>
              <a:t>, micro)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100" name="Text Box 210"/>
          <p:cNvSpPr txBox="1">
            <a:spLocks noChangeArrowheads="1"/>
          </p:cNvSpPr>
          <p:nvPr/>
        </p:nvSpPr>
        <p:spPr bwMode="auto">
          <a:xfrm>
            <a:off x="384408" y="3895977"/>
            <a:ext cx="3095719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2E588"/>
                    </a:gs>
                    <a:gs pos="100000">
                      <a:srgbClr val="C99C1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  <a:spcBef>
                <a:spcPct val="30000"/>
              </a:spcBef>
            </a:pPr>
            <a:r>
              <a:rPr lang="en-US" altLang="ja-JP" dirty="0">
                <a:latin typeface="+mn-lt"/>
                <a:ea typeface="+mn-ea"/>
              </a:rPr>
              <a:t>Composition of metal pastes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102" name="Line 211"/>
          <p:cNvSpPr>
            <a:spLocks noChangeShapeType="1"/>
          </p:cNvSpPr>
          <p:nvPr/>
        </p:nvSpPr>
        <p:spPr bwMode="auto">
          <a:xfrm>
            <a:off x="2912758" y="3111084"/>
            <a:ext cx="208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03" name="Text Box 212"/>
          <p:cNvSpPr txBox="1">
            <a:spLocks noChangeArrowheads="1"/>
          </p:cNvSpPr>
          <p:nvPr/>
        </p:nvSpPr>
        <p:spPr bwMode="auto">
          <a:xfrm>
            <a:off x="3509165" y="3199619"/>
            <a:ext cx="1043876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2E588"/>
                    </a:gs>
                    <a:gs pos="100000">
                      <a:srgbClr val="C99C1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30000"/>
              </a:spcBef>
            </a:pPr>
            <a:r>
              <a:rPr lang="en-US" altLang="ja-JP" dirty="0">
                <a:latin typeface="+mn-lt"/>
                <a:ea typeface="+mn-ea"/>
              </a:rPr>
              <a:t>Heating 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106" name="Text Box 213"/>
          <p:cNvSpPr txBox="1">
            <a:spLocks noChangeArrowheads="1"/>
          </p:cNvSpPr>
          <p:nvPr/>
        </p:nvSpPr>
        <p:spPr bwMode="auto">
          <a:xfrm>
            <a:off x="2531722" y="2566352"/>
            <a:ext cx="2721861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2E588"/>
                    </a:gs>
                    <a:gs pos="100000">
                      <a:srgbClr val="C99C1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30000"/>
              </a:spcBef>
            </a:pPr>
            <a:r>
              <a:rPr lang="en-US" altLang="ja-JP" dirty="0">
                <a:latin typeface="+mn-lt"/>
                <a:ea typeface="+mn-ea"/>
              </a:rPr>
              <a:t>Desorption of solvent </a:t>
            </a:r>
          </a:p>
          <a:p>
            <a:pPr algn="ctr">
              <a:lnSpc>
                <a:spcPct val="70000"/>
              </a:lnSpc>
              <a:spcBef>
                <a:spcPct val="30000"/>
              </a:spcBef>
            </a:pPr>
            <a:r>
              <a:rPr lang="en-US" altLang="ja-JP" dirty="0">
                <a:latin typeface="+mn-lt"/>
                <a:ea typeface="+mn-ea"/>
              </a:rPr>
              <a:t>and dispersant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110" name="Oval 216"/>
          <p:cNvSpPr>
            <a:spLocks noChangeAspect="1" noChangeArrowheads="1"/>
          </p:cNvSpPr>
          <p:nvPr/>
        </p:nvSpPr>
        <p:spPr bwMode="auto">
          <a:xfrm>
            <a:off x="5182098" y="3060284"/>
            <a:ext cx="298450" cy="2984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0">
                <a:srgbClr val="EAAD98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12" name="Oval 217"/>
          <p:cNvSpPr>
            <a:spLocks noChangeArrowheads="1"/>
          </p:cNvSpPr>
          <p:nvPr/>
        </p:nvSpPr>
        <p:spPr bwMode="auto">
          <a:xfrm>
            <a:off x="5296398" y="2869784"/>
            <a:ext cx="330200" cy="33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0">
                <a:srgbClr val="ECB29F"/>
              </a:gs>
              <a:gs pos="0">
                <a:srgbClr val="E69C83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13" name="Text Box 218"/>
          <p:cNvSpPr txBox="1">
            <a:spLocks noChangeArrowheads="1"/>
          </p:cNvSpPr>
          <p:nvPr/>
        </p:nvSpPr>
        <p:spPr bwMode="auto">
          <a:xfrm>
            <a:off x="7578853" y="3708268"/>
            <a:ext cx="1402948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2E588"/>
                    </a:gs>
                    <a:gs pos="100000">
                      <a:srgbClr val="C99C1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30000"/>
              </a:spcBef>
            </a:pPr>
            <a:r>
              <a:rPr lang="en-US" altLang="ja-JP" dirty="0">
                <a:latin typeface="+mn-lt"/>
              </a:rPr>
              <a:t>Sintered Cu</a:t>
            </a:r>
            <a:endParaRPr lang="ja-JP" altLang="en-US" dirty="0">
              <a:latin typeface="+mn-lt"/>
            </a:endParaRPr>
          </a:p>
        </p:txBody>
      </p:sp>
      <p:sp>
        <p:nvSpPr>
          <p:cNvPr id="114" name="Line 219"/>
          <p:cNvSpPr>
            <a:spLocks noChangeShapeType="1"/>
          </p:cNvSpPr>
          <p:nvPr/>
        </p:nvSpPr>
        <p:spPr bwMode="auto">
          <a:xfrm>
            <a:off x="6481516" y="3111084"/>
            <a:ext cx="115212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16" name="Text Box 220"/>
          <p:cNvSpPr txBox="1">
            <a:spLocks noChangeArrowheads="1"/>
          </p:cNvSpPr>
          <p:nvPr/>
        </p:nvSpPr>
        <p:spPr bwMode="auto">
          <a:xfrm>
            <a:off x="6179635" y="3199619"/>
            <a:ext cx="1653017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2E588"/>
                    </a:gs>
                    <a:gs pos="100000">
                      <a:srgbClr val="C99C1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  <a:spcBef>
                <a:spcPct val="30000"/>
              </a:spcBef>
            </a:pPr>
            <a:r>
              <a:rPr lang="en-US" altLang="ja-JP" dirty="0">
                <a:latin typeface="+mn-lt"/>
              </a:rPr>
              <a:t>Heating</a:t>
            </a:r>
          </a:p>
          <a:p>
            <a:pPr algn="ctr">
              <a:lnSpc>
                <a:spcPct val="70000"/>
              </a:lnSpc>
              <a:spcBef>
                <a:spcPct val="30000"/>
              </a:spcBef>
            </a:pPr>
            <a:r>
              <a:rPr lang="en-US" altLang="ja-JP" dirty="0">
                <a:latin typeface="+mn-lt"/>
              </a:rPr>
              <a:t>493 K ~ 573 K</a:t>
            </a:r>
            <a:endParaRPr lang="ja-JP" altLang="en-US" dirty="0">
              <a:latin typeface="+mn-lt"/>
            </a:endParaRPr>
          </a:p>
        </p:txBody>
      </p:sp>
      <p:sp>
        <p:nvSpPr>
          <p:cNvPr id="118" name="Text Box 221"/>
          <p:cNvSpPr txBox="1">
            <a:spLocks noChangeArrowheads="1"/>
          </p:cNvSpPr>
          <p:nvPr/>
        </p:nvSpPr>
        <p:spPr bwMode="auto">
          <a:xfrm>
            <a:off x="6323422" y="2824852"/>
            <a:ext cx="1505540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2E588"/>
                    </a:gs>
                    <a:gs pos="100000">
                      <a:srgbClr val="C99C1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30000"/>
              </a:spcBef>
            </a:pPr>
            <a:r>
              <a:rPr lang="en-US" altLang="ja-JP" dirty="0">
                <a:latin typeface="+mn-lt"/>
                <a:ea typeface="+mn-ea"/>
              </a:rPr>
              <a:t>Grain growth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120" name="AutoShape 222"/>
          <p:cNvSpPr>
            <a:spLocks noChangeArrowheads="1"/>
          </p:cNvSpPr>
          <p:nvPr/>
        </p:nvSpPr>
        <p:spPr bwMode="auto">
          <a:xfrm>
            <a:off x="7749847" y="2857084"/>
            <a:ext cx="558800" cy="482600"/>
          </a:xfrm>
          <a:prstGeom prst="hexagon">
            <a:avLst>
              <a:gd name="adj" fmla="val 28947"/>
              <a:gd name="vf" fmla="val 115470"/>
            </a:avLst>
          </a:prstGeom>
          <a:gradFill rotWithShape="0">
            <a:gsLst>
              <a:gs pos="0">
                <a:schemeClr val="bg1"/>
              </a:gs>
              <a:gs pos="0">
                <a:srgbClr val="EBAE9A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21" name="AutoShape 223"/>
          <p:cNvSpPr>
            <a:spLocks noChangeArrowheads="1"/>
          </p:cNvSpPr>
          <p:nvPr/>
        </p:nvSpPr>
        <p:spPr bwMode="auto">
          <a:xfrm>
            <a:off x="8181647" y="2642771"/>
            <a:ext cx="571500" cy="493713"/>
          </a:xfrm>
          <a:prstGeom prst="hexagon">
            <a:avLst>
              <a:gd name="adj" fmla="val 28939"/>
              <a:gd name="vf" fmla="val 115470"/>
            </a:avLst>
          </a:prstGeom>
          <a:gradFill rotWithShape="0">
            <a:gsLst>
              <a:gs pos="0">
                <a:schemeClr val="bg1"/>
              </a:gs>
              <a:gs pos="0">
                <a:srgbClr val="E9A79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22" name="AutoShape 224"/>
          <p:cNvSpPr>
            <a:spLocks noChangeArrowheads="1"/>
          </p:cNvSpPr>
          <p:nvPr/>
        </p:nvSpPr>
        <p:spPr bwMode="auto">
          <a:xfrm>
            <a:off x="8168947" y="3098384"/>
            <a:ext cx="485775" cy="419100"/>
          </a:xfrm>
          <a:prstGeom prst="hexagon">
            <a:avLst>
              <a:gd name="adj" fmla="val 28977"/>
              <a:gd name="vf" fmla="val 115470"/>
            </a:avLst>
          </a:prstGeom>
          <a:gradFill rotWithShape="0">
            <a:gsLst>
              <a:gs pos="0">
                <a:schemeClr val="bg1"/>
              </a:gs>
              <a:gs pos="0">
                <a:srgbClr val="F1C5B7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25" name="テキスト ボックス 51"/>
          <p:cNvSpPr txBox="1">
            <a:spLocks noChangeArrowheads="1"/>
          </p:cNvSpPr>
          <p:nvPr/>
        </p:nvSpPr>
        <p:spPr bwMode="auto">
          <a:xfrm>
            <a:off x="250825" y="1254671"/>
            <a:ext cx="43338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  <a:ea typeface="HGPｺﾞｼｯｸE" pitchFamily="50" charset="-128"/>
              </a:rPr>
              <a:t>Sintering reaction</a:t>
            </a:r>
          </a:p>
        </p:txBody>
      </p:sp>
      <p:cxnSp>
        <p:nvCxnSpPr>
          <p:cNvPr id="126" name="直線コネクタ 125"/>
          <p:cNvCxnSpPr/>
          <p:nvPr/>
        </p:nvCxnSpPr>
        <p:spPr>
          <a:xfrm flipH="1" flipV="1">
            <a:off x="1332156" y="2022074"/>
            <a:ext cx="323520" cy="81750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/>
          <p:cNvCxnSpPr/>
          <p:nvPr/>
        </p:nvCxnSpPr>
        <p:spPr>
          <a:xfrm flipH="1" flipV="1">
            <a:off x="865801" y="2564772"/>
            <a:ext cx="410106" cy="32861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>
            <a:stCxn id="97" idx="1"/>
            <a:endCxn id="88" idx="7"/>
          </p:cNvCxnSpPr>
          <p:nvPr/>
        </p:nvCxnSpPr>
        <p:spPr>
          <a:xfrm flipH="1">
            <a:off x="2266933" y="2290550"/>
            <a:ext cx="326378" cy="42709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200"/>
          <p:cNvSpPr>
            <a:spLocks noChangeAspect="1" noChangeArrowheads="1"/>
          </p:cNvSpPr>
          <p:nvPr/>
        </p:nvSpPr>
        <p:spPr bwMode="auto">
          <a:xfrm>
            <a:off x="5971506" y="2789338"/>
            <a:ext cx="328747" cy="328747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0">
                <a:srgbClr val="F0C1B2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30" name="Oval 215"/>
          <p:cNvSpPr>
            <a:spLocks noChangeArrowheads="1"/>
          </p:cNvSpPr>
          <p:nvPr/>
        </p:nvSpPr>
        <p:spPr bwMode="auto">
          <a:xfrm>
            <a:off x="5842498" y="3034884"/>
            <a:ext cx="330200" cy="33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0">
                <a:srgbClr val="EDB8A6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33" name="正方形/長方形 132"/>
          <p:cNvSpPr/>
          <p:nvPr/>
        </p:nvSpPr>
        <p:spPr bwMode="auto">
          <a:xfrm>
            <a:off x="250826" y="4415943"/>
            <a:ext cx="8641654" cy="17347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ja-JP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34" name="テキスト ボックス 51"/>
          <p:cNvSpPr txBox="1">
            <a:spLocks noChangeArrowheads="1"/>
          </p:cNvSpPr>
          <p:nvPr/>
        </p:nvSpPr>
        <p:spPr bwMode="auto">
          <a:xfrm>
            <a:off x="250825" y="4415943"/>
            <a:ext cx="43338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  <a:ea typeface="HGPｺﾞｼｯｸE" pitchFamily="50" charset="-128"/>
              </a:rPr>
              <a:t>Features</a:t>
            </a:r>
          </a:p>
        </p:txBody>
      </p:sp>
      <p:sp>
        <p:nvSpPr>
          <p:cNvPr id="135" name="Text Box 210"/>
          <p:cNvSpPr txBox="1">
            <a:spLocks noChangeArrowheads="1"/>
          </p:cNvSpPr>
          <p:nvPr/>
        </p:nvSpPr>
        <p:spPr bwMode="auto">
          <a:xfrm>
            <a:off x="548368" y="5013176"/>
            <a:ext cx="3307316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2E588"/>
                    </a:gs>
                    <a:gs pos="100000">
                      <a:srgbClr val="C99C1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lnSpc>
                <a:spcPct val="7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+mn-lt"/>
              </a:rPr>
              <a:t>High thermal conductivity</a:t>
            </a:r>
            <a:endParaRPr lang="ja-JP" altLang="en-US" b="1" dirty="0">
              <a:latin typeface="+mn-lt"/>
            </a:endParaRPr>
          </a:p>
        </p:txBody>
      </p:sp>
      <p:sp>
        <p:nvSpPr>
          <p:cNvPr id="136" name="Text Box 210"/>
          <p:cNvSpPr txBox="1">
            <a:spLocks noChangeArrowheads="1"/>
          </p:cNvSpPr>
          <p:nvPr/>
        </p:nvSpPr>
        <p:spPr bwMode="auto">
          <a:xfrm>
            <a:off x="548368" y="5409696"/>
            <a:ext cx="2730235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2E588"/>
                    </a:gs>
                    <a:gs pos="100000">
                      <a:srgbClr val="C99C1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lnSpc>
                <a:spcPct val="7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+mn-lt"/>
              </a:rPr>
              <a:t>High heat resistance</a:t>
            </a:r>
            <a:endParaRPr lang="ja-JP" altLang="en-US" b="1" dirty="0">
              <a:latin typeface="+mn-lt"/>
            </a:endParaRPr>
          </a:p>
        </p:txBody>
      </p:sp>
      <p:sp>
        <p:nvSpPr>
          <p:cNvPr id="44" name="Text Box 210"/>
          <p:cNvSpPr txBox="1">
            <a:spLocks noChangeArrowheads="1"/>
          </p:cNvSpPr>
          <p:nvPr/>
        </p:nvSpPr>
        <p:spPr bwMode="auto">
          <a:xfrm>
            <a:off x="539552" y="5815482"/>
            <a:ext cx="2948243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2E588"/>
                    </a:gs>
                    <a:gs pos="100000">
                      <a:srgbClr val="C99C1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lnSpc>
                <a:spcPct val="7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+mn-lt"/>
              </a:rPr>
              <a:t>High bonding strength</a:t>
            </a:r>
            <a:endParaRPr lang="ja-JP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5532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ea"/>
                <a:ea typeface="+mn-ea"/>
              </a:rPr>
              <a:t>Cu Sinter Paste </a:t>
            </a:r>
          </a:p>
        </p:txBody>
      </p:sp>
      <p:sp>
        <p:nvSpPr>
          <p:cNvPr id="5" name="正方形/長方形 13"/>
          <p:cNvSpPr>
            <a:spLocks noChangeArrowheads="1"/>
          </p:cNvSpPr>
          <p:nvPr/>
        </p:nvSpPr>
        <p:spPr bwMode="auto">
          <a:xfrm>
            <a:off x="666348" y="1497807"/>
            <a:ext cx="2438813" cy="37409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latin typeface="+mn-ea"/>
              <a:cs typeface="Arial" charset="0"/>
            </a:endParaRPr>
          </a:p>
        </p:txBody>
      </p:sp>
      <p:pic>
        <p:nvPicPr>
          <p:cNvPr id="6" name="Picture 2" descr="D:\users\22399446\Documents\Hitachi-chem\CuDiebonding-Report\紹介資料\Cuペースト\nanotech2015リーフレット\RIMG0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9" t="20587" r="21553" b="21484"/>
          <a:stretch>
            <a:fillRect/>
          </a:stretch>
        </p:blipFill>
        <p:spPr bwMode="auto">
          <a:xfrm>
            <a:off x="1210826" y="3074409"/>
            <a:ext cx="1449858" cy="1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12"/>
          <p:cNvSpPr txBox="1">
            <a:spLocks noChangeArrowheads="1"/>
          </p:cNvSpPr>
          <p:nvPr/>
        </p:nvSpPr>
        <p:spPr bwMode="auto">
          <a:xfrm>
            <a:off x="666348" y="1497806"/>
            <a:ext cx="1608133" cy="300082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eaLnBrk="1" hangingPunct="1"/>
            <a:r>
              <a:rPr lang="en-US" altLang="ja-JP" sz="1350" b="1" dirty="0">
                <a:solidFill>
                  <a:schemeClr val="bg1"/>
                </a:solidFill>
                <a:latin typeface="+mn-ea"/>
                <a:ea typeface="+mn-ea"/>
              </a:rPr>
              <a:t>Cu sinter paste</a:t>
            </a:r>
            <a:r>
              <a:rPr lang="ja-JP" altLang="en-US" sz="1350" b="1" dirty="0">
                <a:solidFill>
                  <a:schemeClr val="bg1"/>
                </a:solidFill>
                <a:latin typeface="+mn-ea"/>
                <a:ea typeface="+mn-ea"/>
              </a:rPr>
              <a:t>　</a:t>
            </a:r>
            <a:endParaRPr lang="en-US" altLang="ja-JP" sz="135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8" name="Rectangle 349"/>
          <p:cNvSpPr>
            <a:spLocks noChangeAspect="1" noChangeArrowheads="1"/>
          </p:cNvSpPr>
          <p:nvPr/>
        </p:nvSpPr>
        <p:spPr bwMode="auto">
          <a:xfrm>
            <a:off x="3205162" y="1497807"/>
            <a:ext cx="5386388" cy="37409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ja-JP" sz="1050">
              <a:latin typeface="+mn-ea"/>
            </a:endParaRPr>
          </a:p>
        </p:txBody>
      </p:sp>
      <p:sp>
        <p:nvSpPr>
          <p:cNvPr id="9" name="Text Box 350"/>
          <p:cNvSpPr txBox="1">
            <a:spLocks noChangeAspect="1" noChangeArrowheads="1"/>
          </p:cNvSpPr>
          <p:nvPr/>
        </p:nvSpPr>
        <p:spPr bwMode="auto">
          <a:xfrm>
            <a:off x="3705671" y="1801306"/>
            <a:ext cx="181011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eaLnBrk="1" hangingPunct="1"/>
            <a:r>
              <a:rPr lang="en-US" altLang="ja-JP" sz="135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lang="ja-JP" altLang="en-US" sz="135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35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Printing Cu paste</a:t>
            </a:r>
          </a:p>
        </p:txBody>
      </p:sp>
      <p:sp>
        <p:nvSpPr>
          <p:cNvPr id="10" name="Text Box 352"/>
          <p:cNvSpPr txBox="1">
            <a:spLocks noChangeAspect="1" noChangeArrowheads="1"/>
          </p:cNvSpPr>
          <p:nvPr/>
        </p:nvSpPr>
        <p:spPr bwMode="auto">
          <a:xfrm>
            <a:off x="5734496" y="1821547"/>
            <a:ext cx="175240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eaLnBrk="1" hangingPunct="1"/>
            <a:r>
              <a:rPr lang="en-US" altLang="ja-JP" sz="135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lang="ja-JP" altLang="en-US" sz="135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35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Mounting chips  </a:t>
            </a:r>
          </a:p>
        </p:txBody>
      </p:sp>
      <p:sp>
        <p:nvSpPr>
          <p:cNvPr id="11" name="Text Box 352"/>
          <p:cNvSpPr txBox="1">
            <a:spLocks noChangeAspect="1" noChangeArrowheads="1"/>
          </p:cNvSpPr>
          <p:nvPr/>
        </p:nvSpPr>
        <p:spPr bwMode="auto">
          <a:xfrm>
            <a:off x="3888606" y="3652861"/>
            <a:ext cx="40767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eaLnBrk="1" hangingPunct="1"/>
            <a:r>
              <a:rPr lang="en-US" altLang="ja-JP" sz="1350" b="1" dirty="0">
                <a:latin typeface="+mn-ea"/>
                <a:ea typeface="+mn-ea"/>
                <a:cs typeface="Arial" panose="020B0604020202020204" pitchFamily="34" charset="0"/>
              </a:rPr>
              <a:t>3.</a:t>
            </a:r>
            <a:r>
              <a:rPr lang="ja-JP" altLang="en-US" sz="1350" b="1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350" b="1" dirty="0">
                <a:latin typeface="+mn-ea"/>
                <a:ea typeface="+mn-ea"/>
                <a:cs typeface="Arial" panose="020B0604020202020204" pitchFamily="34" charset="0"/>
              </a:rPr>
              <a:t>Heating (</a:t>
            </a:r>
            <a:r>
              <a:rPr lang="en-US" altLang="ja-JP" sz="1350" b="1" dirty="0" err="1">
                <a:solidFill>
                  <a:srgbClr val="FF0000"/>
                </a:solidFill>
                <a:latin typeface="+mn-ea"/>
                <a:ea typeface="+mn-ea"/>
                <a:cs typeface="Arial" panose="020B0604020202020204" pitchFamily="34" charset="0"/>
              </a:rPr>
              <a:t>pressureless</a:t>
            </a:r>
            <a:r>
              <a:rPr lang="en-US" altLang="ja-JP" sz="1350" b="1" dirty="0">
                <a:latin typeface="+mn-ea"/>
                <a:ea typeface="+mn-ea"/>
                <a:cs typeface="Arial" panose="020B0604020202020204" pitchFamily="34" charset="0"/>
              </a:rPr>
              <a:t>,</a:t>
            </a:r>
            <a:r>
              <a:rPr lang="en-US" altLang="ja-JP" sz="1350" b="1" dirty="0">
                <a:latin typeface="+mn-ea"/>
                <a:cs typeface="Arial" panose="020B0604020202020204" pitchFamily="34" charset="0"/>
              </a:rPr>
              <a:t> </a:t>
            </a:r>
            <a:r>
              <a:rPr lang="en-US" altLang="ja-JP" sz="1350" b="1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100% H</a:t>
            </a:r>
            <a:r>
              <a:rPr lang="en-US" altLang="ja-JP" sz="1350" b="1" baseline="-250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2</a:t>
            </a:r>
            <a:r>
              <a:rPr lang="en-US" altLang="ja-JP" sz="1350" b="1" dirty="0">
                <a:latin typeface="+mn-ea"/>
                <a:cs typeface="Arial" panose="020B0604020202020204" pitchFamily="34" charset="0"/>
              </a:rPr>
              <a:t>,</a:t>
            </a:r>
            <a:r>
              <a:rPr lang="en-US" altLang="ja-JP" sz="1350" b="1" dirty="0">
                <a:latin typeface="+mn-ea"/>
                <a:ea typeface="+mn-ea"/>
                <a:cs typeface="Arial" panose="020B0604020202020204" pitchFamily="34" charset="0"/>
              </a:rPr>
              <a:t> 300</a:t>
            </a:r>
            <a:r>
              <a:rPr lang="ja-JP" altLang="en-US" sz="1350" b="1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350" b="1" dirty="0">
                <a:latin typeface="+mn-ea"/>
                <a:ea typeface="+mn-ea"/>
                <a:cs typeface="Arial" panose="020B0604020202020204" pitchFamily="34" charset="0"/>
                <a:sym typeface="Symbol" pitchFamily="18" charset="2"/>
              </a:rPr>
              <a:t></a:t>
            </a:r>
            <a:r>
              <a:rPr lang="en-US" altLang="ja-JP" sz="1350" b="1" dirty="0">
                <a:latin typeface="+mn-ea"/>
                <a:ea typeface="+mn-ea"/>
                <a:cs typeface="Arial" panose="020B0604020202020204" pitchFamily="34" charset="0"/>
              </a:rPr>
              <a:t>C, 1 h) </a:t>
            </a:r>
          </a:p>
          <a:p>
            <a:pPr eaLnBrk="1" hangingPunct="1"/>
            <a:r>
              <a:rPr lang="en-US" altLang="ja-JP" sz="1350" b="1" dirty="0">
                <a:latin typeface="+mn-ea"/>
                <a:ea typeface="+mn-ea"/>
                <a:cs typeface="Arial" panose="020B0604020202020204" pitchFamily="34" charset="0"/>
              </a:rPr>
              <a:t>    or (</a:t>
            </a:r>
            <a:r>
              <a:rPr lang="en-US" altLang="ja-JP" sz="1350" b="1" dirty="0">
                <a:solidFill>
                  <a:srgbClr val="008000"/>
                </a:solidFill>
                <a:latin typeface="+mn-ea"/>
                <a:ea typeface="+mn-ea"/>
                <a:cs typeface="Arial" panose="020B0604020202020204" pitchFamily="34" charset="0"/>
              </a:rPr>
              <a:t>pressure-assist</a:t>
            </a:r>
            <a:r>
              <a:rPr lang="en-US" altLang="ja-JP" sz="1350" b="1" dirty="0">
                <a:latin typeface="+mn-ea"/>
                <a:ea typeface="+mn-ea"/>
                <a:cs typeface="Arial" panose="020B0604020202020204" pitchFamily="34" charset="0"/>
              </a:rPr>
              <a:t>, </a:t>
            </a:r>
            <a:r>
              <a:rPr lang="en-US" altLang="ja-JP" sz="1350" b="1" dirty="0">
                <a:solidFill>
                  <a:srgbClr val="008000"/>
                </a:solidFill>
                <a:latin typeface="+mn-ea"/>
                <a:cs typeface="Arial" panose="020B0604020202020204" pitchFamily="34" charset="0"/>
              </a:rPr>
              <a:t>100% N</a:t>
            </a:r>
            <a:r>
              <a:rPr lang="en-US" altLang="ja-JP" sz="1350" b="1" baseline="-25000" dirty="0">
                <a:solidFill>
                  <a:srgbClr val="008000"/>
                </a:solidFill>
                <a:latin typeface="+mn-ea"/>
                <a:cs typeface="Arial" panose="020B0604020202020204" pitchFamily="34" charset="0"/>
              </a:rPr>
              <a:t>2</a:t>
            </a:r>
            <a:r>
              <a:rPr lang="en-US" altLang="ja-JP" sz="1350" b="1" dirty="0">
                <a:latin typeface="+mn-ea"/>
                <a:cs typeface="Arial" panose="020B0604020202020204" pitchFamily="34" charset="0"/>
              </a:rPr>
              <a:t>, </a:t>
            </a:r>
            <a:r>
              <a:rPr lang="en-US" altLang="ja-JP" sz="1350" b="1" dirty="0">
                <a:latin typeface="+mn-ea"/>
                <a:ea typeface="+mn-ea"/>
                <a:cs typeface="Arial" panose="020B0604020202020204" pitchFamily="34" charset="0"/>
              </a:rPr>
              <a:t>300</a:t>
            </a:r>
            <a:r>
              <a:rPr lang="ja-JP" altLang="en-US" sz="1350" b="1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350" b="1" dirty="0">
                <a:latin typeface="+mn-ea"/>
                <a:ea typeface="+mn-ea"/>
                <a:cs typeface="Arial" panose="020B0604020202020204" pitchFamily="34" charset="0"/>
                <a:sym typeface="Symbol" pitchFamily="18" charset="2"/>
              </a:rPr>
              <a:t></a:t>
            </a:r>
            <a:r>
              <a:rPr lang="en-US" altLang="ja-JP" sz="1350" b="1" dirty="0">
                <a:latin typeface="+mn-ea"/>
                <a:ea typeface="+mn-ea"/>
                <a:cs typeface="Arial" panose="020B0604020202020204" pitchFamily="34" charset="0"/>
              </a:rPr>
              <a:t>C, 5 min)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967541" y="2119093"/>
            <a:ext cx="8196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</a:t>
            </a:r>
            <a:r>
              <a:rPr lang="ja-JP" altLang="en-US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chip</a:t>
            </a:r>
          </a:p>
        </p:txBody>
      </p:sp>
      <p:grpSp>
        <p:nvGrpSpPr>
          <p:cNvPr id="13" name="グループ化 55"/>
          <p:cNvGrpSpPr>
            <a:grpSpLocks/>
          </p:cNvGrpSpPr>
          <p:nvPr/>
        </p:nvGrpSpPr>
        <p:grpSpPr bwMode="auto">
          <a:xfrm>
            <a:off x="3802112" y="2447705"/>
            <a:ext cx="1468040" cy="547688"/>
            <a:chOff x="2839376" y="2117375"/>
            <a:chExt cx="1296144" cy="482780"/>
          </a:xfrm>
        </p:grpSpPr>
        <p:sp>
          <p:nvSpPr>
            <p:cNvPr id="14" name="平行四辺形 48"/>
            <p:cNvSpPr>
              <a:spLocks noChangeArrowheads="1"/>
            </p:cNvSpPr>
            <p:nvPr/>
          </p:nvSpPr>
          <p:spPr bwMode="auto">
            <a:xfrm>
              <a:off x="3145278" y="2296843"/>
              <a:ext cx="629676" cy="181568"/>
            </a:xfrm>
            <a:prstGeom prst="parallelogram">
              <a:avLst>
                <a:gd name="adj" fmla="val 58886"/>
              </a:avLst>
            </a:prstGeom>
            <a:solidFill>
              <a:srgbClr val="FFFFFF">
                <a:lumMod val="65000"/>
              </a:srgbClr>
            </a:solidFill>
            <a:ln w="317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5" name="平行四辺形 2"/>
            <p:cNvSpPr>
              <a:spLocks noChangeArrowheads="1"/>
            </p:cNvSpPr>
            <p:nvPr/>
          </p:nvSpPr>
          <p:spPr bwMode="auto">
            <a:xfrm>
              <a:off x="2839376" y="2147811"/>
              <a:ext cx="1296144" cy="452344"/>
            </a:xfrm>
            <a:prstGeom prst="parallelogram">
              <a:avLst>
                <a:gd name="adj" fmla="val 58887"/>
              </a:avLst>
            </a:prstGeom>
            <a:solidFill>
              <a:srgbClr val="000000">
                <a:lumMod val="85000"/>
                <a:lumOff val="15000"/>
                <a:alpha val="49019"/>
              </a:srgbClr>
            </a:solidFill>
            <a:ln w="317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6" name="平行四辺形 47"/>
            <p:cNvSpPr>
              <a:spLocks noChangeArrowheads="1"/>
            </p:cNvSpPr>
            <p:nvPr/>
          </p:nvSpPr>
          <p:spPr bwMode="auto">
            <a:xfrm>
              <a:off x="3320831" y="2328329"/>
              <a:ext cx="305902" cy="90259"/>
            </a:xfrm>
            <a:prstGeom prst="parallelogram">
              <a:avLst>
                <a:gd name="adj" fmla="val 58887"/>
              </a:avLst>
            </a:prstGeom>
            <a:solidFill>
              <a:srgbClr val="FFFFFF">
                <a:lumMod val="85000"/>
              </a:srgbClr>
            </a:solidFill>
            <a:ln w="317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7" name="フリーフォーム 16"/>
            <p:cNvSpPr/>
            <p:nvPr/>
          </p:nvSpPr>
          <p:spPr bwMode="auto">
            <a:xfrm>
              <a:off x="3133715" y="2117375"/>
              <a:ext cx="786307" cy="175270"/>
            </a:xfrm>
            <a:custGeom>
              <a:avLst/>
              <a:gdLst>
                <a:gd name="connsiteX0" fmla="*/ 64586 w 530284"/>
                <a:gd name="connsiteY0" fmla="*/ 200556 h 203955"/>
                <a:gd name="connsiteX1" fmla="*/ 530284 w 530284"/>
                <a:gd name="connsiteY1" fmla="*/ 203955 h 203955"/>
                <a:gd name="connsiteX2" fmla="*/ 428306 w 530284"/>
                <a:gd name="connsiteY2" fmla="*/ 91779 h 203955"/>
                <a:gd name="connsiteX3" fmla="*/ 428306 w 530284"/>
                <a:gd name="connsiteY3" fmla="*/ 3399 h 203955"/>
                <a:gd name="connsiteX4" fmla="*/ 0 w 530284"/>
                <a:gd name="connsiteY4" fmla="*/ 0 h 203955"/>
                <a:gd name="connsiteX5" fmla="*/ 0 w 530284"/>
                <a:gd name="connsiteY5" fmla="*/ 91779 h 203955"/>
                <a:gd name="connsiteX6" fmla="*/ 64586 w 530284"/>
                <a:gd name="connsiteY6" fmla="*/ 200556 h 203955"/>
                <a:gd name="connsiteX0" fmla="*/ 64586 w 530284"/>
                <a:gd name="connsiteY0" fmla="*/ 203956 h 207355"/>
                <a:gd name="connsiteX1" fmla="*/ 530284 w 530284"/>
                <a:gd name="connsiteY1" fmla="*/ 207355 h 207355"/>
                <a:gd name="connsiteX2" fmla="*/ 428306 w 530284"/>
                <a:gd name="connsiteY2" fmla="*/ 95179 h 207355"/>
                <a:gd name="connsiteX3" fmla="*/ 424907 w 530284"/>
                <a:gd name="connsiteY3" fmla="*/ 0 h 207355"/>
                <a:gd name="connsiteX4" fmla="*/ 0 w 530284"/>
                <a:gd name="connsiteY4" fmla="*/ 3400 h 207355"/>
                <a:gd name="connsiteX5" fmla="*/ 0 w 530284"/>
                <a:gd name="connsiteY5" fmla="*/ 95179 h 207355"/>
                <a:gd name="connsiteX6" fmla="*/ 64586 w 530284"/>
                <a:gd name="connsiteY6" fmla="*/ 203956 h 207355"/>
                <a:gd name="connsiteX0" fmla="*/ 64586 w 530284"/>
                <a:gd name="connsiteY0" fmla="*/ 200556 h 203955"/>
                <a:gd name="connsiteX1" fmla="*/ 530284 w 530284"/>
                <a:gd name="connsiteY1" fmla="*/ 203955 h 203955"/>
                <a:gd name="connsiteX2" fmla="*/ 428306 w 530284"/>
                <a:gd name="connsiteY2" fmla="*/ 91779 h 203955"/>
                <a:gd name="connsiteX3" fmla="*/ 424907 w 530284"/>
                <a:gd name="connsiteY3" fmla="*/ 6798 h 203955"/>
                <a:gd name="connsiteX4" fmla="*/ 0 w 530284"/>
                <a:gd name="connsiteY4" fmla="*/ 0 h 203955"/>
                <a:gd name="connsiteX5" fmla="*/ 0 w 530284"/>
                <a:gd name="connsiteY5" fmla="*/ 91779 h 203955"/>
                <a:gd name="connsiteX6" fmla="*/ 64586 w 530284"/>
                <a:gd name="connsiteY6" fmla="*/ 200556 h 203955"/>
                <a:gd name="connsiteX0" fmla="*/ 64586 w 530284"/>
                <a:gd name="connsiteY0" fmla="*/ 203956 h 207355"/>
                <a:gd name="connsiteX1" fmla="*/ 530284 w 530284"/>
                <a:gd name="connsiteY1" fmla="*/ 207355 h 207355"/>
                <a:gd name="connsiteX2" fmla="*/ 428306 w 530284"/>
                <a:gd name="connsiteY2" fmla="*/ 95179 h 207355"/>
                <a:gd name="connsiteX3" fmla="*/ 428306 w 530284"/>
                <a:gd name="connsiteY3" fmla="*/ 0 h 207355"/>
                <a:gd name="connsiteX4" fmla="*/ 0 w 530284"/>
                <a:gd name="connsiteY4" fmla="*/ 3400 h 207355"/>
                <a:gd name="connsiteX5" fmla="*/ 0 w 530284"/>
                <a:gd name="connsiteY5" fmla="*/ 95179 h 207355"/>
                <a:gd name="connsiteX6" fmla="*/ 64586 w 530284"/>
                <a:gd name="connsiteY6" fmla="*/ 203956 h 207355"/>
                <a:gd name="connsiteX0" fmla="*/ 88380 w 530284"/>
                <a:gd name="connsiteY0" fmla="*/ 203956 h 207355"/>
                <a:gd name="connsiteX1" fmla="*/ 530284 w 530284"/>
                <a:gd name="connsiteY1" fmla="*/ 207355 h 207355"/>
                <a:gd name="connsiteX2" fmla="*/ 428306 w 530284"/>
                <a:gd name="connsiteY2" fmla="*/ 95179 h 207355"/>
                <a:gd name="connsiteX3" fmla="*/ 428306 w 530284"/>
                <a:gd name="connsiteY3" fmla="*/ 0 h 207355"/>
                <a:gd name="connsiteX4" fmla="*/ 0 w 530284"/>
                <a:gd name="connsiteY4" fmla="*/ 3400 h 207355"/>
                <a:gd name="connsiteX5" fmla="*/ 0 w 530284"/>
                <a:gd name="connsiteY5" fmla="*/ 95179 h 207355"/>
                <a:gd name="connsiteX6" fmla="*/ 88380 w 530284"/>
                <a:gd name="connsiteY6" fmla="*/ 203956 h 20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0284" h="207355">
                  <a:moveTo>
                    <a:pt x="88380" y="203956"/>
                  </a:moveTo>
                  <a:lnTo>
                    <a:pt x="530284" y="207355"/>
                  </a:lnTo>
                  <a:lnTo>
                    <a:pt x="428306" y="95179"/>
                  </a:lnTo>
                  <a:lnTo>
                    <a:pt x="428306" y="0"/>
                  </a:lnTo>
                  <a:lnTo>
                    <a:pt x="0" y="3400"/>
                  </a:lnTo>
                  <a:lnTo>
                    <a:pt x="0" y="95179"/>
                  </a:lnTo>
                  <a:lnTo>
                    <a:pt x="88380" y="2039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>
                    <a:lumMod val="75000"/>
                    <a:lumOff val="25000"/>
                  </a:srgbClr>
                </a:gs>
                <a:gs pos="50000">
                  <a:srgbClr val="BBE0E3">
                    <a:shade val="67500"/>
                    <a:satMod val="115000"/>
                  </a:srgbClr>
                </a:gs>
                <a:gs pos="100000">
                  <a:srgbClr val="808080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ea"/>
                <a:cs typeface="Arial" panose="020B0604020202020204" pitchFamily="34" charset="0"/>
              </a:endParaRPr>
            </a:p>
          </p:txBody>
        </p:sp>
        <p:cxnSp>
          <p:nvCxnSpPr>
            <p:cNvPr id="18" name="直線コネクタ 8"/>
            <p:cNvCxnSpPr>
              <a:cxnSpLocks noChangeShapeType="1"/>
              <a:stCxn id="17" idx="5"/>
              <a:endCxn id="17" idx="2"/>
            </p:cNvCxnSpPr>
            <p:nvPr/>
          </p:nvCxnSpPr>
          <p:spPr bwMode="auto">
            <a:xfrm>
              <a:off x="3132382" y="2197401"/>
              <a:ext cx="635745" cy="0"/>
            </a:xfrm>
            <a:prstGeom prst="line">
              <a:avLst/>
            </a:prstGeom>
            <a:noFill/>
            <a:ln w="31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フリーフォーム 4"/>
            <p:cNvSpPr>
              <a:spLocks/>
            </p:cNvSpPr>
            <p:nvPr/>
          </p:nvSpPr>
          <p:spPr bwMode="auto">
            <a:xfrm>
              <a:off x="3320831" y="2276902"/>
              <a:ext cx="381590" cy="51426"/>
            </a:xfrm>
            <a:custGeom>
              <a:avLst/>
              <a:gdLst>
                <a:gd name="T0" fmla="*/ 6688 w 347058"/>
                <a:gd name="T1" fmla="*/ 81501 h 65775"/>
                <a:gd name="T2" fmla="*/ 12780 w 347058"/>
                <a:gd name="T3" fmla="*/ 27482 h 65775"/>
                <a:gd name="T4" fmla="*/ 55413 w 347058"/>
                <a:gd name="T5" fmla="*/ 13979 h 65775"/>
                <a:gd name="T6" fmla="*/ 128499 w 347058"/>
                <a:gd name="T7" fmla="*/ 9477 h 65775"/>
                <a:gd name="T8" fmla="*/ 146771 w 347058"/>
                <a:gd name="T9" fmla="*/ 4975 h 65775"/>
                <a:gd name="T10" fmla="*/ 524386 w 347058"/>
                <a:gd name="T11" fmla="*/ 4975 h 65775"/>
                <a:gd name="T12" fmla="*/ 579200 w 347058"/>
                <a:gd name="T13" fmla="*/ 18479 h 65775"/>
                <a:gd name="T14" fmla="*/ 597473 w 347058"/>
                <a:gd name="T15" fmla="*/ 22982 h 65775"/>
                <a:gd name="T16" fmla="*/ 615744 w 347058"/>
                <a:gd name="T17" fmla="*/ 27482 h 65775"/>
                <a:gd name="T18" fmla="*/ 621835 w 347058"/>
                <a:gd name="T19" fmla="*/ 40987 h 65775"/>
                <a:gd name="T20" fmla="*/ 615744 w 347058"/>
                <a:gd name="T21" fmla="*/ 58993 h 65775"/>
                <a:gd name="T22" fmla="*/ 597473 w 347058"/>
                <a:gd name="T23" fmla="*/ 67997 h 65775"/>
                <a:gd name="T24" fmla="*/ 500024 w 347058"/>
                <a:gd name="T25" fmla="*/ 76999 h 65775"/>
                <a:gd name="T26" fmla="*/ 122409 w 347058"/>
                <a:gd name="T27" fmla="*/ 76999 h 65775"/>
                <a:gd name="T28" fmla="*/ 104138 w 347058"/>
                <a:gd name="T29" fmla="*/ 72498 h 65775"/>
                <a:gd name="T30" fmla="*/ 6688 w 347058"/>
                <a:gd name="T31" fmla="*/ 81501 h 657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47058" h="65775">
                  <a:moveTo>
                    <a:pt x="3733" y="61544"/>
                  </a:moveTo>
                  <a:cubicBezTo>
                    <a:pt x="-4765" y="55879"/>
                    <a:pt x="3384" y="33872"/>
                    <a:pt x="7132" y="20753"/>
                  </a:cubicBezTo>
                  <a:cubicBezTo>
                    <a:pt x="8824" y="14832"/>
                    <a:pt x="27539" y="10980"/>
                    <a:pt x="30927" y="10556"/>
                  </a:cubicBezTo>
                  <a:cubicBezTo>
                    <a:pt x="44466" y="8864"/>
                    <a:pt x="58121" y="8289"/>
                    <a:pt x="71718" y="7156"/>
                  </a:cubicBezTo>
                  <a:cubicBezTo>
                    <a:pt x="75117" y="6023"/>
                    <a:pt x="78355" y="4153"/>
                    <a:pt x="81916" y="3757"/>
                  </a:cubicBezTo>
                  <a:cubicBezTo>
                    <a:pt x="151094" y="-3929"/>
                    <a:pt x="225199" y="2322"/>
                    <a:pt x="292670" y="3757"/>
                  </a:cubicBezTo>
                  <a:lnTo>
                    <a:pt x="323263" y="13955"/>
                  </a:lnTo>
                  <a:lnTo>
                    <a:pt x="333461" y="17354"/>
                  </a:lnTo>
                  <a:lnTo>
                    <a:pt x="343659" y="20753"/>
                  </a:lnTo>
                  <a:cubicBezTo>
                    <a:pt x="344792" y="24152"/>
                    <a:pt x="347058" y="27368"/>
                    <a:pt x="347058" y="30951"/>
                  </a:cubicBezTo>
                  <a:cubicBezTo>
                    <a:pt x="347058" y="35623"/>
                    <a:pt x="346250" y="40661"/>
                    <a:pt x="343659" y="44548"/>
                  </a:cubicBezTo>
                  <a:cubicBezTo>
                    <a:pt x="341393" y="47947"/>
                    <a:pt x="337115" y="49520"/>
                    <a:pt x="333461" y="51347"/>
                  </a:cubicBezTo>
                  <a:cubicBezTo>
                    <a:pt x="318788" y="58684"/>
                    <a:pt x="287500" y="57497"/>
                    <a:pt x="279073" y="58145"/>
                  </a:cubicBezTo>
                  <a:cubicBezTo>
                    <a:pt x="197791" y="71691"/>
                    <a:pt x="249792" y="64296"/>
                    <a:pt x="68319" y="58145"/>
                  </a:cubicBezTo>
                  <a:cubicBezTo>
                    <a:pt x="64738" y="58024"/>
                    <a:pt x="61684" y="55121"/>
                    <a:pt x="58121" y="54746"/>
                  </a:cubicBezTo>
                  <a:cubicBezTo>
                    <a:pt x="40056" y="52845"/>
                    <a:pt x="12231" y="67209"/>
                    <a:pt x="3733" y="61544"/>
                  </a:cubicBez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7108161" y="2794177"/>
            <a:ext cx="9364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Substrate </a:t>
            </a:r>
          </a:p>
        </p:txBody>
      </p:sp>
      <p:sp>
        <p:nvSpPr>
          <p:cNvPr id="21" name="AutoShape 354"/>
          <p:cNvSpPr>
            <a:spLocks noChangeAspect="1" noChangeArrowheads="1"/>
          </p:cNvSpPr>
          <p:nvPr/>
        </p:nvSpPr>
        <p:spPr bwMode="auto">
          <a:xfrm>
            <a:off x="5919916" y="2517952"/>
            <a:ext cx="1320404" cy="379810"/>
          </a:xfrm>
          <a:prstGeom prst="cube">
            <a:avLst>
              <a:gd name="adj" fmla="val 87421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ja-JP" sz="1050" kern="0">
              <a:solidFill>
                <a:sysClr val="windowText" lastClr="00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2" name="AutoShape 355" descr="みかげ石"/>
          <p:cNvSpPr>
            <a:spLocks noChangeAspect="1" noChangeArrowheads="1"/>
          </p:cNvSpPr>
          <p:nvPr/>
        </p:nvSpPr>
        <p:spPr bwMode="auto">
          <a:xfrm>
            <a:off x="6179473" y="2566768"/>
            <a:ext cx="796529" cy="217884"/>
          </a:xfrm>
          <a:prstGeom prst="parallelogram">
            <a:avLst>
              <a:gd name="adj" fmla="val 107810"/>
            </a:avLst>
          </a:prstGeom>
          <a:solidFill>
            <a:srgbClr val="CC33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ja-JP" sz="1050" kern="0">
              <a:solidFill>
                <a:sysClr val="windowText" lastClr="00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3" name="平行四辺形 22"/>
          <p:cNvSpPr/>
          <p:nvPr/>
        </p:nvSpPr>
        <p:spPr bwMode="auto">
          <a:xfrm>
            <a:off x="6302204" y="2580137"/>
            <a:ext cx="545033" cy="149385"/>
          </a:xfrm>
          <a:prstGeom prst="parallelogram">
            <a:avLst>
              <a:gd name="adj" fmla="val 49144"/>
            </a:avLst>
          </a:prstGeom>
          <a:solidFill>
            <a:srgbClr val="FFFFFF">
              <a:lumMod val="5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Moderately" fov="2700000">
              <a:rot lat="18954263" lon="2162858" rev="19988383"/>
            </a:camera>
            <a:lightRig rig="threePt" dir="t">
              <a:rot lat="0" lon="0" rev="4200000"/>
            </a:lightRig>
          </a:scene3d>
          <a:sp3d extrusionH="50800" prstMaterial="metal">
            <a:extrusionClr>
              <a:srgbClr val="333399">
                <a:lumMod val="75000"/>
              </a:srgbClr>
            </a:extrusionClr>
          </a:sp3d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6300917" y="2352455"/>
            <a:ext cx="154781" cy="2988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4022839" y="4420840"/>
            <a:ext cx="1404938" cy="604838"/>
            <a:chOff x="2313" y="3613"/>
            <a:chExt cx="840" cy="362"/>
          </a:xfrm>
        </p:grpSpPr>
        <p:sp>
          <p:nvSpPr>
            <p:cNvPr id="26" name="Rectangle 32"/>
            <p:cNvSpPr>
              <a:spLocks noChangeArrowheads="1"/>
            </p:cNvSpPr>
            <p:nvPr/>
          </p:nvSpPr>
          <p:spPr bwMode="auto">
            <a:xfrm>
              <a:off x="2551" y="3613"/>
              <a:ext cx="363" cy="114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333399">
                    <a:lumMod val="75000"/>
                  </a:srgbClr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 33" descr="みかげ石"/>
            <p:cNvSpPr>
              <a:spLocks noChangeArrowheads="1"/>
            </p:cNvSpPr>
            <p:nvPr/>
          </p:nvSpPr>
          <p:spPr bwMode="auto">
            <a:xfrm>
              <a:off x="2461" y="3724"/>
              <a:ext cx="543" cy="114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333399">
                    <a:lumMod val="75000"/>
                  </a:srgbClr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ectangle 34"/>
            <p:cNvSpPr>
              <a:spLocks noChangeArrowheads="1"/>
            </p:cNvSpPr>
            <p:nvPr/>
          </p:nvSpPr>
          <p:spPr bwMode="auto">
            <a:xfrm>
              <a:off x="2313" y="3838"/>
              <a:ext cx="840" cy="13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333399">
                    <a:lumMod val="75000"/>
                  </a:srgbClr>
                </a:solidFill>
                <a:latin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4124771" y="2657256"/>
            <a:ext cx="266700" cy="46434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3805684" y="3121600"/>
            <a:ext cx="9364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</a:t>
            </a:r>
            <a:r>
              <a:rPr lang="ja-JP" altLang="en-US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paste</a:t>
            </a:r>
            <a:r>
              <a:rPr lang="ja-JP" altLang="en-US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　</a:t>
            </a:r>
          </a:p>
        </p:txBody>
      </p:sp>
      <p:sp>
        <p:nvSpPr>
          <p:cNvPr id="31" name="テキスト ボックス 12"/>
          <p:cNvSpPr txBox="1">
            <a:spLocks noChangeArrowheads="1"/>
          </p:cNvSpPr>
          <p:nvPr/>
        </p:nvSpPr>
        <p:spPr bwMode="auto">
          <a:xfrm>
            <a:off x="3205163" y="1497806"/>
            <a:ext cx="3050835" cy="300082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eaLnBrk="1" hangingPunct="1"/>
            <a:r>
              <a:rPr lang="en-US" altLang="ja-JP" sz="1350" b="1" dirty="0" err="1">
                <a:solidFill>
                  <a:schemeClr val="bg1"/>
                </a:solidFill>
                <a:latin typeface="+mn-ea"/>
                <a:ea typeface="+mn-ea"/>
              </a:rPr>
              <a:t>Pressureless</a:t>
            </a:r>
            <a:r>
              <a:rPr lang="en-US" altLang="ja-JP" sz="1350" b="1" dirty="0">
                <a:solidFill>
                  <a:schemeClr val="bg1"/>
                </a:solidFill>
                <a:latin typeface="+mn-ea"/>
                <a:ea typeface="+mn-ea"/>
              </a:rPr>
              <a:t> bonding process</a:t>
            </a:r>
            <a:r>
              <a:rPr lang="ja-JP" altLang="en-US" sz="1350" b="1" dirty="0">
                <a:solidFill>
                  <a:schemeClr val="bg1"/>
                </a:solidFill>
                <a:latin typeface="+mn-ea"/>
                <a:ea typeface="+mn-ea"/>
              </a:rPr>
              <a:t>　　</a:t>
            </a:r>
            <a:endParaRPr lang="en-US" altLang="ja-JP" sz="135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2" name="Line 24"/>
          <p:cNvSpPr>
            <a:spLocks noChangeShapeType="1"/>
          </p:cNvSpPr>
          <p:nvPr/>
        </p:nvSpPr>
        <p:spPr bwMode="auto">
          <a:xfrm flipH="1" flipV="1">
            <a:off x="6947427" y="2701308"/>
            <a:ext cx="205978" cy="1571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33" name="Line 24"/>
          <p:cNvSpPr>
            <a:spLocks noChangeShapeType="1"/>
          </p:cNvSpPr>
          <p:nvPr/>
        </p:nvSpPr>
        <p:spPr bwMode="auto">
          <a:xfrm flipH="1" flipV="1">
            <a:off x="6286629" y="2742980"/>
            <a:ext cx="0" cy="25598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6123514" y="2997775"/>
            <a:ext cx="9364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</a:t>
            </a:r>
            <a:r>
              <a:rPr lang="ja-JP" altLang="en-US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paste</a:t>
            </a:r>
            <a:r>
              <a:rPr lang="ja-JP" altLang="en-US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　</a:t>
            </a:r>
          </a:p>
        </p:txBody>
      </p:sp>
      <p:sp>
        <p:nvSpPr>
          <p:cNvPr id="35" name="右矢印 34"/>
          <p:cNvSpPr/>
          <p:nvPr/>
        </p:nvSpPr>
        <p:spPr>
          <a:xfrm>
            <a:off x="5411837" y="2587008"/>
            <a:ext cx="340519" cy="257175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+mn-ea"/>
              <a:cs typeface="Arial" panose="020B0604020202020204" pitchFamily="34" charset="0"/>
            </a:endParaRPr>
          </a:p>
        </p:txBody>
      </p:sp>
      <p:sp>
        <p:nvSpPr>
          <p:cNvPr id="36" name="右矢印 35"/>
          <p:cNvSpPr/>
          <p:nvPr/>
        </p:nvSpPr>
        <p:spPr>
          <a:xfrm rot="5400000">
            <a:off x="6364299" y="3317066"/>
            <a:ext cx="340519" cy="257175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+mn-ea"/>
              <a:cs typeface="Arial" panose="020B0604020202020204" pitchFamily="34" charset="0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4390742" y="4390710"/>
            <a:ext cx="661988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125" b="1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Si</a:t>
            </a:r>
            <a:r>
              <a:rPr lang="ja-JP" altLang="en-US" sz="1125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125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chip</a:t>
            </a: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4020728" y="4776835"/>
            <a:ext cx="14070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200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Substrate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4249453" y="4579193"/>
            <a:ext cx="994183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125" b="1" dirty="0">
                <a:latin typeface="+mn-ea"/>
                <a:ea typeface="+mn-ea"/>
                <a:cs typeface="Arial" panose="020B0604020202020204" pitchFamily="34" charset="0"/>
              </a:rPr>
              <a:t>Sintered Cu</a:t>
            </a:r>
            <a:endParaRPr lang="en-US" altLang="ja-JP" sz="1125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696299" y="4782672"/>
            <a:ext cx="240310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ｺﾞｼｯｸE" pitchFamily="50" charset="-128"/>
                <a:ea typeface="ＭＳ Ｐゴシック" pitchFamily="50" charset="-128"/>
              </a:defRPr>
            </a:lvl9pPr>
          </a:lstStyle>
          <a:p>
            <a:pPr marL="214313" indent="-214313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ja-JP" sz="105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 particles size: 100 - 500 nm</a:t>
            </a:r>
          </a:p>
          <a:p>
            <a:pPr marL="214313" indent="-214313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ja-JP" sz="105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 contents</a:t>
            </a:r>
            <a:r>
              <a:rPr lang="ja-JP" altLang="en-US" sz="105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05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88 wt.%</a:t>
            </a:r>
            <a:r>
              <a:rPr lang="ja-JP" altLang="en-US" sz="105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　</a:t>
            </a:r>
          </a:p>
        </p:txBody>
      </p:sp>
      <p:pic>
        <p:nvPicPr>
          <p:cNvPr id="41" name="Picture 2" descr="d:\users\70050571\Ishikawa Dai\01 研究\01 実験データ\神港精機\20150602-03実験\写真･図面\20150602-03_サンプル写真(縮尺あり)\RIMG0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2" t="27708" r="8090" b="29692"/>
          <a:stretch>
            <a:fillRect/>
          </a:stretch>
        </p:blipFill>
        <p:spPr bwMode="auto">
          <a:xfrm>
            <a:off x="5616798" y="4296237"/>
            <a:ext cx="1080120" cy="86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6822408" y="4998315"/>
            <a:ext cx="1413440" cy="24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074" tIns="37538" rIns="75074" bIns="37538">
            <a:spAutoFit/>
          </a:bodyPr>
          <a:lstStyle>
            <a:lvl1pPr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7400" indent="-228600"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ja-JP" sz="1200" b="1" dirty="0">
                <a:solidFill>
                  <a:srgbClr val="000000"/>
                </a:solidFill>
                <a:latin typeface="+mn-ea"/>
                <a:ea typeface="+mn-ea"/>
              </a:rPr>
              <a:t>Cu substrate</a:t>
            </a:r>
            <a:endParaRPr lang="ja-JP" altLang="en-US" sz="1200" b="1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6822408" y="4328673"/>
            <a:ext cx="1467687" cy="24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074" tIns="37538" rIns="75074" bIns="37538">
            <a:spAutoFit/>
          </a:bodyPr>
          <a:lstStyle>
            <a:lvl1pPr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7400" indent="-228600"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ja-JP" sz="1200" b="1" dirty="0">
                <a:solidFill>
                  <a:srgbClr val="000000"/>
                </a:solidFill>
                <a:latin typeface="+mn-ea"/>
                <a:ea typeface="+mn-ea"/>
                <a:cs typeface="Arial" panose="020B0604020202020204" pitchFamily="34" charset="0"/>
              </a:rPr>
              <a:t>5 x</a:t>
            </a:r>
            <a:r>
              <a:rPr lang="ja-JP" altLang="en-US" sz="1200" b="1" dirty="0">
                <a:solidFill>
                  <a:srgbClr val="000000"/>
                </a:solidFill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200" b="1" dirty="0">
                <a:solidFill>
                  <a:srgbClr val="000000"/>
                </a:solidFill>
                <a:latin typeface="+mn-ea"/>
                <a:ea typeface="+mn-ea"/>
                <a:cs typeface="Arial" panose="020B0604020202020204" pitchFamily="34" charset="0"/>
              </a:rPr>
              <a:t>5 mm</a:t>
            </a:r>
            <a:r>
              <a:rPr lang="en-US" altLang="ja-JP" sz="1200" b="1" baseline="30000" dirty="0">
                <a:solidFill>
                  <a:srgbClr val="000000"/>
                </a:solidFill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ja-JP" altLang="en-US" sz="1200" b="1" dirty="0">
                <a:solidFill>
                  <a:srgbClr val="000000"/>
                </a:solidFill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200" b="1" dirty="0">
                <a:solidFill>
                  <a:srgbClr val="000000"/>
                </a:solidFill>
                <a:latin typeface="+mn-ea"/>
                <a:ea typeface="+mn-ea"/>
                <a:cs typeface="Arial" panose="020B0604020202020204" pitchFamily="34" charset="0"/>
              </a:rPr>
              <a:t>Si</a:t>
            </a:r>
            <a:r>
              <a:rPr lang="ja-JP" altLang="en-US" sz="1200" b="1" dirty="0">
                <a:solidFill>
                  <a:srgbClr val="000000"/>
                </a:solidFill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1200" b="1" dirty="0">
                <a:solidFill>
                  <a:srgbClr val="000000"/>
                </a:solidFill>
                <a:latin typeface="+mn-ea"/>
                <a:ea typeface="+mn-ea"/>
                <a:cs typeface="Arial" panose="020B0604020202020204" pitchFamily="34" charset="0"/>
              </a:rPr>
              <a:t>chip</a:t>
            </a:r>
            <a:endParaRPr lang="ja-JP" altLang="en-US" sz="1200" b="1" dirty="0">
              <a:solidFill>
                <a:srgbClr val="000000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6859269" y="4695850"/>
            <a:ext cx="1061333" cy="24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074" tIns="37538" rIns="75074" bIns="37538">
            <a:spAutoFit/>
          </a:bodyPr>
          <a:lstStyle>
            <a:lvl1pPr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7400" indent="-228600" defTabSz="1001713" eaLnBrk="0" hangingPunct="0"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ja-JP" sz="1200" b="1" dirty="0">
                <a:solidFill>
                  <a:srgbClr val="0000FF"/>
                </a:solidFill>
                <a:latin typeface="+mn-ea"/>
                <a:ea typeface="+mn-ea"/>
                <a:cs typeface="Arial" panose="020B0604020202020204" pitchFamily="34" charset="0"/>
              </a:rPr>
              <a:t>Sintered Cu</a:t>
            </a:r>
            <a:endParaRPr lang="ja-JP" altLang="en-US" sz="1200" b="1" dirty="0">
              <a:solidFill>
                <a:srgbClr val="0000FF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Line 173"/>
          <p:cNvSpPr>
            <a:spLocks noChangeShapeType="1"/>
          </p:cNvSpPr>
          <p:nvPr/>
        </p:nvSpPr>
        <p:spPr bwMode="auto">
          <a:xfrm flipH="1">
            <a:off x="6224732" y="4442410"/>
            <a:ext cx="597675" cy="280699"/>
          </a:xfrm>
          <a:prstGeom prst="line">
            <a:avLst/>
          </a:prstGeom>
          <a:noFill/>
          <a:ln w="9525">
            <a:solidFill>
              <a:srgbClr val="33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400" kern="0">
              <a:solidFill>
                <a:sysClr val="windowText" lastClr="00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6" name="Line 173"/>
          <p:cNvSpPr>
            <a:spLocks noChangeShapeType="1"/>
          </p:cNvSpPr>
          <p:nvPr/>
        </p:nvSpPr>
        <p:spPr bwMode="auto">
          <a:xfrm flipH="1" flipV="1">
            <a:off x="6384602" y="4854678"/>
            <a:ext cx="437805" cy="197643"/>
          </a:xfrm>
          <a:prstGeom prst="line">
            <a:avLst/>
          </a:prstGeom>
          <a:noFill/>
          <a:ln w="9525">
            <a:solidFill>
              <a:srgbClr val="33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400" kern="0">
              <a:solidFill>
                <a:sysClr val="windowText" lastClr="000000"/>
              </a:solidFill>
              <a:latin typeface="+mn-ea"/>
              <a:cs typeface="Arial" panose="020B0604020202020204" pitchFamily="34" charset="0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 flipH="1" flipV="1">
            <a:off x="6294386" y="4746328"/>
            <a:ext cx="542337" cy="52078"/>
          </a:xfrm>
          <a:prstGeom prst="line">
            <a:avLst/>
          </a:prstGeom>
          <a:ln w="12700">
            <a:solidFill>
              <a:srgbClr val="0000C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521"/>
          <p:cNvSpPr txBox="1">
            <a:spLocks noChangeArrowheads="1"/>
          </p:cNvSpPr>
          <p:nvPr/>
        </p:nvSpPr>
        <p:spPr bwMode="auto">
          <a:xfrm>
            <a:off x="666348" y="4522295"/>
            <a:ext cx="2538815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33333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222375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222375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222375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222375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222375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22237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22237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22237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22237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ja-JP" sz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Fig. Cu particles and Cu paste</a:t>
            </a: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895" y="2002700"/>
            <a:ext cx="1383719" cy="916928"/>
          </a:xfrm>
          <a:prstGeom prst="rect">
            <a:avLst/>
          </a:prstGeom>
        </p:spPr>
      </p:pic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1972678" y="2636004"/>
            <a:ext cx="621069" cy="23785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074" tIns="54000" rIns="75074" bIns="37538" anchor="b" anchorCtr="1">
            <a:spAutoFit/>
          </a:bodyPr>
          <a:lstStyle>
            <a:lvl1pPr defTabSz="1001713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01713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01713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01713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01713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75128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kern="0" dirty="0">
                <a:solidFill>
                  <a:srgbClr val="000000"/>
                </a:solidFill>
                <a:latin typeface="+mn-ea"/>
                <a:ea typeface="+mn-ea"/>
              </a:rPr>
              <a:t>500</a:t>
            </a:r>
            <a:r>
              <a:rPr lang="ja-JP" altLang="en-US" sz="1050" kern="0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en-US" altLang="ja-JP" sz="1050" kern="0" dirty="0" err="1">
                <a:solidFill>
                  <a:srgbClr val="000000"/>
                </a:solidFill>
                <a:latin typeface="+mn-ea"/>
                <a:ea typeface="+mn-ea"/>
              </a:rPr>
              <a:t>n</a:t>
            </a:r>
            <a:r>
              <a:rPr lang="en-US" altLang="ja-JP" sz="1050" kern="0" dirty="0">
                <a:solidFill>
                  <a:srgbClr val="000000"/>
                </a:solidFill>
                <a:latin typeface="+mn-ea"/>
                <a:ea typeface="+mn-ea"/>
              </a:rPr>
              <a:t>m</a:t>
            </a:r>
          </a:p>
        </p:txBody>
      </p:sp>
      <p:sp>
        <p:nvSpPr>
          <p:cNvPr id="51" name="Line 17"/>
          <p:cNvSpPr>
            <a:spLocks noChangeShapeType="1"/>
          </p:cNvSpPr>
          <p:nvPr/>
        </p:nvSpPr>
        <p:spPr bwMode="auto">
          <a:xfrm>
            <a:off x="2161698" y="2674595"/>
            <a:ext cx="2781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kern="0">
              <a:solidFill>
                <a:sysClr val="windowText" lastClr="000000"/>
              </a:solidFill>
              <a:latin typeface="+mn-ea"/>
            </a:endParaRPr>
          </a:p>
        </p:txBody>
      </p:sp>
      <p:grpSp>
        <p:nvGrpSpPr>
          <p:cNvPr id="52" name="グループ化 8"/>
          <p:cNvGrpSpPr>
            <a:grpSpLocks noChangeAspect="1"/>
          </p:cNvGrpSpPr>
          <p:nvPr/>
        </p:nvGrpSpPr>
        <p:grpSpPr>
          <a:xfrm>
            <a:off x="6788622" y="5334229"/>
            <a:ext cx="1800000" cy="355108"/>
            <a:chOff x="12366637" y="2555875"/>
            <a:chExt cx="6276535" cy="1238250"/>
          </a:xfrm>
        </p:grpSpPr>
        <p:sp>
          <p:nvSpPr>
            <p:cNvPr id="53" name="AutoShape 29"/>
            <p:cNvSpPr>
              <a:spLocks noChangeAspect="1" noChangeArrowheads="1" noTextEdit="1"/>
            </p:cNvSpPr>
            <p:nvPr userDrawn="1"/>
          </p:nvSpPr>
          <p:spPr bwMode="auto">
            <a:xfrm>
              <a:off x="12366637" y="2555875"/>
              <a:ext cx="6276535" cy="123825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30"/>
            <p:cNvSpPr>
              <a:spLocks/>
            </p:cNvSpPr>
            <p:nvPr userDrawn="1"/>
          </p:nvSpPr>
          <p:spPr bwMode="auto">
            <a:xfrm>
              <a:off x="15250695" y="2555875"/>
              <a:ext cx="349343" cy="283361"/>
            </a:xfrm>
            <a:custGeom>
              <a:avLst/>
              <a:gdLst>
                <a:gd name="T0" fmla="*/ 180 w 180"/>
                <a:gd name="T1" fmla="*/ 22 h 146"/>
                <a:gd name="T2" fmla="*/ 180 w 180"/>
                <a:gd name="T3" fmla="*/ 22 h 146"/>
                <a:gd name="T4" fmla="*/ 180 w 180"/>
                <a:gd name="T5" fmla="*/ 32 h 146"/>
                <a:gd name="T6" fmla="*/ 178 w 180"/>
                <a:gd name="T7" fmla="*/ 40 h 146"/>
                <a:gd name="T8" fmla="*/ 174 w 180"/>
                <a:gd name="T9" fmla="*/ 48 h 146"/>
                <a:gd name="T10" fmla="*/ 168 w 180"/>
                <a:gd name="T11" fmla="*/ 54 h 146"/>
                <a:gd name="T12" fmla="*/ 160 w 180"/>
                <a:gd name="T13" fmla="*/ 60 h 146"/>
                <a:gd name="T14" fmla="*/ 150 w 180"/>
                <a:gd name="T15" fmla="*/ 64 h 146"/>
                <a:gd name="T16" fmla="*/ 130 w 180"/>
                <a:gd name="T17" fmla="*/ 72 h 146"/>
                <a:gd name="T18" fmla="*/ 130 w 180"/>
                <a:gd name="T19" fmla="*/ 72 h 146"/>
                <a:gd name="T20" fmla="*/ 110 w 180"/>
                <a:gd name="T21" fmla="*/ 78 h 146"/>
                <a:gd name="T22" fmla="*/ 90 w 180"/>
                <a:gd name="T23" fmla="*/ 84 h 146"/>
                <a:gd name="T24" fmla="*/ 74 w 180"/>
                <a:gd name="T25" fmla="*/ 92 h 146"/>
                <a:gd name="T26" fmla="*/ 58 w 180"/>
                <a:gd name="T27" fmla="*/ 100 h 146"/>
                <a:gd name="T28" fmla="*/ 44 w 180"/>
                <a:gd name="T29" fmla="*/ 110 h 146"/>
                <a:gd name="T30" fmla="*/ 30 w 180"/>
                <a:gd name="T31" fmla="*/ 120 h 146"/>
                <a:gd name="T32" fmla="*/ 18 w 180"/>
                <a:gd name="T33" fmla="*/ 130 h 146"/>
                <a:gd name="T34" fmla="*/ 6 w 180"/>
                <a:gd name="T35" fmla="*/ 144 h 146"/>
                <a:gd name="T36" fmla="*/ 6 w 180"/>
                <a:gd name="T37" fmla="*/ 144 h 146"/>
                <a:gd name="T38" fmla="*/ 4 w 180"/>
                <a:gd name="T39" fmla="*/ 146 h 146"/>
                <a:gd name="T40" fmla="*/ 2 w 180"/>
                <a:gd name="T41" fmla="*/ 146 h 146"/>
                <a:gd name="T42" fmla="*/ 2 w 180"/>
                <a:gd name="T43" fmla="*/ 146 h 146"/>
                <a:gd name="T44" fmla="*/ 0 w 180"/>
                <a:gd name="T45" fmla="*/ 142 h 146"/>
                <a:gd name="T46" fmla="*/ 0 w 180"/>
                <a:gd name="T47" fmla="*/ 138 h 146"/>
                <a:gd name="T48" fmla="*/ 0 w 180"/>
                <a:gd name="T49" fmla="*/ 138 h 146"/>
                <a:gd name="T50" fmla="*/ 6 w 180"/>
                <a:gd name="T51" fmla="*/ 120 h 146"/>
                <a:gd name="T52" fmla="*/ 14 w 180"/>
                <a:gd name="T53" fmla="*/ 100 h 146"/>
                <a:gd name="T54" fmla="*/ 22 w 180"/>
                <a:gd name="T55" fmla="*/ 84 h 146"/>
                <a:gd name="T56" fmla="*/ 32 w 180"/>
                <a:gd name="T57" fmla="*/ 68 h 146"/>
                <a:gd name="T58" fmla="*/ 44 w 180"/>
                <a:gd name="T59" fmla="*/ 54 h 146"/>
                <a:gd name="T60" fmla="*/ 56 w 180"/>
                <a:gd name="T61" fmla="*/ 42 h 146"/>
                <a:gd name="T62" fmla="*/ 70 w 180"/>
                <a:gd name="T63" fmla="*/ 30 h 146"/>
                <a:gd name="T64" fmla="*/ 86 w 180"/>
                <a:gd name="T65" fmla="*/ 20 h 146"/>
                <a:gd name="T66" fmla="*/ 86 w 180"/>
                <a:gd name="T67" fmla="*/ 20 h 146"/>
                <a:gd name="T68" fmla="*/ 98 w 180"/>
                <a:gd name="T69" fmla="*/ 12 h 146"/>
                <a:gd name="T70" fmla="*/ 112 w 180"/>
                <a:gd name="T71" fmla="*/ 6 h 146"/>
                <a:gd name="T72" fmla="*/ 128 w 180"/>
                <a:gd name="T73" fmla="*/ 2 h 146"/>
                <a:gd name="T74" fmla="*/ 142 w 180"/>
                <a:gd name="T75" fmla="*/ 0 h 146"/>
                <a:gd name="T76" fmla="*/ 154 w 180"/>
                <a:gd name="T77" fmla="*/ 2 h 146"/>
                <a:gd name="T78" fmla="*/ 166 w 180"/>
                <a:gd name="T79" fmla="*/ 4 h 146"/>
                <a:gd name="T80" fmla="*/ 174 w 180"/>
                <a:gd name="T81" fmla="*/ 12 h 146"/>
                <a:gd name="T82" fmla="*/ 178 w 180"/>
                <a:gd name="T83" fmla="*/ 16 h 146"/>
                <a:gd name="T84" fmla="*/ 180 w 180"/>
                <a:gd name="T85" fmla="*/ 22 h 146"/>
                <a:gd name="T86" fmla="*/ 180 w 180"/>
                <a:gd name="T87" fmla="*/ 22 h 1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80" h="146">
                  <a:moveTo>
                    <a:pt x="180" y="22"/>
                  </a:moveTo>
                  <a:lnTo>
                    <a:pt x="180" y="22"/>
                  </a:lnTo>
                  <a:lnTo>
                    <a:pt x="180" y="32"/>
                  </a:lnTo>
                  <a:lnTo>
                    <a:pt x="178" y="40"/>
                  </a:lnTo>
                  <a:lnTo>
                    <a:pt x="174" y="48"/>
                  </a:lnTo>
                  <a:lnTo>
                    <a:pt x="168" y="54"/>
                  </a:lnTo>
                  <a:lnTo>
                    <a:pt x="160" y="60"/>
                  </a:lnTo>
                  <a:lnTo>
                    <a:pt x="150" y="64"/>
                  </a:lnTo>
                  <a:lnTo>
                    <a:pt x="130" y="72"/>
                  </a:lnTo>
                  <a:lnTo>
                    <a:pt x="110" y="78"/>
                  </a:lnTo>
                  <a:lnTo>
                    <a:pt x="90" y="84"/>
                  </a:lnTo>
                  <a:lnTo>
                    <a:pt x="74" y="92"/>
                  </a:lnTo>
                  <a:lnTo>
                    <a:pt x="58" y="100"/>
                  </a:lnTo>
                  <a:lnTo>
                    <a:pt x="44" y="110"/>
                  </a:lnTo>
                  <a:lnTo>
                    <a:pt x="30" y="120"/>
                  </a:lnTo>
                  <a:lnTo>
                    <a:pt x="18" y="130"/>
                  </a:lnTo>
                  <a:lnTo>
                    <a:pt x="6" y="144"/>
                  </a:lnTo>
                  <a:lnTo>
                    <a:pt x="4" y="146"/>
                  </a:lnTo>
                  <a:lnTo>
                    <a:pt x="2" y="146"/>
                  </a:lnTo>
                  <a:lnTo>
                    <a:pt x="0" y="142"/>
                  </a:lnTo>
                  <a:lnTo>
                    <a:pt x="0" y="138"/>
                  </a:lnTo>
                  <a:lnTo>
                    <a:pt x="6" y="120"/>
                  </a:lnTo>
                  <a:lnTo>
                    <a:pt x="14" y="100"/>
                  </a:lnTo>
                  <a:lnTo>
                    <a:pt x="22" y="84"/>
                  </a:lnTo>
                  <a:lnTo>
                    <a:pt x="32" y="68"/>
                  </a:lnTo>
                  <a:lnTo>
                    <a:pt x="44" y="54"/>
                  </a:lnTo>
                  <a:lnTo>
                    <a:pt x="56" y="42"/>
                  </a:lnTo>
                  <a:lnTo>
                    <a:pt x="70" y="30"/>
                  </a:lnTo>
                  <a:lnTo>
                    <a:pt x="86" y="20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2" y="0"/>
                  </a:lnTo>
                  <a:lnTo>
                    <a:pt x="154" y="2"/>
                  </a:lnTo>
                  <a:lnTo>
                    <a:pt x="166" y="4"/>
                  </a:lnTo>
                  <a:lnTo>
                    <a:pt x="174" y="12"/>
                  </a:lnTo>
                  <a:lnTo>
                    <a:pt x="178" y="16"/>
                  </a:lnTo>
                  <a:lnTo>
                    <a:pt x="180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31"/>
            <p:cNvSpPr>
              <a:spLocks noEditPoints="1"/>
            </p:cNvSpPr>
            <p:nvPr userDrawn="1"/>
          </p:nvSpPr>
          <p:spPr bwMode="auto">
            <a:xfrm>
              <a:off x="16077474" y="2827591"/>
              <a:ext cx="419212" cy="399811"/>
            </a:xfrm>
            <a:custGeom>
              <a:avLst/>
              <a:gdLst>
                <a:gd name="T0" fmla="*/ 132 w 216"/>
                <a:gd name="T1" fmla="*/ 0 h 206"/>
                <a:gd name="T2" fmla="*/ 86 w 216"/>
                <a:gd name="T3" fmla="*/ 8 h 206"/>
                <a:gd name="T4" fmla="*/ 48 w 216"/>
                <a:gd name="T5" fmla="*/ 30 h 206"/>
                <a:gd name="T6" fmla="*/ 20 w 216"/>
                <a:gd name="T7" fmla="*/ 62 h 206"/>
                <a:gd name="T8" fmla="*/ 4 w 216"/>
                <a:gd name="T9" fmla="*/ 102 h 206"/>
                <a:gd name="T10" fmla="*/ 0 w 216"/>
                <a:gd name="T11" fmla="*/ 126 h 206"/>
                <a:gd name="T12" fmla="*/ 4 w 216"/>
                <a:gd name="T13" fmla="*/ 156 h 206"/>
                <a:gd name="T14" fmla="*/ 12 w 216"/>
                <a:gd name="T15" fmla="*/ 172 h 206"/>
                <a:gd name="T16" fmla="*/ 24 w 216"/>
                <a:gd name="T17" fmla="*/ 186 h 206"/>
                <a:gd name="T18" fmla="*/ 48 w 216"/>
                <a:gd name="T19" fmla="*/ 200 h 206"/>
                <a:gd name="T20" fmla="*/ 98 w 216"/>
                <a:gd name="T21" fmla="*/ 206 h 206"/>
                <a:gd name="T22" fmla="*/ 124 w 216"/>
                <a:gd name="T23" fmla="*/ 206 h 206"/>
                <a:gd name="T24" fmla="*/ 166 w 216"/>
                <a:gd name="T25" fmla="*/ 196 h 206"/>
                <a:gd name="T26" fmla="*/ 192 w 216"/>
                <a:gd name="T27" fmla="*/ 146 h 206"/>
                <a:gd name="T28" fmla="*/ 176 w 216"/>
                <a:gd name="T29" fmla="*/ 154 h 206"/>
                <a:gd name="T30" fmla="*/ 136 w 216"/>
                <a:gd name="T31" fmla="*/ 164 h 206"/>
                <a:gd name="T32" fmla="*/ 116 w 216"/>
                <a:gd name="T33" fmla="*/ 166 h 206"/>
                <a:gd name="T34" fmla="*/ 92 w 216"/>
                <a:gd name="T35" fmla="*/ 164 h 206"/>
                <a:gd name="T36" fmla="*/ 76 w 216"/>
                <a:gd name="T37" fmla="*/ 154 h 206"/>
                <a:gd name="T38" fmla="*/ 66 w 216"/>
                <a:gd name="T39" fmla="*/ 140 h 206"/>
                <a:gd name="T40" fmla="*/ 64 w 216"/>
                <a:gd name="T41" fmla="*/ 122 h 206"/>
                <a:gd name="T42" fmla="*/ 206 w 216"/>
                <a:gd name="T43" fmla="*/ 122 h 206"/>
                <a:gd name="T44" fmla="*/ 216 w 216"/>
                <a:gd name="T45" fmla="*/ 72 h 206"/>
                <a:gd name="T46" fmla="*/ 214 w 216"/>
                <a:gd name="T47" fmla="*/ 50 h 206"/>
                <a:gd name="T48" fmla="*/ 206 w 216"/>
                <a:gd name="T49" fmla="*/ 32 h 206"/>
                <a:gd name="T50" fmla="*/ 194 w 216"/>
                <a:gd name="T51" fmla="*/ 18 h 206"/>
                <a:gd name="T52" fmla="*/ 178 w 216"/>
                <a:gd name="T53" fmla="*/ 8 h 206"/>
                <a:gd name="T54" fmla="*/ 158 w 216"/>
                <a:gd name="T55" fmla="*/ 2 h 206"/>
                <a:gd name="T56" fmla="*/ 132 w 216"/>
                <a:gd name="T57" fmla="*/ 0 h 206"/>
                <a:gd name="T58" fmla="*/ 70 w 216"/>
                <a:gd name="T59" fmla="*/ 88 h 206"/>
                <a:gd name="T60" fmla="*/ 74 w 216"/>
                <a:gd name="T61" fmla="*/ 76 h 206"/>
                <a:gd name="T62" fmla="*/ 84 w 216"/>
                <a:gd name="T63" fmla="*/ 58 h 206"/>
                <a:gd name="T64" fmla="*/ 96 w 216"/>
                <a:gd name="T65" fmla="*/ 46 h 206"/>
                <a:gd name="T66" fmla="*/ 114 w 216"/>
                <a:gd name="T67" fmla="*/ 40 h 206"/>
                <a:gd name="T68" fmla="*/ 122 w 216"/>
                <a:gd name="T69" fmla="*/ 40 h 206"/>
                <a:gd name="T70" fmla="*/ 140 w 216"/>
                <a:gd name="T71" fmla="*/ 42 h 206"/>
                <a:gd name="T72" fmla="*/ 148 w 216"/>
                <a:gd name="T73" fmla="*/ 52 h 206"/>
                <a:gd name="T74" fmla="*/ 152 w 216"/>
                <a:gd name="T75" fmla="*/ 68 h 206"/>
                <a:gd name="T76" fmla="*/ 148 w 216"/>
                <a:gd name="T77" fmla="*/ 88 h 2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6" h="206">
                  <a:moveTo>
                    <a:pt x="132" y="0"/>
                  </a:moveTo>
                  <a:lnTo>
                    <a:pt x="132" y="0"/>
                  </a:lnTo>
                  <a:lnTo>
                    <a:pt x="108" y="2"/>
                  </a:lnTo>
                  <a:lnTo>
                    <a:pt x="86" y="8"/>
                  </a:lnTo>
                  <a:lnTo>
                    <a:pt x="66" y="16"/>
                  </a:lnTo>
                  <a:lnTo>
                    <a:pt x="48" y="30"/>
                  </a:lnTo>
                  <a:lnTo>
                    <a:pt x="32" y="44"/>
                  </a:lnTo>
                  <a:lnTo>
                    <a:pt x="20" y="62"/>
                  </a:lnTo>
                  <a:lnTo>
                    <a:pt x="10" y="82"/>
                  </a:lnTo>
                  <a:lnTo>
                    <a:pt x="4" y="102"/>
                  </a:lnTo>
                  <a:lnTo>
                    <a:pt x="0" y="126"/>
                  </a:lnTo>
                  <a:lnTo>
                    <a:pt x="2" y="146"/>
                  </a:lnTo>
                  <a:lnTo>
                    <a:pt x="4" y="156"/>
                  </a:lnTo>
                  <a:lnTo>
                    <a:pt x="8" y="164"/>
                  </a:lnTo>
                  <a:lnTo>
                    <a:pt x="12" y="172"/>
                  </a:lnTo>
                  <a:lnTo>
                    <a:pt x="16" y="180"/>
                  </a:lnTo>
                  <a:lnTo>
                    <a:pt x="24" y="186"/>
                  </a:lnTo>
                  <a:lnTo>
                    <a:pt x="30" y="192"/>
                  </a:lnTo>
                  <a:lnTo>
                    <a:pt x="48" y="200"/>
                  </a:lnTo>
                  <a:lnTo>
                    <a:pt x="72" y="206"/>
                  </a:lnTo>
                  <a:lnTo>
                    <a:pt x="98" y="206"/>
                  </a:lnTo>
                  <a:lnTo>
                    <a:pt x="124" y="206"/>
                  </a:lnTo>
                  <a:lnTo>
                    <a:pt x="146" y="202"/>
                  </a:lnTo>
                  <a:lnTo>
                    <a:pt x="166" y="196"/>
                  </a:lnTo>
                  <a:lnTo>
                    <a:pt x="184" y="190"/>
                  </a:lnTo>
                  <a:lnTo>
                    <a:pt x="192" y="146"/>
                  </a:lnTo>
                  <a:lnTo>
                    <a:pt x="176" y="154"/>
                  </a:lnTo>
                  <a:lnTo>
                    <a:pt x="156" y="160"/>
                  </a:lnTo>
                  <a:lnTo>
                    <a:pt x="136" y="164"/>
                  </a:lnTo>
                  <a:lnTo>
                    <a:pt x="116" y="166"/>
                  </a:lnTo>
                  <a:lnTo>
                    <a:pt x="104" y="166"/>
                  </a:lnTo>
                  <a:lnTo>
                    <a:pt x="92" y="164"/>
                  </a:lnTo>
                  <a:lnTo>
                    <a:pt x="84" y="160"/>
                  </a:lnTo>
                  <a:lnTo>
                    <a:pt x="76" y="154"/>
                  </a:lnTo>
                  <a:lnTo>
                    <a:pt x="70" y="148"/>
                  </a:lnTo>
                  <a:lnTo>
                    <a:pt x="66" y="140"/>
                  </a:lnTo>
                  <a:lnTo>
                    <a:pt x="64" y="132"/>
                  </a:lnTo>
                  <a:lnTo>
                    <a:pt x="64" y="122"/>
                  </a:lnTo>
                  <a:lnTo>
                    <a:pt x="206" y="122"/>
                  </a:lnTo>
                  <a:lnTo>
                    <a:pt x="212" y="96"/>
                  </a:lnTo>
                  <a:lnTo>
                    <a:pt x="216" y="72"/>
                  </a:lnTo>
                  <a:lnTo>
                    <a:pt x="214" y="60"/>
                  </a:lnTo>
                  <a:lnTo>
                    <a:pt x="214" y="50"/>
                  </a:lnTo>
                  <a:lnTo>
                    <a:pt x="210" y="42"/>
                  </a:lnTo>
                  <a:lnTo>
                    <a:pt x="206" y="32"/>
                  </a:lnTo>
                  <a:lnTo>
                    <a:pt x="200" y="26"/>
                  </a:lnTo>
                  <a:lnTo>
                    <a:pt x="194" y="18"/>
                  </a:lnTo>
                  <a:lnTo>
                    <a:pt x="188" y="14"/>
                  </a:lnTo>
                  <a:lnTo>
                    <a:pt x="178" y="8"/>
                  </a:lnTo>
                  <a:lnTo>
                    <a:pt x="168" y="4"/>
                  </a:lnTo>
                  <a:lnTo>
                    <a:pt x="158" y="2"/>
                  </a:lnTo>
                  <a:lnTo>
                    <a:pt x="132" y="0"/>
                  </a:lnTo>
                  <a:close/>
                  <a:moveTo>
                    <a:pt x="148" y="88"/>
                  </a:moveTo>
                  <a:lnTo>
                    <a:pt x="70" y="88"/>
                  </a:lnTo>
                  <a:lnTo>
                    <a:pt x="74" y="76"/>
                  </a:lnTo>
                  <a:lnTo>
                    <a:pt x="78" y="66"/>
                  </a:lnTo>
                  <a:lnTo>
                    <a:pt x="84" y="58"/>
                  </a:lnTo>
                  <a:lnTo>
                    <a:pt x="90" y="52"/>
                  </a:lnTo>
                  <a:lnTo>
                    <a:pt x="96" y="46"/>
                  </a:lnTo>
                  <a:lnTo>
                    <a:pt x="104" y="42"/>
                  </a:lnTo>
                  <a:lnTo>
                    <a:pt x="114" y="40"/>
                  </a:lnTo>
                  <a:lnTo>
                    <a:pt x="122" y="40"/>
                  </a:lnTo>
                  <a:lnTo>
                    <a:pt x="132" y="40"/>
                  </a:lnTo>
                  <a:lnTo>
                    <a:pt x="140" y="42"/>
                  </a:lnTo>
                  <a:lnTo>
                    <a:pt x="144" y="46"/>
                  </a:lnTo>
                  <a:lnTo>
                    <a:pt x="148" y="52"/>
                  </a:lnTo>
                  <a:lnTo>
                    <a:pt x="152" y="60"/>
                  </a:lnTo>
                  <a:lnTo>
                    <a:pt x="152" y="68"/>
                  </a:lnTo>
                  <a:lnTo>
                    <a:pt x="150" y="76"/>
                  </a:lnTo>
                  <a:lnTo>
                    <a:pt x="148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32"/>
            <p:cNvSpPr>
              <a:spLocks/>
            </p:cNvSpPr>
            <p:nvPr userDrawn="1"/>
          </p:nvSpPr>
          <p:spPr bwMode="auto">
            <a:xfrm>
              <a:off x="15041089" y="2680088"/>
              <a:ext cx="1009214" cy="566723"/>
            </a:xfrm>
            <a:custGeom>
              <a:avLst/>
              <a:gdLst>
                <a:gd name="T0" fmla="*/ 288 w 520"/>
                <a:gd name="T1" fmla="*/ 280 h 292"/>
                <a:gd name="T2" fmla="*/ 388 w 520"/>
                <a:gd name="T3" fmla="*/ 130 h 292"/>
                <a:gd name="T4" fmla="*/ 396 w 520"/>
                <a:gd name="T5" fmla="*/ 124 h 292"/>
                <a:gd name="T6" fmla="*/ 412 w 520"/>
                <a:gd name="T7" fmla="*/ 118 h 292"/>
                <a:gd name="T8" fmla="*/ 420 w 520"/>
                <a:gd name="T9" fmla="*/ 118 h 292"/>
                <a:gd name="T10" fmla="*/ 436 w 520"/>
                <a:gd name="T11" fmla="*/ 120 h 292"/>
                <a:gd name="T12" fmla="*/ 444 w 520"/>
                <a:gd name="T13" fmla="*/ 128 h 292"/>
                <a:gd name="T14" fmla="*/ 448 w 520"/>
                <a:gd name="T15" fmla="*/ 138 h 292"/>
                <a:gd name="T16" fmla="*/ 420 w 520"/>
                <a:gd name="T17" fmla="*/ 280 h 292"/>
                <a:gd name="T18" fmla="*/ 518 w 520"/>
                <a:gd name="T19" fmla="*/ 144 h 292"/>
                <a:gd name="T20" fmla="*/ 520 w 520"/>
                <a:gd name="T21" fmla="*/ 130 h 292"/>
                <a:gd name="T22" fmla="*/ 516 w 520"/>
                <a:gd name="T23" fmla="*/ 106 h 292"/>
                <a:gd name="T24" fmla="*/ 500 w 520"/>
                <a:gd name="T25" fmla="*/ 88 h 292"/>
                <a:gd name="T26" fmla="*/ 470 w 520"/>
                <a:gd name="T27" fmla="*/ 78 h 292"/>
                <a:gd name="T28" fmla="*/ 450 w 520"/>
                <a:gd name="T29" fmla="*/ 76 h 292"/>
                <a:gd name="T30" fmla="*/ 424 w 520"/>
                <a:gd name="T31" fmla="*/ 82 h 292"/>
                <a:gd name="T32" fmla="*/ 396 w 520"/>
                <a:gd name="T33" fmla="*/ 94 h 292"/>
                <a:gd name="T34" fmla="*/ 346 w 520"/>
                <a:gd name="T35" fmla="*/ 10 h 292"/>
                <a:gd name="T36" fmla="*/ 316 w 520"/>
                <a:gd name="T37" fmla="*/ 146 h 292"/>
                <a:gd name="T38" fmla="*/ 282 w 520"/>
                <a:gd name="T39" fmla="*/ 174 h 292"/>
                <a:gd name="T40" fmla="*/ 248 w 520"/>
                <a:gd name="T41" fmla="*/ 196 h 292"/>
                <a:gd name="T42" fmla="*/ 214 w 520"/>
                <a:gd name="T43" fmla="*/ 210 h 292"/>
                <a:gd name="T44" fmla="*/ 182 w 520"/>
                <a:gd name="T45" fmla="*/ 218 h 292"/>
                <a:gd name="T46" fmla="*/ 152 w 520"/>
                <a:gd name="T47" fmla="*/ 220 h 292"/>
                <a:gd name="T48" fmla="*/ 124 w 520"/>
                <a:gd name="T49" fmla="*/ 214 h 292"/>
                <a:gd name="T50" fmla="*/ 102 w 520"/>
                <a:gd name="T51" fmla="*/ 206 h 292"/>
                <a:gd name="T52" fmla="*/ 86 w 520"/>
                <a:gd name="T53" fmla="*/ 190 h 292"/>
                <a:gd name="T54" fmla="*/ 76 w 520"/>
                <a:gd name="T55" fmla="*/ 176 h 292"/>
                <a:gd name="T56" fmla="*/ 64 w 520"/>
                <a:gd name="T57" fmla="*/ 140 h 292"/>
                <a:gd name="T58" fmla="*/ 68 w 520"/>
                <a:gd name="T59" fmla="*/ 92 h 292"/>
                <a:gd name="T60" fmla="*/ 92 w 520"/>
                <a:gd name="T61" fmla="*/ 38 h 292"/>
                <a:gd name="T62" fmla="*/ 114 w 520"/>
                <a:gd name="T63" fmla="*/ 8 h 292"/>
                <a:gd name="T64" fmla="*/ 116 w 520"/>
                <a:gd name="T65" fmla="*/ 2 h 292"/>
                <a:gd name="T66" fmla="*/ 114 w 520"/>
                <a:gd name="T67" fmla="*/ 0 h 292"/>
                <a:gd name="T68" fmla="*/ 112 w 520"/>
                <a:gd name="T69" fmla="*/ 0 h 292"/>
                <a:gd name="T70" fmla="*/ 86 w 520"/>
                <a:gd name="T71" fmla="*/ 18 h 292"/>
                <a:gd name="T72" fmla="*/ 58 w 520"/>
                <a:gd name="T73" fmla="*/ 44 h 292"/>
                <a:gd name="T74" fmla="*/ 36 w 520"/>
                <a:gd name="T75" fmla="*/ 76 h 292"/>
                <a:gd name="T76" fmla="*/ 16 w 520"/>
                <a:gd name="T77" fmla="*/ 114 h 292"/>
                <a:gd name="T78" fmla="*/ 4 w 520"/>
                <a:gd name="T79" fmla="*/ 152 h 292"/>
                <a:gd name="T80" fmla="*/ 0 w 520"/>
                <a:gd name="T81" fmla="*/ 192 h 292"/>
                <a:gd name="T82" fmla="*/ 8 w 520"/>
                <a:gd name="T83" fmla="*/ 228 h 292"/>
                <a:gd name="T84" fmla="*/ 28 w 520"/>
                <a:gd name="T85" fmla="*/ 260 h 292"/>
                <a:gd name="T86" fmla="*/ 42 w 520"/>
                <a:gd name="T87" fmla="*/ 272 h 292"/>
                <a:gd name="T88" fmla="*/ 74 w 520"/>
                <a:gd name="T89" fmla="*/ 288 h 292"/>
                <a:gd name="T90" fmla="*/ 108 w 520"/>
                <a:gd name="T91" fmla="*/ 292 h 292"/>
                <a:gd name="T92" fmla="*/ 146 w 520"/>
                <a:gd name="T93" fmla="*/ 288 h 292"/>
                <a:gd name="T94" fmla="*/ 186 w 520"/>
                <a:gd name="T95" fmla="*/ 278 h 292"/>
                <a:gd name="T96" fmla="*/ 224 w 520"/>
                <a:gd name="T97" fmla="*/ 258 h 292"/>
                <a:gd name="T98" fmla="*/ 260 w 520"/>
                <a:gd name="T99" fmla="*/ 234 h 292"/>
                <a:gd name="T100" fmla="*/ 292 w 520"/>
                <a:gd name="T101" fmla="*/ 206 h 292"/>
                <a:gd name="T102" fmla="*/ 306 w 520"/>
                <a:gd name="T103" fmla="*/ 190 h 2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20" h="292">
                  <a:moveTo>
                    <a:pt x="306" y="190"/>
                  </a:moveTo>
                  <a:lnTo>
                    <a:pt x="288" y="280"/>
                  </a:lnTo>
                  <a:lnTo>
                    <a:pt x="356" y="280"/>
                  </a:lnTo>
                  <a:lnTo>
                    <a:pt x="388" y="130"/>
                  </a:lnTo>
                  <a:lnTo>
                    <a:pt x="396" y="124"/>
                  </a:lnTo>
                  <a:lnTo>
                    <a:pt x="402" y="120"/>
                  </a:lnTo>
                  <a:lnTo>
                    <a:pt x="412" y="118"/>
                  </a:lnTo>
                  <a:lnTo>
                    <a:pt x="420" y="118"/>
                  </a:lnTo>
                  <a:lnTo>
                    <a:pt x="428" y="118"/>
                  </a:lnTo>
                  <a:lnTo>
                    <a:pt x="436" y="120"/>
                  </a:lnTo>
                  <a:lnTo>
                    <a:pt x="440" y="124"/>
                  </a:lnTo>
                  <a:lnTo>
                    <a:pt x="444" y="128"/>
                  </a:lnTo>
                  <a:lnTo>
                    <a:pt x="446" y="132"/>
                  </a:lnTo>
                  <a:lnTo>
                    <a:pt x="448" y="138"/>
                  </a:lnTo>
                  <a:lnTo>
                    <a:pt x="446" y="150"/>
                  </a:lnTo>
                  <a:lnTo>
                    <a:pt x="420" y="280"/>
                  </a:lnTo>
                  <a:lnTo>
                    <a:pt x="490" y="280"/>
                  </a:lnTo>
                  <a:lnTo>
                    <a:pt x="518" y="144"/>
                  </a:lnTo>
                  <a:lnTo>
                    <a:pt x="520" y="130"/>
                  </a:lnTo>
                  <a:lnTo>
                    <a:pt x="520" y="118"/>
                  </a:lnTo>
                  <a:lnTo>
                    <a:pt x="516" y="106"/>
                  </a:lnTo>
                  <a:lnTo>
                    <a:pt x="510" y="96"/>
                  </a:lnTo>
                  <a:lnTo>
                    <a:pt x="500" y="88"/>
                  </a:lnTo>
                  <a:lnTo>
                    <a:pt x="488" y="82"/>
                  </a:lnTo>
                  <a:lnTo>
                    <a:pt x="470" y="78"/>
                  </a:lnTo>
                  <a:lnTo>
                    <a:pt x="450" y="76"/>
                  </a:lnTo>
                  <a:lnTo>
                    <a:pt x="438" y="78"/>
                  </a:lnTo>
                  <a:lnTo>
                    <a:pt x="424" y="82"/>
                  </a:lnTo>
                  <a:lnTo>
                    <a:pt x="408" y="86"/>
                  </a:lnTo>
                  <a:lnTo>
                    <a:pt x="396" y="94"/>
                  </a:lnTo>
                  <a:lnTo>
                    <a:pt x="414" y="10"/>
                  </a:lnTo>
                  <a:lnTo>
                    <a:pt x="346" y="10"/>
                  </a:lnTo>
                  <a:lnTo>
                    <a:pt x="316" y="146"/>
                  </a:lnTo>
                  <a:lnTo>
                    <a:pt x="300" y="162"/>
                  </a:lnTo>
                  <a:lnTo>
                    <a:pt x="282" y="174"/>
                  </a:lnTo>
                  <a:lnTo>
                    <a:pt x="266" y="186"/>
                  </a:lnTo>
                  <a:lnTo>
                    <a:pt x="248" y="196"/>
                  </a:lnTo>
                  <a:lnTo>
                    <a:pt x="232" y="204"/>
                  </a:lnTo>
                  <a:lnTo>
                    <a:pt x="214" y="210"/>
                  </a:lnTo>
                  <a:lnTo>
                    <a:pt x="198" y="216"/>
                  </a:lnTo>
                  <a:lnTo>
                    <a:pt x="182" y="218"/>
                  </a:lnTo>
                  <a:lnTo>
                    <a:pt x="166" y="220"/>
                  </a:lnTo>
                  <a:lnTo>
                    <a:pt x="152" y="220"/>
                  </a:lnTo>
                  <a:lnTo>
                    <a:pt x="138" y="218"/>
                  </a:lnTo>
                  <a:lnTo>
                    <a:pt x="124" y="214"/>
                  </a:lnTo>
                  <a:lnTo>
                    <a:pt x="112" y="210"/>
                  </a:lnTo>
                  <a:lnTo>
                    <a:pt x="102" y="206"/>
                  </a:lnTo>
                  <a:lnTo>
                    <a:pt x="92" y="198"/>
                  </a:lnTo>
                  <a:lnTo>
                    <a:pt x="86" y="190"/>
                  </a:lnTo>
                  <a:lnTo>
                    <a:pt x="76" y="176"/>
                  </a:lnTo>
                  <a:lnTo>
                    <a:pt x="68" y="160"/>
                  </a:lnTo>
                  <a:lnTo>
                    <a:pt x="64" y="140"/>
                  </a:lnTo>
                  <a:lnTo>
                    <a:pt x="64" y="118"/>
                  </a:lnTo>
                  <a:lnTo>
                    <a:pt x="68" y="92"/>
                  </a:lnTo>
                  <a:lnTo>
                    <a:pt x="78" y="66"/>
                  </a:lnTo>
                  <a:lnTo>
                    <a:pt x="92" y="38"/>
                  </a:lnTo>
                  <a:lnTo>
                    <a:pt x="114" y="8"/>
                  </a:lnTo>
                  <a:lnTo>
                    <a:pt x="114" y="6"/>
                  </a:lnTo>
                  <a:lnTo>
                    <a:pt x="116" y="2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00" y="8"/>
                  </a:lnTo>
                  <a:lnTo>
                    <a:pt x="86" y="18"/>
                  </a:lnTo>
                  <a:lnTo>
                    <a:pt x="72" y="30"/>
                  </a:lnTo>
                  <a:lnTo>
                    <a:pt x="58" y="44"/>
                  </a:lnTo>
                  <a:lnTo>
                    <a:pt x="46" y="60"/>
                  </a:lnTo>
                  <a:lnTo>
                    <a:pt x="36" y="76"/>
                  </a:lnTo>
                  <a:lnTo>
                    <a:pt x="24" y="94"/>
                  </a:lnTo>
                  <a:lnTo>
                    <a:pt x="16" y="114"/>
                  </a:lnTo>
                  <a:lnTo>
                    <a:pt x="8" y="134"/>
                  </a:lnTo>
                  <a:lnTo>
                    <a:pt x="4" y="152"/>
                  </a:lnTo>
                  <a:lnTo>
                    <a:pt x="0" y="172"/>
                  </a:lnTo>
                  <a:lnTo>
                    <a:pt x="0" y="192"/>
                  </a:lnTo>
                  <a:lnTo>
                    <a:pt x="2" y="210"/>
                  </a:lnTo>
                  <a:lnTo>
                    <a:pt x="8" y="228"/>
                  </a:lnTo>
                  <a:lnTo>
                    <a:pt x="16" y="244"/>
                  </a:lnTo>
                  <a:lnTo>
                    <a:pt x="28" y="260"/>
                  </a:lnTo>
                  <a:lnTo>
                    <a:pt x="42" y="272"/>
                  </a:lnTo>
                  <a:lnTo>
                    <a:pt x="56" y="280"/>
                  </a:lnTo>
                  <a:lnTo>
                    <a:pt x="74" y="288"/>
                  </a:lnTo>
                  <a:lnTo>
                    <a:pt x="90" y="292"/>
                  </a:lnTo>
                  <a:lnTo>
                    <a:pt x="108" y="292"/>
                  </a:lnTo>
                  <a:lnTo>
                    <a:pt x="128" y="292"/>
                  </a:lnTo>
                  <a:lnTo>
                    <a:pt x="146" y="288"/>
                  </a:lnTo>
                  <a:lnTo>
                    <a:pt x="166" y="284"/>
                  </a:lnTo>
                  <a:lnTo>
                    <a:pt x="186" y="278"/>
                  </a:lnTo>
                  <a:lnTo>
                    <a:pt x="204" y="268"/>
                  </a:lnTo>
                  <a:lnTo>
                    <a:pt x="224" y="258"/>
                  </a:lnTo>
                  <a:lnTo>
                    <a:pt x="242" y="248"/>
                  </a:lnTo>
                  <a:lnTo>
                    <a:pt x="260" y="234"/>
                  </a:lnTo>
                  <a:lnTo>
                    <a:pt x="276" y="220"/>
                  </a:lnTo>
                  <a:lnTo>
                    <a:pt x="292" y="206"/>
                  </a:lnTo>
                  <a:lnTo>
                    <a:pt x="306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33"/>
            <p:cNvSpPr>
              <a:spLocks/>
            </p:cNvSpPr>
            <p:nvPr userDrawn="1"/>
          </p:nvSpPr>
          <p:spPr bwMode="auto">
            <a:xfrm>
              <a:off x="16504449" y="2827591"/>
              <a:ext cx="648226" cy="395929"/>
            </a:xfrm>
            <a:custGeom>
              <a:avLst/>
              <a:gdLst>
                <a:gd name="T0" fmla="*/ 266 w 334"/>
                <a:gd name="T1" fmla="*/ 0 h 204"/>
                <a:gd name="T2" fmla="*/ 266 w 334"/>
                <a:gd name="T3" fmla="*/ 0 h 204"/>
                <a:gd name="T4" fmla="*/ 244 w 334"/>
                <a:gd name="T5" fmla="*/ 2 h 204"/>
                <a:gd name="T6" fmla="*/ 226 w 334"/>
                <a:gd name="T7" fmla="*/ 8 h 204"/>
                <a:gd name="T8" fmla="*/ 210 w 334"/>
                <a:gd name="T9" fmla="*/ 14 h 204"/>
                <a:gd name="T10" fmla="*/ 196 w 334"/>
                <a:gd name="T11" fmla="*/ 22 h 204"/>
                <a:gd name="T12" fmla="*/ 196 w 334"/>
                <a:gd name="T13" fmla="*/ 22 h 204"/>
                <a:gd name="T14" fmla="*/ 186 w 334"/>
                <a:gd name="T15" fmla="*/ 14 h 204"/>
                <a:gd name="T16" fmla="*/ 174 w 334"/>
                <a:gd name="T17" fmla="*/ 8 h 204"/>
                <a:gd name="T18" fmla="*/ 156 w 334"/>
                <a:gd name="T19" fmla="*/ 2 h 204"/>
                <a:gd name="T20" fmla="*/ 130 w 334"/>
                <a:gd name="T21" fmla="*/ 0 h 204"/>
                <a:gd name="T22" fmla="*/ 130 w 334"/>
                <a:gd name="T23" fmla="*/ 0 h 204"/>
                <a:gd name="T24" fmla="*/ 114 w 334"/>
                <a:gd name="T25" fmla="*/ 0 h 204"/>
                <a:gd name="T26" fmla="*/ 100 w 334"/>
                <a:gd name="T27" fmla="*/ 2 h 204"/>
                <a:gd name="T28" fmla="*/ 74 w 334"/>
                <a:gd name="T29" fmla="*/ 8 h 204"/>
                <a:gd name="T30" fmla="*/ 54 w 334"/>
                <a:gd name="T31" fmla="*/ 18 h 204"/>
                <a:gd name="T32" fmla="*/ 36 w 334"/>
                <a:gd name="T33" fmla="*/ 28 h 204"/>
                <a:gd name="T34" fmla="*/ 0 w 334"/>
                <a:gd name="T35" fmla="*/ 204 h 204"/>
                <a:gd name="T36" fmla="*/ 68 w 334"/>
                <a:gd name="T37" fmla="*/ 204 h 204"/>
                <a:gd name="T38" fmla="*/ 100 w 334"/>
                <a:gd name="T39" fmla="*/ 50 h 204"/>
                <a:gd name="T40" fmla="*/ 100 w 334"/>
                <a:gd name="T41" fmla="*/ 50 h 204"/>
                <a:gd name="T42" fmla="*/ 106 w 334"/>
                <a:gd name="T43" fmla="*/ 46 h 204"/>
                <a:gd name="T44" fmla="*/ 112 w 334"/>
                <a:gd name="T45" fmla="*/ 44 h 204"/>
                <a:gd name="T46" fmla="*/ 120 w 334"/>
                <a:gd name="T47" fmla="*/ 42 h 204"/>
                <a:gd name="T48" fmla="*/ 126 w 334"/>
                <a:gd name="T49" fmla="*/ 40 h 204"/>
                <a:gd name="T50" fmla="*/ 126 w 334"/>
                <a:gd name="T51" fmla="*/ 40 h 204"/>
                <a:gd name="T52" fmla="*/ 134 w 334"/>
                <a:gd name="T53" fmla="*/ 42 h 204"/>
                <a:gd name="T54" fmla="*/ 138 w 334"/>
                <a:gd name="T55" fmla="*/ 42 h 204"/>
                <a:gd name="T56" fmla="*/ 142 w 334"/>
                <a:gd name="T57" fmla="*/ 46 h 204"/>
                <a:gd name="T58" fmla="*/ 144 w 334"/>
                <a:gd name="T59" fmla="*/ 48 h 204"/>
                <a:gd name="T60" fmla="*/ 148 w 334"/>
                <a:gd name="T61" fmla="*/ 58 h 204"/>
                <a:gd name="T62" fmla="*/ 146 w 334"/>
                <a:gd name="T63" fmla="*/ 68 h 204"/>
                <a:gd name="T64" fmla="*/ 118 w 334"/>
                <a:gd name="T65" fmla="*/ 204 h 204"/>
                <a:gd name="T66" fmla="*/ 184 w 334"/>
                <a:gd name="T67" fmla="*/ 204 h 204"/>
                <a:gd name="T68" fmla="*/ 216 w 334"/>
                <a:gd name="T69" fmla="*/ 50 h 204"/>
                <a:gd name="T70" fmla="*/ 216 w 334"/>
                <a:gd name="T71" fmla="*/ 50 h 204"/>
                <a:gd name="T72" fmla="*/ 228 w 334"/>
                <a:gd name="T73" fmla="*/ 44 h 204"/>
                <a:gd name="T74" fmla="*/ 234 w 334"/>
                <a:gd name="T75" fmla="*/ 42 h 204"/>
                <a:gd name="T76" fmla="*/ 242 w 334"/>
                <a:gd name="T77" fmla="*/ 40 h 204"/>
                <a:gd name="T78" fmla="*/ 242 w 334"/>
                <a:gd name="T79" fmla="*/ 40 h 204"/>
                <a:gd name="T80" fmla="*/ 248 w 334"/>
                <a:gd name="T81" fmla="*/ 42 h 204"/>
                <a:gd name="T82" fmla="*/ 254 w 334"/>
                <a:gd name="T83" fmla="*/ 42 h 204"/>
                <a:gd name="T84" fmla="*/ 258 w 334"/>
                <a:gd name="T85" fmla="*/ 46 h 204"/>
                <a:gd name="T86" fmla="*/ 260 w 334"/>
                <a:gd name="T87" fmla="*/ 48 h 204"/>
                <a:gd name="T88" fmla="*/ 262 w 334"/>
                <a:gd name="T89" fmla="*/ 56 h 204"/>
                <a:gd name="T90" fmla="*/ 262 w 334"/>
                <a:gd name="T91" fmla="*/ 68 h 204"/>
                <a:gd name="T92" fmla="*/ 232 w 334"/>
                <a:gd name="T93" fmla="*/ 204 h 204"/>
                <a:gd name="T94" fmla="*/ 302 w 334"/>
                <a:gd name="T95" fmla="*/ 204 h 204"/>
                <a:gd name="T96" fmla="*/ 332 w 334"/>
                <a:gd name="T97" fmla="*/ 62 h 204"/>
                <a:gd name="T98" fmla="*/ 332 w 334"/>
                <a:gd name="T99" fmla="*/ 62 h 204"/>
                <a:gd name="T100" fmla="*/ 334 w 334"/>
                <a:gd name="T101" fmla="*/ 48 h 204"/>
                <a:gd name="T102" fmla="*/ 332 w 334"/>
                <a:gd name="T103" fmla="*/ 36 h 204"/>
                <a:gd name="T104" fmla="*/ 328 w 334"/>
                <a:gd name="T105" fmla="*/ 26 h 204"/>
                <a:gd name="T106" fmla="*/ 320 w 334"/>
                <a:gd name="T107" fmla="*/ 16 h 204"/>
                <a:gd name="T108" fmla="*/ 310 w 334"/>
                <a:gd name="T109" fmla="*/ 10 h 204"/>
                <a:gd name="T110" fmla="*/ 298 w 334"/>
                <a:gd name="T111" fmla="*/ 4 h 204"/>
                <a:gd name="T112" fmla="*/ 282 w 334"/>
                <a:gd name="T113" fmla="*/ 2 h 204"/>
                <a:gd name="T114" fmla="*/ 266 w 334"/>
                <a:gd name="T115" fmla="*/ 0 h 204"/>
                <a:gd name="T116" fmla="*/ 266 w 334"/>
                <a:gd name="T117" fmla="*/ 0 h 2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34" h="204">
                  <a:moveTo>
                    <a:pt x="266" y="0"/>
                  </a:moveTo>
                  <a:lnTo>
                    <a:pt x="266" y="0"/>
                  </a:lnTo>
                  <a:lnTo>
                    <a:pt x="244" y="2"/>
                  </a:lnTo>
                  <a:lnTo>
                    <a:pt x="226" y="8"/>
                  </a:lnTo>
                  <a:lnTo>
                    <a:pt x="210" y="14"/>
                  </a:lnTo>
                  <a:lnTo>
                    <a:pt x="196" y="22"/>
                  </a:lnTo>
                  <a:lnTo>
                    <a:pt x="186" y="14"/>
                  </a:lnTo>
                  <a:lnTo>
                    <a:pt x="174" y="8"/>
                  </a:lnTo>
                  <a:lnTo>
                    <a:pt x="156" y="2"/>
                  </a:lnTo>
                  <a:lnTo>
                    <a:pt x="130" y="0"/>
                  </a:lnTo>
                  <a:lnTo>
                    <a:pt x="114" y="0"/>
                  </a:lnTo>
                  <a:lnTo>
                    <a:pt x="100" y="2"/>
                  </a:lnTo>
                  <a:lnTo>
                    <a:pt x="74" y="8"/>
                  </a:lnTo>
                  <a:lnTo>
                    <a:pt x="54" y="18"/>
                  </a:lnTo>
                  <a:lnTo>
                    <a:pt x="36" y="28"/>
                  </a:lnTo>
                  <a:lnTo>
                    <a:pt x="0" y="204"/>
                  </a:lnTo>
                  <a:lnTo>
                    <a:pt x="68" y="204"/>
                  </a:lnTo>
                  <a:lnTo>
                    <a:pt x="100" y="50"/>
                  </a:lnTo>
                  <a:lnTo>
                    <a:pt x="106" y="46"/>
                  </a:lnTo>
                  <a:lnTo>
                    <a:pt x="112" y="44"/>
                  </a:lnTo>
                  <a:lnTo>
                    <a:pt x="120" y="42"/>
                  </a:lnTo>
                  <a:lnTo>
                    <a:pt x="126" y="40"/>
                  </a:lnTo>
                  <a:lnTo>
                    <a:pt x="134" y="42"/>
                  </a:lnTo>
                  <a:lnTo>
                    <a:pt x="138" y="42"/>
                  </a:lnTo>
                  <a:lnTo>
                    <a:pt x="142" y="46"/>
                  </a:lnTo>
                  <a:lnTo>
                    <a:pt x="144" y="48"/>
                  </a:lnTo>
                  <a:lnTo>
                    <a:pt x="148" y="58"/>
                  </a:lnTo>
                  <a:lnTo>
                    <a:pt x="146" y="68"/>
                  </a:lnTo>
                  <a:lnTo>
                    <a:pt x="118" y="204"/>
                  </a:lnTo>
                  <a:lnTo>
                    <a:pt x="184" y="204"/>
                  </a:lnTo>
                  <a:lnTo>
                    <a:pt x="216" y="50"/>
                  </a:lnTo>
                  <a:lnTo>
                    <a:pt x="228" y="44"/>
                  </a:lnTo>
                  <a:lnTo>
                    <a:pt x="234" y="42"/>
                  </a:lnTo>
                  <a:lnTo>
                    <a:pt x="242" y="40"/>
                  </a:lnTo>
                  <a:lnTo>
                    <a:pt x="248" y="42"/>
                  </a:lnTo>
                  <a:lnTo>
                    <a:pt x="254" y="42"/>
                  </a:lnTo>
                  <a:lnTo>
                    <a:pt x="258" y="46"/>
                  </a:lnTo>
                  <a:lnTo>
                    <a:pt x="260" y="48"/>
                  </a:lnTo>
                  <a:lnTo>
                    <a:pt x="262" y="56"/>
                  </a:lnTo>
                  <a:lnTo>
                    <a:pt x="262" y="68"/>
                  </a:lnTo>
                  <a:lnTo>
                    <a:pt x="232" y="204"/>
                  </a:lnTo>
                  <a:lnTo>
                    <a:pt x="302" y="204"/>
                  </a:lnTo>
                  <a:lnTo>
                    <a:pt x="332" y="62"/>
                  </a:lnTo>
                  <a:lnTo>
                    <a:pt x="334" y="48"/>
                  </a:lnTo>
                  <a:lnTo>
                    <a:pt x="332" y="36"/>
                  </a:lnTo>
                  <a:lnTo>
                    <a:pt x="328" y="26"/>
                  </a:lnTo>
                  <a:lnTo>
                    <a:pt x="320" y="16"/>
                  </a:lnTo>
                  <a:lnTo>
                    <a:pt x="310" y="10"/>
                  </a:lnTo>
                  <a:lnTo>
                    <a:pt x="298" y="4"/>
                  </a:lnTo>
                  <a:lnTo>
                    <a:pt x="282" y="2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34"/>
            <p:cNvSpPr>
              <a:spLocks/>
            </p:cNvSpPr>
            <p:nvPr userDrawn="1"/>
          </p:nvSpPr>
          <p:spPr bwMode="auto">
            <a:xfrm>
              <a:off x="17393334" y="2827591"/>
              <a:ext cx="411449" cy="399811"/>
            </a:xfrm>
            <a:custGeom>
              <a:avLst/>
              <a:gdLst>
                <a:gd name="T0" fmla="*/ 148 w 212"/>
                <a:gd name="T1" fmla="*/ 44 h 206"/>
                <a:gd name="T2" fmla="*/ 178 w 212"/>
                <a:gd name="T3" fmla="*/ 50 h 206"/>
                <a:gd name="T4" fmla="*/ 202 w 212"/>
                <a:gd name="T5" fmla="*/ 62 h 206"/>
                <a:gd name="T6" fmla="*/ 212 w 212"/>
                <a:gd name="T7" fmla="*/ 16 h 206"/>
                <a:gd name="T8" fmla="*/ 188 w 212"/>
                <a:gd name="T9" fmla="*/ 6 h 206"/>
                <a:gd name="T10" fmla="*/ 144 w 212"/>
                <a:gd name="T11" fmla="*/ 0 h 206"/>
                <a:gd name="T12" fmla="*/ 118 w 212"/>
                <a:gd name="T13" fmla="*/ 2 h 206"/>
                <a:gd name="T14" fmla="*/ 74 w 212"/>
                <a:gd name="T15" fmla="*/ 14 h 206"/>
                <a:gd name="T16" fmla="*/ 36 w 212"/>
                <a:gd name="T17" fmla="*/ 40 h 206"/>
                <a:gd name="T18" fmla="*/ 10 w 212"/>
                <a:gd name="T19" fmla="*/ 80 h 206"/>
                <a:gd name="T20" fmla="*/ 2 w 212"/>
                <a:gd name="T21" fmla="*/ 102 h 206"/>
                <a:gd name="T22" fmla="*/ 0 w 212"/>
                <a:gd name="T23" fmla="*/ 126 h 206"/>
                <a:gd name="T24" fmla="*/ 2 w 212"/>
                <a:gd name="T25" fmla="*/ 148 h 206"/>
                <a:gd name="T26" fmla="*/ 8 w 212"/>
                <a:gd name="T27" fmla="*/ 166 h 206"/>
                <a:gd name="T28" fmla="*/ 18 w 212"/>
                <a:gd name="T29" fmla="*/ 180 h 206"/>
                <a:gd name="T30" fmla="*/ 34 w 212"/>
                <a:gd name="T31" fmla="*/ 192 h 206"/>
                <a:gd name="T32" fmla="*/ 74 w 212"/>
                <a:gd name="T33" fmla="*/ 206 h 206"/>
                <a:gd name="T34" fmla="*/ 100 w 212"/>
                <a:gd name="T35" fmla="*/ 206 h 206"/>
                <a:gd name="T36" fmla="*/ 144 w 212"/>
                <a:gd name="T37" fmla="*/ 202 h 206"/>
                <a:gd name="T38" fmla="*/ 176 w 212"/>
                <a:gd name="T39" fmla="*/ 190 h 206"/>
                <a:gd name="T40" fmla="*/ 186 w 212"/>
                <a:gd name="T41" fmla="*/ 140 h 206"/>
                <a:gd name="T42" fmla="*/ 156 w 212"/>
                <a:gd name="T43" fmla="*/ 156 h 206"/>
                <a:gd name="T44" fmla="*/ 120 w 212"/>
                <a:gd name="T45" fmla="*/ 164 h 206"/>
                <a:gd name="T46" fmla="*/ 108 w 212"/>
                <a:gd name="T47" fmla="*/ 162 h 206"/>
                <a:gd name="T48" fmla="*/ 88 w 212"/>
                <a:gd name="T49" fmla="*/ 156 h 206"/>
                <a:gd name="T50" fmla="*/ 76 w 212"/>
                <a:gd name="T51" fmla="*/ 140 h 206"/>
                <a:gd name="T52" fmla="*/ 72 w 212"/>
                <a:gd name="T53" fmla="*/ 116 h 206"/>
                <a:gd name="T54" fmla="*/ 72 w 212"/>
                <a:gd name="T55" fmla="*/ 102 h 206"/>
                <a:gd name="T56" fmla="*/ 82 w 212"/>
                <a:gd name="T57" fmla="*/ 76 h 206"/>
                <a:gd name="T58" fmla="*/ 100 w 212"/>
                <a:gd name="T59" fmla="*/ 58 h 206"/>
                <a:gd name="T60" fmla="*/ 122 w 212"/>
                <a:gd name="T61" fmla="*/ 48 h 206"/>
                <a:gd name="T62" fmla="*/ 148 w 212"/>
                <a:gd name="T63" fmla="*/ 44 h 20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2" h="206">
                  <a:moveTo>
                    <a:pt x="148" y="44"/>
                  </a:moveTo>
                  <a:lnTo>
                    <a:pt x="148" y="44"/>
                  </a:lnTo>
                  <a:lnTo>
                    <a:pt x="164" y="46"/>
                  </a:lnTo>
                  <a:lnTo>
                    <a:pt x="178" y="50"/>
                  </a:lnTo>
                  <a:lnTo>
                    <a:pt x="190" y="56"/>
                  </a:lnTo>
                  <a:lnTo>
                    <a:pt x="202" y="62"/>
                  </a:lnTo>
                  <a:lnTo>
                    <a:pt x="212" y="16"/>
                  </a:lnTo>
                  <a:lnTo>
                    <a:pt x="202" y="10"/>
                  </a:lnTo>
                  <a:lnTo>
                    <a:pt x="188" y="6"/>
                  </a:lnTo>
                  <a:lnTo>
                    <a:pt x="168" y="2"/>
                  </a:lnTo>
                  <a:lnTo>
                    <a:pt x="144" y="0"/>
                  </a:lnTo>
                  <a:lnTo>
                    <a:pt x="118" y="2"/>
                  </a:lnTo>
                  <a:lnTo>
                    <a:pt x="96" y="6"/>
                  </a:lnTo>
                  <a:lnTo>
                    <a:pt x="74" y="14"/>
                  </a:lnTo>
                  <a:lnTo>
                    <a:pt x="54" y="26"/>
                  </a:lnTo>
                  <a:lnTo>
                    <a:pt x="36" y="40"/>
                  </a:lnTo>
                  <a:lnTo>
                    <a:pt x="22" y="58"/>
                  </a:lnTo>
                  <a:lnTo>
                    <a:pt x="10" y="80"/>
                  </a:lnTo>
                  <a:lnTo>
                    <a:pt x="6" y="90"/>
                  </a:lnTo>
                  <a:lnTo>
                    <a:pt x="2" y="102"/>
                  </a:lnTo>
                  <a:lnTo>
                    <a:pt x="0" y="126"/>
                  </a:lnTo>
                  <a:lnTo>
                    <a:pt x="0" y="138"/>
                  </a:lnTo>
                  <a:lnTo>
                    <a:pt x="2" y="148"/>
                  </a:lnTo>
                  <a:lnTo>
                    <a:pt x="4" y="158"/>
                  </a:lnTo>
                  <a:lnTo>
                    <a:pt x="8" y="166"/>
                  </a:lnTo>
                  <a:lnTo>
                    <a:pt x="12" y="174"/>
                  </a:lnTo>
                  <a:lnTo>
                    <a:pt x="18" y="180"/>
                  </a:lnTo>
                  <a:lnTo>
                    <a:pt x="26" y="186"/>
                  </a:lnTo>
                  <a:lnTo>
                    <a:pt x="34" y="192"/>
                  </a:lnTo>
                  <a:lnTo>
                    <a:pt x="52" y="200"/>
                  </a:lnTo>
                  <a:lnTo>
                    <a:pt x="74" y="206"/>
                  </a:lnTo>
                  <a:lnTo>
                    <a:pt x="100" y="206"/>
                  </a:lnTo>
                  <a:lnTo>
                    <a:pt x="124" y="206"/>
                  </a:lnTo>
                  <a:lnTo>
                    <a:pt x="144" y="202"/>
                  </a:lnTo>
                  <a:lnTo>
                    <a:pt x="162" y="196"/>
                  </a:lnTo>
                  <a:lnTo>
                    <a:pt x="176" y="190"/>
                  </a:lnTo>
                  <a:lnTo>
                    <a:pt x="186" y="140"/>
                  </a:lnTo>
                  <a:lnTo>
                    <a:pt x="172" y="148"/>
                  </a:lnTo>
                  <a:lnTo>
                    <a:pt x="156" y="156"/>
                  </a:lnTo>
                  <a:lnTo>
                    <a:pt x="140" y="162"/>
                  </a:lnTo>
                  <a:lnTo>
                    <a:pt x="120" y="164"/>
                  </a:lnTo>
                  <a:lnTo>
                    <a:pt x="108" y="162"/>
                  </a:lnTo>
                  <a:lnTo>
                    <a:pt x="98" y="160"/>
                  </a:lnTo>
                  <a:lnTo>
                    <a:pt x="88" y="156"/>
                  </a:lnTo>
                  <a:lnTo>
                    <a:pt x="82" y="148"/>
                  </a:lnTo>
                  <a:lnTo>
                    <a:pt x="76" y="140"/>
                  </a:lnTo>
                  <a:lnTo>
                    <a:pt x="72" y="128"/>
                  </a:lnTo>
                  <a:lnTo>
                    <a:pt x="72" y="116"/>
                  </a:lnTo>
                  <a:lnTo>
                    <a:pt x="72" y="102"/>
                  </a:lnTo>
                  <a:lnTo>
                    <a:pt x="78" y="88"/>
                  </a:lnTo>
                  <a:lnTo>
                    <a:pt x="82" y="76"/>
                  </a:lnTo>
                  <a:lnTo>
                    <a:pt x="90" y="66"/>
                  </a:lnTo>
                  <a:lnTo>
                    <a:pt x="100" y="58"/>
                  </a:lnTo>
                  <a:lnTo>
                    <a:pt x="110" y="52"/>
                  </a:lnTo>
                  <a:lnTo>
                    <a:pt x="122" y="48"/>
                  </a:lnTo>
                  <a:lnTo>
                    <a:pt x="134" y="44"/>
                  </a:lnTo>
                  <a:lnTo>
                    <a:pt x="14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35"/>
            <p:cNvSpPr>
              <a:spLocks noEditPoints="1"/>
            </p:cNvSpPr>
            <p:nvPr userDrawn="1"/>
          </p:nvSpPr>
          <p:spPr bwMode="auto">
            <a:xfrm>
              <a:off x="17789256" y="2827591"/>
              <a:ext cx="419212" cy="399811"/>
            </a:xfrm>
            <a:custGeom>
              <a:avLst/>
              <a:gdLst>
                <a:gd name="T0" fmla="*/ 136 w 216"/>
                <a:gd name="T1" fmla="*/ 0 h 206"/>
                <a:gd name="T2" fmla="*/ 80 w 216"/>
                <a:gd name="T3" fmla="*/ 6 h 206"/>
                <a:gd name="T4" fmla="*/ 44 w 216"/>
                <a:gd name="T5" fmla="*/ 18 h 206"/>
                <a:gd name="T6" fmla="*/ 34 w 216"/>
                <a:gd name="T7" fmla="*/ 60 h 206"/>
                <a:gd name="T8" fmla="*/ 74 w 216"/>
                <a:gd name="T9" fmla="*/ 46 h 206"/>
                <a:gd name="T10" fmla="*/ 114 w 216"/>
                <a:gd name="T11" fmla="*/ 40 h 206"/>
                <a:gd name="T12" fmla="*/ 130 w 216"/>
                <a:gd name="T13" fmla="*/ 42 h 206"/>
                <a:gd name="T14" fmla="*/ 146 w 216"/>
                <a:gd name="T15" fmla="*/ 48 h 206"/>
                <a:gd name="T16" fmla="*/ 150 w 216"/>
                <a:gd name="T17" fmla="*/ 58 h 206"/>
                <a:gd name="T18" fmla="*/ 148 w 216"/>
                <a:gd name="T19" fmla="*/ 70 h 206"/>
                <a:gd name="T20" fmla="*/ 120 w 216"/>
                <a:gd name="T21" fmla="*/ 74 h 206"/>
                <a:gd name="T22" fmla="*/ 70 w 216"/>
                <a:gd name="T23" fmla="*/ 84 h 206"/>
                <a:gd name="T24" fmla="*/ 32 w 216"/>
                <a:gd name="T25" fmla="*/ 100 h 206"/>
                <a:gd name="T26" fmla="*/ 12 w 216"/>
                <a:gd name="T27" fmla="*/ 120 h 206"/>
                <a:gd name="T28" fmla="*/ 4 w 216"/>
                <a:gd name="T29" fmla="*/ 136 h 206"/>
                <a:gd name="T30" fmla="*/ 2 w 216"/>
                <a:gd name="T31" fmla="*/ 144 h 206"/>
                <a:gd name="T32" fmla="*/ 2 w 216"/>
                <a:gd name="T33" fmla="*/ 170 h 206"/>
                <a:gd name="T34" fmla="*/ 18 w 216"/>
                <a:gd name="T35" fmla="*/ 190 h 206"/>
                <a:gd name="T36" fmla="*/ 48 w 216"/>
                <a:gd name="T37" fmla="*/ 202 h 206"/>
                <a:gd name="T38" fmla="*/ 92 w 216"/>
                <a:gd name="T39" fmla="*/ 206 h 206"/>
                <a:gd name="T40" fmla="*/ 122 w 216"/>
                <a:gd name="T41" fmla="*/ 206 h 206"/>
                <a:gd name="T42" fmla="*/ 170 w 216"/>
                <a:gd name="T43" fmla="*/ 198 h 206"/>
                <a:gd name="T44" fmla="*/ 214 w 216"/>
                <a:gd name="T45" fmla="*/ 74 h 206"/>
                <a:gd name="T46" fmla="*/ 216 w 216"/>
                <a:gd name="T47" fmla="*/ 54 h 206"/>
                <a:gd name="T48" fmla="*/ 208 w 216"/>
                <a:gd name="T49" fmla="*/ 26 h 206"/>
                <a:gd name="T50" fmla="*/ 188 w 216"/>
                <a:gd name="T51" fmla="*/ 8 h 206"/>
                <a:gd name="T52" fmla="*/ 154 w 216"/>
                <a:gd name="T53" fmla="*/ 2 h 206"/>
                <a:gd name="T54" fmla="*/ 136 w 216"/>
                <a:gd name="T55" fmla="*/ 0 h 206"/>
                <a:gd name="T56" fmla="*/ 128 w 216"/>
                <a:gd name="T57" fmla="*/ 168 h 206"/>
                <a:gd name="T58" fmla="*/ 102 w 216"/>
                <a:gd name="T59" fmla="*/ 172 h 206"/>
                <a:gd name="T60" fmla="*/ 86 w 216"/>
                <a:gd name="T61" fmla="*/ 170 h 206"/>
                <a:gd name="T62" fmla="*/ 74 w 216"/>
                <a:gd name="T63" fmla="*/ 164 h 206"/>
                <a:gd name="T64" fmla="*/ 68 w 216"/>
                <a:gd name="T65" fmla="*/ 156 h 206"/>
                <a:gd name="T66" fmla="*/ 66 w 216"/>
                <a:gd name="T67" fmla="*/ 142 h 206"/>
                <a:gd name="T68" fmla="*/ 70 w 216"/>
                <a:gd name="T69" fmla="*/ 132 h 206"/>
                <a:gd name="T70" fmla="*/ 82 w 216"/>
                <a:gd name="T71" fmla="*/ 118 h 206"/>
                <a:gd name="T72" fmla="*/ 100 w 216"/>
                <a:gd name="T73" fmla="*/ 108 h 206"/>
                <a:gd name="T74" fmla="*/ 142 w 216"/>
                <a:gd name="T75" fmla="*/ 102 h 20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16" h="206">
                  <a:moveTo>
                    <a:pt x="136" y="0"/>
                  </a:moveTo>
                  <a:lnTo>
                    <a:pt x="136" y="0"/>
                  </a:lnTo>
                  <a:lnTo>
                    <a:pt x="106" y="2"/>
                  </a:lnTo>
                  <a:lnTo>
                    <a:pt x="80" y="6"/>
                  </a:lnTo>
                  <a:lnTo>
                    <a:pt x="60" y="12"/>
                  </a:lnTo>
                  <a:lnTo>
                    <a:pt x="44" y="18"/>
                  </a:lnTo>
                  <a:lnTo>
                    <a:pt x="34" y="60"/>
                  </a:lnTo>
                  <a:lnTo>
                    <a:pt x="54" y="54"/>
                  </a:lnTo>
                  <a:lnTo>
                    <a:pt x="74" y="46"/>
                  </a:lnTo>
                  <a:lnTo>
                    <a:pt x="96" y="42"/>
                  </a:lnTo>
                  <a:lnTo>
                    <a:pt x="114" y="40"/>
                  </a:lnTo>
                  <a:lnTo>
                    <a:pt x="130" y="42"/>
                  </a:lnTo>
                  <a:lnTo>
                    <a:pt x="142" y="46"/>
                  </a:lnTo>
                  <a:lnTo>
                    <a:pt x="146" y="48"/>
                  </a:lnTo>
                  <a:lnTo>
                    <a:pt x="150" y="52"/>
                  </a:lnTo>
                  <a:lnTo>
                    <a:pt x="150" y="58"/>
                  </a:lnTo>
                  <a:lnTo>
                    <a:pt x="150" y="64"/>
                  </a:lnTo>
                  <a:lnTo>
                    <a:pt x="148" y="70"/>
                  </a:lnTo>
                  <a:lnTo>
                    <a:pt x="120" y="74"/>
                  </a:lnTo>
                  <a:lnTo>
                    <a:pt x="94" y="78"/>
                  </a:lnTo>
                  <a:lnTo>
                    <a:pt x="70" y="84"/>
                  </a:lnTo>
                  <a:lnTo>
                    <a:pt x="50" y="90"/>
                  </a:lnTo>
                  <a:lnTo>
                    <a:pt x="32" y="100"/>
                  </a:lnTo>
                  <a:lnTo>
                    <a:pt x="18" y="112"/>
                  </a:lnTo>
                  <a:lnTo>
                    <a:pt x="12" y="120"/>
                  </a:lnTo>
                  <a:lnTo>
                    <a:pt x="8" y="126"/>
                  </a:lnTo>
                  <a:lnTo>
                    <a:pt x="4" y="136"/>
                  </a:lnTo>
                  <a:lnTo>
                    <a:pt x="2" y="144"/>
                  </a:lnTo>
                  <a:lnTo>
                    <a:pt x="0" y="158"/>
                  </a:lnTo>
                  <a:lnTo>
                    <a:pt x="2" y="170"/>
                  </a:lnTo>
                  <a:lnTo>
                    <a:pt x="8" y="182"/>
                  </a:lnTo>
                  <a:lnTo>
                    <a:pt x="18" y="190"/>
                  </a:lnTo>
                  <a:lnTo>
                    <a:pt x="30" y="198"/>
                  </a:lnTo>
                  <a:lnTo>
                    <a:pt x="48" y="202"/>
                  </a:lnTo>
                  <a:lnTo>
                    <a:pt x="68" y="206"/>
                  </a:lnTo>
                  <a:lnTo>
                    <a:pt x="92" y="206"/>
                  </a:lnTo>
                  <a:lnTo>
                    <a:pt x="122" y="206"/>
                  </a:lnTo>
                  <a:lnTo>
                    <a:pt x="148" y="202"/>
                  </a:lnTo>
                  <a:lnTo>
                    <a:pt x="170" y="198"/>
                  </a:lnTo>
                  <a:lnTo>
                    <a:pt x="190" y="192"/>
                  </a:lnTo>
                  <a:lnTo>
                    <a:pt x="214" y="74"/>
                  </a:lnTo>
                  <a:lnTo>
                    <a:pt x="216" y="54"/>
                  </a:lnTo>
                  <a:lnTo>
                    <a:pt x="214" y="38"/>
                  </a:lnTo>
                  <a:lnTo>
                    <a:pt x="208" y="26"/>
                  </a:lnTo>
                  <a:lnTo>
                    <a:pt x="200" y="16"/>
                  </a:lnTo>
                  <a:lnTo>
                    <a:pt x="188" y="8"/>
                  </a:lnTo>
                  <a:lnTo>
                    <a:pt x="172" y="4"/>
                  </a:lnTo>
                  <a:lnTo>
                    <a:pt x="154" y="2"/>
                  </a:lnTo>
                  <a:lnTo>
                    <a:pt x="136" y="0"/>
                  </a:lnTo>
                  <a:close/>
                  <a:moveTo>
                    <a:pt x="128" y="168"/>
                  </a:moveTo>
                  <a:lnTo>
                    <a:pt x="128" y="168"/>
                  </a:lnTo>
                  <a:lnTo>
                    <a:pt x="116" y="170"/>
                  </a:lnTo>
                  <a:lnTo>
                    <a:pt x="102" y="172"/>
                  </a:lnTo>
                  <a:lnTo>
                    <a:pt x="86" y="170"/>
                  </a:lnTo>
                  <a:lnTo>
                    <a:pt x="80" y="168"/>
                  </a:lnTo>
                  <a:lnTo>
                    <a:pt x="74" y="164"/>
                  </a:lnTo>
                  <a:lnTo>
                    <a:pt x="70" y="160"/>
                  </a:lnTo>
                  <a:lnTo>
                    <a:pt x="68" y="156"/>
                  </a:lnTo>
                  <a:lnTo>
                    <a:pt x="66" y="150"/>
                  </a:lnTo>
                  <a:lnTo>
                    <a:pt x="66" y="142"/>
                  </a:lnTo>
                  <a:lnTo>
                    <a:pt x="70" y="132"/>
                  </a:lnTo>
                  <a:lnTo>
                    <a:pt x="74" y="124"/>
                  </a:lnTo>
                  <a:lnTo>
                    <a:pt x="82" y="118"/>
                  </a:lnTo>
                  <a:lnTo>
                    <a:pt x="90" y="112"/>
                  </a:lnTo>
                  <a:lnTo>
                    <a:pt x="100" y="108"/>
                  </a:lnTo>
                  <a:lnTo>
                    <a:pt x="112" y="106"/>
                  </a:lnTo>
                  <a:lnTo>
                    <a:pt x="142" y="102"/>
                  </a:lnTo>
                  <a:lnTo>
                    <a:pt x="128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6"/>
            <p:cNvSpPr>
              <a:spLocks/>
            </p:cNvSpPr>
            <p:nvPr userDrawn="1"/>
          </p:nvSpPr>
          <p:spPr bwMode="auto">
            <a:xfrm>
              <a:off x="18223995" y="2699496"/>
              <a:ext cx="244540" cy="524024"/>
            </a:xfrm>
            <a:custGeom>
              <a:avLst/>
              <a:gdLst>
                <a:gd name="T0" fmla="*/ 56 w 126"/>
                <a:gd name="T1" fmla="*/ 0 h 270"/>
                <a:gd name="T2" fmla="*/ 0 w 126"/>
                <a:gd name="T3" fmla="*/ 270 h 270"/>
                <a:gd name="T4" fmla="*/ 70 w 126"/>
                <a:gd name="T5" fmla="*/ 270 h 270"/>
                <a:gd name="T6" fmla="*/ 126 w 126"/>
                <a:gd name="T7" fmla="*/ 0 h 270"/>
                <a:gd name="T8" fmla="*/ 56 w 126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" h="270">
                  <a:moveTo>
                    <a:pt x="56" y="0"/>
                  </a:moveTo>
                  <a:lnTo>
                    <a:pt x="0" y="270"/>
                  </a:lnTo>
                  <a:lnTo>
                    <a:pt x="70" y="270"/>
                  </a:lnTo>
                  <a:lnTo>
                    <a:pt x="126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37"/>
            <p:cNvSpPr>
              <a:spLocks/>
            </p:cNvSpPr>
            <p:nvPr userDrawn="1"/>
          </p:nvSpPr>
          <p:spPr bwMode="auto">
            <a:xfrm>
              <a:off x="17164320" y="2835355"/>
              <a:ext cx="217369" cy="388166"/>
            </a:xfrm>
            <a:custGeom>
              <a:avLst/>
              <a:gdLst>
                <a:gd name="T0" fmla="*/ 0 w 112"/>
                <a:gd name="T1" fmla="*/ 200 h 200"/>
                <a:gd name="T2" fmla="*/ 68 w 112"/>
                <a:gd name="T3" fmla="*/ 200 h 200"/>
                <a:gd name="T4" fmla="*/ 112 w 112"/>
                <a:gd name="T5" fmla="*/ 0 h 200"/>
                <a:gd name="T6" fmla="*/ 42 w 112"/>
                <a:gd name="T7" fmla="*/ 0 h 200"/>
                <a:gd name="T8" fmla="*/ 0 w 112"/>
                <a:gd name="T9" fmla="*/ 200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" h="200">
                  <a:moveTo>
                    <a:pt x="0" y="200"/>
                  </a:moveTo>
                  <a:lnTo>
                    <a:pt x="68" y="200"/>
                  </a:lnTo>
                  <a:lnTo>
                    <a:pt x="112" y="0"/>
                  </a:lnTo>
                  <a:lnTo>
                    <a:pt x="42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38"/>
            <p:cNvSpPr>
              <a:spLocks/>
            </p:cNvSpPr>
            <p:nvPr userDrawn="1"/>
          </p:nvSpPr>
          <p:spPr bwMode="auto">
            <a:xfrm>
              <a:off x="17257478" y="2699496"/>
              <a:ext cx="151382" cy="81515"/>
            </a:xfrm>
            <a:custGeom>
              <a:avLst/>
              <a:gdLst>
                <a:gd name="T0" fmla="*/ 8 w 78"/>
                <a:gd name="T1" fmla="*/ 0 h 42"/>
                <a:gd name="T2" fmla="*/ 0 w 78"/>
                <a:gd name="T3" fmla="*/ 42 h 42"/>
                <a:gd name="T4" fmla="*/ 70 w 78"/>
                <a:gd name="T5" fmla="*/ 42 h 42"/>
                <a:gd name="T6" fmla="*/ 78 w 78"/>
                <a:gd name="T7" fmla="*/ 0 h 42"/>
                <a:gd name="T8" fmla="*/ 8 w 78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8" h="42">
                  <a:moveTo>
                    <a:pt x="8" y="0"/>
                  </a:moveTo>
                  <a:lnTo>
                    <a:pt x="0" y="42"/>
                  </a:lnTo>
                  <a:lnTo>
                    <a:pt x="70" y="42"/>
                  </a:lnTo>
                  <a:lnTo>
                    <a:pt x="7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9"/>
            <p:cNvSpPr>
              <a:spLocks/>
            </p:cNvSpPr>
            <p:nvPr userDrawn="1"/>
          </p:nvSpPr>
          <p:spPr bwMode="auto">
            <a:xfrm>
              <a:off x="12529698" y="2699496"/>
              <a:ext cx="527897" cy="524024"/>
            </a:xfrm>
            <a:custGeom>
              <a:avLst/>
              <a:gdLst>
                <a:gd name="T0" fmla="*/ 224 w 272"/>
                <a:gd name="T1" fmla="*/ 0 h 270"/>
                <a:gd name="T2" fmla="*/ 200 w 272"/>
                <a:gd name="T3" fmla="*/ 116 h 270"/>
                <a:gd name="T4" fmla="*/ 78 w 272"/>
                <a:gd name="T5" fmla="*/ 116 h 270"/>
                <a:gd name="T6" fmla="*/ 104 w 272"/>
                <a:gd name="T7" fmla="*/ 0 h 270"/>
                <a:gd name="T8" fmla="*/ 56 w 272"/>
                <a:gd name="T9" fmla="*/ 0 h 270"/>
                <a:gd name="T10" fmla="*/ 0 w 272"/>
                <a:gd name="T11" fmla="*/ 270 h 270"/>
                <a:gd name="T12" fmla="*/ 46 w 272"/>
                <a:gd name="T13" fmla="*/ 270 h 270"/>
                <a:gd name="T14" fmla="*/ 74 w 272"/>
                <a:gd name="T15" fmla="*/ 140 h 270"/>
                <a:gd name="T16" fmla="*/ 194 w 272"/>
                <a:gd name="T17" fmla="*/ 140 h 270"/>
                <a:gd name="T18" fmla="*/ 168 w 272"/>
                <a:gd name="T19" fmla="*/ 270 h 270"/>
                <a:gd name="T20" fmla="*/ 216 w 272"/>
                <a:gd name="T21" fmla="*/ 270 h 270"/>
                <a:gd name="T22" fmla="*/ 272 w 272"/>
                <a:gd name="T23" fmla="*/ 0 h 270"/>
                <a:gd name="T24" fmla="*/ 224 w 272"/>
                <a:gd name="T25" fmla="*/ 0 h 2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2" h="270">
                  <a:moveTo>
                    <a:pt x="224" y="0"/>
                  </a:moveTo>
                  <a:lnTo>
                    <a:pt x="200" y="116"/>
                  </a:lnTo>
                  <a:lnTo>
                    <a:pt x="78" y="116"/>
                  </a:lnTo>
                  <a:lnTo>
                    <a:pt x="104" y="0"/>
                  </a:lnTo>
                  <a:lnTo>
                    <a:pt x="56" y="0"/>
                  </a:lnTo>
                  <a:lnTo>
                    <a:pt x="0" y="270"/>
                  </a:lnTo>
                  <a:lnTo>
                    <a:pt x="46" y="270"/>
                  </a:lnTo>
                  <a:lnTo>
                    <a:pt x="74" y="140"/>
                  </a:lnTo>
                  <a:lnTo>
                    <a:pt x="194" y="140"/>
                  </a:lnTo>
                  <a:lnTo>
                    <a:pt x="168" y="270"/>
                  </a:lnTo>
                  <a:lnTo>
                    <a:pt x="216" y="270"/>
                  </a:lnTo>
                  <a:lnTo>
                    <a:pt x="272" y="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40"/>
            <p:cNvSpPr>
              <a:spLocks/>
            </p:cNvSpPr>
            <p:nvPr userDrawn="1"/>
          </p:nvSpPr>
          <p:spPr bwMode="auto">
            <a:xfrm>
              <a:off x="13053713" y="2835355"/>
              <a:ext cx="166908" cy="388166"/>
            </a:xfrm>
            <a:custGeom>
              <a:avLst/>
              <a:gdLst>
                <a:gd name="T0" fmla="*/ 0 w 86"/>
                <a:gd name="T1" fmla="*/ 200 h 200"/>
                <a:gd name="T2" fmla="*/ 44 w 86"/>
                <a:gd name="T3" fmla="*/ 200 h 200"/>
                <a:gd name="T4" fmla="*/ 86 w 86"/>
                <a:gd name="T5" fmla="*/ 0 h 200"/>
                <a:gd name="T6" fmla="*/ 42 w 86"/>
                <a:gd name="T7" fmla="*/ 0 h 200"/>
                <a:gd name="T8" fmla="*/ 0 w 86"/>
                <a:gd name="T9" fmla="*/ 200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200">
                  <a:moveTo>
                    <a:pt x="0" y="200"/>
                  </a:moveTo>
                  <a:lnTo>
                    <a:pt x="44" y="200"/>
                  </a:lnTo>
                  <a:lnTo>
                    <a:pt x="86" y="0"/>
                  </a:lnTo>
                  <a:lnTo>
                    <a:pt x="42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41"/>
            <p:cNvSpPr>
              <a:spLocks/>
            </p:cNvSpPr>
            <p:nvPr userDrawn="1"/>
          </p:nvSpPr>
          <p:spPr bwMode="auto">
            <a:xfrm>
              <a:off x="13146871" y="2726668"/>
              <a:ext cx="97040" cy="58225"/>
            </a:xfrm>
            <a:custGeom>
              <a:avLst/>
              <a:gdLst>
                <a:gd name="T0" fmla="*/ 0 w 50"/>
                <a:gd name="T1" fmla="*/ 30 h 30"/>
                <a:gd name="T2" fmla="*/ 44 w 50"/>
                <a:gd name="T3" fmla="*/ 30 h 30"/>
                <a:gd name="T4" fmla="*/ 50 w 50"/>
                <a:gd name="T5" fmla="*/ 0 h 30"/>
                <a:gd name="T6" fmla="*/ 6 w 50"/>
                <a:gd name="T7" fmla="*/ 0 h 30"/>
                <a:gd name="T8" fmla="*/ 0 w 50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30">
                  <a:moveTo>
                    <a:pt x="0" y="30"/>
                  </a:moveTo>
                  <a:lnTo>
                    <a:pt x="44" y="30"/>
                  </a:lnTo>
                  <a:lnTo>
                    <a:pt x="50" y="0"/>
                  </a:lnTo>
                  <a:lnTo>
                    <a:pt x="6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42"/>
            <p:cNvSpPr>
              <a:spLocks/>
            </p:cNvSpPr>
            <p:nvPr userDrawn="1"/>
          </p:nvSpPr>
          <p:spPr bwMode="auto">
            <a:xfrm>
              <a:off x="14757732" y="2835355"/>
              <a:ext cx="170790" cy="388166"/>
            </a:xfrm>
            <a:custGeom>
              <a:avLst/>
              <a:gdLst>
                <a:gd name="T0" fmla="*/ 0 w 88"/>
                <a:gd name="T1" fmla="*/ 200 h 200"/>
                <a:gd name="T2" fmla="*/ 46 w 88"/>
                <a:gd name="T3" fmla="*/ 200 h 200"/>
                <a:gd name="T4" fmla="*/ 88 w 88"/>
                <a:gd name="T5" fmla="*/ 0 h 200"/>
                <a:gd name="T6" fmla="*/ 42 w 88"/>
                <a:gd name="T7" fmla="*/ 0 h 200"/>
                <a:gd name="T8" fmla="*/ 0 w 88"/>
                <a:gd name="T9" fmla="*/ 200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200">
                  <a:moveTo>
                    <a:pt x="0" y="200"/>
                  </a:moveTo>
                  <a:lnTo>
                    <a:pt x="46" y="200"/>
                  </a:lnTo>
                  <a:lnTo>
                    <a:pt x="88" y="0"/>
                  </a:lnTo>
                  <a:lnTo>
                    <a:pt x="42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3"/>
            <p:cNvSpPr>
              <a:spLocks/>
            </p:cNvSpPr>
            <p:nvPr userDrawn="1"/>
          </p:nvSpPr>
          <p:spPr bwMode="auto">
            <a:xfrm>
              <a:off x="14850891" y="2726668"/>
              <a:ext cx="100921" cy="58225"/>
            </a:xfrm>
            <a:custGeom>
              <a:avLst/>
              <a:gdLst>
                <a:gd name="T0" fmla="*/ 0 w 52"/>
                <a:gd name="T1" fmla="*/ 30 h 30"/>
                <a:gd name="T2" fmla="*/ 44 w 52"/>
                <a:gd name="T3" fmla="*/ 30 h 30"/>
                <a:gd name="T4" fmla="*/ 52 w 52"/>
                <a:gd name="T5" fmla="*/ 0 h 30"/>
                <a:gd name="T6" fmla="*/ 6 w 52"/>
                <a:gd name="T7" fmla="*/ 0 h 30"/>
                <a:gd name="T8" fmla="*/ 0 w 52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30">
                  <a:moveTo>
                    <a:pt x="0" y="30"/>
                  </a:moveTo>
                  <a:lnTo>
                    <a:pt x="44" y="30"/>
                  </a:lnTo>
                  <a:lnTo>
                    <a:pt x="52" y="0"/>
                  </a:lnTo>
                  <a:lnTo>
                    <a:pt x="6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44"/>
            <p:cNvSpPr>
              <a:spLocks/>
            </p:cNvSpPr>
            <p:nvPr userDrawn="1"/>
          </p:nvSpPr>
          <p:spPr bwMode="auto">
            <a:xfrm>
              <a:off x="13255556" y="2699496"/>
              <a:ext cx="295001" cy="524024"/>
            </a:xfrm>
            <a:custGeom>
              <a:avLst/>
              <a:gdLst>
                <a:gd name="T0" fmla="*/ 46 w 152"/>
                <a:gd name="T1" fmla="*/ 208 h 270"/>
                <a:gd name="T2" fmla="*/ 70 w 152"/>
                <a:gd name="T3" fmla="*/ 92 h 270"/>
                <a:gd name="T4" fmla="*/ 148 w 152"/>
                <a:gd name="T5" fmla="*/ 92 h 270"/>
                <a:gd name="T6" fmla="*/ 152 w 152"/>
                <a:gd name="T7" fmla="*/ 70 h 270"/>
                <a:gd name="T8" fmla="*/ 74 w 152"/>
                <a:gd name="T9" fmla="*/ 70 h 270"/>
                <a:gd name="T10" fmla="*/ 90 w 152"/>
                <a:gd name="T11" fmla="*/ 0 h 270"/>
                <a:gd name="T12" fmla="*/ 44 w 152"/>
                <a:gd name="T13" fmla="*/ 12 h 270"/>
                <a:gd name="T14" fmla="*/ 2 w 152"/>
                <a:gd name="T15" fmla="*/ 210 h 270"/>
                <a:gd name="T16" fmla="*/ 2 w 152"/>
                <a:gd name="T17" fmla="*/ 210 h 270"/>
                <a:gd name="T18" fmla="*/ 0 w 152"/>
                <a:gd name="T19" fmla="*/ 224 h 270"/>
                <a:gd name="T20" fmla="*/ 2 w 152"/>
                <a:gd name="T21" fmla="*/ 236 h 270"/>
                <a:gd name="T22" fmla="*/ 8 w 152"/>
                <a:gd name="T23" fmla="*/ 246 h 270"/>
                <a:gd name="T24" fmla="*/ 14 w 152"/>
                <a:gd name="T25" fmla="*/ 256 h 270"/>
                <a:gd name="T26" fmla="*/ 24 w 152"/>
                <a:gd name="T27" fmla="*/ 262 h 270"/>
                <a:gd name="T28" fmla="*/ 36 w 152"/>
                <a:gd name="T29" fmla="*/ 266 h 270"/>
                <a:gd name="T30" fmla="*/ 48 w 152"/>
                <a:gd name="T31" fmla="*/ 270 h 270"/>
                <a:gd name="T32" fmla="*/ 62 w 152"/>
                <a:gd name="T33" fmla="*/ 270 h 270"/>
                <a:gd name="T34" fmla="*/ 62 w 152"/>
                <a:gd name="T35" fmla="*/ 270 h 270"/>
                <a:gd name="T36" fmla="*/ 92 w 152"/>
                <a:gd name="T37" fmla="*/ 270 h 270"/>
                <a:gd name="T38" fmla="*/ 102 w 152"/>
                <a:gd name="T39" fmla="*/ 268 h 270"/>
                <a:gd name="T40" fmla="*/ 110 w 152"/>
                <a:gd name="T41" fmla="*/ 264 h 270"/>
                <a:gd name="T42" fmla="*/ 116 w 152"/>
                <a:gd name="T43" fmla="*/ 242 h 270"/>
                <a:gd name="T44" fmla="*/ 116 w 152"/>
                <a:gd name="T45" fmla="*/ 242 h 270"/>
                <a:gd name="T46" fmla="*/ 98 w 152"/>
                <a:gd name="T47" fmla="*/ 246 h 270"/>
                <a:gd name="T48" fmla="*/ 78 w 152"/>
                <a:gd name="T49" fmla="*/ 246 h 270"/>
                <a:gd name="T50" fmla="*/ 78 w 152"/>
                <a:gd name="T51" fmla="*/ 246 h 270"/>
                <a:gd name="T52" fmla="*/ 70 w 152"/>
                <a:gd name="T53" fmla="*/ 246 h 270"/>
                <a:gd name="T54" fmla="*/ 64 w 152"/>
                <a:gd name="T55" fmla="*/ 244 h 270"/>
                <a:gd name="T56" fmla="*/ 58 w 152"/>
                <a:gd name="T57" fmla="*/ 242 h 270"/>
                <a:gd name="T58" fmla="*/ 52 w 152"/>
                <a:gd name="T59" fmla="*/ 238 h 270"/>
                <a:gd name="T60" fmla="*/ 48 w 152"/>
                <a:gd name="T61" fmla="*/ 232 h 270"/>
                <a:gd name="T62" fmla="*/ 46 w 152"/>
                <a:gd name="T63" fmla="*/ 226 h 270"/>
                <a:gd name="T64" fmla="*/ 44 w 152"/>
                <a:gd name="T65" fmla="*/ 218 h 270"/>
                <a:gd name="T66" fmla="*/ 46 w 152"/>
                <a:gd name="T67" fmla="*/ 208 h 270"/>
                <a:gd name="T68" fmla="*/ 46 w 152"/>
                <a:gd name="T69" fmla="*/ 208 h 2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2" h="270">
                  <a:moveTo>
                    <a:pt x="46" y="208"/>
                  </a:moveTo>
                  <a:lnTo>
                    <a:pt x="70" y="92"/>
                  </a:lnTo>
                  <a:lnTo>
                    <a:pt x="148" y="92"/>
                  </a:lnTo>
                  <a:lnTo>
                    <a:pt x="152" y="70"/>
                  </a:lnTo>
                  <a:lnTo>
                    <a:pt x="74" y="70"/>
                  </a:lnTo>
                  <a:lnTo>
                    <a:pt x="90" y="0"/>
                  </a:lnTo>
                  <a:lnTo>
                    <a:pt x="44" y="12"/>
                  </a:lnTo>
                  <a:lnTo>
                    <a:pt x="2" y="210"/>
                  </a:lnTo>
                  <a:lnTo>
                    <a:pt x="0" y="224"/>
                  </a:lnTo>
                  <a:lnTo>
                    <a:pt x="2" y="236"/>
                  </a:lnTo>
                  <a:lnTo>
                    <a:pt x="8" y="246"/>
                  </a:lnTo>
                  <a:lnTo>
                    <a:pt x="14" y="256"/>
                  </a:lnTo>
                  <a:lnTo>
                    <a:pt x="24" y="262"/>
                  </a:lnTo>
                  <a:lnTo>
                    <a:pt x="36" y="266"/>
                  </a:lnTo>
                  <a:lnTo>
                    <a:pt x="48" y="270"/>
                  </a:lnTo>
                  <a:lnTo>
                    <a:pt x="62" y="270"/>
                  </a:lnTo>
                  <a:lnTo>
                    <a:pt x="92" y="270"/>
                  </a:lnTo>
                  <a:lnTo>
                    <a:pt x="102" y="268"/>
                  </a:lnTo>
                  <a:lnTo>
                    <a:pt x="110" y="264"/>
                  </a:lnTo>
                  <a:lnTo>
                    <a:pt x="116" y="242"/>
                  </a:lnTo>
                  <a:lnTo>
                    <a:pt x="98" y="246"/>
                  </a:lnTo>
                  <a:lnTo>
                    <a:pt x="78" y="246"/>
                  </a:lnTo>
                  <a:lnTo>
                    <a:pt x="70" y="246"/>
                  </a:lnTo>
                  <a:lnTo>
                    <a:pt x="64" y="244"/>
                  </a:lnTo>
                  <a:lnTo>
                    <a:pt x="58" y="242"/>
                  </a:lnTo>
                  <a:lnTo>
                    <a:pt x="52" y="238"/>
                  </a:lnTo>
                  <a:lnTo>
                    <a:pt x="48" y="232"/>
                  </a:lnTo>
                  <a:lnTo>
                    <a:pt x="46" y="226"/>
                  </a:lnTo>
                  <a:lnTo>
                    <a:pt x="44" y="218"/>
                  </a:lnTo>
                  <a:lnTo>
                    <a:pt x="46" y="2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45"/>
            <p:cNvSpPr>
              <a:spLocks noEditPoints="1"/>
            </p:cNvSpPr>
            <p:nvPr userDrawn="1"/>
          </p:nvSpPr>
          <p:spPr bwMode="auto">
            <a:xfrm>
              <a:off x="13535031" y="2827591"/>
              <a:ext cx="376515" cy="399811"/>
            </a:xfrm>
            <a:custGeom>
              <a:avLst/>
              <a:gdLst>
                <a:gd name="T0" fmla="*/ 122 w 194"/>
                <a:gd name="T1" fmla="*/ 0 h 206"/>
                <a:gd name="T2" fmla="*/ 76 w 194"/>
                <a:gd name="T3" fmla="*/ 6 h 206"/>
                <a:gd name="T4" fmla="*/ 44 w 194"/>
                <a:gd name="T5" fmla="*/ 14 h 206"/>
                <a:gd name="T6" fmla="*/ 38 w 194"/>
                <a:gd name="T7" fmla="*/ 40 h 206"/>
                <a:gd name="T8" fmla="*/ 70 w 194"/>
                <a:gd name="T9" fmla="*/ 30 h 206"/>
                <a:gd name="T10" fmla="*/ 110 w 194"/>
                <a:gd name="T11" fmla="*/ 24 h 206"/>
                <a:gd name="T12" fmla="*/ 120 w 194"/>
                <a:gd name="T13" fmla="*/ 24 h 206"/>
                <a:gd name="T14" fmla="*/ 138 w 194"/>
                <a:gd name="T15" fmla="*/ 28 h 206"/>
                <a:gd name="T16" fmla="*/ 148 w 194"/>
                <a:gd name="T17" fmla="*/ 38 h 206"/>
                <a:gd name="T18" fmla="*/ 152 w 194"/>
                <a:gd name="T19" fmla="*/ 52 h 206"/>
                <a:gd name="T20" fmla="*/ 150 w 194"/>
                <a:gd name="T21" fmla="*/ 72 h 206"/>
                <a:gd name="T22" fmla="*/ 122 w 194"/>
                <a:gd name="T23" fmla="*/ 76 h 206"/>
                <a:gd name="T24" fmla="*/ 74 w 194"/>
                <a:gd name="T25" fmla="*/ 84 h 206"/>
                <a:gd name="T26" fmla="*/ 34 w 194"/>
                <a:gd name="T27" fmla="*/ 102 h 206"/>
                <a:gd name="T28" fmla="*/ 12 w 194"/>
                <a:gd name="T29" fmla="*/ 120 h 206"/>
                <a:gd name="T30" fmla="*/ 4 w 194"/>
                <a:gd name="T31" fmla="*/ 138 h 206"/>
                <a:gd name="T32" fmla="*/ 0 w 194"/>
                <a:gd name="T33" fmla="*/ 146 h 206"/>
                <a:gd name="T34" fmla="*/ 0 w 194"/>
                <a:gd name="T35" fmla="*/ 172 h 206"/>
                <a:gd name="T36" fmla="*/ 14 w 194"/>
                <a:gd name="T37" fmla="*/ 190 h 206"/>
                <a:gd name="T38" fmla="*/ 40 w 194"/>
                <a:gd name="T39" fmla="*/ 202 h 206"/>
                <a:gd name="T40" fmla="*/ 80 w 194"/>
                <a:gd name="T41" fmla="*/ 206 h 206"/>
                <a:gd name="T42" fmla="*/ 106 w 194"/>
                <a:gd name="T43" fmla="*/ 206 h 206"/>
                <a:gd name="T44" fmla="*/ 148 w 194"/>
                <a:gd name="T45" fmla="*/ 198 h 206"/>
                <a:gd name="T46" fmla="*/ 192 w 194"/>
                <a:gd name="T47" fmla="*/ 66 h 206"/>
                <a:gd name="T48" fmla="*/ 194 w 194"/>
                <a:gd name="T49" fmla="*/ 48 h 206"/>
                <a:gd name="T50" fmla="*/ 186 w 194"/>
                <a:gd name="T51" fmla="*/ 24 h 206"/>
                <a:gd name="T52" fmla="*/ 166 w 194"/>
                <a:gd name="T53" fmla="*/ 8 h 206"/>
                <a:gd name="T54" fmla="*/ 138 w 194"/>
                <a:gd name="T55" fmla="*/ 0 h 206"/>
                <a:gd name="T56" fmla="*/ 122 w 194"/>
                <a:gd name="T57" fmla="*/ 0 h 206"/>
                <a:gd name="T58" fmla="*/ 126 w 194"/>
                <a:gd name="T59" fmla="*/ 180 h 206"/>
                <a:gd name="T60" fmla="*/ 88 w 194"/>
                <a:gd name="T61" fmla="*/ 186 h 206"/>
                <a:gd name="T62" fmla="*/ 76 w 194"/>
                <a:gd name="T63" fmla="*/ 186 h 206"/>
                <a:gd name="T64" fmla="*/ 58 w 194"/>
                <a:gd name="T65" fmla="*/ 180 h 206"/>
                <a:gd name="T66" fmla="*/ 46 w 194"/>
                <a:gd name="T67" fmla="*/ 170 h 206"/>
                <a:gd name="T68" fmla="*/ 42 w 194"/>
                <a:gd name="T69" fmla="*/ 156 h 206"/>
                <a:gd name="T70" fmla="*/ 42 w 194"/>
                <a:gd name="T71" fmla="*/ 146 h 206"/>
                <a:gd name="T72" fmla="*/ 54 w 194"/>
                <a:gd name="T73" fmla="*/ 124 h 206"/>
                <a:gd name="T74" fmla="*/ 74 w 194"/>
                <a:gd name="T75" fmla="*/ 108 h 206"/>
                <a:gd name="T76" fmla="*/ 104 w 194"/>
                <a:gd name="T77" fmla="*/ 98 h 206"/>
                <a:gd name="T78" fmla="*/ 126 w 194"/>
                <a:gd name="T79" fmla="*/ 180 h 20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4" h="206">
                  <a:moveTo>
                    <a:pt x="122" y="0"/>
                  </a:moveTo>
                  <a:lnTo>
                    <a:pt x="122" y="0"/>
                  </a:lnTo>
                  <a:lnTo>
                    <a:pt x="96" y="2"/>
                  </a:lnTo>
                  <a:lnTo>
                    <a:pt x="76" y="6"/>
                  </a:lnTo>
                  <a:lnTo>
                    <a:pt x="58" y="10"/>
                  </a:lnTo>
                  <a:lnTo>
                    <a:pt x="44" y="14"/>
                  </a:lnTo>
                  <a:lnTo>
                    <a:pt x="38" y="40"/>
                  </a:lnTo>
                  <a:lnTo>
                    <a:pt x="52" y="34"/>
                  </a:lnTo>
                  <a:lnTo>
                    <a:pt x="70" y="30"/>
                  </a:lnTo>
                  <a:lnTo>
                    <a:pt x="90" y="26"/>
                  </a:lnTo>
                  <a:lnTo>
                    <a:pt x="110" y="24"/>
                  </a:lnTo>
                  <a:lnTo>
                    <a:pt x="120" y="24"/>
                  </a:lnTo>
                  <a:lnTo>
                    <a:pt x="130" y="26"/>
                  </a:lnTo>
                  <a:lnTo>
                    <a:pt x="138" y="28"/>
                  </a:lnTo>
                  <a:lnTo>
                    <a:pt x="144" y="32"/>
                  </a:lnTo>
                  <a:lnTo>
                    <a:pt x="148" y="38"/>
                  </a:lnTo>
                  <a:lnTo>
                    <a:pt x="152" y="44"/>
                  </a:lnTo>
                  <a:lnTo>
                    <a:pt x="152" y="52"/>
                  </a:lnTo>
                  <a:lnTo>
                    <a:pt x="152" y="62"/>
                  </a:lnTo>
                  <a:lnTo>
                    <a:pt x="150" y="72"/>
                  </a:lnTo>
                  <a:lnTo>
                    <a:pt x="122" y="76"/>
                  </a:lnTo>
                  <a:lnTo>
                    <a:pt x="98" y="80"/>
                  </a:lnTo>
                  <a:lnTo>
                    <a:pt x="74" y="84"/>
                  </a:lnTo>
                  <a:lnTo>
                    <a:pt x="52" y="92"/>
                  </a:lnTo>
                  <a:lnTo>
                    <a:pt x="34" y="102"/>
                  </a:lnTo>
                  <a:lnTo>
                    <a:pt x="18" y="114"/>
                  </a:lnTo>
                  <a:lnTo>
                    <a:pt x="12" y="120"/>
                  </a:lnTo>
                  <a:lnTo>
                    <a:pt x="6" y="128"/>
                  </a:lnTo>
                  <a:lnTo>
                    <a:pt x="4" y="138"/>
                  </a:lnTo>
                  <a:lnTo>
                    <a:pt x="0" y="146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6" y="182"/>
                  </a:lnTo>
                  <a:lnTo>
                    <a:pt x="14" y="190"/>
                  </a:lnTo>
                  <a:lnTo>
                    <a:pt x="26" y="198"/>
                  </a:lnTo>
                  <a:lnTo>
                    <a:pt x="40" y="202"/>
                  </a:lnTo>
                  <a:lnTo>
                    <a:pt x="60" y="206"/>
                  </a:lnTo>
                  <a:lnTo>
                    <a:pt x="80" y="206"/>
                  </a:lnTo>
                  <a:lnTo>
                    <a:pt x="106" y="206"/>
                  </a:lnTo>
                  <a:lnTo>
                    <a:pt x="128" y="202"/>
                  </a:lnTo>
                  <a:lnTo>
                    <a:pt x="148" y="198"/>
                  </a:lnTo>
                  <a:lnTo>
                    <a:pt x="166" y="192"/>
                  </a:lnTo>
                  <a:lnTo>
                    <a:pt x="192" y="66"/>
                  </a:lnTo>
                  <a:lnTo>
                    <a:pt x="194" y="48"/>
                  </a:lnTo>
                  <a:lnTo>
                    <a:pt x="192" y="34"/>
                  </a:lnTo>
                  <a:lnTo>
                    <a:pt x="186" y="24"/>
                  </a:lnTo>
                  <a:lnTo>
                    <a:pt x="178" y="14"/>
                  </a:lnTo>
                  <a:lnTo>
                    <a:pt x="166" y="8"/>
                  </a:lnTo>
                  <a:lnTo>
                    <a:pt x="152" y="4"/>
                  </a:lnTo>
                  <a:lnTo>
                    <a:pt x="138" y="0"/>
                  </a:lnTo>
                  <a:lnTo>
                    <a:pt x="122" y="0"/>
                  </a:lnTo>
                  <a:close/>
                  <a:moveTo>
                    <a:pt x="126" y="180"/>
                  </a:moveTo>
                  <a:lnTo>
                    <a:pt x="126" y="180"/>
                  </a:lnTo>
                  <a:lnTo>
                    <a:pt x="110" y="184"/>
                  </a:lnTo>
                  <a:lnTo>
                    <a:pt x="88" y="186"/>
                  </a:lnTo>
                  <a:lnTo>
                    <a:pt x="76" y="186"/>
                  </a:lnTo>
                  <a:lnTo>
                    <a:pt x="66" y="184"/>
                  </a:lnTo>
                  <a:lnTo>
                    <a:pt x="58" y="180"/>
                  </a:lnTo>
                  <a:lnTo>
                    <a:pt x="50" y="176"/>
                  </a:lnTo>
                  <a:lnTo>
                    <a:pt x="46" y="170"/>
                  </a:lnTo>
                  <a:lnTo>
                    <a:pt x="42" y="164"/>
                  </a:lnTo>
                  <a:lnTo>
                    <a:pt x="42" y="156"/>
                  </a:lnTo>
                  <a:lnTo>
                    <a:pt x="42" y="146"/>
                  </a:lnTo>
                  <a:lnTo>
                    <a:pt x="46" y="134"/>
                  </a:lnTo>
                  <a:lnTo>
                    <a:pt x="54" y="124"/>
                  </a:lnTo>
                  <a:lnTo>
                    <a:pt x="62" y="114"/>
                  </a:lnTo>
                  <a:lnTo>
                    <a:pt x="74" y="108"/>
                  </a:lnTo>
                  <a:lnTo>
                    <a:pt x="88" y="102"/>
                  </a:lnTo>
                  <a:lnTo>
                    <a:pt x="104" y="98"/>
                  </a:lnTo>
                  <a:lnTo>
                    <a:pt x="146" y="92"/>
                  </a:lnTo>
                  <a:lnTo>
                    <a:pt x="126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46"/>
            <p:cNvSpPr>
              <a:spLocks/>
            </p:cNvSpPr>
            <p:nvPr userDrawn="1"/>
          </p:nvSpPr>
          <p:spPr bwMode="auto">
            <a:xfrm>
              <a:off x="13946479" y="2827591"/>
              <a:ext cx="380396" cy="399811"/>
            </a:xfrm>
            <a:custGeom>
              <a:avLst/>
              <a:gdLst>
                <a:gd name="T0" fmla="*/ 138 w 196"/>
                <a:gd name="T1" fmla="*/ 24 h 206"/>
                <a:gd name="T2" fmla="*/ 138 w 196"/>
                <a:gd name="T3" fmla="*/ 24 h 206"/>
                <a:gd name="T4" fmla="*/ 154 w 196"/>
                <a:gd name="T5" fmla="*/ 26 h 206"/>
                <a:gd name="T6" fmla="*/ 168 w 196"/>
                <a:gd name="T7" fmla="*/ 30 h 206"/>
                <a:gd name="T8" fmla="*/ 180 w 196"/>
                <a:gd name="T9" fmla="*/ 36 h 206"/>
                <a:gd name="T10" fmla="*/ 190 w 196"/>
                <a:gd name="T11" fmla="*/ 44 h 206"/>
                <a:gd name="T12" fmla="*/ 196 w 196"/>
                <a:gd name="T13" fmla="*/ 16 h 206"/>
                <a:gd name="T14" fmla="*/ 196 w 196"/>
                <a:gd name="T15" fmla="*/ 16 h 206"/>
                <a:gd name="T16" fmla="*/ 186 w 196"/>
                <a:gd name="T17" fmla="*/ 10 h 206"/>
                <a:gd name="T18" fmla="*/ 174 w 196"/>
                <a:gd name="T19" fmla="*/ 4 h 206"/>
                <a:gd name="T20" fmla="*/ 156 w 196"/>
                <a:gd name="T21" fmla="*/ 2 h 206"/>
                <a:gd name="T22" fmla="*/ 134 w 196"/>
                <a:gd name="T23" fmla="*/ 0 h 206"/>
                <a:gd name="T24" fmla="*/ 134 w 196"/>
                <a:gd name="T25" fmla="*/ 0 h 206"/>
                <a:gd name="T26" fmla="*/ 110 w 196"/>
                <a:gd name="T27" fmla="*/ 2 h 206"/>
                <a:gd name="T28" fmla="*/ 90 w 196"/>
                <a:gd name="T29" fmla="*/ 6 h 206"/>
                <a:gd name="T30" fmla="*/ 68 w 196"/>
                <a:gd name="T31" fmla="*/ 16 h 206"/>
                <a:gd name="T32" fmla="*/ 50 w 196"/>
                <a:gd name="T33" fmla="*/ 26 h 206"/>
                <a:gd name="T34" fmla="*/ 34 w 196"/>
                <a:gd name="T35" fmla="*/ 42 h 206"/>
                <a:gd name="T36" fmla="*/ 22 w 196"/>
                <a:gd name="T37" fmla="*/ 60 h 206"/>
                <a:gd name="T38" fmla="*/ 10 w 196"/>
                <a:gd name="T39" fmla="*/ 80 h 206"/>
                <a:gd name="T40" fmla="*/ 4 w 196"/>
                <a:gd name="T41" fmla="*/ 104 h 206"/>
                <a:gd name="T42" fmla="*/ 4 w 196"/>
                <a:gd name="T43" fmla="*/ 104 h 206"/>
                <a:gd name="T44" fmla="*/ 0 w 196"/>
                <a:gd name="T45" fmla="*/ 126 h 206"/>
                <a:gd name="T46" fmla="*/ 2 w 196"/>
                <a:gd name="T47" fmla="*/ 148 h 206"/>
                <a:gd name="T48" fmla="*/ 8 w 196"/>
                <a:gd name="T49" fmla="*/ 166 h 206"/>
                <a:gd name="T50" fmla="*/ 12 w 196"/>
                <a:gd name="T51" fmla="*/ 172 h 206"/>
                <a:gd name="T52" fmla="*/ 18 w 196"/>
                <a:gd name="T53" fmla="*/ 180 h 206"/>
                <a:gd name="T54" fmla="*/ 30 w 196"/>
                <a:gd name="T55" fmla="*/ 192 h 206"/>
                <a:gd name="T56" fmla="*/ 46 w 196"/>
                <a:gd name="T57" fmla="*/ 200 h 206"/>
                <a:gd name="T58" fmla="*/ 66 w 196"/>
                <a:gd name="T59" fmla="*/ 206 h 206"/>
                <a:gd name="T60" fmla="*/ 90 w 196"/>
                <a:gd name="T61" fmla="*/ 206 h 206"/>
                <a:gd name="T62" fmla="*/ 90 w 196"/>
                <a:gd name="T63" fmla="*/ 206 h 206"/>
                <a:gd name="T64" fmla="*/ 112 w 196"/>
                <a:gd name="T65" fmla="*/ 206 h 206"/>
                <a:gd name="T66" fmla="*/ 132 w 196"/>
                <a:gd name="T67" fmla="*/ 200 h 206"/>
                <a:gd name="T68" fmla="*/ 146 w 196"/>
                <a:gd name="T69" fmla="*/ 196 h 206"/>
                <a:gd name="T70" fmla="*/ 158 w 196"/>
                <a:gd name="T71" fmla="*/ 190 h 206"/>
                <a:gd name="T72" fmla="*/ 164 w 196"/>
                <a:gd name="T73" fmla="*/ 162 h 206"/>
                <a:gd name="T74" fmla="*/ 164 w 196"/>
                <a:gd name="T75" fmla="*/ 162 h 206"/>
                <a:gd name="T76" fmla="*/ 152 w 196"/>
                <a:gd name="T77" fmla="*/ 168 h 206"/>
                <a:gd name="T78" fmla="*/ 136 w 196"/>
                <a:gd name="T79" fmla="*/ 174 h 206"/>
                <a:gd name="T80" fmla="*/ 120 w 196"/>
                <a:gd name="T81" fmla="*/ 180 h 206"/>
                <a:gd name="T82" fmla="*/ 104 w 196"/>
                <a:gd name="T83" fmla="*/ 180 h 206"/>
                <a:gd name="T84" fmla="*/ 104 w 196"/>
                <a:gd name="T85" fmla="*/ 180 h 206"/>
                <a:gd name="T86" fmla="*/ 90 w 196"/>
                <a:gd name="T87" fmla="*/ 180 h 206"/>
                <a:gd name="T88" fmla="*/ 76 w 196"/>
                <a:gd name="T89" fmla="*/ 174 h 206"/>
                <a:gd name="T90" fmla="*/ 66 w 196"/>
                <a:gd name="T91" fmla="*/ 168 h 206"/>
                <a:gd name="T92" fmla="*/ 58 w 196"/>
                <a:gd name="T93" fmla="*/ 158 h 206"/>
                <a:gd name="T94" fmla="*/ 52 w 196"/>
                <a:gd name="T95" fmla="*/ 148 h 206"/>
                <a:gd name="T96" fmla="*/ 50 w 196"/>
                <a:gd name="T97" fmla="*/ 134 h 206"/>
                <a:gd name="T98" fmla="*/ 50 w 196"/>
                <a:gd name="T99" fmla="*/ 118 h 206"/>
                <a:gd name="T100" fmla="*/ 52 w 196"/>
                <a:gd name="T101" fmla="*/ 102 h 206"/>
                <a:gd name="T102" fmla="*/ 52 w 196"/>
                <a:gd name="T103" fmla="*/ 102 h 206"/>
                <a:gd name="T104" fmla="*/ 56 w 196"/>
                <a:gd name="T105" fmla="*/ 86 h 206"/>
                <a:gd name="T106" fmla="*/ 62 w 196"/>
                <a:gd name="T107" fmla="*/ 72 h 206"/>
                <a:gd name="T108" fmla="*/ 70 w 196"/>
                <a:gd name="T109" fmla="*/ 58 h 206"/>
                <a:gd name="T110" fmla="*/ 80 w 196"/>
                <a:gd name="T111" fmla="*/ 46 h 206"/>
                <a:gd name="T112" fmla="*/ 92 w 196"/>
                <a:gd name="T113" fmla="*/ 38 h 206"/>
                <a:gd name="T114" fmla="*/ 106 w 196"/>
                <a:gd name="T115" fmla="*/ 30 h 206"/>
                <a:gd name="T116" fmla="*/ 122 w 196"/>
                <a:gd name="T117" fmla="*/ 26 h 206"/>
                <a:gd name="T118" fmla="*/ 138 w 196"/>
                <a:gd name="T119" fmla="*/ 24 h 206"/>
                <a:gd name="T120" fmla="*/ 138 w 196"/>
                <a:gd name="T121" fmla="*/ 24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6" h="206">
                  <a:moveTo>
                    <a:pt x="138" y="24"/>
                  </a:moveTo>
                  <a:lnTo>
                    <a:pt x="138" y="24"/>
                  </a:lnTo>
                  <a:lnTo>
                    <a:pt x="154" y="26"/>
                  </a:lnTo>
                  <a:lnTo>
                    <a:pt x="168" y="30"/>
                  </a:lnTo>
                  <a:lnTo>
                    <a:pt x="180" y="36"/>
                  </a:lnTo>
                  <a:lnTo>
                    <a:pt x="190" y="44"/>
                  </a:lnTo>
                  <a:lnTo>
                    <a:pt x="196" y="16"/>
                  </a:lnTo>
                  <a:lnTo>
                    <a:pt x="186" y="10"/>
                  </a:lnTo>
                  <a:lnTo>
                    <a:pt x="174" y="4"/>
                  </a:lnTo>
                  <a:lnTo>
                    <a:pt x="156" y="2"/>
                  </a:lnTo>
                  <a:lnTo>
                    <a:pt x="134" y="0"/>
                  </a:lnTo>
                  <a:lnTo>
                    <a:pt x="110" y="2"/>
                  </a:lnTo>
                  <a:lnTo>
                    <a:pt x="90" y="6"/>
                  </a:lnTo>
                  <a:lnTo>
                    <a:pt x="68" y="16"/>
                  </a:lnTo>
                  <a:lnTo>
                    <a:pt x="50" y="26"/>
                  </a:lnTo>
                  <a:lnTo>
                    <a:pt x="34" y="42"/>
                  </a:lnTo>
                  <a:lnTo>
                    <a:pt x="22" y="60"/>
                  </a:lnTo>
                  <a:lnTo>
                    <a:pt x="10" y="80"/>
                  </a:lnTo>
                  <a:lnTo>
                    <a:pt x="4" y="104"/>
                  </a:lnTo>
                  <a:lnTo>
                    <a:pt x="0" y="126"/>
                  </a:lnTo>
                  <a:lnTo>
                    <a:pt x="2" y="148"/>
                  </a:lnTo>
                  <a:lnTo>
                    <a:pt x="8" y="166"/>
                  </a:lnTo>
                  <a:lnTo>
                    <a:pt x="12" y="172"/>
                  </a:lnTo>
                  <a:lnTo>
                    <a:pt x="18" y="180"/>
                  </a:lnTo>
                  <a:lnTo>
                    <a:pt x="30" y="192"/>
                  </a:lnTo>
                  <a:lnTo>
                    <a:pt x="46" y="200"/>
                  </a:lnTo>
                  <a:lnTo>
                    <a:pt x="66" y="206"/>
                  </a:lnTo>
                  <a:lnTo>
                    <a:pt x="90" y="206"/>
                  </a:lnTo>
                  <a:lnTo>
                    <a:pt x="112" y="206"/>
                  </a:lnTo>
                  <a:lnTo>
                    <a:pt x="132" y="200"/>
                  </a:lnTo>
                  <a:lnTo>
                    <a:pt x="146" y="196"/>
                  </a:lnTo>
                  <a:lnTo>
                    <a:pt x="158" y="190"/>
                  </a:lnTo>
                  <a:lnTo>
                    <a:pt x="164" y="162"/>
                  </a:lnTo>
                  <a:lnTo>
                    <a:pt x="152" y="168"/>
                  </a:lnTo>
                  <a:lnTo>
                    <a:pt x="136" y="174"/>
                  </a:lnTo>
                  <a:lnTo>
                    <a:pt x="120" y="180"/>
                  </a:lnTo>
                  <a:lnTo>
                    <a:pt x="104" y="180"/>
                  </a:lnTo>
                  <a:lnTo>
                    <a:pt x="90" y="180"/>
                  </a:lnTo>
                  <a:lnTo>
                    <a:pt x="76" y="174"/>
                  </a:lnTo>
                  <a:lnTo>
                    <a:pt x="66" y="168"/>
                  </a:lnTo>
                  <a:lnTo>
                    <a:pt x="58" y="158"/>
                  </a:lnTo>
                  <a:lnTo>
                    <a:pt x="52" y="148"/>
                  </a:lnTo>
                  <a:lnTo>
                    <a:pt x="50" y="134"/>
                  </a:lnTo>
                  <a:lnTo>
                    <a:pt x="50" y="118"/>
                  </a:lnTo>
                  <a:lnTo>
                    <a:pt x="52" y="102"/>
                  </a:lnTo>
                  <a:lnTo>
                    <a:pt x="56" y="86"/>
                  </a:lnTo>
                  <a:lnTo>
                    <a:pt x="62" y="72"/>
                  </a:lnTo>
                  <a:lnTo>
                    <a:pt x="70" y="58"/>
                  </a:lnTo>
                  <a:lnTo>
                    <a:pt x="80" y="46"/>
                  </a:lnTo>
                  <a:lnTo>
                    <a:pt x="92" y="38"/>
                  </a:lnTo>
                  <a:lnTo>
                    <a:pt x="106" y="30"/>
                  </a:lnTo>
                  <a:lnTo>
                    <a:pt x="122" y="26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47"/>
            <p:cNvSpPr>
              <a:spLocks/>
            </p:cNvSpPr>
            <p:nvPr userDrawn="1"/>
          </p:nvSpPr>
          <p:spPr bwMode="auto">
            <a:xfrm>
              <a:off x="14315231" y="2699496"/>
              <a:ext cx="407567" cy="524024"/>
            </a:xfrm>
            <a:custGeom>
              <a:avLst/>
              <a:gdLst>
                <a:gd name="T0" fmla="*/ 140 w 210"/>
                <a:gd name="T1" fmla="*/ 66 h 270"/>
                <a:gd name="T2" fmla="*/ 140 w 210"/>
                <a:gd name="T3" fmla="*/ 66 h 270"/>
                <a:gd name="T4" fmla="*/ 126 w 210"/>
                <a:gd name="T5" fmla="*/ 66 h 270"/>
                <a:gd name="T6" fmla="*/ 112 w 210"/>
                <a:gd name="T7" fmla="*/ 68 h 270"/>
                <a:gd name="T8" fmla="*/ 98 w 210"/>
                <a:gd name="T9" fmla="*/ 72 h 270"/>
                <a:gd name="T10" fmla="*/ 84 w 210"/>
                <a:gd name="T11" fmla="*/ 76 h 270"/>
                <a:gd name="T12" fmla="*/ 102 w 210"/>
                <a:gd name="T13" fmla="*/ 0 h 270"/>
                <a:gd name="T14" fmla="*/ 58 w 210"/>
                <a:gd name="T15" fmla="*/ 0 h 270"/>
                <a:gd name="T16" fmla="*/ 0 w 210"/>
                <a:gd name="T17" fmla="*/ 270 h 270"/>
                <a:gd name="T18" fmla="*/ 44 w 210"/>
                <a:gd name="T19" fmla="*/ 270 h 270"/>
                <a:gd name="T20" fmla="*/ 80 w 210"/>
                <a:gd name="T21" fmla="*/ 98 h 270"/>
                <a:gd name="T22" fmla="*/ 80 w 210"/>
                <a:gd name="T23" fmla="*/ 98 h 270"/>
                <a:gd name="T24" fmla="*/ 102 w 210"/>
                <a:gd name="T25" fmla="*/ 92 h 270"/>
                <a:gd name="T26" fmla="*/ 126 w 210"/>
                <a:gd name="T27" fmla="*/ 90 h 270"/>
                <a:gd name="T28" fmla="*/ 126 w 210"/>
                <a:gd name="T29" fmla="*/ 90 h 270"/>
                <a:gd name="T30" fmla="*/ 136 w 210"/>
                <a:gd name="T31" fmla="*/ 90 h 270"/>
                <a:gd name="T32" fmla="*/ 144 w 210"/>
                <a:gd name="T33" fmla="*/ 92 h 270"/>
                <a:gd name="T34" fmla="*/ 152 w 210"/>
                <a:gd name="T35" fmla="*/ 94 h 270"/>
                <a:gd name="T36" fmla="*/ 158 w 210"/>
                <a:gd name="T37" fmla="*/ 98 h 270"/>
                <a:gd name="T38" fmla="*/ 162 w 210"/>
                <a:gd name="T39" fmla="*/ 104 h 270"/>
                <a:gd name="T40" fmla="*/ 164 w 210"/>
                <a:gd name="T41" fmla="*/ 110 h 270"/>
                <a:gd name="T42" fmla="*/ 166 w 210"/>
                <a:gd name="T43" fmla="*/ 118 h 270"/>
                <a:gd name="T44" fmla="*/ 164 w 210"/>
                <a:gd name="T45" fmla="*/ 126 h 270"/>
                <a:gd name="T46" fmla="*/ 134 w 210"/>
                <a:gd name="T47" fmla="*/ 270 h 270"/>
                <a:gd name="T48" fmla="*/ 178 w 210"/>
                <a:gd name="T49" fmla="*/ 270 h 270"/>
                <a:gd name="T50" fmla="*/ 208 w 210"/>
                <a:gd name="T51" fmla="*/ 126 h 270"/>
                <a:gd name="T52" fmla="*/ 208 w 210"/>
                <a:gd name="T53" fmla="*/ 126 h 270"/>
                <a:gd name="T54" fmla="*/ 210 w 210"/>
                <a:gd name="T55" fmla="*/ 112 h 270"/>
                <a:gd name="T56" fmla="*/ 208 w 210"/>
                <a:gd name="T57" fmla="*/ 100 h 270"/>
                <a:gd name="T58" fmla="*/ 204 w 210"/>
                <a:gd name="T59" fmla="*/ 90 h 270"/>
                <a:gd name="T60" fmla="*/ 196 w 210"/>
                <a:gd name="T61" fmla="*/ 80 h 270"/>
                <a:gd name="T62" fmla="*/ 184 w 210"/>
                <a:gd name="T63" fmla="*/ 74 h 270"/>
                <a:gd name="T64" fmla="*/ 172 w 210"/>
                <a:gd name="T65" fmla="*/ 70 h 270"/>
                <a:gd name="T66" fmla="*/ 156 w 210"/>
                <a:gd name="T67" fmla="*/ 68 h 270"/>
                <a:gd name="T68" fmla="*/ 140 w 210"/>
                <a:gd name="T69" fmla="*/ 66 h 270"/>
                <a:gd name="T70" fmla="*/ 140 w 210"/>
                <a:gd name="T71" fmla="*/ 66 h 27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0" h="270">
                  <a:moveTo>
                    <a:pt x="140" y="66"/>
                  </a:moveTo>
                  <a:lnTo>
                    <a:pt x="140" y="66"/>
                  </a:lnTo>
                  <a:lnTo>
                    <a:pt x="126" y="66"/>
                  </a:lnTo>
                  <a:lnTo>
                    <a:pt x="112" y="68"/>
                  </a:lnTo>
                  <a:lnTo>
                    <a:pt x="98" y="72"/>
                  </a:lnTo>
                  <a:lnTo>
                    <a:pt x="84" y="76"/>
                  </a:lnTo>
                  <a:lnTo>
                    <a:pt x="102" y="0"/>
                  </a:lnTo>
                  <a:lnTo>
                    <a:pt x="58" y="0"/>
                  </a:lnTo>
                  <a:lnTo>
                    <a:pt x="0" y="270"/>
                  </a:lnTo>
                  <a:lnTo>
                    <a:pt x="44" y="270"/>
                  </a:lnTo>
                  <a:lnTo>
                    <a:pt x="80" y="98"/>
                  </a:lnTo>
                  <a:lnTo>
                    <a:pt x="102" y="92"/>
                  </a:lnTo>
                  <a:lnTo>
                    <a:pt x="126" y="90"/>
                  </a:lnTo>
                  <a:lnTo>
                    <a:pt x="136" y="90"/>
                  </a:lnTo>
                  <a:lnTo>
                    <a:pt x="144" y="92"/>
                  </a:lnTo>
                  <a:lnTo>
                    <a:pt x="152" y="94"/>
                  </a:lnTo>
                  <a:lnTo>
                    <a:pt x="158" y="98"/>
                  </a:lnTo>
                  <a:lnTo>
                    <a:pt x="162" y="104"/>
                  </a:lnTo>
                  <a:lnTo>
                    <a:pt x="164" y="110"/>
                  </a:lnTo>
                  <a:lnTo>
                    <a:pt x="166" y="118"/>
                  </a:lnTo>
                  <a:lnTo>
                    <a:pt x="164" y="126"/>
                  </a:lnTo>
                  <a:lnTo>
                    <a:pt x="134" y="270"/>
                  </a:lnTo>
                  <a:lnTo>
                    <a:pt x="178" y="270"/>
                  </a:lnTo>
                  <a:lnTo>
                    <a:pt x="208" y="126"/>
                  </a:lnTo>
                  <a:lnTo>
                    <a:pt x="210" y="112"/>
                  </a:lnTo>
                  <a:lnTo>
                    <a:pt x="208" y="100"/>
                  </a:lnTo>
                  <a:lnTo>
                    <a:pt x="204" y="90"/>
                  </a:lnTo>
                  <a:lnTo>
                    <a:pt x="196" y="80"/>
                  </a:lnTo>
                  <a:lnTo>
                    <a:pt x="184" y="74"/>
                  </a:lnTo>
                  <a:lnTo>
                    <a:pt x="172" y="70"/>
                  </a:lnTo>
                  <a:lnTo>
                    <a:pt x="156" y="68"/>
                  </a:lnTo>
                  <a:lnTo>
                    <a:pt x="14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48"/>
            <p:cNvSpPr>
              <a:spLocks/>
            </p:cNvSpPr>
            <p:nvPr userDrawn="1"/>
          </p:nvSpPr>
          <p:spPr bwMode="auto">
            <a:xfrm>
              <a:off x="13569965" y="3429249"/>
              <a:ext cx="368751" cy="279480"/>
            </a:xfrm>
            <a:custGeom>
              <a:avLst/>
              <a:gdLst>
                <a:gd name="T0" fmla="*/ 30 w 190"/>
                <a:gd name="T1" fmla="*/ 144 h 144"/>
                <a:gd name="T2" fmla="*/ 8 w 190"/>
                <a:gd name="T3" fmla="*/ 144 h 144"/>
                <a:gd name="T4" fmla="*/ 0 w 190"/>
                <a:gd name="T5" fmla="*/ 0 h 144"/>
                <a:gd name="T6" fmla="*/ 22 w 190"/>
                <a:gd name="T7" fmla="*/ 0 h 144"/>
                <a:gd name="T8" fmla="*/ 24 w 190"/>
                <a:gd name="T9" fmla="*/ 118 h 144"/>
                <a:gd name="T10" fmla="*/ 24 w 190"/>
                <a:gd name="T11" fmla="*/ 118 h 144"/>
                <a:gd name="T12" fmla="*/ 84 w 190"/>
                <a:gd name="T13" fmla="*/ 0 h 144"/>
                <a:gd name="T14" fmla="*/ 106 w 190"/>
                <a:gd name="T15" fmla="*/ 0 h 144"/>
                <a:gd name="T16" fmla="*/ 114 w 190"/>
                <a:gd name="T17" fmla="*/ 118 h 144"/>
                <a:gd name="T18" fmla="*/ 116 w 190"/>
                <a:gd name="T19" fmla="*/ 118 h 144"/>
                <a:gd name="T20" fmla="*/ 168 w 190"/>
                <a:gd name="T21" fmla="*/ 0 h 144"/>
                <a:gd name="T22" fmla="*/ 190 w 190"/>
                <a:gd name="T23" fmla="*/ 0 h 144"/>
                <a:gd name="T24" fmla="*/ 120 w 190"/>
                <a:gd name="T25" fmla="*/ 144 h 144"/>
                <a:gd name="T26" fmla="*/ 98 w 190"/>
                <a:gd name="T27" fmla="*/ 144 h 144"/>
                <a:gd name="T28" fmla="*/ 90 w 190"/>
                <a:gd name="T29" fmla="*/ 26 h 144"/>
                <a:gd name="T30" fmla="*/ 90 w 190"/>
                <a:gd name="T31" fmla="*/ 26 h 144"/>
                <a:gd name="T32" fmla="*/ 30 w 190"/>
                <a:gd name="T33" fmla="*/ 144 h 1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0" h="144">
                  <a:moveTo>
                    <a:pt x="30" y="144"/>
                  </a:moveTo>
                  <a:lnTo>
                    <a:pt x="8" y="144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4" y="118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14" y="118"/>
                  </a:lnTo>
                  <a:lnTo>
                    <a:pt x="116" y="118"/>
                  </a:lnTo>
                  <a:lnTo>
                    <a:pt x="168" y="0"/>
                  </a:lnTo>
                  <a:lnTo>
                    <a:pt x="190" y="0"/>
                  </a:lnTo>
                  <a:lnTo>
                    <a:pt x="120" y="144"/>
                  </a:lnTo>
                  <a:lnTo>
                    <a:pt x="98" y="144"/>
                  </a:lnTo>
                  <a:lnTo>
                    <a:pt x="90" y="26"/>
                  </a:lnTo>
                  <a:lnTo>
                    <a:pt x="30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49"/>
            <p:cNvSpPr>
              <a:spLocks noEditPoints="1"/>
            </p:cNvSpPr>
            <p:nvPr userDrawn="1"/>
          </p:nvSpPr>
          <p:spPr bwMode="auto">
            <a:xfrm>
              <a:off x="13907663" y="3499119"/>
              <a:ext cx="201843" cy="213491"/>
            </a:xfrm>
            <a:custGeom>
              <a:avLst/>
              <a:gdLst>
                <a:gd name="T0" fmla="*/ 20 w 104"/>
                <a:gd name="T1" fmla="*/ 56 h 110"/>
                <a:gd name="T2" fmla="*/ 32 w 104"/>
                <a:gd name="T3" fmla="*/ 30 h 110"/>
                <a:gd name="T4" fmla="*/ 44 w 104"/>
                <a:gd name="T5" fmla="*/ 20 h 110"/>
                <a:gd name="T6" fmla="*/ 60 w 104"/>
                <a:gd name="T7" fmla="*/ 16 h 110"/>
                <a:gd name="T8" fmla="*/ 70 w 104"/>
                <a:gd name="T9" fmla="*/ 16 h 110"/>
                <a:gd name="T10" fmla="*/ 80 w 104"/>
                <a:gd name="T11" fmla="*/ 24 h 110"/>
                <a:gd name="T12" fmla="*/ 86 w 104"/>
                <a:gd name="T13" fmla="*/ 36 h 110"/>
                <a:gd name="T14" fmla="*/ 84 w 104"/>
                <a:gd name="T15" fmla="*/ 56 h 110"/>
                <a:gd name="T16" fmla="*/ 80 w 104"/>
                <a:gd name="T17" fmla="*/ 68 h 110"/>
                <a:gd name="T18" fmla="*/ 68 w 104"/>
                <a:gd name="T19" fmla="*/ 86 h 110"/>
                <a:gd name="T20" fmla="*/ 54 w 104"/>
                <a:gd name="T21" fmla="*/ 94 h 110"/>
                <a:gd name="T22" fmla="*/ 44 w 104"/>
                <a:gd name="T23" fmla="*/ 96 h 110"/>
                <a:gd name="T24" fmla="*/ 28 w 104"/>
                <a:gd name="T25" fmla="*/ 92 h 110"/>
                <a:gd name="T26" fmla="*/ 22 w 104"/>
                <a:gd name="T27" fmla="*/ 80 h 110"/>
                <a:gd name="T28" fmla="*/ 20 w 104"/>
                <a:gd name="T29" fmla="*/ 68 h 110"/>
                <a:gd name="T30" fmla="*/ 20 w 104"/>
                <a:gd name="T31" fmla="*/ 56 h 110"/>
                <a:gd name="T32" fmla="*/ 2 w 104"/>
                <a:gd name="T33" fmla="*/ 56 h 110"/>
                <a:gd name="T34" fmla="*/ 0 w 104"/>
                <a:gd name="T35" fmla="*/ 76 h 110"/>
                <a:gd name="T36" fmla="*/ 6 w 104"/>
                <a:gd name="T37" fmla="*/ 94 h 110"/>
                <a:gd name="T38" fmla="*/ 20 w 104"/>
                <a:gd name="T39" fmla="*/ 106 h 110"/>
                <a:gd name="T40" fmla="*/ 40 w 104"/>
                <a:gd name="T41" fmla="*/ 110 h 110"/>
                <a:gd name="T42" fmla="*/ 54 w 104"/>
                <a:gd name="T43" fmla="*/ 110 h 110"/>
                <a:gd name="T44" fmla="*/ 74 w 104"/>
                <a:gd name="T45" fmla="*/ 100 h 110"/>
                <a:gd name="T46" fmla="*/ 90 w 104"/>
                <a:gd name="T47" fmla="*/ 84 h 110"/>
                <a:gd name="T48" fmla="*/ 100 w 104"/>
                <a:gd name="T49" fmla="*/ 66 h 110"/>
                <a:gd name="T50" fmla="*/ 104 w 104"/>
                <a:gd name="T51" fmla="*/ 56 h 110"/>
                <a:gd name="T52" fmla="*/ 104 w 104"/>
                <a:gd name="T53" fmla="*/ 36 h 110"/>
                <a:gd name="T54" fmla="*/ 100 w 104"/>
                <a:gd name="T55" fmla="*/ 18 h 110"/>
                <a:gd name="T56" fmla="*/ 86 w 104"/>
                <a:gd name="T57" fmla="*/ 6 h 110"/>
                <a:gd name="T58" fmla="*/ 64 w 104"/>
                <a:gd name="T59" fmla="*/ 0 h 110"/>
                <a:gd name="T60" fmla="*/ 52 w 104"/>
                <a:gd name="T61" fmla="*/ 2 h 110"/>
                <a:gd name="T62" fmla="*/ 30 w 104"/>
                <a:gd name="T63" fmla="*/ 10 h 110"/>
                <a:gd name="T64" fmla="*/ 14 w 104"/>
                <a:gd name="T65" fmla="*/ 26 h 110"/>
                <a:gd name="T66" fmla="*/ 4 w 104"/>
                <a:gd name="T67" fmla="*/ 46 h 110"/>
                <a:gd name="T68" fmla="*/ 2 w 104"/>
                <a:gd name="T69" fmla="*/ 56 h 1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" h="110">
                  <a:moveTo>
                    <a:pt x="20" y="56"/>
                  </a:moveTo>
                  <a:lnTo>
                    <a:pt x="20" y="56"/>
                  </a:lnTo>
                  <a:lnTo>
                    <a:pt x="24" y="44"/>
                  </a:lnTo>
                  <a:lnTo>
                    <a:pt x="32" y="30"/>
                  </a:lnTo>
                  <a:lnTo>
                    <a:pt x="38" y="24"/>
                  </a:lnTo>
                  <a:lnTo>
                    <a:pt x="44" y="20"/>
                  </a:lnTo>
                  <a:lnTo>
                    <a:pt x="52" y="16"/>
                  </a:lnTo>
                  <a:lnTo>
                    <a:pt x="60" y="16"/>
                  </a:lnTo>
                  <a:lnTo>
                    <a:pt x="70" y="16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4" y="30"/>
                  </a:lnTo>
                  <a:lnTo>
                    <a:pt x="86" y="36"/>
                  </a:lnTo>
                  <a:lnTo>
                    <a:pt x="86" y="44"/>
                  </a:lnTo>
                  <a:lnTo>
                    <a:pt x="84" y="56"/>
                  </a:lnTo>
                  <a:lnTo>
                    <a:pt x="80" y="68"/>
                  </a:lnTo>
                  <a:lnTo>
                    <a:pt x="72" y="80"/>
                  </a:lnTo>
                  <a:lnTo>
                    <a:pt x="68" y="86"/>
                  </a:lnTo>
                  <a:lnTo>
                    <a:pt x="62" y="92"/>
                  </a:lnTo>
                  <a:lnTo>
                    <a:pt x="54" y="94"/>
                  </a:lnTo>
                  <a:lnTo>
                    <a:pt x="44" y="96"/>
                  </a:lnTo>
                  <a:lnTo>
                    <a:pt x="36" y="94"/>
                  </a:lnTo>
                  <a:lnTo>
                    <a:pt x="28" y="92"/>
                  </a:lnTo>
                  <a:lnTo>
                    <a:pt x="24" y="86"/>
                  </a:lnTo>
                  <a:lnTo>
                    <a:pt x="22" y="80"/>
                  </a:lnTo>
                  <a:lnTo>
                    <a:pt x="20" y="74"/>
                  </a:lnTo>
                  <a:lnTo>
                    <a:pt x="20" y="68"/>
                  </a:lnTo>
                  <a:lnTo>
                    <a:pt x="20" y="56"/>
                  </a:lnTo>
                  <a:close/>
                  <a:moveTo>
                    <a:pt x="2" y="56"/>
                  </a:moveTo>
                  <a:lnTo>
                    <a:pt x="2" y="56"/>
                  </a:lnTo>
                  <a:lnTo>
                    <a:pt x="0" y="66"/>
                  </a:lnTo>
                  <a:lnTo>
                    <a:pt x="0" y="76"/>
                  </a:lnTo>
                  <a:lnTo>
                    <a:pt x="2" y="84"/>
                  </a:lnTo>
                  <a:lnTo>
                    <a:pt x="6" y="94"/>
                  </a:lnTo>
                  <a:lnTo>
                    <a:pt x="12" y="100"/>
                  </a:lnTo>
                  <a:lnTo>
                    <a:pt x="20" y="106"/>
                  </a:lnTo>
                  <a:lnTo>
                    <a:pt x="28" y="110"/>
                  </a:lnTo>
                  <a:lnTo>
                    <a:pt x="40" y="110"/>
                  </a:lnTo>
                  <a:lnTo>
                    <a:pt x="54" y="110"/>
                  </a:lnTo>
                  <a:lnTo>
                    <a:pt x="64" y="106"/>
                  </a:lnTo>
                  <a:lnTo>
                    <a:pt x="74" y="100"/>
                  </a:lnTo>
                  <a:lnTo>
                    <a:pt x="84" y="94"/>
                  </a:lnTo>
                  <a:lnTo>
                    <a:pt x="90" y="84"/>
                  </a:lnTo>
                  <a:lnTo>
                    <a:pt x="96" y="76"/>
                  </a:lnTo>
                  <a:lnTo>
                    <a:pt x="100" y="66"/>
                  </a:lnTo>
                  <a:lnTo>
                    <a:pt x="104" y="56"/>
                  </a:lnTo>
                  <a:lnTo>
                    <a:pt x="104" y="46"/>
                  </a:lnTo>
                  <a:lnTo>
                    <a:pt x="104" y="36"/>
                  </a:lnTo>
                  <a:lnTo>
                    <a:pt x="102" y="26"/>
                  </a:lnTo>
                  <a:lnTo>
                    <a:pt x="100" y="18"/>
                  </a:lnTo>
                  <a:lnTo>
                    <a:pt x="94" y="10"/>
                  </a:lnTo>
                  <a:lnTo>
                    <a:pt x="86" y="6"/>
                  </a:lnTo>
                  <a:lnTo>
                    <a:pt x="76" y="2"/>
                  </a:lnTo>
                  <a:lnTo>
                    <a:pt x="64" y="0"/>
                  </a:lnTo>
                  <a:lnTo>
                    <a:pt x="52" y="2"/>
                  </a:lnTo>
                  <a:lnTo>
                    <a:pt x="40" y="6"/>
                  </a:lnTo>
                  <a:lnTo>
                    <a:pt x="30" y="10"/>
                  </a:lnTo>
                  <a:lnTo>
                    <a:pt x="22" y="18"/>
                  </a:lnTo>
                  <a:lnTo>
                    <a:pt x="14" y="26"/>
                  </a:lnTo>
                  <a:lnTo>
                    <a:pt x="8" y="36"/>
                  </a:lnTo>
                  <a:lnTo>
                    <a:pt x="4" y="46"/>
                  </a:lnTo>
                  <a:lnTo>
                    <a:pt x="2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50"/>
            <p:cNvSpPr>
              <a:spLocks/>
            </p:cNvSpPr>
            <p:nvPr userDrawn="1"/>
          </p:nvSpPr>
          <p:spPr bwMode="auto">
            <a:xfrm>
              <a:off x="14140559" y="3499119"/>
              <a:ext cx="147501" cy="209610"/>
            </a:xfrm>
            <a:custGeom>
              <a:avLst/>
              <a:gdLst>
                <a:gd name="T0" fmla="*/ 18 w 76"/>
                <a:gd name="T1" fmla="*/ 108 h 108"/>
                <a:gd name="T2" fmla="*/ 0 w 76"/>
                <a:gd name="T3" fmla="*/ 108 h 108"/>
                <a:gd name="T4" fmla="*/ 22 w 76"/>
                <a:gd name="T5" fmla="*/ 4 h 108"/>
                <a:gd name="T6" fmla="*/ 38 w 76"/>
                <a:gd name="T7" fmla="*/ 4 h 108"/>
                <a:gd name="T8" fmla="*/ 34 w 76"/>
                <a:gd name="T9" fmla="*/ 22 h 108"/>
                <a:gd name="T10" fmla="*/ 36 w 76"/>
                <a:gd name="T11" fmla="*/ 22 h 108"/>
                <a:gd name="T12" fmla="*/ 36 w 76"/>
                <a:gd name="T13" fmla="*/ 22 h 108"/>
                <a:gd name="T14" fmla="*/ 44 w 76"/>
                <a:gd name="T15" fmla="*/ 12 h 108"/>
                <a:gd name="T16" fmla="*/ 52 w 76"/>
                <a:gd name="T17" fmla="*/ 6 h 108"/>
                <a:gd name="T18" fmla="*/ 60 w 76"/>
                <a:gd name="T19" fmla="*/ 2 h 108"/>
                <a:gd name="T20" fmla="*/ 70 w 76"/>
                <a:gd name="T21" fmla="*/ 0 h 108"/>
                <a:gd name="T22" fmla="*/ 70 w 76"/>
                <a:gd name="T23" fmla="*/ 0 h 108"/>
                <a:gd name="T24" fmla="*/ 76 w 76"/>
                <a:gd name="T25" fmla="*/ 2 h 108"/>
                <a:gd name="T26" fmla="*/ 72 w 76"/>
                <a:gd name="T27" fmla="*/ 20 h 108"/>
                <a:gd name="T28" fmla="*/ 64 w 76"/>
                <a:gd name="T29" fmla="*/ 20 h 108"/>
                <a:gd name="T30" fmla="*/ 64 w 76"/>
                <a:gd name="T31" fmla="*/ 20 h 108"/>
                <a:gd name="T32" fmla="*/ 52 w 76"/>
                <a:gd name="T33" fmla="*/ 22 h 108"/>
                <a:gd name="T34" fmla="*/ 42 w 76"/>
                <a:gd name="T35" fmla="*/ 28 h 108"/>
                <a:gd name="T36" fmla="*/ 34 w 76"/>
                <a:gd name="T37" fmla="*/ 36 h 108"/>
                <a:gd name="T38" fmla="*/ 30 w 76"/>
                <a:gd name="T39" fmla="*/ 48 h 108"/>
                <a:gd name="T40" fmla="*/ 18 w 76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6" h="108">
                  <a:moveTo>
                    <a:pt x="18" y="108"/>
                  </a:moveTo>
                  <a:lnTo>
                    <a:pt x="0" y="108"/>
                  </a:lnTo>
                  <a:lnTo>
                    <a:pt x="22" y="4"/>
                  </a:lnTo>
                  <a:lnTo>
                    <a:pt x="38" y="4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44" y="12"/>
                  </a:lnTo>
                  <a:lnTo>
                    <a:pt x="52" y="6"/>
                  </a:lnTo>
                  <a:lnTo>
                    <a:pt x="60" y="2"/>
                  </a:lnTo>
                  <a:lnTo>
                    <a:pt x="70" y="0"/>
                  </a:lnTo>
                  <a:lnTo>
                    <a:pt x="76" y="2"/>
                  </a:lnTo>
                  <a:lnTo>
                    <a:pt x="72" y="20"/>
                  </a:lnTo>
                  <a:lnTo>
                    <a:pt x="64" y="20"/>
                  </a:lnTo>
                  <a:lnTo>
                    <a:pt x="52" y="22"/>
                  </a:lnTo>
                  <a:lnTo>
                    <a:pt x="42" y="28"/>
                  </a:lnTo>
                  <a:lnTo>
                    <a:pt x="34" y="36"/>
                  </a:lnTo>
                  <a:lnTo>
                    <a:pt x="30" y="48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51"/>
            <p:cNvSpPr>
              <a:spLocks/>
            </p:cNvSpPr>
            <p:nvPr userDrawn="1"/>
          </p:nvSpPr>
          <p:spPr bwMode="auto">
            <a:xfrm>
              <a:off x="14284178" y="3429249"/>
              <a:ext cx="217369" cy="279480"/>
            </a:xfrm>
            <a:custGeom>
              <a:avLst/>
              <a:gdLst>
                <a:gd name="T0" fmla="*/ 92 w 112"/>
                <a:gd name="T1" fmla="*/ 144 h 144"/>
                <a:gd name="T2" fmla="*/ 68 w 112"/>
                <a:gd name="T3" fmla="*/ 144 h 144"/>
                <a:gd name="T4" fmla="*/ 46 w 112"/>
                <a:gd name="T5" fmla="*/ 92 h 144"/>
                <a:gd name="T6" fmla="*/ 26 w 112"/>
                <a:gd name="T7" fmla="*/ 104 h 144"/>
                <a:gd name="T8" fmla="*/ 18 w 112"/>
                <a:gd name="T9" fmla="*/ 144 h 144"/>
                <a:gd name="T10" fmla="*/ 0 w 112"/>
                <a:gd name="T11" fmla="*/ 144 h 144"/>
                <a:gd name="T12" fmla="*/ 32 w 112"/>
                <a:gd name="T13" fmla="*/ 0 h 144"/>
                <a:gd name="T14" fmla="*/ 48 w 112"/>
                <a:gd name="T15" fmla="*/ 0 h 144"/>
                <a:gd name="T16" fmla="*/ 32 w 112"/>
                <a:gd name="T17" fmla="*/ 84 h 144"/>
                <a:gd name="T18" fmla="*/ 88 w 112"/>
                <a:gd name="T19" fmla="*/ 40 h 144"/>
                <a:gd name="T20" fmla="*/ 112 w 112"/>
                <a:gd name="T21" fmla="*/ 40 h 144"/>
                <a:gd name="T22" fmla="*/ 62 w 112"/>
                <a:gd name="T23" fmla="*/ 78 h 144"/>
                <a:gd name="T24" fmla="*/ 92 w 112"/>
                <a:gd name="T25" fmla="*/ 144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2" h="144">
                  <a:moveTo>
                    <a:pt x="92" y="144"/>
                  </a:moveTo>
                  <a:lnTo>
                    <a:pt x="68" y="144"/>
                  </a:lnTo>
                  <a:lnTo>
                    <a:pt x="46" y="92"/>
                  </a:lnTo>
                  <a:lnTo>
                    <a:pt x="26" y="104"/>
                  </a:lnTo>
                  <a:lnTo>
                    <a:pt x="18" y="144"/>
                  </a:lnTo>
                  <a:lnTo>
                    <a:pt x="0" y="144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32" y="84"/>
                  </a:lnTo>
                  <a:lnTo>
                    <a:pt x="88" y="40"/>
                  </a:lnTo>
                  <a:lnTo>
                    <a:pt x="112" y="40"/>
                  </a:lnTo>
                  <a:lnTo>
                    <a:pt x="62" y="78"/>
                  </a:lnTo>
                  <a:lnTo>
                    <a:pt x="92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52"/>
            <p:cNvSpPr>
              <a:spLocks noEditPoints="1"/>
            </p:cNvSpPr>
            <p:nvPr userDrawn="1"/>
          </p:nvSpPr>
          <p:spPr bwMode="auto">
            <a:xfrm>
              <a:off x="14493784" y="3429249"/>
              <a:ext cx="97040" cy="279480"/>
            </a:xfrm>
            <a:custGeom>
              <a:avLst/>
              <a:gdLst>
                <a:gd name="T0" fmla="*/ 20 w 50"/>
                <a:gd name="T1" fmla="*/ 144 h 144"/>
                <a:gd name="T2" fmla="*/ 0 w 50"/>
                <a:gd name="T3" fmla="*/ 144 h 144"/>
                <a:gd name="T4" fmla="*/ 24 w 50"/>
                <a:gd name="T5" fmla="*/ 40 h 144"/>
                <a:gd name="T6" fmla="*/ 42 w 50"/>
                <a:gd name="T7" fmla="*/ 40 h 144"/>
                <a:gd name="T8" fmla="*/ 20 w 50"/>
                <a:gd name="T9" fmla="*/ 144 h 144"/>
                <a:gd name="T10" fmla="*/ 28 w 50"/>
                <a:gd name="T11" fmla="*/ 20 h 144"/>
                <a:gd name="T12" fmla="*/ 32 w 50"/>
                <a:gd name="T13" fmla="*/ 0 h 144"/>
                <a:gd name="T14" fmla="*/ 50 w 50"/>
                <a:gd name="T15" fmla="*/ 0 h 144"/>
                <a:gd name="T16" fmla="*/ 46 w 50"/>
                <a:gd name="T17" fmla="*/ 20 h 144"/>
                <a:gd name="T18" fmla="*/ 28 w 50"/>
                <a:gd name="T19" fmla="*/ 20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0" h="144">
                  <a:moveTo>
                    <a:pt x="20" y="144"/>
                  </a:moveTo>
                  <a:lnTo>
                    <a:pt x="0" y="144"/>
                  </a:lnTo>
                  <a:lnTo>
                    <a:pt x="24" y="40"/>
                  </a:lnTo>
                  <a:lnTo>
                    <a:pt x="42" y="40"/>
                  </a:lnTo>
                  <a:lnTo>
                    <a:pt x="20" y="144"/>
                  </a:lnTo>
                  <a:close/>
                  <a:moveTo>
                    <a:pt x="28" y="20"/>
                  </a:moveTo>
                  <a:lnTo>
                    <a:pt x="32" y="0"/>
                  </a:lnTo>
                  <a:lnTo>
                    <a:pt x="50" y="0"/>
                  </a:lnTo>
                  <a:lnTo>
                    <a:pt x="46" y="20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53"/>
            <p:cNvSpPr>
              <a:spLocks/>
            </p:cNvSpPr>
            <p:nvPr userDrawn="1"/>
          </p:nvSpPr>
          <p:spPr bwMode="auto">
            <a:xfrm>
              <a:off x="14590824" y="3499119"/>
              <a:ext cx="205724" cy="209610"/>
            </a:xfrm>
            <a:custGeom>
              <a:avLst/>
              <a:gdLst>
                <a:gd name="T0" fmla="*/ 90 w 106"/>
                <a:gd name="T1" fmla="*/ 108 h 108"/>
                <a:gd name="T2" fmla="*/ 72 w 106"/>
                <a:gd name="T3" fmla="*/ 108 h 108"/>
                <a:gd name="T4" fmla="*/ 84 w 106"/>
                <a:gd name="T5" fmla="*/ 44 h 108"/>
                <a:gd name="T6" fmla="*/ 84 w 106"/>
                <a:gd name="T7" fmla="*/ 44 h 108"/>
                <a:gd name="T8" fmla="*/ 86 w 106"/>
                <a:gd name="T9" fmla="*/ 32 h 108"/>
                <a:gd name="T10" fmla="*/ 84 w 106"/>
                <a:gd name="T11" fmla="*/ 24 h 108"/>
                <a:gd name="T12" fmla="*/ 82 w 106"/>
                <a:gd name="T13" fmla="*/ 20 h 108"/>
                <a:gd name="T14" fmla="*/ 78 w 106"/>
                <a:gd name="T15" fmla="*/ 18 h 108"/>
                <a:gd name="T16" fmla="*/ 68 w 106"/>
                <a:gd name="T17" fmla="*/ 16 h 108"/>
                <a:gd name="T18" fmla="*/ 68 w 106"/>
                <a:gd name="T19" fmla="*/ 16 h 108"/>
                <a:gd name="T20" fmla="*/ 58 w 106"/>
                <a:gd name="T21" fmla="*/ 18 h 108"/>
                <a:gd name="T22" fmla="*/ 48 w 106"/>
                <a:gd name="T23" fmla="*/ 24 h 108"/>
                <a:gd name="T24" fmla="*/ 42 w 106"/>
                <a:gd name="T25" fmla="*/ 28 h 108"/>
                <a:gd name="T26" fmla="*/ 38 w 106"/>
                <a:gd name="T27" fmla="*/ 34 h 108"/>
                <a:gd name="T28" fmla="*/ 34 w 106"/>
                <a:gd name="T29" fmla="*/ 42 h 108"/>
                <a:gd name="T30" fmla="*/ 30 w 106"/>
                <a:gd name="T31" fmla="*/ 52 h 108"/>
                <a:gd name="T32" fmla="*/ 18 w 106"/>
                <a:gd name="T33" fmla="*/ 108 h 108"/>
                <a:gd name="T34" fmla="*/ 0 w 106"/>
                <a:gd name="T35" fmla="*/ 108 h 108"/>
                <a:gd name="T36" fmla="*/ 22 w 106"/>
                <a:gd name="T37" fmla="*/ 4 h 108"/>
                <a:gd name="T38" fmla="*/ 40 w 106"/>
                <a:gd name="T39" fmla="*/ 4 h 108"/>
                <a:gd name="T40" fmla="*/ 36 w 106"/>
                <a:gd name="T41" fmla="*/ 18 h 108"/>
                <a:gd name="T42" fmla="*/ 38 w 106"/>
                <a:gd name="T43" fmla="*/ 18 h 108"/>
                <a:gd name="T44" fmla="*/ 38 w 106"/>
                <a:gd name="T45" fmla="*/ 18 h 108"/>
                <a:gd name="T46" fmla="*/ 42 w 106"/>
                <a:gd name="T47" fmla="*/ 14 h 108"/>
                <a:gd name="T48" fmla="*/ 50 w 106"/>
                <a:gd name="T49" fmla="*/ 8 h 108"/>
                <a:gd name="T50" fmla="*/ 60 w 106"/>
                <a:gd name="T51" fmla="*/ 2 h 108"/>
                <a:gd name="T52" fmla="*/ 74 w 106"/>
                <a:gd name="T53" fmla="*/ 0 h 108"/>
                <a:gd name="T54" fmla="*/ 74 w 106"/>
                <a:gd name="T55" fmla="*/ 0 h 108"/>
                <a:gd name="T56" fmla="*/ 86 w 106"/>
                <a:gd name="T57" fmla="*/ 2 h 108"/>
                <a:gd name="T58" fmla="*/ 92 w 106"/>
                <a:gd name="T59" fmla="*/ 4 h 108"/>
                <a:gd name="T60" fmla="*/ 98 w 106"/>
                <a:gd name="T61" fmla="*/ 8 h 108"/>
                <a:gd name="T62" fmla="*/ 102 w 106"/>
                <a:gd name="T63" fmla="*/ 12 h 108"/>
                <a:gd name="T64" fmla="*/ 104 w 106"/>
                <a:gd name="T65" fmla="*/ 18 h 108"/>
                <a:gd name="T66" fmla="*/ 106 w 106"/>
                <a:gd name="T67" fmla="*/ 26 h 108"/>
                <a:gd name="T68" fmla="*/ 104 w 106"/>
                <a:gd name="T69" fmla="*/ 36 h 108"/>
                <a:gd name="T70" fmla="*/ 90 w 106"/>
                <a:gd name="T71" fmla="*/ 108 h 1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6" h="108">
                  <a:moveTo>
                    <a:pt x="90" y="108"/>
                  </a:moveTo>
                  <a:lnTo>
                    <a:pt x="72" y="108"/>
                  </a:lnTo>
                  <a:lnTo>
                    <a:pt x="84" y="44"/>
                  </a:lnTo>
                  <a:lnTo>
                    <a:pt x="86" y="32"/>
                  </a:lnTo>
                  <a:lnTo>
                    <a:pt x="84" y="24"/>
                  </a:lnTo>
                  <a:lnTo>
                    <a:pt x="82" y="20"/>
                  </a:lnTo>
                  <a:lnTo>
                    <a:pt x="78" y="18"/>
                  </a:lnTo>
                  <a:lnTo>
                    <a:pt x="68" y="16"/>
                  </a:lnTo>
                  <a:lnTo>
                    <a:pt x="58" y="18"/>
                  </a:lnTo>
                  <a:lnTo>
                    <a:pt x="48" y="24"/>
                  </a:lnTo>
                  <a:lnTo>
                    <a:pt x="42" y="28"/>
                  </a:lnTo>
                  <a:lnTo>
                    <a:pt x="38" y="34"/>
                  </a:lnTo>
                  <a:lnTo>
                    <a:pt x="34" y="42"/>
                  </a:lnTo>
                  <a:lnTo>
                    <a:pt x="30" y="52"/>
                  </a:lnTo>
                  <a:lnTo>
                    <a:pt x="18" y="108"/>
                  </a:lnTo>
                  <a:lnTo>
                    <a:pt x="0" y="108"/>
                  </a:lnTo>
                  <a:lnTo>
                    <a:pt x="22" y="4"/>
                  </a:lnTo>
                  <a:lnTo>
                    <a:pt x="40" y="4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42" y="14"/>
                  </a:lnTo>
                  <a:lnTo>
                    <a:pt x="50" y="8"/>
                  </a:lnTo>
                  <a:lnTo>
                    <a:pt x="60" y="2"/>
                  </a:lnTo>
                  <a:lnTo>
                    <a:pt x="74" y="0"/>
                  </a:lnTo>
                  <a:lnTo>
                    <a:pt x="86" y="2"/>
                  </a:lnTo>
                  <a:lnTo>
                    <a:pt x="92" y="4"/>
                  </a:lnTo>
                  <a:lnTo>
                    <a:pt x="98" y="8"/>
                  </a:lnTo>
                  <a:lnTo>
                    <a:pt x="102" y="12"/>
                  </a:lnTo>
                  <a:lnTo>
                    <a:pt x="104" y="18"/>
                  </a:lnTo>
                  <a:lnTo>
                    <a:pt x="106" y="26"/>
                  </a:lnTo>
                  <a:lnTo>
                    <a:pt x="104" y="36"/>
                  </a:lnTo>
                  <a:lnTo>
                    <a:pt x="90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54"/>
            <p:cNvSpPr>
              <a:spLocks noEditPoints="1"/>
            </p:cNvSpPr>
            <p:nvPr userDrawn="1"/>
          </p:nvSpPr>
          <p:spPr bwMode="auto">
            <a:xfrm>
              <a:off x="14812075" y="3499119"/>
              <a:ext cx="229014" cy="295006"/>
            </a:xfrm>
            <a:custGeom>
              <a:avLst/>
              <a:gdLst>
                <a:gd name="T0" fmla="*/ 30 w 118"/>
                <a:gd name="T1" fmla="*/ 56 h 152"/>
                <a:gd name="T2" fmla="*/ 38 w 118"/>
                <a:gd name="T3" fmla="*/ 30 h 152"/>
                <a:gd name="T4" fmla="*/ 50 w 118"/>
                <a:gd name="T5" fmla="*/ 20 h 152"/>
                <a:gd name="T6" fmla="*/ 68 w 118"/>
                <a:gd name="T7" fmla="*/ 16 h 152"/>
                <a:gd name="T8" fmla="*/ 76 w 118"/>
                <a:gd name="T9" fmla="*/ 18 h 152"/>
                <a:gd name="T10" fmla="*/ 86 w 118"/>
                <a:gd name="T11" fmla="*/ 26 h 152"/>
                <a:gd name="T12" fmla="*/ 90 w 118"/>
                <a:gd name="T13" fmla="*/ 40 h 152"/>
                <a:gd name="T14" fmla="*/ 88 w 118"/>
                <a:gd name="T15" fmla="*/ 60 h 152"/>
                <a:gd name="T16" fmla="*/ 86 w 118"/>
                <a:gd name="T17" fmla="*/ 70 h 152"/>
                <a:gd name="T18" fmla="*/ 76 w 118"/>
                <a:gd name="T19" fmla="*/ 84 h 152"/>
                <a:gd name="T20" fmla="*/ 60 w 118"/>
                <a:gd name="T21" fmla="*/ 94 h 152"/>
                <a:gd name="T22" fmla="*/ 50 w 118"/>
                <a:gd name="T23" fmla="*/ 96 h 152"/>
                <a:gd name="T24" fmla="*/ 38 w 118"/>
                <a:gd name="T25" fmla="*/ 92 h 152"/>
                <a:gd name="T26" fmla="*/ 30 w 118"/>
                <a:gd name="T27" fmla="*/ 84 h 152"/>
                <a:gd name="T28" fmla="*/ 28 w 118"/>
                <a:gd name="T29" fmla="*/ 72 h 152"/>
                <a:gd name="T30" fmla="*/ 30 w 118"/>
                <a:gd name="T31" fmla="*/ 56 h 152"/>
                <a:gd name="T32" fmla="*/ 100 w 118"/>
                <a:gd name="T33" fmla="*/ 4 h 152"/>
                <a:gd name="T34" fmla="*/ 96 w 118"/>
                <a:gd name="T35" fmla="*/ 18 h 152"/>
                <a:gd name="T36" fmla="*/ 94 w 118"/>
                <a:gd name="T37" fmla="*/ 14 h 152"/>
                <a:gd name="T38" fmla="*/ 80 w 118"/>
                <a:gd name="T39" fmla="*/ 2 h 152"/>
                <a:gd name="T40" fmla="*/ 68 w 118"/>
                <a:gd name="T41" fmla="*/ 0 h 152"/>
                <a:gd name="T42" fmla="*/ 48 w 118"/>
                <a:gd name="T43" fmla="*/ 4 h 152"/>
                <a:gd name="T44" fmla="*/ 30 w 118"/>
                <a:gd name="T45" fmla="*/ 16 h 152"/>
                <a:gd name="T46" fmla="*/ 18 w 118"/>
                <a:gd name="T47" fmla="*/ 32 h 152"/>
                <a:gd name="T48" fmla="*/ 10 w 118"/>
                <a:gd name="T49" fmla="*/ 52 h 152"/>
                <a:gd name="T50" fmla="*/ 10 w 118"/>
                <a:gd name="T51" fmla="*/ 62 h 152"/>
                <a:gd name="T52" fmla="*/ 10 w 118"/>
                <a:gd name="T53" fmla="*/ 82 h 152"/>
                <a:gd name="T54" fmla="*/ 18 w 118"/>
                <a:gd name="T55" fmla="*/ 100 h 152"/>
                <a:gd name="T56" fmla="*/ 34 w 118"/>
                <a:gd name="T57" fmla="*/ 110 h 152"/>
                <a:gd name="T58" fmla="*/ 46 w 118"/>
                <a:gd name="T59" fmla="*/ 110 h 152"/>
                <a:gd name="T60" fmla="*/ 66 w 118"/>
                <a:gd name="T61" fmla="*/ 106 h 152"/>
                <a:gd name="T62" fmla="*/ 80 w 118"/>
                <a:gd name="T63" fmla="*/ 96 h 152"/>
                <a:gd name="T64" fmla="*/ 80 w 118"/>
                <a:gd name="T65" fmla="*/ 96 h 152"/>
                <a:gd name="T66" fmla="*/ 78 w 118"/>
                <a:gd name="T67" fmla="*/ 100 h 152"/>
                <a:gd name="T68" fmla="*/ 70 w 118"/>
                <a:gd name="T69" fmla="*/ 124 h 152"/>
                <a:gd name="T70" fmla="*/ 58 w 118"/>
                <a:gd name="T71" fmla="*/ 134 h 152"/>
                <a:gd name="T72" fmla="*/ 40 w 118"/>
                <a:gd name="T73" fmla="*/ 138 h 152"/>
                <a:gd name="T74" fmla="*/ 34 w 118"/>
                <a:gd name="T75" fmla="*/ 138 h 152"/>
                <a:gd name="T76" fmla="*/ 24 w 118"/>
                <a:gd name="T77" fmla="*/ 134 h 152"/>
                <a:gd name="T78" fmla="*/ 20 w 118"/>
                <a:gd name="T79" fmla="*/ 126 h 152"/>
                <a:gd name="T80" fmla="*/ 0 w 118"/>
                <a:gd name="T81" fmla="*/ 120 h 152"/>
                <a:gd name="T82" fmla="*/ 0 w 118"/>
                <a:gd name="T83" fmla="*/ 130 h 152"/>
                <a:gd name="T84" fmla="*/ 6 w 118"/>
                <a:gd name="T85" fmla="*/ 142 h 152"/>
                <a:gd name="T86" fmla="*/ 18 w 118"/>
                <a:gd name="T87" fmla="*/ 150 h 152"/>
                <a:gd name="T88" fmla="*/ 36 w 118"/>
                <a:gd name="T89" fmla="*/ 152 h 152"/>
                <a:gd name="T90" fmla="*/ 52 w 118"/>
                <a:gd name="T91" fmla="*/ 150 h 152"/>
                <a:gd name="T92" fmla="*/ 76 w 118"/>
                <a:gd name="T93" fmla="*/ 140 h 152"/>
                <a:gd name="T94" fmla="*/ 90 w 118"/>
                <a:gd name="T95" fmla="*/ 122 h 152"/>
                <a:gd name="T96" fmla="*/ 98 w 118"/>
                <a:gd name="T97" fmla="*/ 100 h 1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8" h="152">
                  <a:moveTo>
                    <a:pt x="30" y="56"/>
                  </a:moveTo>
                  <a:lnTo>
                    <a:pt x="30" y="56"/>
                  </a:lnTo>
                  <a:lnTo>
                    <a:pt x="32" y="44"/>
                  </a:lnTo>
                  <a:lnTo>
                    <a:pt x="38" y="30"/>
                  </a:lnTo>
                  <a:lnTo>
                    <a:pt x="44" y="26"/>
                  </a:lnTo>
                  <a:lnTo>
                    <a:pt x="50" y="20"/>
                  </a:lnTo>
                  <a:lnTo>
                    <a:pt x="58" y="18"/>
                  </a:lnTo>
                  <a:lnTo>
                    <a:pt x="68" y="16"/>
                  </a:lnTo>
                  <a:lnTo>
                    <a:pt x="76" y="18"/>
                  </a:lnTo>
                  <a:lnTo>
                    <a:pt x="82" y="20"/>
                  </a:lnTo>
                  <a:lnTo>
                    <a:pt x="86" y="26"/>
                  </a:lnTo>
                  <a:lnTo>
                    <a:pt x="90" y="32"/>
                  </a:lnTo>
                  <a:lnTo>
                    <a:pt x="90" y="40"/>
                  </a:lnTo>
                  <a:lnTo>
                    <a:pt x="90" y="46"/>
                  </a:lnTo>
                  <a:lnTo>
                    <a:pt x="88" y="60"/>
                  </a:lnTo>
                  <a:lnTo>
                    <a:pt x="86" y="70"/>
                  </a:lnTo>
                  <a:lnTo>
                    <a:pt x="82" y="78"/>
                  </a:lnTo>
                  <a:lnTo>
                    <a:pt x="76" y="84"/>
                  </a:lnTo>
                  <a:lnTo>
                    <a:pt x="72" y="88"/>
                  </a:lnTo>
                  <a:lnTo>
                    <a:pt x="60" y="94"/>
                  </a:lnTo>
                  <a:lnTo>
                    <a:pt x="50" y="96"/>
                  </a:lnTo>
                  <a:lnTo>
                    <a:pt x="44" y="94"/>
                  </a:lnTo>
                  <a:lnTo>
                    <a:pt x="38" y="92"/>
                  </a:lnTo>
                  <a:lnTo>
                    <a:pt x="34" y="90"/>
                  </a:lnTo>
                  <a:lnTo>
                    <a:pt x="30" y="84"/>
                  </a:lnTo>
                  <a:lnTo>
                    <a:pt x="28" y="78"/>
                  </a:lnTo>
                  <a:lnTo>
                    <a:pt x="28" y="72"/>
                  </a:lnTo>
                  <a:lnTo>
                    <a:pt x="30" y="56"/>
                  </a:lnTo>
                  <a:close/>
                  <a:moveTo>
                    <a:pt x="118" y="4"/>
                  </a:moveTo>
                  <a:lnTo>
                    <a:pt x="100" y="4"/>
                  </a:lnTo>
                  <a:lnTo>
                    <a:pt x="98" y="18"/>
                  </a:lnTo>
                  <a:lnTo>
                    <a:pt x="96" y="18"/>
                  </a:lnTo>
                  <a:lnTo>
                    <a:pt x="94" y="14"/>
                  </a:lnTo>
                  <a:lnTo>
                    <a:pt x="88" y="8"/>
                  </a:lnTo>
                  <a:lnTo>
                    <a:pt x="80" y="2"/>
                  </a:lnTo>
                  <a:lnTo>
                    <a:pt x="68" y="0"/>
                  </a:lnTo>
                  <a:lnTo>
                    <a:pt x="58" y="2"/>
                  </a:lnTo>
                  <a:lnTo>
                    <a:pt x="48" y="4"/>
                  </a:lnTo>
                  <a:lnTo>
                    <a:pt x="38" y="10"/>
                  </a:lnTo>
                  <a:lnTo>
                    <a:pt x="30" y="16"/>
                  </a:lnTo>
                  <a:lnTo>
                    <a:pt x="24" y="24"/>
                  </a:lnTo>
                  <a:lnTo>
                    <a:pt x="18" y="32"/>
                  </a:lnTo>
                  <a:lnTo>
                    <a:pt x="14" y="42"/>
                  </a:lnTo>
                  <a:lnTo>
                    <a:pt x="10" y="52"/>
                  </a:lnTo>
                  <a:lnTo>
                    <a:pt x="10" y="62"/>
                  </a:lnTo>
                  <a:lnTo>
                    <a:pt x="10" y="72"/>
                  </a:lnTo>
                  <a:lnTo>
                    <a:pt x="10" y="82"/>
                  </a:lnTo>
                  <a:lnTo>
                    <a:pt x="12" y="92"/>
                  </a:lnTo>
                  <a:lnTo>
                    <a:pt x="18" y="100"/>
                  </a:lnTo>
                  <a:lnTo>
                    <a:pt x="24" y="106"/>
                  </a:lnTo>
                  <a:lnTo>
                    <a:pt x="34" y="110"/>
                  </a:lnTo>
                  <a:lnTo>
                    <a:pt x="46" y="110"/>
                  </a:lnTo>
                  <a:lnTo>
                    <a:pt x="58" y="110"/>
                  </a:lnTo>
                  <a:lnTo>
                    <a:pt x="66" y="106"/>
                  </a:lnTo>
                  <a:lnTo>
                    <a:pt x="74" y="102"/>
                  </a:lnTo>
                  <a:lnTo>
                    <a:pt x="80" y="96"/>
                  </a:lnTo>
                  <a:lnTo>
                    <a:pt x="78" y="100"/>
                  </a:lnTo>
                  <a:lnTo>
                    <a:pt x="76" y="112"/>
                  </a:lnTo>
                  <a:lnTo>
                    <a:pt x="70" y="124"/>
                  </a:lnTo>
                  <a:lnTo>
                    <a:pt x="66" y="128"/>
                  </a:lnTo>
                  <a:lnTo>
                    <a:pt x="58" y="134"/>
                  </a:lnTo>
                  <a:lnTo>
                    <a:pt x="50" y="136"/>
                  </a:lnTo>
                  <a:lnTo>
                    <a:pt x="40" y="138"/>
                  </a:lnTo>
                  <a:lnTo>
                    <a:pt x="34" y="138"/>
                  </a:lnTo>
                  <a:lnTo>
                    <a:pt x="28" y="136"/>
                  </a:lnTo>
                  <a:lnTo>
                    <a:pt x="24" y="134"/>
                  </a:lnTo>
                  <a:lnTo>
                    <a:pt x="20" y="130"/>
                  </a:lnTo>
                  <a:lnTo>
                    <a:pt x="20" y="12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30"/>
                  </a:lnTo>
                  <a:lnTo>
                    <a:pt x="2" y="138"/>
                  </a:lnTo>
                  <a:lnTo>
                    <a:pt x="6" y="142"/>
                  </a:lnTo>
                  <a:lnTo>
                    <a:pt x="12" y="146"/>
                  </a:lnTo>
                  <a:lnTo>
                    <a:pt x="18" y="150"/>
                  </a:lnTo>
                  <a:lnTo>
                    <a:pt x="24" y="150"/>
                  </a:lnTo>
                  <a:lnTo>
                    <a:pt x="36" y="152"/>
                  </a:lnTo>
                  <a:lnTo>
                    <a:pt x="52" y="150"/>
                  </a:lnTo>
                  <a:lnTo>
                    <a:pt x="66" y="146"/>
                  </a:lnTo>
                  <a:lnTo>
                    <a:pt x="76" y="140"/>
                  </a:lnTo>
                  <a:lnTo>
                    <a:pt x="84" y="132"/>
                  </a:lnTo>
                  <a:lnTo>
                    <a:pt x="90" y="122"/>
                  </a:lnTo>
                  <a:lnTo>
                    <a:pt x="94" y="114"/>
                  </a:lnTo>
                  <a:lnTo>
                    <a:pt x="98" y="100"/>
                  </a:lnTo>
                  <a:lnTo>
                    <a:pt x="11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55"/>
            <p:cNvSpPr>
              <a:spLocks noEditPoints="1"/>
            </p:cNvSpPr>
            <p:nvPr userDrawn="1"/>
          </p:nvSpPr>
          <p:spPr bwMode="auto">
            <a:xfrm>
              <a:off x="15176944" y="3421486"/>
              <a:ext cx="291119" cy="295006"/>
            </a:xfrm>
            <a:custGeom>
              <a:avLst/>
              <a:gdLst>
                <a:gd name="T0" fmla="*/ 128 w 150"/>
                <a:gd name="T1" fmla="*/ 76 h 152"/>
                <a:gd name="T2" fmla="*/ 118 w 150"/>
                <a:gd name="T3" fmla="*/ 100 h 152"/>
                <a:gd name="T4" fmla="*/ 104 w 150"/>
                <a:gd name="T5" fmla="*/ 118 h 152"/>
                <a:gd name="T6" fmla="*/ 86 w 150"/>
                <a:gd name="T7" fmla="*/ 130 h 152"/>
                <a:gd name="T8" fmla="*/ 62 w 150"/>
                <a:gd name="T9" fmla="*/ 134 h 152"/>
                <a:gd name="T10" fmla="*/ 50 w 150"/>
                <a:gd name="T11" fmla="*/ 134 h 152"/>
                <a:gd name="T12" fmla="*/ 34 w 150"/>
                <a:gd name="T13" fmla="*/ 126 h 152"/>
                <a:gd name="T14" fmla="*/ 24 w 150"/>
                <a:gd name="T15" fmla="*/ 110 h 152"/>
                <a:gd name="T16" fmla="*/ 20 w 150"/>
                <a:gd name="T17" fmla="*/ 88 h 152"/>
                <a:gd name="T18" fmla="*/ 22 w 150"/>
                <a:gd name="T19" fmla="*/ 76 h 152"/>
                <a:gd name="T20" fmla="*/ 30 w 150"/>
                <a:gd name="T21" fmla="*/ 54 h 152"/>
                <a:gd name="T22" fmla="*/ 46 w 150"/>
                <a:gd name="T23" fmla="*/ 34 h 152"/>
                <a:gd name="T24" fmla="*/ 64 w 150"/>
                <a:gd name="T25" fmla="*/ 22 h 152"/>
                <a:gd name="T26" fmla="*/ 88 w 150"/>
                <a:gd name="T27" fmla="*/ 18 h 152"/>
                <a:gd name="T28" fmla="*/ 98 w 150"/>
                <a:gd name="T29" fmla="*/ 20 h 152"/>
                <a:gd name="T30" fmla="*/ 116 w 150"/>
                <a:gd name="T31" fmla="*/ 28 h 152"/>
                <a:gd name="T32" fmla="*/ 126 w 150"/>
                <a:gd name="T33" fmla="*/ 44 h 152"/>
                <a:gd name="T34" fmla="*/ 128 w 150"/>
                <a:gd name="T35" fmla="*/ 64 h 152"/>
                <a:gd name="T36" fmla="*/ 128 w 150"/>
                <a:gd name="T37" fmla="*/ 76 h 152"/>
                <a:gd name="T38" fmla="*/ 148 w 150"/>
                <a:gd name="T39" fmla="*/ 76 h 152"/>
                <a:gd name="T40" fmla="*/ 150 w 150"/>
                <a:gd name="T41" fmla="*/ 52 h 152"/>
                <a:gd name="T42" fmla="*/ 144 w 150"/>
                <a:gd name="T43" fmla="*/ 28 h 152"/>
                <a:gd name="T44" fmla="*/ 124 w 150"/>
                <a:gd name="T45" fmla="*/ 8 h 152"/>
                <a:gd name="T46" fmla="*/ 90 w 150"/>
                <a:gd name="T47" fmla="*/ 0 h 152"/>
                <a:gd name="T48" fmla="*/ 72 w 150"/>
                <a:gd name="T49" fmla="*/ 2 h 152"/>
                <a:gd name="T50" fmla="*/ 40 w 150"/>
                <a:gd name="T51" fmla="*/ 16 h 152"/>
                <a:gd name="T52" fmla="*/ 18 w 150"/>
                <a:gd name="T53" fmla="*/ 38 h 152"/>
                <a:gd name="T54" fmla="*/ 4 w 150"/>
                <a:gd name="T55" fmla="*/ 64 h 152"/>
                <a:gd name="T56" fmla="*/ 2 w 150"/>
                <a:gd name="T57" fmla="*/ 76 h 152"/>
                <a:gd name="T58" fmla="*/ 0 w 150"/>
                <a:gd name="T59" fmla="*/ 102 h 152"/>
                <a:gd name="T60" fmla="*/ 6 w 150"/>
                <a:gd name="T61" fmla="*/ 126 h 152"/>
                <a:gd name="T62" fmla="*/ 26 w 150"/>
                <a:gd name="T63" fmla="*/ 144 h 152"/>
                <a:gd name="T64" fmla="*/ 58 w 150"/>
                <a:gd name="T65" fmla="*/ 152 h 152"/>
                <a:gd name="T66" fmla="*/ 78 w 150"/>
                <a:gd name="T67" fmla="*/ 150 h 152"/>
                <a:gd name="T68" fmla="*/ 110 w 150"/>
                <a:gd name="T69" fmla="*/ 136 h 152"/>
                <a:gd name="T70" fmla="*/ 132 w 150"/>
                <a:gd name="T71" fmla="*/ 114 h 152"/>
                <a:gd name="T72" fmla="*/ 144 w 150"/>
                <a:gd name="T73" fmla="*/ 88 h 152"/>
                <a:gd name="T74" fmla="*/ 148 w 150"/>
                <a:gd name="T75" fmla="*/ 76 h 1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50" h="152">
                  <a:moveTo>
                    <a:pt x="128" y="76"/>
                  </a:move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6" y="126"/>
                  </a:lnTo>
                  <a:lnTo>
                    <a:pt x="86" y="130"/>
                  </a:lnTo>
                  <a:lnTo>
                    <a:pt x="74" y="134"/>
                  </a:lnTo>
                  <a:lnTo>
                    <a:pt x="62" y="134"/>
                  </a:lnTo>
                  <a:lnTo>
                    <a:pt x="50" y="134"/>
                  </a:lnTo>
                  <a:lnTo>
                    <a:pt x="42" y="130"/>
                  </a:lnTo>
                  <a:lnTo>
                    <a:pt x="34" y="126"/>
                  </a:lnTo>
                  <a:lnTo>
                    <a:pt x="28" y="118"/>
                  </a:lnTo>
                  <a:lnTo>
                    <a:pt x="24" y="110"/>
                  </a:lnTo>
                  <a:lnTo>
                    <a:pt x="20" y="100"/>
                  </a:lnTo>
                  <a:lnTo>
                    <a:pt x="20" y="88"/>
                  </a:lnTo>
                  <a:lnTo>
                    <a:pt x="22" y="76"/>
                  </a:lnTo>
                  <a:lnTo>
                    <a:pt x="26" y="64"/>
                  </a:lnTo>
                  <a:lnTo>
                    <a:pt x="30" y="54"/>
                  </a:lnTo>
                  <a:lnTo>
                    <a:pt x="38" y="44"/>
                  </a:lnTo>
                  <a:lnTo>
                    <a:pt x="46" y="34"/>
                  </a:lnTo>
                  <a:lnTo>
                    <a:pt x="54" y="28"/>
                  </a:lnTo>
                  <a:lnTo>
                    <a:pt x="64" y="22"/>
                  </a:lnTo>
                  <a:lnTo>
                    <a:pt x="76" y="20"/>
                  </a:lnTo>
                  <a:lnTo>
                    <a:pt x="88" y="18"/>
                  </a:lnTo>
                  <a:lnTo>
                    <a:pt x="98" y="20"/>
                  </a:lnTo>
                  <a:lnTo>
                    <a:pt x="108" y="22"/>
                  </a:lnTo>
                  <a:lnTo>
                    <a:pt x="116" y="28"/>
                  </a:lnTo>
                  <a:lnTo>
                    <a:pt x="122" y="34"/>
                  </a:lnTo>
                  <a:lnTo>
                    <a:pt x="126" y="44"/>
                  </a:lnTo>
                  <a:lnTo>
                    <a:pt x="128" y="54"/>
                  </a:lnTo>
                  <a:lnTo>
                    <a:pt x="128" y="64"/>
                  </a:lnTo>
                  <a:lnTo>
                    <a:pt x="128" y="76"/>
                  </a:lnTo>
                  <a:close/>
                  <a:moveTo>
                    <a:pt x="148" y="76"/>
                  </a:moveTo>
                  <a:lnTo>
                    <a:pt x="148" y="76"/>
                  </a:lnTo>
                  <a:lnTo>
                    <a:pt x="150" y="64"/>
                  </a:lnTo>
                  <a:lnTo>
                    <a:pt x="150" y="52"/>
                  </a:lnTo>
                  <a:lnTo>
                    <a:pt x="148" y="38"/>
                  </a:lnTo>
                  <a:lnTo>
                    <a:pt x="144" y="28"/>
                  </a:lnTo>
                  <a:lnTo>
                    <a:pt x="136" y="16"/>
                  </a:lnTo>
                  <a:lnTo>
                    <a:pt x="124" y="8"/>
                  </a:lnTo>
                  <a:lnTo>
                    <a:pt x="110" y="2"/>
                  </a:lnTo>
                  <a:lnTo>
                    <a:pt x="90" y="0"/>
                  </a:lnTo>
                  <a:lnTo>
                    <a:pt x="72" y="2"/>
                  </a:lnTo>
                  <a:lnTo>
                    <a:pt x="54" y="8"/>
                  </a:lnTo>
                  <a:lnTo>
                    <a:pt x="40" y="16"/>
                  </a:lnTo>
                  <a:lnTo>
                    <a:pt x="28" y="28"/>
                  </a:lnTo>
                  <a:lnTo>
                    <a:pt x="18" y="38"/>
                  </a:lnTo>
                  <a:lnTo>
                    <a:pt x="10" y="52"/>
                  </a:lnTo>
                  <a:lnTo>
                    <a:pt x="4" y="64"/>
                  </a:lnTo>
                  <a:lnTo>
                    <a:pt x="2" y="76"/>
                  </a:lnTo>
                  <a:lnTo>
                    <a:pt x="0" y="88"/>
                  </a:lnTo>
                  <a:lnTo>
                    <a:pt x="0" y="102"/>
                  </a:lnTo>
                  <a:lnTo>
                    <a:pt x="2" y="114"/>
                  </a:lnTo>
                  <a:lnTo>
                    <a:pt x="6" y="126"/>
                  </a:lnTo>
                  <a:lnTo>
                    <a:pt x="14" y="136"/>
                  </a:lnTo>
                  <a:lnTo>
                    <a:pt x="26" y="144"/>
                  </a:lnTo>
                  <a:lnTo>
                    <a:pt x="40" y="150"/>
                  </a:lnTo>
                  <a:lnTo>
                    <a:pt x="58" y="152"/>
                  </a:lnTo>
                  <a:lnTo>
                    <a:pt x="78" y="150"/>
                  </a:lnTo>
                  <a:lnTo>
                    <a:pt x="96" y="144"/>
                  </a:lnTo>
                  <a:lnTo>
                    <a:pt x="110" y="136"/>
                  </a:lnTo>
                  <a:lnTo>
                    <a:pt x="122" y="126"/>
                  </a:lnTo>
                  <a:lnTo>
                    <a:pt x="132" y="114"/>
                  </a:lnTo>
                  <a:lnTo>
                    <a:pt x="140" y="102"/>
                  </a:lnTo>
                  <a:lnTo>
                    <a:pt x="144" y="88"/>
                  </a:lnTo>
                  <a:lnTo>
                    <a:pt x="148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56"/>
            <p:cNvSpPr>
              <a:spLocks/>
            </p:cNvSpPr>
            <p:nvPr userDrawn="1"/>
          </p:nvSpPr>
          <p:spPr bwMode="auto">
            <a:xfrm>
              <a:off x="15479709" y="3499119"/>
              <a:ext cx="205724" cy="209610"/>
            </a:xfrm>
            <a:custGeom>
              <a:avLst/>
              <a:gdLst>
                <a:gd name="T0" fmla="*/ 90 w 106"/>
                <a:gd name="T1" fmla="*/ 108 h 108"/>
                <a:gd name="T2" fmla="*/ 72 w 106"/>
                <a:gd name="T3" fmla="*/ 108 h 108"/>
                <a:gd name="T4" fmla="*/ 86 w 106"/>
                <a:gd name="T5" fmla="*/ 44 h 108"/>
                <a:gd name="T6" fmla="*/ 86 w 106"/>
                <a:gd name="T7" fmla="*/ 44 h 108"/>
                <a:gd name="T8" fmla="*/ 86 w 106"/>
                <a:gd name="T9" fmla="*/ 32 h 108"/>
                <a:gd name="T10" fmla="*/ 84 w 106"/>
                <a:gd name="T11" fmla="*/ 24 h 108"/>
                <a:gd name="T12" fmla="*/ 82 w 106"/>
                <a:gd name="T13" fmla="*/ 20 h 108"/>
                <a:gd name="T14" fmla="*/ 78 w 106"/>
                <a:gd name="T15" fmla="*/ 18 h 108"/>
                <a:gd name="T16" fmla="*/ 68 w 106"/>
                <a:gd name="T17" fmla="*/ 16 h 108"/>
                <a:gd name="T18" fmla="*/ 68 w 106"/>
                <a:gd name="T19" fmla="*/ 16 h 108"/>
                <a:gd name="T20" fmla="*/ 58 w 106"/>
                <a:gd name="T21" fmla="*/ 18 h 108"/>
                <a:gd name="T22" fmla="*/ 48 w 106"/>
                <a:gd name="T23" fmla="*/ 24 h 108"/>
                <a:gd name="T24" fmla="*/ 42 w 106"/>
                <a:gd name="T25" fmla="*/ 28 h 108"/>
                <a:gd name="T26" fmla="*/ 38 w 106"/>
                <a:gd name="T27" fmla="*/ 34 h 108"/>
                <a:gd name="T28" fmla="*/ 34 w 106"/>
                <a:gd name="T29" fmla="*/ 42 h 108"/>
                <a:gd name="T30" fmla="*/ 32 w 106"/>
                <a:gd name="T31" fmla="*/ 52 h 108"/>
                <a:gd name="T32" fmla="*/ 20 w 106"/>
                <a:gd name="T33" fmla="*/ 108 h 108"/>
                <a:gd name="T34" fmla="*/ 0 w 106"/>
                <a:gd name="T35" fmla="*/ 108 h 108"/>
                <a:gd name="T36" fmla="*/ 22 w 106"/>
                <a:gd name="T37" fmla="*/ 4 h 108"/>
                <a:gd name="T38" fmla="*/ 40 w 106"/>
                <a:gd name="T39" fmla="*/ 4 h 108"/>
                <a:gd name="T40" fmla="*/ 36 w 106"/>
                <a:gd name="T41" fmla="*/ 18 h 108"/>
                <a:gd name="T42" fmla="*/ 38 w 106"/>
                <a:gd name="T43" fmla="*/ 18 h 108"/>
                <a:gd name="T44" fmla="*/ 38 w 106"/>
                <a:gd name="T45" fmla="*/ 18 h 108"/>
                <a:gd name="T46" fmla="*/ 42 w 106"/>
                <a:gd name="T47" fmla="*/ 14 h 108"/>
                <a:gd name="T48" fmla="*/ 50 w 106"/>
                <a:gd name="T49" fmla="*/ 8 h 108"/>
                <a:gd name="T50" fmla="*/ 62 w 106"/>
                <a:gd name="T51" fmla="*/ 2 h 108"/>
                <a:gd name="T52" fmla="*/ 74 w 106"/>
                <a:gd name="T53" fmla="*/ 0 h 108"/>
                <a:gd name="T54" fmla="*/ 74 w 106"/>
                <a:gd name="T55" fmla="*/ 0 h 108"/>
                <a:gd name="T56" fmla="*/ 88 w 106"/>
                <a:gd name="T57" fmla="*/ 2 h 108"/>
                <a:gd name="T58" fmla="*/ 94 w 106"/>
                <a:gd name="T59" fmla="*/ 4 h 108"/>
                <a:gd name="T60" fmla="*/ 98 w 106"/>
                <a:gd name="T61" fmla="*/ 8 h 108"/>
                <a:gd name="T62" fmla="*/ 102 w 106"/>
                <a:gd name="T63" fmla="*/ 12 h 108"/>
                <a:gd name="T64" fmla="*/ 106 w 106"/>
                <a:gd name="T65" fmla="*/ 18 h 108"/>
                <a:gd name="T66" fmla="*/ 106 w 106"/>
                <a:gd name="T67" fmla="*/ 26 h 108"/>
                <a:gd name="T68" fmla="*/ 106 w 106"/>
                <a:gd name="T69" fmla="*/ 36 h 108"/>
                <a:gd name="T70" fmla="*/ 90 w 106"/>
                <a:gd name="T71" fmla="*/ 108 h 1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6" h="108">
                  <a:moveTo>
                    <a:pt x="90" y="108"/>
                  </a:moveTo>
                  <a:lnTo>
                    <a:pt x="72" y="108"/>
                  </a:lnTo>
                  <a:lnTo>
                    <a:pt x="86" y="44"/>
                  </a:lnTo>
                  <a:lnTo>
                    <a:pt x="86" y="32"/>
                  </a:lnTo>
                  <a:lnTo>
                    <a:pt x="84" y="24"/>
                  </a:lnTo>
                  <a:lnTo>
                    <a:pt x="82" y="20"/>
                  </a:lnTo>
                  <a:lnTo>
                    <a:pt x="78" y="18"/>
                  </a:lnTo>
                  <a:lnTo>
                    <a:pt x="68" y="16"/>
                  </a:lnTo>
                  <a:lnTo>
                    <a:pt x="58" y="18"/>
                  </a:lnTo>
                  <a:lnTo>
                    <a:pt x="48" y="24"/>
                  </a:lnTo>
                  <a:lnTo>
                    <a:pt x="42" y="28"/>
                  </a:lnTo>
                  <a:lnTo>
                    <a:pt x="38" y="34"/>
                  </a:lnTo>
                  <a:lnTo>
                    <a:pt x="34" y="42"/>
                  </a:lnTo>
                  <a:lnTo>
                    <a:pt x="32" y="52"/>
                  </a:lnTo>
                  <a:lnTo>
                    <a:pt x="20" y="108"/>
                  </a:lnTo>
                  <a:lnTo>
                    <a:pt x="0" y="108"/>
                  </a:lnTo>
                  <a:lnTo>
                    <a:pt x="22" y="4"/>
                  </a:lnTo>
                  <a:lnTo>
                    <a:pt x="40" y="4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42" y="14"/>
                  </a:lnTo>
                  <a:lnTo>
                    <a:pt x="50" y="8"/>
                  </a:lnTo>
                  <a:lnTo>
                    <a:pt x="62" y="2"/>
                  </a:lnTo>
                  <a:lnTo>
                    <a:pt x="74" y="0"/>
                  </a:lnTo>
                  <a:lnTo>
                    <a:pt x="88" y="2"/>
                  </a:lnTo>
                  <a:lnTo>
                    <a:pt x="94" y="4"/>
                  </a:lnTo>
                  <a:lnTo>
                    <a:pt x="98" y="8"/>
                  </a:lnTo>
                  <a:lnTo>
                    <a:pt x="102" y="12"/>
                  </a:lnTo>
                  <a:lnTo>
                    <a:pt x="106" y="18"/>
                  </a:lnTo>
                  <a:lnTo>
                    <a:pt x="106" y="26"/>
                  </a:lnTo>
                  <a:lnTo>
                    <a:pt x="106" y="36"/>
                  </a:lnTo>
                  <a:lnTo>
                    <a:pt x="90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57"/>
            <p:cNvSpPr>
              <a:spLocks/>
            </p:cNvSpPr>
            <p:nvPr userDrawn="1"/>
          </p:nvSpPr>
          <p:spPr bwMode="auto">
            <a:xfrm>
              <a:off x="15836815" y="3429249"/>
              <a:ext cx="372633" cy="279480"/>
            </a:xfrm>
            <a:custGeom>
              <a:avLst/>
              <a:gdLst>
                <a:gd name="T0" fmla="*/ 30 w 192"/>
                <a:gd name="T1" fmla="*/ 144 h 144"/>
                <a:gd name="T2" fmla="*/ 10 w 192"/>
                <a:gd name="T3" fmla="*/ 144 h 144"/>
                <a:gd name="T4" fmla="*/ 0 w 192"/>
                <a:gd name="T5" fmla="*/ 0 h 144"/>
                <a:gd name="T6" fmla="*/ 22 w 192"/>
                <a:gd name="T7" fmla="*/ 0 h 144"/>
                <a:gd name="T8" fmla="*/ 26 w 192"/>
                <a:gd name="T9" fmla="*/ 118 h 144"/>
                <a:gd name="T10" fmla="*/ 26 w 192"/>
                <a:gd name="T11" fmla="*/ 118 h 144"/>
                <a:gd name="T12" fmla="*/ 84 w 192"/>
                <a:gd name="T13" fmla="*/ 0 h 144"/>
                <a:gd name="T14" fmla="*/ 106 w 192"/>
                <a:gd name="T15" fmla="*/ 0 h 144"/>
                <a:gd name="T16" fmla="*/ 116 w 192"/>
                <a:gd name="T17" fmla="*/ 118 h 144"/>
                <a:gd name="T18" fmla="*/ 116 w 192"/>
                <a:gd name="T19" fmla="*/ 118 h 144"/>
                <a:gd name="T20" fmla="*/ 170 w 192"/>
                <a:gd name="T21" fmla="*/ 0 h 144"/>
                <a:gd name="T22" fmla="*/ 192 w 192"/>
                <a:gd name="T23" fmla="*/ 0 h 144"/>
                <a:gd name="T24" fmla="*/ 122 w 192"/>
                <a:gd name="T25" fmla="*/ 144 h 144"/>
                <a:gd name="T26" fmla="*/ 100 w 192"/>
                <a:gd name="T27" fmla="*/ 144 h 144"/>
                <a:gd name="T28" fmla="*/ 90 w 192"/>
                <a:gd name="T29" fmla="*/ 26 h 144"/>
                <a:gd name="T30" fmla="*/ 90 w 192"/>
                <a:gd name="T31" fmla="*/ 26 h 144"/>
                <a:gd name="T32" fmla="*/ 30 w 192"/>
                <a:gd name="T33" fmla="*/ 144 h 1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2" h="144">
                  <a:moveTo>
                    <a:pt x="30" y="144"/>
                  </a:moveTo>
                  <a:lnTo>
                    <a:pt x="10" y="144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6" y="118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16" y="118"/>
                  </a:lnTo>
                  <a:lnTo>
                    <a:pt x="170" y="0"/>
                  </a:lnTo>
                  <a:lnTo>
                    <a:pt x="192" y="0"/>
                  </a:lnTo>
                  <a:lnTo>
                    <a:pt x="122" y="144"/>
                  </a:lnTo>
                  <a:lnTo>
                    <a:pt x="100" y="144"/>
                  </a:lnTo>
                  <a:lnTo>
                    <a:pt x="90" y="26"/>
                  </a:lnTo>
                  <a:lnTo>
                    <a:pt x="30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58"/>
            <p:cNvSpPr>
              <a:spLocks noEditPoints="1"/>
            </p:cNvSpPr>
            <p:nvPr userDrawn="1"/>
          </p:nvSpPr>
          <p:spPr bwMode="auto">
            <a:xfrm>
              <a:off x="16178395" y="3499119"/>
              <a:ext cx="201843" cy="213491"/>
            </a:xfrm>
            <a:custGeom>
              <a:avLst/>
              <a:gdLst>
                <a:gd name="T0" fmla="*/ 20 w 104"/>
                <a:gd name="T1" fmla="*/ 56 h 110"/>
                <a:gd name="T2" fmla="*/ 32 w 104"/>
                <a:gd name="T3" fmla="*/ 30 h 110"/>
                <a:gd name="T4" fmla="*/ 44 w 104"/>
                <a:gd name="T5" fmla="*/ 20 h 110"/>
                <a:gd name="T6" fmla="*/ 60 w 104"/>
                <a:gd name="T7" fmla="*/ 16 h 110"/>
                <a:gd name="T8" fmla="*/ 68 w 104"/>
                <a:gd name="T9" fmla="*/ 16 h 110"/>
                <a:gd name="T10" fmla="*/ 80 w 104"/>
                <a:gd name="T11" fmla="*/ 24 h 110"/>
                <a:gd name="T12" fmla="*/ 84 w 104"/>
                <a:gd name="T13" fmla="*/ 36 h 110"/>
                <a:gd name="T14" fmla="*/ 84 w 104"/>
                <a:gd name="T15" fmla="*/ 56 h 110"/>
                <a:gd name="T16" fmla="*/ 80 w 104"/>
                <a:gd name="T17" fmla="*/ 68 h 110"/>
                <a:gd name="T18" fmla="*/ 66 w 104"/>
                <a:gd name="T19" fmla="*/ 86 h 110"/>
                <a:gd name="T20" fmla="*/ 52 w 104"/>
                <a:gd name="T21" fmla="*/ 94 h 110"/>
                <a:gd name="T22" fmla="*/ 44 w 104"/>
                <a:gd name="T23" fmla="*/ 96 h 110"/>
                <a:gd name="T24" fmla="*/ 28 w 104"/>
                <a:gd name="T25" fmla="*/ 92 h 110"/>
                <a:gd name="T26" fmla="*/ 20 w 104"/>
                <a:gd name="T27" fmla="*/ 80 h 110"/>
                <a:gd name="T28" fmla="*/ 18 w 104"/>
                <a:gd name="T29" fmla="*/ 68 h 110"/>
                <a:gd name="T30" fmla="*/ 20 w 104"/>
                <a:gd name="T31" fmla="*/ 56 h 110"/>
                <a:gd name="T32" fmla="*/ 0 w 104"/>
                <a:gd name="T33" fmla="*/ 56 h 110"/>
                <a:gd name="T34" fmla="*/ 0 w 104"/>
                <a:gd name="T35" fmla="*/ 76 h 110"/>
                <a:gd name="T36" fmla="*/ 6 w 104"/>
                <a:gd name="T37" fmla="*/ 94 h 110"/>
                <a:gd name="T38" fmla="*/ 18 w 104"/>
                <a:gd name="T39" fmla="*/ 106 h 110"/>
                <a:gd name="T40" fmla="*/ 40 w 104"/>
                <a:gd name="T41" fmla="*/ 110 h 110"/>
                <a:gd name="T42" fmla="*/ 52 w 104"/>
                <a:gd name="T43" fmla="*/ 110 h 110"/>
                <a:gd name="T44" fmla="*/ 74 w 104"/>
                <a:gd name="T45" fmla="*/ 100 h 110"/>
                <a:gd name="T46" fmla="*/ 90 w 104"/>
                <a:gd name="T47" fmla="*/ 84 h 110"/>
                <a:gd name="T48" fmla="*/ 100 w 104"/>
                <a:gd name="T49" fmla="*/ 66 h 110"/>
                <a:gd name="T50" fmla="*/ 102 w 104"/>
                <a:gd name="T51" fmla="*/ 56 h 110"/>
                <a:gd name="T52" fmla="*/ 104 w 104"/>
                <a:gd name="T53" fmla="*/ 36 h 110"/>
                <a:gd name="T54" fmla="*/ 98 w 104"/>
                <a:gd name="T55" fmla="*/ 18 h 110"/>
                <a:gd name="T56" fmla="*/ 86 w 104"/>
                <a:gd name="T57" fmla="*/ 6 h 110"/>
                <a:gd name="T58" fmla="*/ 64 w 104"/>
                <a:gd name="T59" fmla="*/ 0 h 110"/>
                <a:gd name="T60" fmla="*/ 50 w 104"/>
                <a:gd name="T61" fmla="*/ 2 h 110"/>
                <a:gd name="T62" fmla="*/ 30 w 104"/>
                <a:gd name="T63" fmla="*/ 10 h 110"/>
                <a:gd name="T64" fmla="*/ 14 w 104"/>
                <a:gd name="T65" fmla="*/ 26 h 110"/>
                <a:gd name="T66" fmla="*/ 4 w 104"/>
                <a:gd name="T67" fmla="*/ 46 h 110"/>
                <a:gd name="T68" fmla="*/ 0 w 104"/>
                <a:gd name="T69" fmla="*/ 56 h 1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" h="110">
                  <a:moveTo>
                    <a:pt x="20" y="56"/>
                  </a:moveTo>
                  <a:lnTo>
                    <a:pt x="20" y="56"/>
                  </a:lnTo>
                  <a:lnTo>
                    <a:pt x="24" y="44"/>
                  </a:lnTo>
                  <a:lnTo>
                    <a:pt x="32" y="30"/>
                  </a:lnTo>
                  <a:lnTo>
                    <a:pt x="36" y="24"/>
                  </a:lnTo>
                  <a:lnTo>
                    <a:pt x="44" y="20"/>
                  </a:lnTo>
                  <a:lnTo>
                    <a:pt x="50" y="16"/>
                  </a:lnTo>
                  <a:lnTo>
                    <a:pt x="60" y="16"/>
                  </a:lnTo>
                  <a:lnTo>
                    <a:pt x="68" y="16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2" y="30"/>
                  </a:lnTo>
                  <a:lnTo>
                    <a:pt x="84" y="36"/>
                  </a:lnTo>
                  <a:lnTo>
                    <a:pt x="84" y="44"/>
                  </a:lnTo>
                  <a:lnTo>
                    <a:pt x="84" y="56"/>
                  </a:lnTo>
                  <a:lnTo>
                    <a:pt x="80" y="68"/>
                  </a:lnTo>
                  <a:lnTo>
                    <a:pt x="72" y="80"/>
                  </a:lnTo>
                  <a:lnTo>
                    <a:pt x="66" y="86"/>
                  </a:lnTo>
                  <a:lnTo>
                    <a:pt x="60" y="92"/>
                  </a:lnTo>
                  <a:lnTo>
                    <a:pt x="52" y="94"/>
                  </a:lnTo>
                  <a:lnTo>
                    <a:pt x="44" y="96"/>
                  </a:lnTo>
                  <a:lnTo>
                    <a:pt x="34" y="94"/>
                  </a:lnTo>
                  <a:lnTo>
                    <a:pt x="28" y="92"/>
                  </a:lnTo>
                  <a:lnTo>
                    <a:pt x="24" y="86"/>
                  </a:lnTo>
                  <a:lnTo>
                    <a:pt x="20" y="80"/>
                  </a:lnTo>
                  <a:lnTo>
                    <a:pt x="18" y="74"/>
                  </a:lnTo>
                  <a:lnTo>
                    <a:pt x="18" y="68"/>
                  </a:lnTo>
                  <a:lnTo>
                    <a:pt x="20" y="56"/>
                  </a:lnTo>
                  <a:close/>
                  <a:moveTo>
                    <a:pt x="0" y="56"/>
                  </a:moveTo>
                  <a:lnTo>
                    <a:pt x="0" y="56"/>
                  </a:lnTo>
                  <a:lnTo>
                    <a:pt x="0" y="66"/>
                  </a:lnTo>
                  <a:lnTo>
                    <a:pt x="0" y="76"/>
                  </a:lnTo>
                  <a:lnTo>
                    <a:pt x="2" y="84"/>
                  </a:lnTo>
                  <a:lnTo>
                    <a:pt x="6" y="94"/>
                  </a:lnTo>
                  <a:lnTo>
                    <a:pt x="10" y="100"/>
                  </a:lnTo>
                  <a:lnTo>
                    <a:pt x="18" y="106"/>
                  </a:lnTo>
                  <a:lnTo>
                    <a:pt x="28" y="110"/>
                  </a:lnTo>
                  <a:lnTo>
                    <a:pt x="40" y="110"/>
                  </a:lnTo>
                  <a:lnTo>
                    <a:pt x="52" y="110"/>
                  </a:lnTo>
                  <a:lnTo>
                    <a:pt x="64" y="106"/>
                  </a:lnTo>
                  <a:lnTo>
                    <a:pt x="74" y="100"/>
                  </a:lnTo>
                  <a:lnTo>
                    <a:pt x="82" y="94"/>
                  </a:lnTo>
                  <a:lnTo>
                    <a:pt x="90" y="84"/>
                  </a:lnTo>
                  <a:lnTo>
                    <a:pt x="96" y="76"/>
                  </a:lnTo>
                  <a:lnTo>
                    <a:pt x="100" y="66"/>
                  </a:lnTo>
                  <a:lnTo>
                    <a:pt x="102" y="56"/>
                  </a:lnTo>
                  <a:lnTo>
                    <a:pt x="104" y="46"/>
                  </a:lnTo>
                  <a:lnTo>
                    <a:pt x="104" y="36"/>
                  </a:lnTo>
                  <a:lnTo>
                    <a:pt x="102" y="26"/>
                  </a:lnTo>
                  <a:lnTo>
                    <a:pt x="98" y="18"/>
                  </a:lnTo>
                  <a:lnTo>
                    <a:pt x="92" y="10"/>
                  </a:lnTo>
                  <a:lnTo>
                    <a:pt x="86" y="6"/>
                  </a:lnTo>
                  <a:lnTo>
                    <a:pt x="76" y="2"/>
                  </a:lnTo>
                  <a:lnTo>
                    <a:pt x="64" y="0"/>
                  </a:lnTo>
                  <a:lnTo>
                    <a:pt x="50" y="2"/>
                  </a:lnTo>
                  <a:lnTo>
                    <a:pt x="40" y="6"/>
                  </a:lnTo>
                  <a:lnTo>
                    <a:pt x="30" y="10"/>
                  </a:lnTo>
                  <a:lnTo>
                    <a:pt x="22" y="18"/>
                  </a:lnTo>
                  <a:lnTo>
                    <a:pt x="14" y="26"/>
                  </a:lnTo>
                  <a:lnTo>
                    <a:pt x="8" y="36"/>
                  </a:lnTo>
                  <a:lnTo>
                    <a:pt x="4" y="4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59"/>
            <p:cNvSpPr>
              <a:spLocks/>
            </p:cNvSpPr>
            <p:nvPr userDrawn="1"/>
          </p:nvSpPr>
          <p:spPr bwMode="auto">
            <a:xfrm>
              <a:off x="16403528" y="3499119"/>
              <a:ext cx="205724" cy="209610"/>
            </a:xfrm>
            <a:custGeom>
              <a:avLst/>
              <a:gdLst>
                <a:gd name="T0" fmla="*/ 90 w 106"/>
                <a:gd name="T1" fmla="*/ 108 h 108"/>
                <a:gd name="T2" fmla="*/ 70 w 106"/>
                <a:gd name="T3" fmla="*/ 108 h 108"/>
                <a:gd name="T4" fmla="*/ 84 w 106"/>
                <a:gd name="T5" fmla="*/ 44 h 108"/>
                <a:gd name="T6" fmla="*/ 84 w 106"/>
                <a:gd name="T7" fmla="*/ 44 h 108"/>
                <a:gd name="T8" fmla="*/ 86 w 106"/>
                <a:gd name="T9" fmla="*/ 32 h 108"/>
                <a:gd name="T10" fmla="*/ 84 w 106"/>
                <a:gd name="T11" fmla="*/ 24 h 108"/>
                <a:gd name="T12" fmla="*/ 82 w 106"/>
                <a:gd name="T13" fmla="*/ 20 h 108"/>
                <a:gd name="T14" fmla="*/ 78 w 106"/>
                <a:gd name="T15" fmla="*/ 18 h 108"/>
                <a:gd name="T16" fmla="*/ 66 w 106"/>
                <a:gd name="T17" fmla="*/ 16 h 108"/>
                <a:gd name="T18" fmla="*/ 66 w 106"/>
                <a:gd name="T19" fmla="*/ 16 h 108"/>
                <a:gd name="T20" fmla="*/ 58 w 106"/>
                <a:gd name="T21" fmla="*/ 18 h 108"/>
                <a:gd name="T22" fmla="*/ 46 w 106"/>
                <a:gd name="T23" fmla="*/ 24 h 108"/>
                <a:gd name="T24" fmla="*/ 42 w 106"/>
                <a:gd name="T25" fmla="*/ 28 h 108"/>
                <a:gd name="T26" fmla="*/ 38 w 106"/>
                <a:gd name="T27" fmla="*/ 34 h 108"/>
                <a:gd name="T28" fmla="*/ 34 w 106"/>
                <a:gd name="T29" fmla="*/ 42 h 108"/>
                <a:gd name="T30" fmla="*/ 30 w 106"/>
                <a:gd name="T31" fmla="*/ 52 h 108"/>
                <a:gd name="T32" fmla="*/ 18 w 106"/>
                <a:gd name="T33" fmla="*/ 108 h 108"/>
                <a:gd name="T34" fmla="*/ 0 w 106"/>
                <a:gd name="T35" fmla="*/ 108 h 108"/>
                <a:gd name="T36" fmla="*/ 22 w 106"/>
                <a:gd name="T37" fmla="*/ 4 h 108"/>
                <a:gd name="T38" fmla="*/ 40 w 106"/>
                <a:gd name="T39" fmla="*/ 4 h 108"/>
                <a:gd name="T40" fmla="*/ 36 w 106"/>
                <a:gd name="T41" fmla="*/ 18 h 108"/>
                <a:gd name="T42" fmla="*/ 36 w 106"/>
                <a:gd name="T43" fmla="*/ 18 h 108"/>
                <a:gd name="T44" fmla="*/ 36 w 106"/>
                <a:gd name="T45" fmla="*/ 18 h 108"/>
                <a:gd name="T46" fmla="*/ 42 w 106"/>
                <a:gd name="T47" fmla="*/ 14 h 108"/>
                <a:gd name="T48" fmla="*/ 50 w 106"/>
                <a:gd name="T49" fmla="*/ 8 h 108"/>
                <a:gd name="T50" fmla="*/ 60 w 106"/>
                <a:gd name="T51" fmla="*/ 2 h 108"/>
                <a:gd name="T52" fmla="*/ 74 w 106"/>
                <a:gd name="T53" fmla="*/ 0 h 108"/>
                <a:gd name="T54" fmla="*/ 74 w 106"/>
                <a:gd name="T55" fmla="*/ 0 h 108"/>
                <a:gd name="T56" fmla="*/ 86 w 106"/>
                <a:gd name="T57" fmla="*/ 2 h 108"/>
                <a:gd name="T58" fmla="*/ 92 w 106"/>
                <a:gd name="T59" fmla="*/ 4 h 108"/>
                <a:gd name="T60" fmla="*/ 98 w 106"/>
                <a:gd name="T61" fmla="*/ 8 h 108"/>
                <a:gd name="T62" fmla="*/ 102 w 106"/>
                <a:gd name="T63" fmla="*/ 12 h 108"/>
                <a:gd name="T64" fmla="*/ 104 w 106"/>
                <a:gd name="T65" fmla="*/ 18 h 108"/>
                <a:gd name="T66" fmla="*/ 106 w 106"/>
                <a:gd name="T67" fmla="*/ 26 h 108"/>
                <a:gd name="T68" fmla="*/ 104 w 106"/>
                <a:gd name="T69" fmla="*/ 36 h 108"/>
                <a:gd name="T70" fmla="*/ 90 w 106"/>
                <a:gd name="T71" fmla="*/ 108 h 1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6" h="108">
                  <a:moveTo>
                    <a:pt x="90" y="108"/>
                  </a:moveTo>
                  <a:lnTo>
                    <a:pt x="70" y="108"/>
                  </a:lnTo>
                  <a:lnTo>
                    <a:pt x="84" y="44"/>
                  </a:lnTo>
                  <a:lnTo>
                    <a:pt x="86" y="32"/>
                  </a:lnTo>
                  <a:lnTo>
                    <a:pt x="84" y="24"/>
                  </a:lnTo>
                  <a:lnTo>
                    <a:pt x="82" y="20"/>
                  </a:lnTo>
                  <a:lnTo>
                    <a:pt x="78" y="18"/>
                  </a:lnTo>
                  <a:lnTo>
                    <a:pt x="66" y="16"/>
                  </a:lnTo>
                  <a:lnTo>
                    <a:pt x="58" y="18"/>
                  </a:lnTo>
                  <a:lnTo>
                    <a:pt x="46" y="24"/>
                  </a:lnTo>
                  <a:lnTo>
                    <a:pt x="42" y="28"/>
                  </a:lnTo>
                  <a:lnTo>
                    <a:pt x="38" y="34"/>
                  </a:lnTo>
                  <a:lnTo>
                    <a:pt x="34" y="42"/>
                  </a:lnTo>
                  <a:lnTo>
                    <a:pt x="30" y="52"/>
                  </a:lnTo>
                  <a:lnTo>
                    <a:pt x="18" y="108"/>
                  </a:lnTo>
                  <a:lnTo>
                    <a:pt x="0" y="108"/>
                  </a:lnTo>
                  <a:lnTo>
                    <a:pt x="22" y="4"/>
                  </a:lnTo>
                  <a:lnTo>
                    <a:pt x="40" y="4"/>
                  </a:lnTo>
                  <a:lnTo>
                    <a:pt x="36" y="18"/>
                  </a:lnTo>
                  <a:lnTo>
                    <a:pt x="42" y="14"/>
                  </a:lnTo>
                  <a:lnTo>
                    <a:pt x="50" y="8"/>
                  </a:lnTo>
                  <a:lnTo>
                    <a:pt x="60" y="2"/>
                  </a:lnTo>
                  <a:lnTo>
                    <a:pt x="74" y="0"/>
                  </a:lnTo>
                  <a:lnTo>
                    <a:pt x="86" y="2"/>
                  </a:lnTo>
                  <a:lnTo>
                    <a:pt x="92" y="4"/>
                  </a:lnTo>
                  <a:lnTo>
                    <a:pt x="98" y="8"/>
                  </a:lnTo>
                  <a:lnTo>
                    <a:pt x="102" y="12"/>
                  </a:lnTo>
                  <a:lnTo>
                    <a:pt x="104" y="18"/>
                  </a:lnTo>
                  <a:lnTo>
                    <a:pt x="106" y="26"/>
                  </a:lnTo>
                  <a:lnTo>
                    <a:pt x="104" y="36"/>
                  </a:lnTo>
                  <a:lnTo>
                    <a:pt x="90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60"/>
            <p:cNvSpPr>
              <a:spLocks noEditPoints="1"/>
            </p:cNvSpPr>
            <p:nvPr userDrawn="1"/>
          </p:nvSpPr>
          <p:spPr bwMode="auto">
            <a:xfrm>
              <a:off x="16644186" y="3429249"/>
              <a:ext cx="229014" cy="283361"/>
            </a:xfrm>
            <a:custGeom>
              <a:avLst/>
              <a:gdLst>
                <a:gd name="T0" fmla="*/ 20 w 118"/>
                <a:gd name="T1" fmla="*/ 92 h 146"/>
                <a:gd name="T2" fmla="*/ 30 w 118"/>
                <a:gd name="T3" fmla="*/ 66 h 146"/>
                <a:gd name="T4" fmla="*/ 40 w 118"/>
                <a:gd name="T5" fmla="*/ 56 h 146"/>
                <a:gd name="T6" fmla="*/ 58 w 118"/>
                <a:gd name="T7" fmla="*/ 52 h 146"/>
                <a:gd name="T8" fmla="*/ 66 w 118"/>
                <a:gd name="T9" fmla="*/ 54 h 146"/>
                <a:gd name="T10" fmla="*/ 76 w 118"/>
                <a:gd name="T11" fmla="*/ 62 h 146"/>
                <a:gd name="T12" fmla="*/ 80 w 118"/>
                <a:gd name="T13" fmla="*/ 76 h 146"/>
                <a:gd name="T14" fmla="*/ 78 w 118"/>
                <a:gd name="T15" fmla="*/ 96 h 146"/>
                <a:gd name="T16" fmla="*/ 76 w 118"/>
                <a:gd name="T17" fmla="*/ 106 h 146"/>
                <a:gd name="T18" fmla="*/ 66 w 118"/>
                <a:gd name="T19" fmla="*/ 120 h 146"/>
                <a:gd name="T20" fmla="*/ 50 w 118"/>
                <a:gd name="T21" fmla="*/ 130 h 146"/>
                <a:gd name="T22" fmla="*/ 40 w 118"/>
                <a:gd name="T23" fmla="*/ 132 h 146"/>
                <a:gd name="T24" fmla="*/ 28 w 118"/>
                <a:gd name="T25" fmla="*/ 128 h 146"/>
                <a:gd name="T26" fmla="*/ 20 w 118"/>
                <a:gd name="T27" fmla="*/ 120 h 146"/>
                <a:gd name="T28" fmla="*/ 18 w 118"/>
                <a:gd name="T29" fmla="*/ 108 h 146"/>
                <a:gd name="T30" fmla="*/ 20 w 118"/>
                <a:gd name="T31" fmla="*/ 92 h 146"/>
                <a:gd name="T32" fmla="*/ 98 w 118"/>
                <a:gd name="T33" fmla="*/ 0 h 146"/>
                <a:gd name="T34" fmla="*/ 86 w 118"/>
                <a:gd name="T35" fmla="*/ 54 h 146"/>
                <a:gd name="T36" fmla="*/ 84 w 118"/>
                <a:gd name="T37" fmla="*/ 50 h 146"/>
                <a:gd name="T38" fmla="*/ 70 w 118"/>
                <a:gd name="T39" fmla="*/ 38 h 146"/>
                <a:gd name="T40" fmla="*/ 58 w 118"/>
                <a:gd name="T41" fmla="*/ 36 h 146"/>
                <a:gd name="T42" fmla="*/ 38 w 118"/>
                <a:gd name="T43" fmla="*/ 40 h 146"/>
                <a:gd name="T44" fmla="*/ 20 w 118"/>
                <a:gd name="T45" fmla="*/ 52 h 146"/>
                <a:gd name="T46" fmla="*/ 8 w 118"/>
                <a:gd name="T47" fmla="*/ 68 h 146"/>
                <a:gd name="T48" fmla="*/ 2 w 118"/>
                <a:gd name="T49" fmla="*/ 88 h 146"/>
                <a:gd name="T50" fmla="*/ 0 w 118"/>
                <a:gd name="T51" fmla="*/ 98 h 146"/>
                <a:gd name="T52" fmla="*/ 0 w 118"/>
                <a:gd name="T53" fmla="*/ 118 h 146"/>
                <a:gd name="T54" fmla="*/ 8 w 118"/>
                <a:gd name="T55" fmla="*/ 136 h 146"/>
                <a:gd name="T56" fmla="*/ 24 w 118"/>
                <a:gd name="T57" fmla="*/ 146 h 146"/>
                <a:gd name="T58" fmla="*/ 36 w 118"/>
                <a:gd name="T59" fmla="*/ 146 h 146"/>
                <a:gd name="T60" fmla="*/ 54 w 118"/>
                <a:gd name="T61" fmla="*/ 144 h 146"/>
                <a:gd name="T62" fmla="*/ 72 w 118"/>
                <a:gd name="T63" fmla="*/ 130 h 146"/>
                <a:gd name="T64" fmla="*/ 70 w 118"/>
                <a:gd name="T65" fmla="*/ 144 h 146"/>
                <a:gd name="T66" fmla="*/ 118 w 118"/>
                <a:gd name="T67" fmla="*/ 0 h 1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8" h="146">
                  <a:moveTo>
                    <a:pt x="20" y="92"/>
                  </a:moveTo>
                  <a:lnTo>
                    <a:pt x="20" y="92"/>
                  </a:lnTo>
                  <a:lnTo>
                    <a:pt x="22" y="80"/>
                  </a:lnTo>
                  <a:lnTo>
                    <a:pt x="30" y="66"/>
                  </a:lnTo>
                  <a:lnTo>
                    <a:pt x="34" y="62"/>
                  </a:lnTo>
                  <a:lnTo>
                    <a:pt x="40" y="56"/>
                  </a:lnTo>
                  <a:lnTo>
                    <a:pt x="48" y="54"/>
                  </a:lnTo>
                  <a:lnTo>
                    <a:pt x="58" y="52"/>
                  </a:lnTo>
                  <a:lnTo>
                    <a:pt x="66" y="54"/>
                  </a:lnTo>
                  <a:lnTo>
                    <a:pt x="72" y="56"/>
                  </a:lnTo>
                  <a:lnTo>
                    <a:pt x="76" y="62"/>
                  </a:lnTo>
                  <a:lnTo>
                    <a:pt x="80" y="68"/>
                  </a:lnTo>
                  <a:lnTo>
                    <a:pt x="80" y="76"/>
                  </a:lnTo>
                  <a:lnTo>
                    <a:pt x="80" y="82"/>
                  </a:lnTo>
                  <a:lnTo>
                    <a:pt x="78" y="96"/>
                  </a:lnTo>
                  <a:lnTo>
                    <a:pt x="76" y="106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2" y="124"/>
                  </a:lnTo>
                  <a:lnTo>
                    <a:pt x="50" y="130"/>
                  </a:lnTo>
                  <a:lnTo>
                    <a:pt x="40" y="132"/>
                  </a:lnTo>
                  <a:lnTo>
                    <a:pt x="34" y="130"/>
                  </a:lnTo>
                  <a:lnTo>
                    <a:pt x="28" y="128"/>
                  </a:lnTo>
                  <a:lnTo>
                    <a:pt x="24" y="126"/>
                  </a:lnTo>
                  <a:lnTo>
                    <a:pt x="20" y="120"/>
                  </a:lnTo>
                  <a:lnTo>
                    <a:pt x="18" y="114"/>
                  </a:lnTo>
                  <a:lnTo>
                    <a:pt x="18" y="108"/>
                  </a:lnTo>
                  <a:lnTo>
                    <a:pt x="20" y="92"/>
                  </a:lnTo>
                  <a:close/>
                  <a:moveTo>
                    <a:pt x="118" y="0"/>
                  </a:moveTo>
                  <a:lnTo>
                    <a:pt x="98" y="0"/>
                  </a:lnTo>
                  <a:lnTo>
                    <a:pt x="88" y="54"/>
                  </a:lnTo>
                  <a:lnTo>
                    <a:pt x="86" y="54"/>
                  </a:lnTo>
                  <a:lnTo>
                    <a:pt x="84" y="50"/>
                  </a:lnTo>
                  <a:lnTo>
                    <a:pt x="78" y="44"/>
                  </a:lnTo>
                  <a:lnTo>
                    <a:pt x="70" y="38"/>
                  </a:lnTo>
                  <a:lnTo>
                    <a:pt x="58" y="36"/>
                  </a:lnTo>
                  <a:lnTo>
                    <a:pt x="48" y="38"/>
                  </a:lnTo>
                  <a:lnTo>
                    <a:pt x="38" y="40"/>
                  </a:lnTo>
                  <a:lnTo>
                    <a:pt x="28" y="46"/>
                  </a:lnTo>
                  <a:lnTo>
                    <a:pt x="20" y="52"/>
                  </a:lnTo>
                  <a:lnTo>
                    <a:pt x="14" y="60"/>
                  </a:lnTo>
                  <a:lnTo>
                    <a:pt x="8" y="68"/>
                  </a:lnTo>
                  <a:lnTo>
                    <a:pt x="4" y="78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18"/>
                  </a:lnTo>
                  <a:lnTo>
                    <a:pt x="2" y="128"/>
                  </a:lnTo>
                  <a:lnTo>
                    <a:pt x="8" y="136"/>
                  </a:lnTo>
                  <a:lnTo>
                    <a:pt x="14" y="142"/>
                  </a:lnTo>
                  <a:lnTo>
                    <a:pt x="24" y="146"/>
                  </a:lnTo>
                  <a:lnTo>
                    <a:pt x="36" y="146"/>
                  </a:lnTo>
                  <a:lnTo>
                    <a:pt x="46" y="146"/>
                  </a:lnTo>
                  <a:lnTo>
                    <a:pt x="54" y="144"/>
                  </a:lnTo>
                  <a:lnTo>
                    <a:pt x="64" y="138"/>
                  </a:lnTo>
                  <a:lnTo>
                    <a:pt x="72" y="130"/>
                  </a:lnTo>
                  <a:lnTo>
                    <a:pt x="70" y="144"/>
                  </a:lnTo>
                  <a:lnTo>
                    <a:pt x="86" y="144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61"/>
            <p:cNvSpPr>
              <a:spLocks noEditPoints="1"/>
            </p:cNvSpPr>
            <p:nvPr userDrawn="1"/>
          </p:nvSpPr>
          <p:spPr bwMode="auto">
            <a:xfrm>
              <a:off x="16877082" y="3499119"/>
              <a:ext cx="197961" cy="213491"/>
            </a:xfrm>
            <a:custGeom>
              <a:avLst/>
              <a:gdLst>
                <a:gd name="T0" fmla="*/ 22 w 102"/>
                <a:gd name="T1" fmla="*/ 48 h 110"/>
                <a:gd name="T2" fmla="*/ 36 w 102"/>
                <a:gd name="T3" fmla="*/ 26 h 110"/>
                <a:gd name="T4" fmla="*/ 54 w 102"/>
                <a:gd name="T5" fmla="*/ 18 h 110"/>
                <a:gd name="T6" fmla="*/ 60 w 102"/>
                <a:gd name="T7" fmla="*/ 16 h 110"/>
                <a:gd name="T8" fmla="*/ 74 w 102"/>
                <a:gd name="T9" fmla="*/ 20 h 110"/>
                <a:gd name="T10" fmla="*/ 82 w 102"/>
                <a:gd name="T11" fmla="*/ 26 h 110"/>
                <a:gd name="T12" fmla="*/ 84 w 102"/>
                <a:gd name="T13" fmla="*/ 36 h 110"/>
                <a:gd name="T14" fmla="*/ 22 w 102"/>
                <a:gd name="T15" fmla="*/ 48 h 110"/>
                <a:gd name="T16" fmla="*/ 78 w 102"/>
                <a:gd name="T17" fmla="*/ 76 h 110"/>
                <a:gd name="T18" fmla="*/ 66 w 102"/>
                <a:gd name="T19" fmla="*/ 88 h 110"/>
                <a:gd name="T20" fmla="*/ 44 w 102"/>
                <a:gd name="T21" fmla="*/ 96 h 110"/>
                <a:gd name="T22" fmla="*/ 38 w 102"/>
                <a:gd name="T23" fmla="*/ 96 h 110"/>
                <a:gd name="T24" fmla="*/ 26 w 102"/>
                <a:gd name="T25" fmla="*/ 90 h 110"/>
                <a:gd name="T26" fmla="*/ 20 w 102"/>
                <a:gd name="T27" fmla="*/ 82 h 110"/>
                <a:gd name="T28" fmla="*/ 20 w 102"/>
                <a:gd name="T29" fmla="*/ 62 h 110"/>
                <a:gd name="T30" fmla="*/ 100 w 102"/>
                <a:gd name="T31" fmla="*/ 62 h 110"/>
                <a:gd name="T32" fmla="*/ 102 w 102"/>
                <a:gd name="T33" fmla="*/ 36 h 110"/>
                <a:gd name="T34" fmla="*/ 98 w 102"/>
                <a:gd name="T35" fmla="*/ 18 h 110"/>
                <a:gd name="T36" fmla="*/ 86 w 102"/>
                <a:gd name="T37" fmla="*/ 4 h 110"/>
                <a:gd name="T38" fmla="*/ 66 w 102"/>
                <a:gd name="T39" fmla="*/ 0 h 110"/>
                <a:gd name="T40" fmla="*/ 52 w 102"/>
                <a:gd name="T41" fmla="*/ 2 h 110"/>
                <a:gd name="T42" fmla="*/ 30 w 102"/>
                <a:gd name="T43" fmla="*/ 10 h 110"/>
                <a:gd name="T44" fmla="*/ 14 w 102"/>
                <a:gd name="T45" fmla="*/ 26 h 110"/>
                <a:gd name="T46" fmla="*/ 4 w 102"/>
                <a:gd name="T47" fmla="*/ 46 h 110"/>
                <a:gd name="T48" fmla="*/ 0 w 102"/>
                <a:gd name="T49" fmla="*/ 58 h 110"/>
                <a:gd name="T50" fmla="*/ 0 w 102"/>
                <a:gd name="T51" fmla="*/ 80 h 110"/>
                <a:gd name="T52" fmla="*/ 6 w 102"/>
                <a:gd name="T53" fmla="*/ 96 h 110"/>
                <a:gd name="T54" fmla="*/ 18 w 102"/>
                <a:gd name="T55" fmla="*/ 108 h 110"/>
                <a:gd name="T56" fmla="*/ 38 w 102"/>
                <a:gd name="T57" fmla="*/ 110 h 110"/>
                <a:gd name="T58" fmla="*/ 50 w 102"/>
                <a:gd name="T59" fmla="*/ 110 h 110"/>
                <a:gd name="T60" fmla="*/ 70 w 102"/>
                <a:gd name="T61" fmla="*/ 104 h 110"/>
                <a:gd name="T62" fmla="*/ 80 w 102"/>
                <a:gd name="T63" fmla="*/ 96 h 110"/>
                <a:gd name="T64" fmla="*/ 94 w 102"/>
                <a:gd name="T65" fmla="*/ 80 h 110"/>
                <a:gd name="T66" fmla="*/ 78 w 102"/>
                <a:gd name="T67" fmla="*/ 76 h 1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" h="110">
                  <a:moveTo>
                    <a:pt x="22" y="48"/>
                  </a:moveTo>
                  <a:lnTo>
                    <a:pt x="22" y="48"/>
                  </a:lnTo>
                  <a:lnTo>
                    <a:pt x="28" y="36"/>
                  </a:lnTo>
                  <a:lnTo>
                    <a:pt x="36" y="26"/>
                  </a:lnTo>
                  <a:lnTo>
                    <a:pt x="48" y="20"/>
                  </a:lnTo>
                  <a:lnTo>
                    <a:pt x="54" y="18"/>
                  </a:lnTo>
                  <a:lnTo>
                    <a:pt x="60" y="16"/>
                  </a:lnTo>
                  <a:lnTo>
                    <a:pt x="68" y="18"/>
                  </a:lnTo>
                  <a:lnTo>
                    <a:pt x="74" y="20"/>
                  </a:lnTo>
                  <a:lnTo>
                    <a:pt x="78" y="22"/>
                  </a:lnTo>
                  <a:lnTo>
                    <a:pt x="82" y="26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84" y="48"/>
                  </a:lnTo>
                  <a:lnTo>
                    <a:pt x="22" y="48"/>
                  </a:lnTo>
                  <a:close/>
                  <a:moveTo>
                    <a:pt x="78" y="76"/>
                  </a:moveTo>
                  <a:lnTo>
                    <a:pt x="78" y="76"/>
                  </a:lnTo>
                  <a:lnTo>
                    <a:pt x="74" y="82"/>
                  </a:lnTo>
                  <a:lnTo>
                    <a:pt x="66" y="88"/>
                  </a:lnTo>
                  <a:lnTo>
                    <a:pt x="56" y="94"/>
                  </a:lnTo>
                  <a:lnTo>
                    <a:pt x="44" y="96"/>
                  </a:lnTo>
                  <a:lnTo>
                    <a:pt x="38" y="96"/>
                  </a:lnTo>
                  <a:lnTo>
                    <a:pt x="32" y="94"/>
                  </a:lnTo>
                  <a:lnTo>
                    <a:pt x="26" y="90"/>
                  </a:lnTo>
                  <a:lnTo>
                    <a:pt x="22" y="86"/>
                  </a:lnTo>
                  <a:lnTo>
                    <a:pt x="20" y="82"/>
                  </a:lnTo>
                  <a:lnTo>
                    <a:pt x="18" y="76"/>
                  </a:lnTo>
                  <a:lnTo>
                    <a:pt x="20" y="62"/>
                  </a:lnTo>
                  <a:lnTo>
                    <a:pt x="100" y="62"/>
                  </a:lnTo>
                  <a:lnTo>
                    <a:pt x="102" y="48"/>
                  </a:lnTo>
                  <a:lnTo>
                    <a:pt x="102" y="36"/>
                  </a:lnTo>
                  <a:lnTo>
                    <a:pt x="100" y="26"/>
                  </a:lnTo>
                  <a:lnTo>
                    <a:pt x="98" y="18"/>
                  </a:lnTo>
                  <a:lnTo>
                    <a:pt x="92" y="10"/>
                  </a:lnTo>
                  <a:lnTo>
                    <a:pt x="86" y="4"/>
                  </a:lnTo>
                  <a:lnTo>
                    <a:pt x="76" y="2"/>
                  </a:lnTo>
                  <a:lnTo>
                    <a:pt x="66" y="0"/>
                  </a:lnTo>
                  <a:lnTo>
                    <a:pt x="52" y="2"/>
                  </a:lnTo>
                  <a:lnTo>
                    <a:pt x="42" y="6"/>
                  </a:lnTo>
                  <a:lnTo>
                    <a:pt x="30" y="10"/>
                  </a:lnTo>
                  <a:lnTo>
                    <a:pt x="22" y="18"/>
                  </a:lnTo>
                  <a:lnTo>
                    <a:pt x="14" y="26"/>
                  </a:lnTo>
                  <a:lnTo>
                    <a:pt x="8" y="36"/>
                  </a:lnTo>
                  <a:lnTo>
                    <a:pt x="4" y="46"/>
                  </a:lnTo>
                  <a:lnTo>
                    <a:pt x="0" y="58"/>
                  </a:lnTo>
                  <a:lnTo>
                    <a:pt x="0" y="70"/>
                  </a:lnTo>
                  <a:lnTo>
                    <a:pt x="0" y="80"/>
                  </a:lnTo>
                  <a:lnTo>
                    <a:pt x="2" y="88"/>
                  </a:lnTo>
                  <a:lnTo>
                    <a:pt x="6" y="96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8" y="110"/>
                  </a:lnTo>
                  <a:lnTo>
                    <a:pt x="38" y="110"/>
                  </a:lnTo>
                  <a:lnTo>
                    <a:pt x="50" y="110"/>
                  </a:lnTo>
                  <a:lnTo>
                    <a:pt x="58" y="108"/>
                  </a:lnTo>
                  <a:lnTo>
                    <a:pt x="70" y="104"/>
                  </a:lnTo>
                  <a:lnTo>
                    <a:pt x="80" y="96"/>
                  </a:lnTo>
                  <a:lnTo>
                    <a:pt x="88" y="88"/>
                  </a:lnTo>
                  <a:lnTo>
                    <a:pt x="94" y="80"/>
                  </a:lnTo>
                  <a:lnTo>
                    <a:pt x="96" y="76"/>
                  </a:lnTo>
                  <a:lnTo>
                    <a:pt x="78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62"/>
            <p:cNvSpPr>
              <a:spLocks/>
            </p:cNvSpPr>
            <p:nvPr userDrawn="1"/>
          </p:nvSpPr>
          <p:spPr bwMode="auto">
            <a:xfrm>
              <a:off x="17102214" y="3499119"/>
              <a:ext cx="147501" cy="209610"/>
            </a:xfrm>
            <a:custGeom>
              <a:avLst/>
              <a:gdLst>
                <a:gd name="T0" fmla="*/ 18 w 76"/>
                <a:gd name="T1" fmla="*/ 108 h 108"/>
                <a:gd name="T2" fmla="*/ 0 w 76"/>
                <a:gd name="T3" fmla="*/ 108 h 108"/>
                <a:gd name="T4" fmla="*/ 22 w 76"/>
                <a:gd name="T5" fmla="*/ 4 h 108"/>
                <a:gd name="T6" fmla="*/ 40 w 76"/>
                <a:gd name="T7" fmla="*/ 4 h 108"/>
                <a:gd name="T8" fmla="*/ 36 w 76"/>
                <a:gd name="T9" fmla="*/ 22 h 108"/>
                <a:gd name="T10" fmla="*/ 36 w 76"/>
                <a:gd name="T11" fmla="*/ 22 h 108"/>
                <a:gd name="T12" fmla="*/ 36 w 76"/>
                <a:gd name="T13" fmla="*/ 22 h 108"/>
                <a:gd name="T14" fmla="*/ 44 w 76"/>
                <a:gd name="T15" fmla="*/ 12 h 108"/>
                <a:gd name="T16" fmla="*/ 52 w 76"/>
                <a:gd name="T17" fmla="*/ 6 h 108"/>
                <a:gd name="T18" fmla="*/ 62 w 76"/>
                <a:gd name="T19" fmla="*/ 2 h 108"/>
                <a:gd name="T20" fmla="*/ 72 w 76"/>
                <a:gd name="T21" fmla="*/ 0 h 108"/>
                <a:gd name="T22" fmla="*/ 72 w 76"/>
                <a:gd name="T23" fmla="*/ 0 h 108"/>
                <a:gd name="T24" fmla="*/ 76 w 76"/>
                <a:gd name="T25" fmla="*/ 2 h 108"/>
                <a:gd name="T26" fmla="*/ 72 w 76"/>
                <a:gd name="T27" fmla="*/ 20 h 108"/>
                <a:gd name="T28" fmla="*/ 66 w 76"/>
                <a:gd name="T29" fmla="*/ 20 h 108"/>
                <a:gd name="T30" fmla="*/ 66 w 76"/>
                <a:gd name="T31" fmla="*/ 20 h 108"/>
                <a:gd name="T32" fmla="*/ 54 w 76"/>
                <a:gd name="T33" fmla="*/ 22 h 108"/>
                <a:gd name="T34" fmla="*/ 44 w 76"/>
                <a:gd name="T35" fmla="*/ 28 h 108"/>
                <a:gd name="T36" fmla="*/ 36 w 76"/>
                <a:gd name="T37" fmla="*/ 36 h 108"/>
                <a:gd name="T38" fmla="*/ 32 w 76"/>
                <a:gd name="T39" fmla="*/ 48 h 108"/>
                <a:gd name="T40" fmla="*/ 18 w 76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6" h="108">
                  <a:moveTo>
                    <a:pt x="18" y="108"/>
                  </a:moveTo>
                  <a:lnTo>
                    <a:pt x="0" y="108"/>
                  </a:lnTo>
                  <a:lnTo>
                    <a:pt x="22" y="4"/>
                  </a:lnTo>
                  <a:lnTo>
                    <a:pt x="40" y="4"/>
                  </a:lnTo>
                  <a:lnTo>
                    <a:pt x="36" y="22"/>
                  </a:lnTo>
                  <a:lnTo>
                    <a:pt x="44" y="12"/>
                  </a:lnTo>
                  <a:lnTo>
                    <a:pt x="52" y="6"/>
                  </a:lnTo>
                  <a:lnTo>
                    <a:pt x="62" y="2"/>
                  </a:lnTo>
                  <a:lnTo>
                    <a:pt x="72" y="0"/>
                  </a:lnTo>
                  <a:lnTo>
                    <a:pt x="76" y="2"/>
                  </a:lnTo>
                  <a:lnTo>
                    <a:pt x="72" y="20"/>
                  </a:lnTo>
                  <a:lnTo>
                    <a:pt x="66" y="20"/>
                  </a:lnTo>
                  <a:lnTo>
                    <a:pt x="54" y="22"/>
                  </a:lnTo>
                  <a:lnTo>
                    <a:pt x="44" y="28"/>
                  </a:lnTo>
                  <a:lnTo>
                    <a:pt x="36" y="36"/>
                  </a:lnTo>
                  <a:lnTo>
                    <a:pt x="32" y="48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63"/>
            <p:cNvSpPr>
              <a:spLocks/>
            </p:cNvSpPr>
            <p:nvPr userDrawn="1"/>
          </p:nvSpPr>
          <p:spPr bwMode="auto">
            <a:xfrm>
              <a:off x="17241952" y="3499119"/>
              <a:ext cx="186316" cy="213491"/>
            </a:xfrm>
            <a:custGeom>
              <a:avLst/>
              <a:gdLst>
                <a:gd name="T0" fmla="*/ 78 w 96"/>
                <a:gd name="T1" fmla="*/ 34 h 110"/>
                <a:gd name="T2" fmla="*/ 76 w 96"/>
                <a:gd name="T3" fmla="*/ 22 h 110"/>
                <a:gd name="T4" fmla="*/ 70 w 96"/>
                <a:gd name="T5" fmla="*/ 18 h 110"/>
                <a:gd name="T6" fmla="*/ 56 w 96"/>
                <a:gd name="T7" fmla="*/ 16 h 110"/>
                <a:gd name="T8" fmla="*/ 42 w 96"/>
                <a:gd name="T9" fmla="*/ 18 h 110"/>
                <a:gd name="T10" fmla="*/ 32 w 96"/>
                <a:gd name="T11" fmla="*/ 26 h 110"/>
                <a:gd name="T12" fmla="*/ 32 w 96"/>
                <a:gd name="T13" fmla="*/ 30 h 110"/>
                <a:gd name="T14" fmla="*/ 34 w 96"/>
                <a:gd name="T15" fmla="*/ 40 h 110"/>
                <a:gd name="T16" fmla="*/ 48 w 96"/>
                <a:gd name="T17" fmla="*/ 44 h 110"/>
                <a:gd name="T18" fmla="*/ 66 w 96"/>
                <a:gd name="T19" fmla="*/ 48 h 110"/>
                <a:gd name="T20" fmla="*/ 88 w 96"/>
                <a:gd name="T21" fmla="*/ 60 h 110"/>
                <a:gd name="T22" fmla="*/ 90 w 96"/>
                <a:gd name="T23" fmla="*/ 76 h 110"/>
                <a:gd name="T24" fmla="*/ 88 w 96"/>
                <a:gd name="T25" fmla="*/ 84 h 110"/>
                <a:gd name="T26" fmla="*/ 80 w 96"/>
                <a:gd name="T27" fmla="*/ 96 h 110"/>
                <a:gd name="T28" fmla="*/ 66 w 96"/>
                <a:gd name="T29" fmla="*/ 106 h 110"/>
                <a:gd name="T30" fmla="*/ 50 w 96"/>
                <a:gd name="T31" fmla="*/ 110 h 110"/>
                <a:gd name="T32" fmla="*/ 40 w 96"/>
                <a:gd name="T33" fmla="*/ 110 h 110"/>
                <a:gd name="T34" fmla="*/ 16 w 96"/>
                <a:gd name="T35" fmla="*/ 108 h 110"/>
                <a:gd name="T36" fmla="*/ 4 w 96"/>
                <a:gd name="T37" fmla="*/ 98 h 110"/>
                <a:gd name="T38" fmla="*/ 0 w 96"/>
                <a:gd name="T39" fmla="*/ 86 h 110"/>
                <a:gd name="T40" fmla="*/ 18 w 96"/>
                <a:gd name="T41" fmla="*/ 74 h 110"/>
                <a:gd name="T42" fmla="*/ 18 w 96"/>
                <a:gd name="T43" fmla="*/ 82 h 110"/>
                <a:gd name="T44" fmla="*/ 24 w 96"/>
                <a:gd name="T45" fmla="*/ 92 h 110"/>
                <a:gd name="T46" fmla="*/ 34 w 96"/>
                <a:gd name="T47" fmla="*/ 96 h 110"/>
                <a:gd name="T48" fmla="*/ 44 w 96"/>
                <a:gd name="T49" fmla="*/ 96 h 110"/>
                <a:gd name="T50" fmla="*/ 62 w 96"/>
                <a:gd name="T51" fmla="*/ 92 h 110"/>
                <a:gd name="T52" fmla="*/ 72 w 96"/>
                <a:gd name="T53" fmla="*/ 80 h 110"/>
                <a:gd name="T54" fmla="*/ 72 w 96"/>
                <a:gd name="T55" fmla="*/ 74 h 110"/>
                <a:gd name="T56" fmla="*/ 62 w 96"/>
                <a:gd name="T57" fmla="*/ 68 h 110"/>
                <a:gd name="T58" fmla="*/ 32 w 96"/>
                <a:gd name="T59" fmla="*/ 60 h 110"/>
                <a:gd name="T60" fmla="*/ 24 w 96"/>
                <a:gd name="T61" fmla="*/ 56 h 110"/>
                <a:gd name="T62" fmla="*/ 12 w 96"/>
                <a:gd name="T63" fmla="*/ 44 h 110"/>
                <a:gd name="T64" fmla="*/ 12 w 96"/>
                <a:gd name="T65" fmla="*/ 34 h 110"/>
                <a:gd name="T66" fmla="*/ 20 w 96"/>
                <a:gd name="T67" fmla="*/ 20 h 110"/>
                <a:gd name="T68" fmla="*/ 30 w 96"/>
                <a:gd name="T69" fmla="*/ 8 h 110"/>
                <a:gd name="T70" fmla="*/ 46 w 96"/>
                <a:gd name="T71" fmla="*/ 2 h 110"/>
                <a:gd name="T72" fmla="*/ 62 w 96"/>
                <a:gd name="T73" fmla="*/ 0 h 110"/>
                <a:gd name="T74" fmla="*/ 84 w 96"/>
                <a:gd name="T75" fmla="*/ 6 h 110"/>
                <a:gd name="T76" fmla="*/ 94 w 96"/>
                <a:gd name="T77" fmla="*/ 16 h 110"/>
                <a:gd name="T78" fmla="*/ 96 w 96"/>
                <a:gd name="T79" fmla="*/ 26 h 110"/>
                <a:gd name="T80" fmla="*/ 78 w 96"/>
                <a:gd name="T81" fmla="*/ 34 h 11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6" h="110">
                  <a:moveTo>
                    <a:pt x="78" y="34"/>
                  </a:moveTo>
                  <a:lnTo>
                    <a:pt x="78" y="34"/>
                  </a:lnTo>
                  <a:lnTo>
                    <a:pt x="78" y="28"/>
                  </a:lnTo>
                  <a:lnTo>
                    <a:pt x="76" y="22"/>
                  </a:lnTo>
                  <a:lnTo>
                    <a:pt x="74" y="20"/>
                  </a:lnTo>
                  <a:lnTo>
                    <a:pt x="70" y="18"/>
                  </a:lnTo>
                  <a:lnTo>
                    <a:pt x="56" y="16"/>
                  </a:lnTo>
                  <a:lnTo>
                    <a:pt x="50" y="16"/>
                  </a:lnTo>
                  <a:lnTo>
                    <a:pt x="42" y="18"/>
                  </a:lnTo>
                  <a:lnTo>
                    <a:pt x="36" y="22"/>
                  </a:lnTo>
                  <a:lnTo>
                    <a:pt x="32" y="26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4" y="40"/>
                  </a:lnTo>
                  <a:lnTo>
                    <a:pt x="40" y="42"/>
                  </a:lnTo>
                  <a:lnTo>
                    <a:pt x="48" y="44"/>
                  </a:lnTo>
                  <a:lnTo>
                    <a:pt x="66" y="48"/>
                  </a:lnTo>
                  <a:lnTo>
                    <a:pt x="80" y="54"/>
                  </a:lnTo>
                  <a:lnTo>
                    <a:pt x="88" y="60"/>
                  </a:lnTo>
                  <a:lnTo>
                    <a:pt x="92" y="66"/>
                  </a:lnTo>
                  <a:lnTo>
                    <a:pt x="90" y="76"/>
                  </a:lnTo>
                  <a:lnTo>
                    <a:pt x="88" y="84"/>
                  </a:lnTo>
                  <a:lnTo>
                    <a:pt x="84" y="90"/>
                  </a:lnTo>
                  <a:lnTo>
                    <a:pt x="80" y="96"/>
                  </a:lnTo>
                  <a:lnTo>
                    <a:pt x="74" y="102"/>
                  </a:lnTo>
                  <a:lnTo>
                    <a:pt x="66" y="106"/>
                  </a:lnTo>
                  <a:lnTo>
                    <a:pt x="58" y="108"/>
                  </a:lnTo>
                  <a:lnTo>
                    <a:pt x="50" y="110"/>
                  </a:lnTo>
                  <a:lnTo>
                    <a:pt x="40" y="110"/>
                  </a:lnTo>
                  <a:lnTo>
                    <a:pt x="26" y="110"/>
                  </a:lnTo>
                  <a:lnTo>
                    <a:pt x="16" y="108"/>
                  </a:lnTo>
                  <a:lnTo>
                    <a:pt x="8" y="102"/>
                  </a:lnTo>
                  <a:lnTo>
                    <a:pt x="4" y="98"/>
                  </a:lnTo>
                  <a:lnTo>
                    <a:pt x="0" y="92"/>
                  </a:lnTo>
                  <a:lnTo>
                    <a:pt x="0" y="86"/>
                  </a:lnTo>
                  <a:lnTo>
                    <a:pt x="0" y="74"/>
                  </a:lnTo>
                  <a:lnTo>
                    <a:pt x="18" y="74"/>
                  </a:lnTo>
                  <a:lnTo>
                    <a:pt x="18" y="82"/>
                  </a:lnTo>
                  <a:lnTo>
                    <a:pt x="20" y="88"/>
                  </a:lnTo>
                  <a:lnTo>
                    <a:pt x="24" y="92"/>
                  </a:lnTo>
                  <a:lnTo>
                    <a:pt x="28" y="94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52" y="94"/>
                  </a:lnTo>
                  <a:lnTo>
                    <a:pt x="62" y="92"/>
                  </a:lnTo>
                  <a:lnTo>
                    <a:pt x="68" y="86"/>
                  </a:lnTo>
                  <a:lnTo>
                    <a:pt x="72" y="80"/>
                  </a:lnTo>
                  <a:lnTo>
                    <a:pt x="72" y="74"/>
                  </a:lnTo>
                  <a:lnTo>
                    <a:pt x="68" y="70"/>
                  </a:lnTo>
                  <a:lnTo>
                    <a:pt x="62" y="68"/>
                  </a:lnTo>
                  <a:lnTo>
                    <a:pt x="54" y="64"/>
                  </a:lnTo>
                  <a:lnTo>
                    <a:pt x="32" y="60"/>
                  </a:lnTo>
                  <a:lnTo>
                    <a:pt x="24" y="56"/>
                  </a:lnTo>
                  <a:lnTo>
                    <a:pt x="16" y="50"/>
                  </a:lnTo>
                  <a:lnTo>
                    <a:pt x="12" y="44"/>
                  </a:lnTo>
                  <a:lnTo>
                    <a:pt x="12" y="34"/>
                  </a:lnTo>
                  <a:lnTo>
                    <a:pt x="16" y="26"/>
                  </a:lnTo>
                  <a:lnTo>
                    <a:pt x="20" y="20"/>
                  </a:lnTo>
                  <a:lnTo>
                    <a:pt x="24" y="14"/>
                  </a:lnTo>
                  <a:lnTo>
                    <a:pt x="30" y="8"/>
                  </a:lnTo>
                  <a:lnTo>
                    <a:pt x="38" y="6"/>
                  </a:lnTo>
                  <a:lnTo>
                    <a:pt x="46" y="2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4" y="6"/>
                  </a:lnTo>
                  <a:lnTo>
                    <a:pt x="90" y="10"/>
                  </a:lnTo>
                  <a:lnTo>
                    <a:pt x="94" y="16"/>
                  </a:lnTo>
                  <a:lnTo>
                    <a:pt x="96" y="20"/>
                  </a:lnTo>
                  <a:lnTo>
                    <a:pt x="96" y="26"/>
                  </a:lnTo>
                  <a:lnTo>
                    <a:pt x="96" y="34"/>
                  </a:lnTo>
                  <a:lnTo>
                    <a:pt x="7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" name="Fußzeilenplatzhalter 3"/>
          <p:cNvSpPr txBox="1">
            <a:spLocks/>
          </p:cNvSpPr>
          <p:nvPr/>
        </p:nvSpPr>
        <p:spPr bwMode="auto">
          <a:xfrm>
            <a:off x="2339752" y="6438853"/>
            <a:ext cx="46704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ts val="9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ts val="9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00" kern="0"/>
              <a:t>Dr.-Ing. T. Blank -  Electronic Packaging, Interconnects and Huge Battery Systems</a:t>
            </a:r>
            <a:endParaRPr lang="en-US" sz="900" kern="0" dirty="0"/>
          </a:p>
        </p:txBody>
      </p:sp>
    </p:spTree>
    <p:extLst>
      <p:ext uri="{BB962C8B-B14F-4D97-AF65-F5344CB8AC3E}">
        <p14:creationId xmlns:p14="http://schemas.microsoft.com/office/powerpoint/2010/main" val="3183060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250825" y="1124744"/>
            <a:ext cx="8662566" cy="5040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2" name="グラフ 21"/>
          <p:cNvGraphicFramePr>
            <a:graphicFrameLocks/>
          </p:cNvGraphicFramePr>
          <p:nvPr>
            <p:extLst/>
          </p:nvPr>
        </p:nvGraphicFramePr>
        <p:xfrm>
          <a:off x="4355976" y="1968851"/>
          <a:ext cx="4385308" cy="3240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71401" y="692696"/>
            <a:ext cx="8356600" cy="5976393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Pressureless Sintering process </a:t>
            </a:r>
          </a:p>
          <a:p>
            <a:pPr marL="0" indent="0">
              <a:buNone/>
            </a:pPr>
            <a:endParaRPr lang="en-US" sz="1800" dirty="0"/>
          </a:p>
          <a:p>
            <a:pPr lvl="1"/>
            <a:endParaRPr lang="en-US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DC7D261-D6C9-4383-8FE6-0536EE3F9CF2}" type="datetime1">
              <a:rPr lang="de-DE" smtClean="0"/>
              <a:t>04.03.2020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2113" y="414000"/>
            <a:ext cx="6911975" cy="264607"/>
          </a:xfrm>
        </p:spPr>
        <p:txBody>
          <a:bodyPr anchor="ctr"/>
          <a:lstStyle/>
          <a:p>
            <a:r>
              <a:rPr lang="en-US" altLang="ja-JP" dirty="0"/>
              <a:t>Cu Sinter Paste</a:t>
            </a:r>
            <a:br>
              <a:rPr lang="de-DE" altLang="ja-JP" dirty="0"/>
            </a:br>
            <a:endParaRPr lang="en-US" sz="1400" dirty="0"/>
          </a:p>
        </p:txBody>
      </p:sp>
      <p:sp>
        <p:nvSpPr>
          <p:cNvPr id="15" name="正方形/長方形 14"/>
          <p:cNvSpPr/>
          <p:nvPr/>
        </p:nvSpPr>
        <p:spPr>
          <a:xfrm>
            <a:off x="5724128" y="3097935"/>
            <a:ext cx="1099620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H</a:t>
            </a:r>
            <a:r>
              <a:rPr kumimoji="1" lang="en-US" altLang="ja-JP" sz="1600" b="1" baseline="-25000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2</a:t>
            </a:r>
            <a:r>
              <a:rPr kumimoji="1" lang="en-US" altLang="ja-JP" sz="16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(100%)</a:t>
            </a:r>
            <a:endParaRPr kumimoji="1" lang="ja-JP" altLang="en-US" sz="1600" b="1" dirty="0">
              <a:solidFill>
                <a:srgbClr val="FF0000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236296" y="2996952"/>
            <a:ext cx="543978" cy="317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rgbClr val="336600"/>
                </a:solidFill>
                <a:latin typeface="+mn-ea"/>
                <a:cs typeface="メイリオ" panose="020B0604030504040204" pitchFamily="50" charset="-128"/>
              </a:rPr>
              <a:t>N</a:t>
            </a:r>
            <a:r>
              <a:rPr kumimoji="1" lang="en-US" altLang="ja-JP" sz="1600" b="1" baseline="-25000" dirty="0">
                <a:solidFill>
                  <a:srgbClr val="336600"/>
                </a:solidFill>
                <a:latin typeface="+mn-ea"/>
                <a:cs typeface="メイリオ" panose="020B0604030504040204" pitchFamily="50" charset="-128"/>
              </a:rPr>
              <a:t>2</a:t>
            </a:r>
            <a:endParaRPr kumimoji="1" lang="ja-JP" altLang="en-US" sz="1600" b="1" baseline="-25000" dirty="0">
              <a:solidFill>
                <a:srgbClr val="336600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488114" y="2230583"/>
            <a:ext cx="1649772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rgbClr val="002060"/>
                </a:solidFill>
                <a:latin typeface="+mj-ea"/>
                <a:ea typeface="+mj-ea"/>
                <a:cs typeface="メイリオ" panose="020B0604030504040204" pitchFamily="50" charset="-128"/>
              </a:rPr>
              <a:t>260 °C, 10 min</a:t>
            </a:r>
            <a:endParaRPr kumimoji="1" lang="ja-JP" altLang="en-US" sz="1600" b="1" dirty="0">
              <a:solidFill>
                <a:srgbClr val="002060"/>
              </a:solidFill>
              <a:latin typeface="+mj-ea"/>
              <a:ea typeface="+mj-ea"/>
              <a:cs typeface="メイリオ" panose="020B0604030504040204" pitchFamily="50" charset="-128"/>
            </a:endParaRPr>
          </a:p>
        </p:txBody>
      </p:sp>
      <p:sp>
        <p:nvSpPr>
          <p:cNvPr id="23" name="テキスト ボックス 4"/>
          <p:cNvSpPr txBox="1"/>
          <p:nvPr/>
        </p:nvSpPr>
        <p:spPr>
          <a:xfrm>
            <a:off x="4355976" y="5324280"/>
            <a:ext cx="4385308" cy="336968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Fig. </a:t>
            </a:r>
            <a:r>
              <a:rPr lang="en-US" sz="1600" b="1" kern="0" noProof="0" dirty="0">
                <a:solidFill>
                  <a:sysClr val="windowText" lastClr="000000"/>
                </a:solidFill>
              </a:rPr>
              <a:t>Sintering profile of Cu sinter paste.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/>
          </p:nvPr>
        </p:nvGraphicFramePr>
        <p:xfrm>
          <a:off x="390525" y="1890099"/>
          <a:ext cx="3807732" cy="37275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9244">
                  <a:extLst>
                    <a:ext uri="{9D8B030D-6E8A-4147-A177-3AD203B41FA5}">
                      <a16:colId xmlns:a16="http://schemas.microsoft.com/office/drawing/2014/main" val="1903309837"/>
                    </a:ext>
                  </a:extLst>
                </a:gridCol>
                <a:gridCol w="1269244">
                  <a:extLst>
                    <a:ext uri="{9D8B030D-6E8A-4147-A177-3AD203B41FA5}">
                      <a16:colId xmlns:a16="http://schemas.microsoft.com/office/drawing/2014/main" val="816731197"/>
                    </a:ext>
                  </a:extLst>
                </a:gridCol>
                <a:gridCol w="1269244">
                  <a:extLst>
                    <a:ext uri="{9D8B030D-6E8A-4147-A177-3AD203B41FA5}">
                      <a16:colId xmlns:a16="http://schemas.microsoft.com/office/drawing/2014/main" val="1857609806"/>
                    </a:ext>
                  </a:extLst>
                </a:gridCol>
              </a:tblGrid>
              <a:tr h="31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Printing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Die-mounting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316044"/>
                  </a:ext>
                </a:extLst>
              </a:tr>
              <a:tr h="17063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037144"/>
                  </a:ext>
                </a:extLst>
              </a:tr>
              <a:tr h="17063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006733"/>
                  </a:ext>
                </a:extLst>
              </a:tr>
            </a:tbl>
          </a:graphicData>
        </a:graphic>
      </p:graphicFrame>
      <p:pic>
        <p:nvPicPr>
          <p:cNvPr id="13" name="Picture 4" descr="d:\users\70050571\Ishikawa Dai\01 研究\01 実験データ\KIT-IPE\02 Machine in KIT-IPE-AVT\IMG_20180404_145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39" y="2370629"/>
            <a:ext cx="1008000" cy="13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users\70050571\Ishikawa Dai\01 研究\01 実験データ\KIT-IPE\01 Data\07 Cu sintering\01 Pictures\P30807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482" y="4095055"/>
            <a:ext cx="1080000" cy="125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グループ化 8"/>
          <p:cNvGrpSpPr>
            <a:grpSpLocks noChangeAspect="1"/>
          </p:cNvGrpSpPr>
          <p:nvPr/>
        </p:nvGrpSpPr>
        <p:grpSpPr>
          <a:xfrm>
            <a:off x="3025139" y="4095055"/>
            <a:ext cx="1080000" cy="1257764"/>
            <a:chOff x="1610459" y="1619409"/>
            <a:chExt cx="1159200" cy="1350000"/>
          </a:xfrm>
        </p:grpSpPr>
        <p:sp>
          <p:nvSpPr>
            <p:cNvPr id="7" name="正方形/長方形 6"/>
            <p:cNvSpPr/>
            <p:nvPr/>
          </p:nvSpPr>
          <p:spPr>
            <a:xfrm>
              <a:off x="1610459" y="1619409"/>
              <a:ext cx="1159200" cy="135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74" t="26515" r="2383" b="33090"/>
            <a:stretch/>
          </p:blipFill>
          <p:spPr>
            <a:xfrm rot="10860000">
              <a:off x="1635793" y="1651409"/>
              <a:ext cx="1079955" cy="1286001"/>
            </a:xfrm>
            <a:prstGeom prst="rect">
              <a:avLst/>
            </a:prstGeom>
          </p:spPr>
        </p:pic>
      </p:grpSp>
      <p:pic>
        <p:nvPicPr>
          <p:cNvPr id="33" name="Picture 3" descr="d:\users\70050571\Ishikawa Dai\01 研究\01 実験データ\KIT-IPE\01 Data\07 Cu sintering\01 Pictures\P308074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0064" y="4093937"/>
            <a:ext cx="109194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 descr="d:\users\70050571\Ishikawa Dai\01 研究\01 実験データ\KIT-IPE\02 Machine in KIT-IPE-AVT\IMG_20170529_0936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2" y="2370629"/>
            <a:ext cx="1008000" cy="13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d:\users\70050571\Ishikawa Dai\01 研究\01 実験データ\KIT-IPE\02 Machine in KIT-IPE-AVT\IMG_20180313_14323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36" y="261062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テキスト ボックス 4"/>
          <p:cNvSpPr txBox="1"/>
          <p:nvPr/>
        </p:nvSpPr>
        <p:spPr>
          <a:xfrm>
            <a:off x="390526" y="1484784"/>
            <a:ext cx="3807732" cy="336968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ysClr val="windowText" lastClr="000000"/>
                </a:solidFill>
              </a:rPr>
              <a:t>Table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600" b="1" kern="0" noProof="0" dirty="0">
                <a:solidFill>
                  <a:sysClr val="windowText" lastClr="000000"/>
                </a:solidFill>
              </a:rPr>
              <a:t>Sintering process.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39752" y="6438853"/>
            <a:ext cx="4670400" cy="360363"/>
          </a:xfr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</p:spTree>
    <p:extLst>
      <p:ext uri="{BB962C8B-B14F-4D97-AF65-F5344CB8AC3E}">
        <p14:creationId xmlns:p14="http://schemas.microsoft.com/office/powerpoint/2010/main" val="2209302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el 2"/>
          <p:cNvSpPr>
            <a:spLocks noGrp="1"/>
          </p:cNvSpPr>
          <p:nvPr>
            <p:ph type="title"/>
          </p:nvPr>
        </p:nvSpPr>
        <p:spPr>
          <a:xfrm>
            <a:off x="267616" y="106399"/>
            <a:ext cx="6911429" cy="561975"/>
          </a:xfrm>
          <a:solidFill>
            <a:schemeClr val="bg1"/>
          </a:solidFill>
        </p:spPr>
        <p:txBody>
          <a:bodyPr anchor="ctr"/>
          <a:lstStyle/>
          <a:p>
            <a:pPr algn="l"/>
            <a:r>
              <a:rPr lang="de-DE" altLang="de-DE" dirty="0"/>
              <a:t>MTET - </a:t>
            </a:r>
            <a:r>
              <a:rPr lang="de-DE" altLang="de-DE" dirty="0" err="1"/>
              <a:t>Batteries</a:t>
            </a:r>
            <a:endParaRPr lang="de-DE" altLang="de-DE" dirty="0"/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787809" y="6443637"/>
            <a:ext cx="4248150" cy="360363"/>
          </a:xfrm>
        </p:spPr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7992888" cy="4138998"/>
          </a:xfrm>
          <a:prstGeom prst="rect">
            <a:avLst/>
          </a:prstGeom>
        </p:spPr>
      </p:pic>
      <p:cxnSp>
        <p:nvCxnSpPr>
          <p:cNvPr id="4" name="Gerade Verbindung mit Pfeil 3"/>
          <p:cNvCxnSpPr/>
          <p:nvPr/>
        </p:nvCxnSpPr>
        <p:spPr>
          <a:xfrm flipV="1">
            <a:off x="2411760" y="5157192"/>
            <a:ext cx="0" cy="5760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3851920" y="5119726"/>
            <a:ext cx="0" cy="5760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607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71401" y="692696"/>
            <a:ext cx="8356600" cy="597639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Die-shear strength</a:t>
            </a:r>
          </a:p>
          <a:p>
            <a:pPr marL="0" indent="0">
              <a:buNone/>
            </a:pPr>
            <a:endParaRPr lang="en-US" sz="1800" dirty="0"/>
          </a:p>
          <a:p>
            <a:pPr lvl="1"/>
            <a:endParaRPr lang="en-US" sz="16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61170" y="378959"/>
            <a:ext cx="6911975" cy="261385"/>
          </a:xfrm>
        </p:spPr>
        <p:txBody>
          <a:bodyPr anchor="ctr"/>
          <a:lstStyle/>
          <a:p>
            <a:r>
              <a:rPr lang="en-US" altLang="ja-JP" dirty="0"/>
              <a:t>Cu Sinter Paste</a:t>
            </a:r>
            <a:br>
              <a:rPr lang="de-DE" altLang="ja-JP" dirty="0"/>
            </a:br>
            <a:endParaRPr lang="en-US" sz="1400" dirty="0"/>
          </a:p>
        </p:txBody>
      </p:sp>
      <p:graphicFrame>
        <p:nvGraphicFramePr>
          <p:cNvPr id="47" name="グラフ 46"/>
          <p:cNvGraphicFramePr>
            <a:graphicFrameLocks/>
          </p:cNvGraphicFramePr>
          <p:nvPr>
            <p:extLst/>
          </p:nvPr>
        </p:nvGraphicFramePr>
        <p:xfrm>
          <a:off x="3251173" y="778424"/>
          <a:ext cx="5551271" cy="4165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8" name="テキスト ボックス 4"/>
          <p:cNvSpPr txBox="1"/>
          <p:nvPr/>
        </p:nvSpPr>
        <p:spPr>
          <a:xfrm>
            <a:off x="3186961" y="4875533"/>
            <a:ext cx="5551271" cy="684933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Fig. Relationship of sinter duration and die-shear strength at various sintering temperatures.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317925" y="1181968"/>
            <a:ext cx="2846255" cy="42632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Picture 2" descr="d:\users\70050571\Ishikawa Dai\01 研究\01 実験データ\KIT-IPE\01 Data\07 Cu sintering\01 Pictures\P40407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4"/>
          <a:stretch/>
        </p:blipFill>
        <p:spPr bwMode="auto">
          <a:xfrm>
            <a:off x="465076" y="4220320"/>
            <a:ext cx="2652475" cy="77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51"/>
          <p:cNvSpPr txBox="1">
            <a:spLocks noChangeArrowheads="1"/>
          </p:cNvSpPr>
          <p:nvPr/>
        </p:nvSpPr>
        <p:spPr bwMode="auto">
          <a:xfrm>
            <a:off x="908477" y="4962654"/>
            <a:ext cx="151216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>
                <a:latin typeface="+mn-ea"/>
                <a:ea typeface="+mn-ea"/>
                <a:cs typeface="メイリオ" panose="020B0604030504040204" pitchFamily="50" charset="-128"/>
              </a:rPr>
              <a:t>Sintered Cu</a:t>
            </a:r>
            <a:endParaRPr lang="ja-JP" altLang="en-US" sz="16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1183456" y="4566070"/>
            <a:ext cx="76176" cy="39658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350937" y="1196753"/>
            <a:ext cx="2846256" cy="28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dirty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Bonding sample</a:t>
            </a:r>
            <a:endParaRPr kumimoji="1" lang="ja-JP" altLang="en-US" sz="1600" dirty="0">
              <a:solidFill>
                <a:schemeClr val="bg1"/>
              </a:solidFill>
              <a:latin typeface="+mn-ea"/>
              <a:cs typeface="メイリオ" panose="020B0604030504040204" pitchFamily="50" charset="-128"/>
            </a:endParaRPr>
          </a:p>
        </p:txBody>
      </p:sp>
      <p:grpSp>
        <p:nvGrpSpPr>
          <p:cNvPr id="41" name="グループ化 40"/>
          <p:cNvGrpSpPr>
            <a:grpSpLocks noChangeAspect="1"/>
          </p:cNvGrpSpPr>
          <p:nvPr/>
        </p:nvGrpSpPr>
        <p:grpSpPr>
          <a:xfrm>
            <a:off x="1115616" y="2032622"/>
            <a:ext cx="1457828" cy="1697781"/>
            <a:chOff x="1610459" y="1619409"/>
            <a:chExt cx="1159200" cy="1350000"/>
          </a:xfrm>
        </p:grpSpPr>
        <p:sp>
          <p:nvSpPr>
            <p:cNvPr id="42" name="正方形/長方形 41"/>
            <p:cNvSpPr/>
            <p:nvPr/>
          </p:nvSpPr>
          <p:spPr>
            <a:xfrm>
              <a:off x="1610459" y="1619409"/>
              <a:ext cx="1159200" cy="135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図 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74" t="26515" r="2383" b="33090"/>
            <a:stretch/>
          </p:blipFill>
          <p:spPr>
            <a:xfrm rot="10860000">
              <a:off x="1635793" y="1651409"/>
              <a:ext cx="1079955" cy="1286001"/>
            </a:xfrm>
            <a:prstGeom prst="rect">
              <a:avLst/>
            </a:prstGeom>
          </p:spPr>
        </p:pic>
      </p:grpSp>
      <p:sp>
        <p:nvSpPr>
          <p:cNvPr id="31" name="テキスト ボックス 51"/>
          <p:cNvSpPr txBox="1">
            <a:spLocks noChangeArrowheads="1"/>
          </p:cNvSpPr>
          <p:nvPr/>
        </p:nvSpPr>
        <p:spPr bwMode="auto">
          <a:xfrm>
            <a:off x="486966" y="1642171"/>
            <a:ext cx="132930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>
                <a:latin typeface="+mn-ea"/>
                <a:ea typeface="+mn-ea"/>
                <a:cs typeface="メイリオ" panose="020B0604030504040204" pitchFamily="50" charset="-128"/>
              </a:rPr>
              <a:t>Ag plated Si</a:t>
            </a:r>
            <a:endParaRPr lang="ja-JP" altLang="en-US" sz="16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>
            <a:off x="1351062" y="1919170"/>
            <a:ext cx="196602" cy="443081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1655676" y="3531336"/>
            <a:ext cx="160598" cy="250359"/>
          </a:xfrm>
          <a:prstGeom prst="straightConnector1">
            <a:avLst/>
          </a:prstGeom>
          <a:ln w="1270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51"/>
          <p:cNvSpPr txBox="1">
            <a:spLocks noChangeArrowheads="1"/>
          </p:cNvSpPr>
          <p:nvPr/>
        </p:nvSpPr>
        <p:spPr bwMode="auto">
          <a:xfrm>
            <a:off x="539552" y="3781694"/>
            <a:ext cx="144016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>
                <a:latin typeface="+mn-ea"/>
                <a:ea typeface="+mn-ea"/>
                <a:cs typeface="メイリオ" panose="020B0604030504040204" pitchFamily="50" charset="-128"/>
              </a:rPr>
              <a:t>Bare Cu-DBC</a:t>
            </a:r>
            <a:endParaRPr lang="ja-JP" altLang="en-US" sz="16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2843808" y="5560466"/>
            <a:ext cx="6049292" cy="6870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~ 15 Min overall process time for </a:t>
            </a:r>
            <a:r>
              <a:rPr lang="en-US" sz="2000" b="1" dirty="0" err="1">
                <a:solidFill>
                  <a:schemeClr val="tx1"/>
                </a:solidFill>
              </a:rPr>
              <a:t>pressureless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sintering @ 260°C and 50 MPa shear values!</a:t>
            </a:r>
          </a:p>
        </p:txBody>
      </p:sp>
      <p:sp>
        <p:nvSpPr>
          <p:cNvPr id="2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39752" y="6438853"/>
            <a:ext cx="4670400" cy="360363"/>
          </a:xfrm>
        </p:spPr>
        <p:txBody>
          <a:bodyPr/>
          <a:lstStyle/>
          <a:p>
            <a:r>
              <a:rPr lang="en-US" dirty="0"/>
              <a:t>Dr.-</a:t>
            </a:r>
            <a:r>
              <a:rPr lang="en-US" dirty="0" err="1"/>
              <a:t>Ing</a:t>
            </a:r>
            <a:r>
              <a:rPr lang="en-US" dirty="0"/>
              <a:t>. T. Blank -  Electronic Packaging, Interconnects and Huge Battery Systems</a:t>
            </a:r>
          </a:p>
        </p:txBody>
      </p:sp>
    </p:spTree>
    <p:extLst>
      <p:ext uri="{BB962C8B-B14F-4D97-AF65-F5344CB8AC3E}">
        <p14:creationId xmlns:p14="http://schemas.microsoft.com/office/powerpoint/2010/main" val="2676726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ea"/>
                <a:ea typeface="+mn-ea"/>
              </a:rPr>
              <a:t>Sintering Density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656034" y="1498737"/>
            <a:ext cx="7935516" cy="555987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ja-JP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テキスト ボックス 51"/>
          <p:cNvSpPr txBox="1">
            <a:spLocks noChangeArrowheads="1"/>
          </p:cNvSpPr>
          <p:nvPr/>
        </p:nvSpPr>
        <p:spPr bwMode="auto">
          <a:xfrm>
            <a:off x="650948" y="1061972"/>
            <a:ext cx="2187179" cy="369332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 dirty="0">
                <a:solidFill>
                  <a:schemeClr val="bg1"/>
                </a:solidFill>
                <a:latin typeface="+mn-ea"/>
                <a:ea typeface="+mn-ea"/>
              </a:rPr>
              <a:t>Measurement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95075" y="1777079"/>
            <a:ext cx="79397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00"/>
                </a:solidFill>
                <a:latin typeface="+mn-ea"/>
              </a:rPr>
              <a:t>Sintering density, </a:t>
            </a:r>
            <a:r>
              <a:rPr lang="en-US" altLang="ja-JP" sz="1200" b="1" i="1" dirty="0">
                <a:solidFill>
                  <a:srgbClr val="000000"/>
                </a:solidFill>
                <a:latin typeface="+mn-ea"/>
              </a:rPr>
              <a:t>D</a:t>
            </a:r>
            <a:r>
              <a:rPr lang="en-US" altLang="ja-JP" sz="1200" b="1" baseline="-25000" dirty="0">
                <a:solidFill>
                  <a:srgbClr val="000000"/>
                </a:solidFill>
                <a:latin typeface="+mn-ea"/>
              </a:rPr>
              <a:t>s</a:t>
            </a:r>
            <a:r>
              <a:rPr lang="en-US" altLang="ja-JP" sz="1200" b="1" dirty="0">
                <a:solidFill>
                  <a:srgbClr val="000000"/>
                </a:solidFill>
                <a:latin typeface="+mn-ea"/>
              </a:rPr>
              <a:t>: </a:t>
            </a:r>
            <a:r>
              <a:rPr lang="en-US" sz="1200" b="1" dirty="0">
                <a:solidFill>
                  <a:srgbClr val="000000"/>
                </a:solidFill>
                <a:latin typeface="+mn-ea"/>
              </a:rPr>
              <a:t>calculation of fractions of solid metal area about the total cross-section SEM images. 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3" y="2087253"/>
            <a:ext cx="2314575" cy="2742760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50948" y="5166838"/>
            <a:ext cx="7940601" cy="27699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n-ea"/>
              </a:rPr>
              <a:t>Cu paste can be sintered at 225 ºC under </a:t>
            </a:r>
            <a:r>
              <a:rPr lang="en-US" sz="1200" b="1" dirty="0" err="1">
                <a:solidFill>
                  <a:schemeClr val="bg1"/>
                </a:solidFill>
                <a:latin typeface="+mn-ea"/>
              </a:rPr>
              <a:t>pressureless</a:t>
            </a:r>
            <a:r>
              <a:rPr lang="en-US" sz="1200" b="1" dirty="0">
                <a:solidFill>
                  <a:schemeClr val="bg1"/>
                </a:solidFill>
                <a:latin typeface="+mn-ea"/>
              </a:rPr>
              <a:t> conditions in 100% H</a:t>
            </a:r>
            <a:r>
              <a:rPr lang="en-US" sz="1200" b="1" baseline="-25000" dirty="0">
                <a:solidFill>
                  <a:schemeClr val="bg1"/>
                </a:solidFill>
                <a:latin typeface="+mn-ea"/>
              </a:rPr>
              <a:t>2</a:t>
            </a:r>
            <a:r>
              <a:rPr lang="en-US" sz="1200" b="1" dirty="0">
                <a:solidFill>
                  <a:schemeClr val="bg1"/>
                </a:solidFill>
                <a:latin typeface="+mn-ea"/>
              </a:rPr>
              <a:t>.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920458" y="4848513"/>
            <a:ext cx="3186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+mn-ea"/>
              </a:rPr>
              <a:t>Fig. Relationship between sintering temperature and </a:t>
            </a:r>
            <a:r>
              <a:rPr lang="en-US" sz="900" b="1" i="1" dirty="0">
                <a:solidFill>
                  <a:srgbClr val="000000"/>
                </a:solidFill>
                <a:latin typeface="+mn-ea"/>
              </a:rPr>
              <a:t>D</a:t>
            </a:r>
            <a:r>
              <a:rPr lang="en-US" sz="900" b="1" baseline="-25000" dirty="0">
                <a:solidFill>
                  <a:srgbClr val="000000"/>
                </a:solidFill>
                <a:latin typeface="+mn-ea"/>
              </a:rPr>
              <a:t>s</a:t>
            </a:r>
            <a:r>
              <a:rPr lang="en-US" sz="900" b="1" dirty="0">
                <a:solidFill>
                  <a:srgbClr val="000000"/>
                </a:solidFill>
                <a:latin typeface="+mn-ea"/>
              </a:rPr>
              <a:t>. </a:t>
            </a:r>
            <a:endParaRPr lang="en-US" sz="900" b="1" dirty="0">
              <a:latin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84" y="2122157"/>
            <a:ext cx="3452063" cy="2754000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970955" y="4747259"/>
            <a:ext cx="3187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+mn-ea"/>
              </a:rPr>
              <a:t>Fig.  Cross-section SEM images and </a:t>
            </a:r>
            <a:r>
              <a:rPr lang="en-US" sz="900" b="1" i="1" dirty="0">
                <a:solidFill>
                  <a:srgbClr val="000000"/>
                </a:solidFill>
                <a:latin typeface="+mn-ea"/>
              </a:rPr>
              <a:t>D</a:t>
            </a:r>
            <a:r>
              <a:rPr lang="en-US" sz="900" b="1" baseline="-25000" dirty="0">
                <a:solidFill>
                  <a:srgbClr val="000000"/>
                </a:solidFill>
                <a:latin typeface="+mn-ea"/>
              </a:rPr>
              <a:t>s</a:t>
            </a:r>
            <a:r>
              <a:rPr lang="en-US" sz="900" b="1" dirty="0">
                <a:solidFill>
                  <a:srgbClr val="000000"/>
                </a:solidFill>
                <a:latin typeface="+mn-ea"/>
              </a:rPr>
              <a:t> of the sintered Cu under various sintering conditions. </a:t>
            </a:r>
            <a:endParaRPr lang="en-US" sz="900" b="1" dirty="0">
              <a:latin typeface="+mn-ea"/>
            </a:endParaRPr>
          </a:p>
        </p:txBody>
      </p:sp>
      <p:grpSp>
        <p:nvGrpSpPr>
          <p:cNvPr id="13" name="グループ化 8"/>
          <p:cNvGrpSpPr>
            <a:grpSpLocks noChangeAspect="1"/>
          </p:cNvGrpSpPr>
          <p:nvPr/>
        </p:nvGrpSpPr>
        <p:grpSpPr>
          <a:xfrm>
            <a:off x="6948264" y="5628482"/>
            <a:ext cx="1800000" cy="355108"/>
            <a:chOff x="12366637" y="2555875"/>
            <a:chExt cx="6276535" cy="1238250"/>
          </a:xfrm>
        </p:grpSpPr>
        <p:sp>
          <p:nvSpPr>
            <p:cNvPr id="14" name="AutoShape 29"/>
            <p:cNvSpPr>
              <a:spLocks noChangeAspect="1" noChangeArrowheads="1" noTextEdit="1"/>
            </p:cNvSpPr>
            <p:nvPr userDrawn="1"/>
          </p:nvSpPr>
          <p:spPr bwMode="auto">
            <a:xfrm>
              <a:off x="12366637" y="2555875"/>
              <a:ext cx="6276535" cy="123825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0"/>
            <p:cNvSpPr>
              <a:spLocks/>
            </p:cNvSpPr>
            <p:nvPr userDrawn="1"/>
          </p:nvSpPr>
          <p:spPr bwMode="auto">
            <a:xfrm>
              <a:off x="15250695" y="2555875"/>
              <a:ext cx="349343" cy="283361"/>
            </a:xfrm>
            <a:custGeom>
              <a:avLst/>
              <a:gdLst>
                <a:gd name="T0" fmla="*/ 180 w 180"/>
                <a:gd name="T1" fmla="*/ 22 h 146"/>
                <a:gd name="T2" fmla="*/ 180 w 180"/>
                <a:gd name="T3" fmla="*/ 22 h 146"/>
                <a:gd name="T4" fmla="*/ 180 w 180"/>
                <a:gd name="T5" fmla="*/ 32 h 146"/>
                <a:gd name="T6" fmla="*/ 178 w 180"/>
                <a:gd name="T7" fmla="*/ 40 h 146"/>
                <a:gd name="T8" fmla="*/ 174 w 180"/>
                <a:gd name="T9" fmla="*/ 48 h 146"/>
                <a:gd name="T10" fmla="*/ 168 w 180"/>
                <a:gd name="T11" fmla="*/ 54 h 146"/>
                <a:gd name="T12" fmla="*/ 160 w 180"/>
                <a:gd name="T13" fmla="*/ 60 h 146"/>
                <a:gd name="T14" fmla="*/ 150 w 180"/>
                <a:gd name="T15" fmla="*/ 64 h 146"/>
                <a:gd name="T16" fmla="*/ 130 w 180"/>
                <a:gd name="T17" fmla="*/ 72 h 146"/>
                <a:gd name="T18" fmla="*/ 130 w 180"/>
                <a:gd name="T19" fmla="*/ 72 h 146"/>
                <a:gd name="T20" fmla="*/ 110 w 180"/>
                <a:gd name="T21" fmla="*/ 78 h 146"/>
                <a:gd name="T22" fmla="*/ 90 w 180"/>
                <a:gd name="T23" fmla="*/ 84 h 146"/>
                <a:gd name="T24" fmla="*/ 74 w 180"/>
                <a:gd name="T25" fmla="*/ 92 h 146"/>
                <a:gd name="T26" fmla="*/ 58 w 180"/>
                <a:gd name="T27" fmla="*/ 100 h 146"/>
                <a:gd name="T28" fmla="*/ 44 w 180"/>
                <a:gd name="T29" fmla="*/ 110 h 146"/>
                <a:gd name="T30" fmla="*/ 30 w 180"/>
                <a:gd name="T31" fmla="*/ 120 h 146"/>
                <a:gd name="T32" fmla="*/ 18 w 180"/>
                <a:gd name="T33" fmla="*/ 130 h 146"/>
                <a:gd name="T34" fmla="*/ 6 w 180"/>
                <a:gd name="T35" fmla="*/ 144 h 146"/>
                <a:gd name="T36" fmla="*/ 6 w 180"/>
                <a:gd name="T37" fmla="*/ 144 h 146"/>
                <a:gd name="T38" fmla="*/ 4 w 180"/>
                <a:gd name="T39" fmla="*/ 146 h 146"/>
                <a:gd name="T40" fmla="*/ 2 w 180"/>
                <a:gd name="T41" fmla="*/ 146 h 146"/>
                <a:gd name="T42" fmla="*/ 2 w 180"/>
                <a:gd name="T43" fmla="*/ 146 h 146"/>
                <a:gd name="T44" fmla="*/ 0 w 180"/>
                <a:gd name="T45" fmla="*/ 142 h 146"/>
                <a:gd name="T46" fmla="*/ 0 w 180"/>
                <a:gd name="T47" fmla="*/ 138 h 146"/>
                <a:gd name="T48" fmla="*/ 0 w 180"/>
                <a:gd name="T49" fmla="*/ 138 h 146"/>
                <a:gd name="T50" fmla="*/ 6 w 180"/>
                <a:gd name="T51" fmla="*/ 120 h 146"/>
                <a:gd name="T52" fmla="*/ 14 w 180"/>
                <a:gd name="T53" fmla="*/ 100 h 146"/>
                <a:gd name="T54" fmla="*/ 22 w 180"/>
                <a:gd name="T55" fmla="*/ 84 h 146"/>
                <a:gd name="T56" fmla="*/ 32 w 180"/>
                <a:gd name="T57" fmla="*/ 68 h 146"/>
                <a:gd name="T58" fmla="*/ 44 w 180"/>
                <a:gd name="T59" fmla="*/ 54 h 146"/>
                <a:gd name="T60" fmla="*/ 56 w 180"/>
                <a:gd name="T61" fmla="*/ 42 h 146"/>
                <a:gd name="T62" fmla="*/ 70 w 180"/>
                <a:gd name="T63" fmla="*/ 30 h 146"/>
                <a:gd name="T64" fmla="*/ 86 w 180"/>
                <a:gd name="T65" fmla="*/ 20 h 146"/>
                <a:gd name="T66" fmla="*/ 86 w 180"/>
                <a:gd name="T67" fmla="*/ 20 h 146"/>
                <a:gd name="T68" fmla="*/ 98 w 180"/>
                <a:gd name="T69" fmla="*/ 12 h 146"/>
                <a:gd name="T70" fmla="*/ 112 w 180"/>
                <a:gd name="T71" fmla="*/ 6 h 146"/>
                <a:gd name="T72" fmla="*/ 128 w 180"/>
                <a:gd name="T73" fmla="*/ 2 h 146"/>
                <a:gd name="T74" fmla="*/ 142 w 180"/>
                <a:gd name="T75" fmla="*/ 0 h 146"/>
                <a:gd name="T76" fmla="*/ 154 w 180"/>
                <a:gd name="T77" fmla="*/ 2 h 146"/>
                <a:gd name="T78" fmla="*/ 166 w 180"/>
                <a:gd name="T79" fmla="*/ 4 h 146"/>
                <a:gd name="T80" fmla="*/ 174 w 180"/>
                <a:gd name="T81" fmla="*/ 12 h 146"/>
                <a:gd name="T82" fmla="*/ 178 w 180"/>
                <a:gd name="T83" fmla="*/ 16 h 146"/>
                <a:gd name="T84" fmla="*/ 180 w 180"/>
                <a:gd name="T85" fmla="*/ 22 h 146"/>
                <a:gd name="T86" fmla="*/ 180 w 180"/>
                <a:gd name="T87" fmla="*/ 22 h 1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80" h="146">
                  <a:moveTo>
                    <a:pt x="180" y="22"/>
                  </a:moveTo>
                  <a:lnTo>
                    <a:pt x="180" y="22"/>
                  </a:lnTo>
                  <a:lnTo>
                    <a:pt x="180" y="32"/>
                  </a:lnTo>
                  <a:lnTo>
                    <a:pt x="178" y="40"/>
                  </a:lnTo>
                  <a:lnTo>
                    <a:pt x="174" y="48"/>
                  </a:lnTo>
                  <a:lnTo>
                    <a:pt x="168" y="54"/>
                  </a:lnTo>
                  <a:lnTo>
                    <a:pt x="160" y="60"/>
                  </a:lnTo>
                  <a:lnTo>
                    <a:pt x="150" y="64"/>
                  </a:lnTo>
                  <a:lnTo>
                    <a:pt x="130" y="72"/>
                  </a:lnTo>
                  <a:lnTo>
                    <a:pt x="110" y="78"/>
                  </a:lnTo>
                  <a:lnTo>
                    <a:pt x="90" y="84"/>
                  </a:lnTo>
                  <a:lnTo>
                    <a:pt x="74" y="92"/>
                  </a:lnTo>
                  <a:lnTo>
                    <a:pt x="58" y="100"/>
                  </a:lnTo>
                  <a:lnTo>
                    <a:pt x="44" y="110"/>
                  </a:lnTo>
                  <a:lnTo>
                    <a:pt x="30" y="120"/>
                  </a:lnTo>
                  <a:lnTo>
                    <a:pt x="18" y="130"/>
                  </a:lnTo>
                  <a:lnTo>
                    <a:pt x="6" y="144"/>
                  </a:lnTo>
                  <a:lnTo>
                    <a:pt x="4" y="146"/>
                  </a:lnTo>
                  <a:lnTo>
                    <a:pt x="2" y="146"/>
                  </a:lnTo>
                  <a:lnTo>
                    <a:pt x="0" y="142"/>
                  </a:lnTo>
                  <a:lnTo>
                    <a:pt x="0" y="138"/>
                  </a:lnTo>
                  <a:lnTo>
                    <a:pt x="6" y="120"/>
                  </a:lnTo>
                  <a:lnTo>
                    <a:pt x="14" y="100"/>
                  </a:lnTo>
                  <a:lnTo>
                    <a:pt x="22" y="84"/>
                  </a:lnTo>
                  <a:lnTo>
                    <a:pt x="32" y="68"/>
                  </a:lnTo>
                  <a:lnTo>
                    <a:pt x="44" y="54"/>
                  </a:lnTo>
                  <a:lnTo>
                    <a:pt x="56" y="42"/>
                  </a:lnTo>
                  <a:lnTo>
                    <a:pt x="70" y="30"/>
                  </a:lnTo>
                  <a:lnTo>
                    <a:pt x="86" y="20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2" y="0"/>
                  </a:lnTo>
                  <a:lnTo>
                    <a:pt x="154" y="2"/>
                  </a:lnTo>
                  <a:lnTo>
                    <a:pt x="166" y="4"/>
                  </a:lnTo>
                  <a:lnTo>
                    <a:pt x="174" y="12"/>
                  </a:lnTo>
                  <a:lnTo>
                    <a:pt x="178" y="16"/>
                  </a:lnTo>
                  <a:lnTo>
                    <a:pt x="180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1"/>
            <p:cNvSpPr>
              <a:spLocks noEditPoints="1"/>
            </p:cNvSpPr>
            <p:nvPr userDrawn="1"/>
          </p:nvSpPr>
          <p:spPr bwMode="auto">
            <a:xfrm>
              <a:off x="16077474" y="2827591"/>
              <a:ext cx="419212" cy="399811"/>
            </a:xfrm>
            <a:custGeom>
              <a:avLst/>
              <a:gdLst>
                <a:gd name="T0" fmla="*/ 132 w 216"/>
                <a:gd name="T1" fmla="*/ 0 h 206"/>
                <a:gd name="T2" fmla="*/ 86 w 216"/>
                <a:gd name="T3" fmla="*/ 8 h 206"/>
                <a:gd name="T4" fmla="*/ 48 w 216"/>
                <a:gd name="T5" fmla="*/ 30 h 206"/>
                <a:gd name="T6" fmla="*/ 20 w 216"/>
                <a:gd name="T7" fmla="*/ 62 h 206"/>
                <a:gd name="T8" fmla="*/ 4 w 216"/>
                <a:gd name="T9" fmla="*/ 102 h 206"/>
                <a:gd name="T10" fmla="*/ 0 w 216"/>
                <a:gd name="T11" fmla="*/ 126 h 206"/>
                <a:gd name="T12" fmla="*/ 4 w 216"/>
                <a:gd name="T13" fmla="*/ 156 h 206"/>
                <a:gd name="T14" fmla="*/ 12 w 216"/>
                <a:gd name="T15" fmla="*/ 172 h 206"/>
                <a:gd name="T16" fmla="*/ 24 w 216"/>
                <a:gd name="T17" fmla="*/ 186 h 206"/>
                <a:gd name="T18" fmla="*/ 48 w 216"/>
                <a:gd name="T19" fmla="*/ 200 h 206"/>
                <a:gd name="T20" fmla="*/ 98 w 216"/>
                <a:gd name="T21" fmla="*/ 206 h 206"/>
                <a:gd name="T22" fmla="*/ 124 w 216"/>
                <a:gd name="T23" fmla="*/ 206 h 206"/>
                <a:gd name="T24" fmla="*/ 166 w 216"/>
                <a:gd name="T25" fmla="*/ 196 h 206"/>
                <a:gd name="T26" fmla="*/ 192 w 216"/>
                <a:gd name="T27" fmla="*/ 146 h 206"/>
                <a:gd name="T28" fmla="*/ 176 w 216"/>
                <a:gd name="T29" fmla="*/ 154 h 206"/>
                <a:gd name="T30" fmla="*/ 136 w 216"/>
                <a:gd name="T31" fmla="*/ 164 h 206"/>
                <a:gd name="T32" fmla="*/ 116 w 216"/>
                <a:gd name="T33" fmla="*/ 166 h 206"/>
                <a:gd name="T34" fmla="*/ 92 w 216"/>
                <a:gd name="T35" fmla="*/ 164 h 206"/>
                <a:gd name="T36" fmla="*/ 76 w 216"/>
                <a:gd name="T37" fmla="*/ 154 h 206"/>
                <a:gd name="T38" fmla="*/ 66 w 216"/>
                <a:gd name="T39" fmla="*/ 140 h 206"/>
                <a:gd name="T40" fmla="*/ 64 w 216"/>
                <a:gd name="T41" fmla="*/ 122 h 206"/>
                <a:gd name="T42" fmla="*/ 206 w 216"/>
                <a:gd name="T43" fmla="*/ 122 h 206"/>
                <a:gd name="T44" fmla="*/ 216 w 216"/>
                <a:gd name="T45" fmla="*/ 72 h 206"/>
                <a:gd name="T46" fmla="*/ 214 w 216"/>
                <a:gd name="T47" fmla="*/ 50 h 206"/>
                <a:gd name="T48" fmla="*/ 206 w 216"/>
                <a:gd name="T49" fmla="*/ 32 h 206"/>
                <a:gd name="T50" fmla="*/ 194 w 216"/>
                <a:gd name="T51" fmla="*/ 18 h 206"/>
                <a:gd name="T52" fmla="*/ 178 w 216"/>
                <a:gd name="T53" fmla="*/ 8 h 206"/>
                <a:gd name="T54" fmla="*/ 158 w 216"/>
                <a:gd name="T55" fmla="*/ 2 h 206"/>
                <a:gd name="T56" fmla="*/ 132 w 216"/>
                <a:gd name="T57" fmla="*/ 0 h 206"/>
                <a:gd name="T58" fmla="*/ 70 w 216"/>
                <a:gd name="T59" fmla="*/ 88 h 206"/>
                <a:gd name="T60" fmla="*/ 74 w 216"/>
                <a:gd name="T61" fmla="*/ 76 h 206"/>
                <a:gd name="T62" fmla="*/ 84 w 216"/>
                <a:gd name="T63" fmla="*/ 58 h 206"/>
                <a:gd name="T64" fmla="*/ 96 w 216"/>
                <a:gd name="T65" fmla="*/ 46 h 206"/>
                <a:gd name="T66" fmla="*/ 114 w 216"/>
                <a:gd name="T67" fmla="*/ 40 h 206"/>
                <a:gd name="T68" fmla="*/ 122 w 216"/>
                <a:gd name="T69" fmla="*/ 40 h 206"/>
                <a:gd name="T70" fmla="*/ 140 w 216"/>
                <a:gd name="T71" fmla="*/ 42 h 206"/>
                <a:gd name="T72" fmla="*/ 148 w 216"/>
                <a:gd name="T73" fmla="*/ 52 h 206"/>
                <a:gd name="T74" fmla="*/ 152 w 216"/>
                <a:gd name="T75" fmla="*/ 68 h 206"/>
                <a:gd name="T76" fmla="*/ 148 w 216"/>
                <a:gd name="T77" fmla="*/ 88 h 2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6" h="206">
                  <a:moveTo>
                    <a:pt x="132" y="0"/>
                  </a:moveTo>
                  <a:lnTo>
                    <a:pt x="132" y="0"/>
                  </a:lnTo>
                  <a:lnTo>
                    <a:pt x="108" y="2"/>
                  </a:lnTo>
                  <a:lnTo>
                    <a:pt x="86" y="8"/>
                  </a:lnTo>
                  <a:lnTo>
                    <a:pt x="66" y="16"/>
                  </a:lnTo>
                  <a:lnTo>
                    <a:pt x="48" y="30"/>
                  </a:lnTo>
                  <a:lnTo>
                    <a:pt x="32" y="44"/>
                  </a:lnTo>
                  <a:lnTo>
                    <a:pt x="20" y="62"/>
                  </a:lnTo>
                  <a:lnTo>
                    <a:pt x="10" y="82"/>
                  </a:lnTo>
                  <a:lnTo>
                    <a:pt x="4" y="102"/>
                  </a:lnTo>
                  <a:lnTo>
                    <a:pt x="0" y="126"/>
                  </a:lnTo>
                  <a:lnTo>
                    <a:pt x="2" y="146"/>
                  </a:lnTo>
                  <a:lnTo>
                    <a:pt x="4" y="156"/>
                  </a:lnTo>
                  <a:lnTo>
                    <a:pt x="8" y="164"/>
                  </a:lnTo>
                  <a:lnTo>
                    <a:pt x="12" y="172"/>
                  </a:lnTo>
                  <a:lnTo>
                    <a:pt x="16" y="180"/>
                  </a:lnTo>
                  <a:lnTo>
                    <a:pt x="24" y="186"/>
                  </a:lnTo>
                  <a:lnTo>
                    <a:pt x="30" y="192"/>
                  </a:lnTo>
                  <a:lnTo>
                    <a:pt x="48" y="200"/>
                  </a:lnTo>
                  <a:lnTo>
                    <a:pt x="72" y="206"/>
                  </a:lnTo>
                  <a:lnTo>
                    <a:pt x="98" y="206"/>
                  </a:lnTo>
                  <a:lnTo>
                    <a:pt x="124" y="206"/>
                  </a:lnTo>
                  <a:lnTo>
                    <a:pt x="146" y="202"/>
                  </a:lnTo>
                  <a:lnTo>
                    <a:pt x="166" y="196"/>
                  </a:lnTo>
                  <a:lnTo>
                    <a:pt x="184" y="190"/>
                  </a:lnTo>
                  <a:lnTo>
                    <a:pt x="192" y="146"/>
                  </a:lnTo>
                  <a:lnTo>
                    <a:pt x="176" y="154"/>
                  </a:lnTo>
                  <a:lnTo>
                    <a:pt x="156" y="160"/>
                  </a:lnTo>
                  <a:lnTo>
                    <a:pt x="136" y="164"/>
                  </a:lnTo>
                  <a:lnTo>
                    <a:pt x="116" y="166"/>
                  </a:lnTo>
                  <a:lnTo>
                    <a:pt x="104" y="166"/>
                  </a:lnTo>
                  <a:lnTo>
                    <a:pt x="92" y="164"/>
                  </a:lnTo>
                  <a:lnTo>
                    <a:pt x="84" y="160"/>
                  </a:lnTo>
                  <a:lnTo>
                    <a:pt x="76" y="154"/>
                  </a:lnTo>
                  <a:lnTo>
                    <a:pt x="70" y="148"/>
                  </a:lnTo>
                  <a:lnTo>
                    <a:pt x="66" y="140"/>
                  </a:lnTo>
                  <a:lnTo>
                    <a:pt x="64" y="132"/>
                  </a:lnTo>
                  <a:lnTo>
                    <a:pt x="64" y="122"/>
                  </a:lnTo>
                  <a:lnTo>
                    <a:pt x="206" y="122"/>
                  </a:lnTo>
                  <a:lnTo>
                    <a:pt x="212" y="96"/>
                  </a:lnTo>
                  <a:lnTo>
                    <a:pt x="216" y="72"/>
                  </a:lnTo>
                  <a:lnTo>
                    <a:pt x="214" y="60"/>
                  </a:lnTo>
                  <a:lnTo>
                    <a:pt x="214" y="50"/>
                  </a:lnTo>
                  <a:lnTo>
                    <a:pt x="210" y="42"/>
                  </a:lnTo>
                  <a:lnTo>
                    <a:pt x="206" y="32"/>
                  </a:lnTo>
                  <a:lnTo>
                    <a:pt x="200" y="26"/>
                  </a:lnTo>
                  <a:lnTo>
                    <a:pt x="194" y="18"/>
                  </a:lnTo>
                  <a:lnTo>
                    <a:pt x="188" y="14"/>
                  </a:lnTo>
                  <a:lnTo>
                    <a:pt x="178" y="8"/>
                  </a:lnTo>
                  <a:lnTo>
                    <a:pt x="168" y="4"/>
                  </a:lnTo>
                  <a:lnTo>
                    <a:pt x="158" y="2"/>
                  </a:lnTo>
                  <a:lnTo>
                    <a:pt x="132" y="0"/>
                  </a:lnTo>
                  <a:close/>
                  <a:moveTo>
                    <a:pt x="148" y="88"/>
                  </a:moveTo>
                  <a:lnTo>
                    <a:pt x="70" y="88"/>
                  </a:lnTo>
                  <a:lnTo>
                    <a:pt x="74" y="76"/>
                  </a:lnTo>
                  <a:lnTo>
                    <a:pt x="78" y="66"/>
                  </a:lnTo>
                  <a:lnTo>
                    <a:pt x="84" y="58"/>
                  </a:lnTo>
                  <a:lnTo>
                    <a:pt x="90" y="52"/>
                  </a:lnTo>
                  <a:lnTo>
                    <a:pt x="96" y="46"/>
                  </a:lnTo>
                  <a:lnTo>
                    <a:pt x="104" y="42"/>
                  </a:lnTo>
                  <a:lnTo>
                    <a:pt x="114" y="40"/>
                  </a:lnTo>
                  <a:lnTo>
                    <a:pt x="122" y="40"/>
                  </a:lnTo>
                  <a:lnTo>
                    <a:pt x="132" y="40"/>
                  </a:lnTo>
                  <a:lnTo>
                    <a:pt x="140" y="42"/>
                  </a:lnTo>
                  <a:lnTo>
                    <a:pt x="144" y="46"/>
                  </a:lnTo>
                  <a:lnTo>
                    <a:pt x="148" y="52"/>
                  </a:lnTo>
                  <a:lnTo>
                    <a:pt x="152" y="60"/>
                  </a:lnTo>
                  <a:lnTo>
                    <a:pt x="152" y="68"/>
                  </a:lnTo>
                  <a:lnTo>
                    <a:pt x="150" y="76"/>
                  </a:lnTo>
                  <a:lnTo>
                    <a:pt x="148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2"/>
            <p:cNvSpPr>
              <a:spLocks/>
            </p:cNvSpPr>
            <p:nvPr userDrawn="1"/>
          </p:nvSpPr>
          <p:spPr bwMode="auto">
            <a:xfrm>
              <a:off x="15041089" y="2680088"/>
              <a:ext cx="1009214" cy="566723"/>
            </a:xfrm>
            <a:custGeom>
              <a:avLst/>
              <a:gdLst>
                <a:gd name="T0" fmla="*/ 288 w 520"/>
                <a:gd name="T1" fmla="*/ 280 h 292"/>
                <a:gd name="T2" fmla="*/ 388 w 520"/>
                <a:gd name="T3" fmla="*/ 130 h 292"/>
                <a:gd name="T4" fmla="*/ 396 w 520"/>
                <a:gd name="T5" fmla="*/ 124 h 292"/>
                <a:gd name="T6" fmla="*/ 412 w 520"/>
                <a:gd name="T7" fmla="*/ 118 h 292"/>
                <a:gd name="T8" fmla="*/ 420 w 520"/>
                <a:gd name="T9" fmla="*/ 118 h 292"/>
                <a:gd name="T10" fmla="*/ 436 w 520"/>
                <a:gd name="T11" fmla="*/ 120 h 292"/>
                <a:gd name="T12" fmla="*/ 444 w 520"/>
                <a:gd name="T13" fmla="*/ 128 h 292"/>
                <a:gd name="T14" fmla="*/ 448 w 520"/>
                <a:gd name="T15" fmla="*/ 138 h 292"/>
                <a:gd name="T16" fmla="*/ 420 w 520"/>
                <a:gd name="T17" fmla="*/ 280 h 292"/>
                <a:gd name="T18" fmla="*/ 518 w 520"/>
                <a:gd name="T19" fmla="*/ 144 h 292"/>
                <a:gd name="T20" fmla="*/ 520 w 520"/>
                <a:gd name="T21" fmla="*/ 130 h 292"/>
                <a:gd name="T22" fmla="*/ 516 w 520"/>
                <a:gd name="T23" fmla="*/ 106 h 292"/>
                <a:gd name="T24" fmla="*/ 500 w 520"/>
                <a:gd name="T25" fmla="*/ 88 h 292"/>
                <a:gd name="T26" fmla="*/ 470 w 520"/>
                <a:gd name="T27" fmla="*/ 78 h 292"/>
                <a:gd name="T28" fmla="*/ 450 w 520"/>
                <a:gd name="T29" fmla="*/ 76 h 292"/>
                <a:gd name="T30" fmla="*/ 424 w 520"/>
                <a:gd name="T31" fmla="*/ 82 h 292"/>
                <a:gd name="T32" fmla="*/ 396 w 520"/>
                <a:gd name="T33" fmla="*/ 94 h 292"/>
                <a:gd name="T34" fmla="*/ 346 w 520"/>
                <a:gd name="T35" fmla="*/ 10 h 292"/>
                <a:gd name="T36" fmla="*/ 316 w 520"/>
                <a:gd name="T37" fmla="*/ 146 h 292"/>
                <a:gd name="T38" fmla="*/ 282 w 520"/>
                <a:gd name="T39" fmla="*/ 174 h 292"/>
                <a:gd name="T40" fmla="*/ 248 w 520"/>
                <a:gd name="T41" fmla="*/ 196 h 292"/>
                <a:gd name="T42" fmla="*/ 214 w 520"/>
                <a:gd name="T43" fmla="*/ 210 h 292"/>
                <a:gd name="T44" fmla="*/ 182 w 520"/>
                <a:gd name="T45" fmla="*/ 218 h 292"/>
                <a:gd name="T46" fmla="*/ 152 w 520"/>
                <a:gd name="T47" fmla="*/ 220 h 292"/>
                <a:gd name="T48" fmla="*/ 124 w 520"/>
                <a:gd name="T49" fmla="*/ 214 h 292"/>
                <a:gd name="T50" fmla="*/ 102 w 520"/>
                <a:gd name="T51" fmla="*/ 206 h 292"/>
                <a:gd name="T52" fmla="*/ 86 w 520"/>
                <a:gd name="T53" fmla="*/ 190 h 292"/>
                <a:gd name="T54" fmla="*/ 76 w 520"/>
                <a:gd name="T55" fmla="*/ 176 h 292"/>
                <a:gd name="T56" fmla="*/ 64 w 520"/>
                <a:gd name="T57" fmla="*/ 140 h 292"/>
                <a:gd name="T58" fmla="*/ 68 w 520"/>
                <a:gd name="T59" fmla="*/ 92 h 292"/>
                <a:gd name="T60" fmla="*/ 92 w 520"/>
                <a:gd name="T61" fmla="*/ 38 h 292"/>
                <a:gd name="T62" fmla="*/ 114 w 520"/>
                <a:gd name="T63" fmla="*/ 8 h 292"/>
                <a:gd name="T64" fmla="*/ 116 w 520"/>
                <a:gd name="T65" fmla="*/ 2 h 292"/>
                <a:gd name="T66" fmla="*/ 114 w 520"/>
                <a:gd name="T67" fmla="*/ 0 h 292"/>
                <a:gd name="T68" fmla="*/ 112 w 520"/>
                <a:gd name="T69" fmla="*/ 0 h 292"/>
                <a:gd name="T70" fmla="*/ 86 w 520"/>
                <a:gd name="T71" fmla="*/ 18 h 292"/>
                <a:gd name="T72" fmla="*/ 58 w 520"/>
                <a:gd name="T73" fmla="*/ 44 h 292"/>
                <a:gd name="T74" fmla="*/ 36 w 520"/>
                <a:gd name="T75" fmla="*/ 76 h 292"/>
                <a:gd name="T76" fmla="*/ 16 w 520"/>
                <a:gd name="T77" fmla="*/ 114 h 292"/>
                <a:gd name="T78" fmla="*/ 4 w 520"/>
                <a:gd name="T79" fmla="*/ 152 h 292"/>
                <a:gd name="T80" fmla="*/ 0 w 520"/>
                <a:gd name="T81" fmla="*/ 192 h 292"/>
                <a:gd name="T82" fmla="*/ 8 w 520"/>
                <a:gd name="T83" fmla="*/ 228 h 292"/>
                <a:gd name="T84" fmla="*/ 28 w 520"/>
                <a:gd name="T85" fmla="*/ 260 h 292"/>
                <a:gd name="T86" fmla="*/ 42 w 520"/>
                <a:gd name="T87" fmla="*/ 272 h 292"/>
                <a:gd name="T88" fmla="*/ 74 w 520"/>
                <a:gd name="T89" fmla="*/ 288 h 292"/>
                <a:gd name="T90" fmla="*/ 108 w 520"/>
                <a:gd name="T91" fmla="*/ 292 h 292"/>
                <a:gd name="T92" fmla="*/ 146 w 520"/>
                <a:gd name="T93" fmla="*/ 288 h 292"/>
                <a:gd name="T94" fmla="*/ 186 w 520"/>
                <a:gd name="T95" fmla="*/ 278 h 292"/>
                <a:gd name="T96" fmla="*/ 224 w 520"/>
                <a:gd name="T97" fmla="*/ 258 h 292"/>
                <a:gd name="T98" fmla="*/ 260 w 520"/>
                <a:gd name="T99" fmla="*/ 234 h 292"/>
                <a:gd name="T100" fmla="*/ 292 w 520"/>
                <a:gd name="T101" fmla="*/ 206 h 292"/>
                <a:gd name="T102" fmla="*/ 306 w 520"/>
                <a:gd name="T103" fmla="*/ 190 h 2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20" h="292">
                  <a:moveTo>
                    <a:pt x="306" y="190"/>
                  </a:moveTo>
                  <a:lnTo>
                    <a:pt x="288" y="280"/>
                  </a:lnTo>
                  <a:lnTo>
                    <a:pt x="356" y="280"/>
                  </a:lnTo>
                  <a:lnTo>
                    <a:pt x="388" y="130"/>
                  </a:lnTo>
                  <a:lnTo>
                    <a:pt x="396" y="124"/>
                  </a:lnTo>
                  <a:lnTo>
                    <a:pt x="402" y="120"/>
                  </a:lnTo>
                  <a:lnTo>
                    <a:pt x="412" y="118"/>
                  </a:lnTo>
                  <a:lnTo>
                    <a:pt x="420" y="118"/>
                  </a:lnTo>
                  <a:lnTo>
                    <a:pt x="428" y="118"/>
                  </a:lnTo>
                  <a:lnTo>
                    <a:pt x="436" y="120"/>
                  </a:lnTo>
                  <a:lnTo>
                    <a:pt x="440" y="124"/>
                  </a:lnTo>
                  <a:lnTo>
                    <a:pt x="444" y="128"/>
                  </a:lnTo>
                  <a:lnTo>
                    <a:pt x="446" y="132"/>
                  </a:lnTo>
                  <a:lnTo>
                    <a:pt x="448" y="138"/>
                  </a:lnTo>
                  <a:lnTo>
                    <a:pt x="446" y="150"/>
                  </a:lnTo>
                  <a:lnTo>
                    <a:pt x="420" y="280"/>
                  </a:lnTo>
                  <a:lnTo>
                    <a:pt x="490" y="280"/>
                  </a:lnTo>
                  <a:lnTo>
                    <a:pt x="518" y="144"/>
                  </a:lnTo>
                  <a:lnTo>
                    <a:pt x="520" y="130"/>
                  </a:lnTo>
                  <a:lnTo>
                    <a:pt x="520" y="118"/>
                  </a:lnTo>
                  <a:lnTo>
                    <a:pt x="516" y="106"/>
                  </a:lnTo>
                  <a:lnTo>
                    <a:pt x="510" y="96"/>
                  </a:lnTo>
                  <a:lnTo>
                    <a:pt x="500" y="88"/>
                  </a:lnTo>
                  <a:lnTo>
                    <a:pt x="488" y="82"/>
                  </a:lnTo>
                  <a:lnTo>
                    <a:pt x="470" y="78"/>
                  </a:lnTo>
                  <a:lnTo>
                    <a:pt x="450" y="76"/>
                  </a:lnTo>
                  <a:lnTo>
                    <a:pt x="438" y="78"/>
                  </a:lnTo>
                  <a:lnTo>
                    <a:pt x="424" y="82"/>
                  </a:lnTo>
                  <a:lnTo>
                    <a:pt x="408" y="86"/>
                  </a:lnTo>
                  <a:lnTo>
                    <a:pt x="396" y="94"/>
                  </a:lnTo>
                  <a:lnTo>
                    <a:pt x="414" y="10"/>
                  </a:lnTo>
                  <a:lnTo>
                    <a:pt x="346" y="10"/>
                  </a:lnTo>
                  <a:lnTo>
                    <a:pt x="316" y="146"/>
                  </a:lnTo>
                  <a:lnTo>
                    <a:pt x="300" y="162"/>
                  </a:lnTo>
                  <a:lnTo>
                    <a:pt x="282" y="174"/>
                  </a:lnTo>
                  <a:lnTo>
                    <a:pt x="266" y="186"/>
                  </a:lnTo>
                  <a:lnTo>
                    <a:pt x="248" y="196"/>
                  </a:lnTo>
                  <a:lnTo>
                    <a:pt x="232" y="204"/>
                  </a:lnTo>
                  <a:lnTo>
                    <a:pt x="214" y="210"/>
                  </a:lnTo>
                  <a:lnTo>
                    <a:pt x="198" y="216"/>
                  </a:lnTo>
                  <a:lnTo>
                    <a:pt x="182" y="218"/>
                  </a:lnTo>
                  <a:lnTo>
                    <a:pt x="166" y="220"/>
                  </a:lnTo>
                  <a:lnTo>
                    <a:pt x="152" y="220"/>
                  </a:lnTo>
                  <a:lnTo>
                    <a:pt x="138" y="218"/>
                  </a:lnTo>
                  <a:lnTo>
                    <a:pt x="124" y="214"/>
                  </a:lnTo>
                  <a:lnTo>
                    <a:pt x="112" y="210"/>
                  </a:lnTo>
                  <a:lnTo>
                    <a:pt x="102" y="206"/>
                  </a:lnTo>
                  <a:lnTo>
                    <a:pt x="92" y="198"/>
                  </a:lnTo>
                  <a:lnTo>
                    <a:pt x="86" y="190"/>
                  </a:lnTo>
                  <a:lnTo>
                    <a:pt x="76" y="176"/>
                  </a:lnTo>
                  <a:lnTo>
                    <a:pt x="68" y="160"/>
                  </a:lnTo>
                  <a:lnTo>
                    <a:pt x="64" y="140"/>
                  </a:lnTo>
                  <a:lnTo>
                    <a:pt x="64" y="118"/>
                  </a:lnTo>
                  <a:lnTo>
                    <a:pt x="68" y="92"/>
                  </a:lnTo>
                  <a:lnTo>
                    <a:pt x="78" y="66"/>
                  </a:lnTo>
                  <a:lnTo>
                    <a:pt x="92" y="38"/>
                  </a:lnTo>
                  <a:lnTo>
                    <a:pt x="114" y="8"/>
                  </a:lnTo>
                  <a:lnTo>
                    <a:pt x="114" y="6"/>
                  </a:lnTo>
                  <a:lnTo>
                    <a:pt x="116" y="2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00" y="8"/>
                  </a:lnTo>
                  <a:lnTo>
                    <a:pt x="86" y="18"/>
                  </a:lnTo>
                  <a:lnTo>
                    <a:pt x="72" y="30"/>
                  </a:lnTo>
                  <a:lnTo>
                    <a:pt x="58" y="44"/>
                  </a:lnTo>
                  <a:lnTo>
                    <a:pt x="46" y="60"/>
                  </a:lnTo>
                  <a:lnTo>
                    <a:pt x="36" y="76"/>
                  </a:lnTo>
                  <a:lnTo>
                    <a:pt x="24" y="94"/>
                  </a:lnTo>
                  <a:lnTo>
                    <a:pt x="16" y="114"/>
                  </a:lnTo>
                  <a:lnTo>
                    <a:pt x="8" y="134"/>
                  </a:lnTo>
                  <a:lnTo>
                    <a:pt x="4" y="152"/>
                  </a:lnTo>
                  <a:lnTo>
                    <a:pt x="0" y="172"/>
                  </a:lnTo>
                  <a:lnTo>
                    <a:pt x="0" y="192"/>
                  </a:lnTo>
                  <a:lnTo>
                    <a:pt x="2" y="210"/>
                  </a:lnTo>
                  <a:lnTo>
                    <a:pt x="8" y="228"/>
                  </a:lnTo>
                  <a:lnTo>
                    <a:pt x="16" y="244"/>
                  </a:lnTo>
                  <a:lnTo>
                    <a:pt x="28" y="260"/>
                  </a:lnTo>
                  <a:lnTo>
                    <a:pt x="42" y="272"/>
                  </a:lnTo>
                  <a:lnTo>
                    <a:pt x="56" y="280"/>
                  </a:lnTo>
                  <a:lnTo>
                    <a:pt x="74" y="288"/>
                  </a:lnTo>
                  <a:lnTo>
                    <a:pt x="90" y="292"/>
                  </a:lnTo>
                  <a:lnTo>
                    <a:pt x="108" y="292"/>
                  </a:lnTo>
                  <a:lnTo>
                    <a:pt x="128" y="292"/>
                  </a:lnTo>
                  <a:lnTo>
                    <a:pt x="146" y="288"/>
                  </a:lnTo>
                  <a:lnTo>
                    <a:pt x="166" y="284"/>
                  </a:lnTo>
                  <a:lnTo>
                    <a:pt x="186" y="278"/>
                  </a:lnTo>
                  <a:lnTo>
                    <a:pt x="204" y="268"/>
                  </a:lnTo>
                  <a:lnTo>
                    <a:pt x="224" y="258"/>
                  </a:lnTo>
                  <a:lnTo>
                    <a:pt x="242" y="248"/>
                  </a:lnTo>
                  <a:lnTo>
                    <a:pt x="260" y="234"/>
                  </a:lnTo>
                  <a:lnTo>
                    <a:pt x="276" y="220"/>
                  </a:lnTo>
                  <a:lnTo>
                    <a:pt x="292" y="206"/>
                  </a:lnTo>
                  <a:lnTo>
                    <a:pt x="306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3"/>
            <p:cNvSpPr>
              <a:spLocks/>
            </p:cNvSpPr>
            <p:nvPr userDrawn="1"/>
          </p:nvSpPr>
          <p:spPr bwMode="auto">
            <a:xfrm>
              <a:off x="16504449" y="2827591"/>
              <a:ext cx="648226" cy="395929"/>
            </a:xfrm>
            <a:custGeom>
              <a:avLst/>
              <a:gdLst>
                <a:gd name="T0" fmla="*/ 266 w 334"/>
                <a:gd name="T1" fmla="*/ 0 h 204"/>
                <a:gd name="T2" fmla="*/ 266 w 334"/>
                <a:gd name="T3" fmla="*/ 0 h 204"/>
                <a:gd name="T4" fmla="*/ 244 w 334"/>
                <a:gd name="T5" fmla="*/ 2 h 204"/>
                <a:gd name="T6" fmla="*/ 226 w 334"/>
                <a:gd name="T7" fmla="*/ 8 h 204"/>
                <a:gd name="T8" fmla="*/ 210 w 334"/>
                <a:gd name="T9" fmla="*/ 14 h 204"/>
                <a:gd name="T10" fmla="*/ 196 w 334"/>
                <a:gd name="T11" fmla="*/ 22 h 204"/>
                <a:gd name="T12" fmla="*/ 196 w 334"/>
                <a:gd name="T13" fmla="*/ 22 h 204"/>
                <a:gd name="T14" fmla="*/ 186 w 334"/>
                <a:gd name="T15" fmla="*/ 14 h 204"/>
                <a:gd name="T16" fmla="*/ 174 w 334"/>
                <a:gd name="T17" fmla="*/ 8 h 204"/>
                <a:gd name="T18" fmla="*/ 156 w 334"/>
                <a:gd name="T19" fmla="*/ 2 h 204"/>
                <a:gd name="T20" fmla="*/ 130 w 334"/>
                <a:gd name="T21" fmla="*/ 0 h 204"/>
                <a:gd name="T22" fmla="*/ 130 w 334"/>
                <a:gd name="T23" fmla="*/ 0 h 204"/>
                <a:gd name="T24" fmla="*/ 114 w 334"/>
                <a:gd name="T25" fmla="*/ 0 h 204"/>
                <a:gd name="T26" fmla="*/ 100 w 334"/>
                <a:gd name="T27" fmla="*/ 2 h 204"/>
                <a:gd name="T28" fmla="*/ 74 w 334"/>
                <a:gd name="T29" fmla="*/ 8 h 204"/>
                <a:gd name="T30" fmla="*/ 54 w 334"/>
                <a:gd name="T31" fmla="*/ 18 h 204"/>
                <a:gd name="T32" fmla="*/ 36 w 334"/>
                <a:gd name="T33" fmla="*/ 28 h 204"/>
                <a:gd name="T34" fmla="*/ 0 w 334"/>
                <a:gd name="T35" fmla="*/ 204 h 204"/>
                <a:gd name="T36" fmla="*/ 68 w 334"/>
                <a:gd name="T37" fmla="*/ 204 h 204"/>
                <a:gd name="T38" fmla="*/ 100 w 334"/>
                <a:gd name="T39" fmla="*/ 50 h 204"/>
                <a:gd name="T40" fmla="*/ 100 w 334"/>
                <a:gd name="T41" fmla="*/ 50 h 204"/>
                <a:gd name="T42" fmla="*/ 106 w 334"/>
                <a:gd name="T43" fmla="*/ 46 h 204"/>
                <a:gd name="T44" fmla="*/ 112 w 334"/>
                <a:gd name="T45" fmla="*/ 44 h 204"/>
                <a:gd name="T46" fmla="*/ 120 w 334"/>
                <a:gd name="T47" fmla="*/ 42 h 204"/>
                <a:gd name="T48" fmla="*/ 126 w 334"/>
                <a:gd name="T49" fmla="*/ 40 h 204"/>
                <a:gd name="T50" fmla="*/ 126 w 334"/>
                <a:gd name="T51" fmla="*/ 40 h 204"/>
                <a:gd name="T52" fmla="*/ 134 w 334"/>
                <a:gd name="T53" fmla="*/ 42 h 204"/>
                <a:gd name="T54" fmla="*/ 138 w 334"/>
                <a:gd name="T55" fmla="*/ 42 h 204"/>
                <a:gd name="T56" fmla="*/ 142 w 334"/>
                <a:gd name="T57" fmla="*/ 46 h 204"/>
                <a:gd name="T58" fmla="*/ 144 w 334"/>
                <a:gd name="T59" fmla="*/ 48 h 204"/>
                <a:gd name="T60" fmla="*/ 148 w 334"/>
                <a:gd name="T61" fmla="*/ 58 h 204"/>
                <a:gd name="T62" fmla="*/ 146 w 334"/>
                <a:gd name="T63" fmla="*/ 68 h 204"/>
                <a:gd name="T64" fmla="*/ 118 w 334"/>
                <a:gd name="T65" fmla="*/ 204 h 204"/>
                <a:gd name="T66" fmla="*/ 184 w 334"/>
                <a:gd name="T67" fmla="*/ 204 h 204"/>
                <a:gd name="T68" fmla="*/ 216 w 334"/>
                <a:gd name="T69" fmla="*/ 50 h 204"/>
                <a:gd name="T70" fmla="*/ 216 w 334"/>
                <a:gd name="T71" fmla="*/ 50 h 204"/>
                <a:gd name="T72" fmla="*/ 228 w 334"/>
                <a:gd name="T73" fmla="*/ 44 h 204"/>
                <a:gd name="T74" fmla="*/ 234 w 334"/>
                <a:gd name="T75" fmla="*/ 42 h 204"/>
                <a:gd name="T76" fmla="*/ 242 w 334"/>
                <a:gd name="T77" fmla="*/ 40 h 204"/>
                <a:gd name="T78" fmla="*/ 242 w 334"/>
                <a:gd name="T79" fmla="*/ 40 h 204"/>
                <a:gd name="T80" fmla="*/ 248 w 334"/>
                <a:gd name="T81" fmla="*/ 42 h 204"/>
                <a:gd name="T82" fmla="*/ 254 w 334"/>
                <a:gd name="T83" fmla="*/ 42 h 204"/>
                <a:gd name="T84" fmla="*/ 258 w 334"/>
                <a:gd name="T85" fmla="*/ 46 h 204"/>
                <a:gd name="T86" fmla="*/ 260 w 334"/>
                <a:gd name="T87" fmla="*/ 48 h 204"/>
                <a:gd name="T88" fmla="*/ 262 w 334"/>
                <a:gd name="T89" fmla="*/ 56 h 204"/>
                <a:gd name="T90" fmla="*/ 262 w 334"/>
                <a:gd name="T91" fmla="*/ 68 h 204"/>
                <a:gd name="T92" fmla="*/ 232 w 334"/>
                <a:gd name="T93" fmla="*/ 204 h 204"/>
                <a:gd name="T94" fmla="*/ 302 w 334"/>
                <a:gd name="T95" fmla="*/ 204 h 204"/>
                <a:gd name="T96" fmla="*/ 332 w 334"/>
                <a:gd name="T97" fmla="*/ 62 h 204"/>
                <a:gd name="T98" fmla="*/ 332 w 334"/>
                <a:gd name="T99" fmla="*/ 62 h 204"/>
                <a:gd name="T100" fmla="*/ 334 w 334"/>
                <a:gd name="T101" fmla="*/ 48 h 204"/>
                <a:gd name="T102" fmla="*/ 332 w 334"/>
                <a:gd name="T103" fmla="*/ 36 h 204"/>
                <a:gd name="T104" fmla="*/ 328 w 334"/>
                <a:gd name="T105" fmla="*/ 26 h 204"/>
                <a:gd name="T106" fmla="*/ 320 w 334"/>
                <a:gd name="T107" fmla="*/ 16 h 204"/>
                <a:gd name="T108" fmla="*/ 310 w 334"/>
                <a:gd name="T109" fmla="*/ 10 h 204"/>
                <a:gd name="T110" fmla="*/ 298 w 334"/>
                <a:gd name="T111" fmla="*/ 4 h 204"/>
                <a:gd name="T112" fmla="*/ 282 w 334"/>
                <a:gd name="T113" fmla="*/ 2 h 204"/>
                <a:gd name="T114" fmla="*/ 266 w 334"/>
                <a:gd name="T115" fmla="*/ 0 h 204"/>
                <a:gd name="T116" fmla="*/ 266 w 334"/>
                <a:gd name="T117" fmla="*/ 0 h 2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34" h="204">
                  <a:moveTo>
                    <a:pt x="266" y="0"/>
                  </a:moveTo>
                  <a:lnTo>
                    <a:pt x="266" y="0"/>
                  </a:lnTo>
                  <a:lnTo>
                    <a:pt x="244" y="2"/>
                  </a:lnTo>
                  <a:lnTo>
                    <a:pt x="226" y="8"/>
                  </a:lnTo>
                  <a:lnTo>
                    <a:pt x="210" y="14"/>
                  </a:lnTo>
                  <a:lnTo>
                    <a:pt x="196" y="22"/>
                  </a:lnTo>
                  <a:lnTo>
                    <a:pt x="186" y="14"/>
                  </a:lnTo>
                  <a:lnTo>
                    <a:pt x="174" y="8"/>
                  </a:lnTo>
                  <a:lnTo>
                    <a:pt x="156" y="2"/>
                  </a:lnTo>
                  <a:lnTo>
                    <a:pt x="130" y="0"/>
                  </a:lnTo>
                  <a:lnTo>
                    <a:pt x="114" y="0"/>
                  </a:lnTo>
                  <a:lnTo>
                    <a:pt x="100" y="2"/>
                  </a:lnTo>
                  <a:lnTo>
                    <a:pt x="74" y="8"/>
                  </a:lnTo>
                  <a:lnTo>
                    <a:pt x="54" y="18"/>
                  </a:lnTo>
                  <a:lnTo>
                    <a:pt x="36" y="28"/>
                  </a:lnTo>
                  <a:lnTo>
                    <a:pt x="0" y="204"/>
                  </a:lnTo>
                  <a:lnTo>
                    <a:pt x="68" y="204"/>
                  </a:lnTo>
                  <a:lnTo>
                    <a:pt x="100" y="50"/>
                  </a:lnTo>
                  <a:lnTo>
                    <a:pt x="106" y="46"/>
                  </a:lnTo>
                  <a:lnTo>
                    <a:pt x="112" y="44"/>
                  </a:lnTo>
                  <a:lnTo>
                    <a:pt x="120" y="42"/>
                  </a:lnTo>
                  <a:lnTo>
                    <a:pt x="126" y="40"/>
                  </a:lnTo>
                  <a:lnTo>
                    <a:pt x="134" y="42"/>
                  </a:lnTo>
                  <a:lnTo>
                    <a:pt x="138" y="42"/>
                  </a:lnTo>
                  <a:lnTo>
                    <a:pt x="142" y="46"/>
                  </a:lnTo>
                  <a:lnTo>
                    <a:pt x="144" y="48"/>
                  </a:lnTo>
                  <a:lnTo>
                    <a:pt x="148" y="58"/>
                  </a:lnTo>
                  <a:lnTo>
                    <a:pt x="146" y="68"/>
                  </a:lnTo>
                  <a:lnTo>
                    <a:pt x="118" y="204"/>
                  </a:lnTo>
                  <a:lnTo>
                    <a:pt x="184" y="204"/>
                  </a:lnTo>
                  <a:lnTo>
                    <a:pt x="216" y="50"/>
                  </a:lnTo>
                  <a:lnTo>
                    <a:pt x="228" y="44"/>
                  </a:lnTo>
                  <a:lnTo>
                    <a:pt x="234" y="42"/>
                  </a:lnTo>
                  <a:lnTo>
                    <a:pt x="242" y="40"/>
                  </a:lnTo>
                  <a:lnTo>
                    <a:pt x="248" y="42"/>
                  </a:lnTo>
                  <a:lnTo>
                    <a:pt x="254" y="42"/>
                  </a:lnTo>
                  <a:lnTo>
                    <a:pt x="258" y="46"/>
                  </a:lnTo>
                  <a:lnTo>
                    <a:pt x="260" y="48"/>
                  </a:lnTo>
                  <a:lnTo>
                    <a:pt x="262" y="56"/>
                  </a:lnTo>
                  <a:lnTo>
                    <a:pt x="262" y="68"/>
                  </a:lnTo>
                  <a:lnTo>
                    <a:pt x="232" y="204"/>
                  </a:lnTo>
                  <a:lnTo>
                    <a:pt x="302" y="204"/>
                  </a:lnTo>
                  <a:lnTo>
                    <a:pt x="332" y="62"/>
                  </a:lnTo>
                  <a:lnTo>
                    <a:pt x="334" y="48"/>
                  </a:lnTo>
                  <a:lnTo>
                    <a:pt x="332" y="36"/>
                  </a:lnTo>
                  <a:lnTo>
                    <a:pt x="328" y="26"/>
                  </a:lnTo>
                  <a:lnTo>
                    <a:pt x="320" y="16"/>
                  </a:lnTo>
                  <a:lnTo>
                    <a:pt x="310" y="10"/>
                  </a:lnTo>
                  <a:lnTo>
                    <a:pt x="298" y="4"/>
                  </a:lnTo>
                  <a:lnTo>
                    <a:pt x="282" y="2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4"/>
            <p:cNvSpPr>
              <a:spLocks/>
            </p:cNvSpPr>
            <p:nvPr userDrawn="1"/>
          </p:nvSpPr>
          <p:spPr bwMode="auto">
            <a:xfrm>
              <a:off x="17393334" y="2827591"/>
              <a:ext cx="411449" cy="399811"/>
            </a:xfrm>
            <a:custGeom>
              <a:avLst/>
              <a:gdLst>
                <a:gd name="T0" fmla="*/ 148 w 212"/>
                <a:gd name="T1" fmla="*/ 44 h 206"/>
                <a:gd name="T2" fmla="*/ 178 w 212"/>
                <a:gd name="T3" fmla="*/ 50 h 206"/>
                <a:gd name="T4" fmla="*/ 202 w 212"/>
                <a:gd name="T5" fmla="*/ 62 h 206"/>
                <a:gd name="T6" fmla="*/ 212 w 212"/>
                <a:gd name="T7" fmla="*/ 16 h 206"/>
                <a:gd name="T8" fmla="*/ 188 w 212"/>
                <a:gd name="T9" fmla="*/ 6 h 206"/>
                <a:gd name="T10" fmla="*/ 144 w 212"/>
                <a:gd name="T11" fmla="*/ 0 h 206"/>
                <a:gd name="T12" fmla="*/ 118 w 212"/>
                <a:gd name="T13" fmla="*/ 2 h 206"/>
                <a:gd name="T14" fmla="*/ 74 w 212"/>
                <a:gd name="T15" fmla="*/ 14 h 206"/>
                <a:gd name="T16" fmla="*/ 36 w 212"/>
                <a:gd name="T17" fmla="*/ 40 h 206"/>
                <a:gd name="T18" fmla="*/ 10 w 212"/>
                <a:gd name="T19" fmla="*/ 80 h 206"/>
                <a:gd name="T20" fmla="*/ 2 w 212"/>
                <a:gd name="T21" fmla="*/ 102 h 206"/>
                <a:gd name="T22" fmla="*/ 0 w 212"/>
                <a:gd name="T23" fmla="*/ 126 h 206"/>
                <a:gd name="T24" fmla="*/ 2 w 212"/>
                <a:gd name="T25" fmla="*/ 148 h 206"/>
                <a:gd name="T26" fmla="*/ 8 w 212"/>
                <a:gd name="T27" fmla="*/ 166 h 206"/>
                <a:gd name="T28" fmla="*/ 18 w 212"/>
                <a:gd name="T29" fmla="*/ 180 h 206"/>
                <a:gd name="T30" fmla="*/ 34 w 212"/>
                <a:gd name="T31" fmla="*/ 192 h 206"/>
                <a:gd name="T32" fmla="*/ 74 w 212"/>
                <a:gd name="T33" fmla="*/ 206 h 206"/>
                <a:gd name="T34" fmla="*/ 100 w 212"/>
                <a:gd name="T35" fmla="*/ 206 h 206"/>
                <a:gd name="T36" fmla="*/ 144 w 212"/>
                <a:gd name="T37" fmla="*/ 202 h 206"/>
                <a:gd name="T38" fmla="*/ 176 w 212"/>
                <a:gd name="T39" fmla="*/ 190 h 206"/>
                <a:gd name="T40" fmla="*/ 186 w 212"/>
                <a:gd name="T41" fmla="*/ 140 h 206"/>
                <a:gd name="T42" fmla="*/ 156 w 212"/>
                <a:gd name="T43" fmla="*/ 156 h 206"/>
                <a:gd name="T44" fmla="*/ 120 w 212"/>
                <a:gd name="T45" fmla="*/ 164 h 206"/>
                <a:gd name="T46" fmla="*/ 108 w 212"/>
                <a:gd name="T47" fmla="*/ 162 h 206"/>
                <a:gd name="T48" fmla="*/ 88 w 212"/>
                <a:gd name="T49" fmla="*/ 156 h 206"/>
                <a:gd name="T50" fmla="*/ 76 w 212"/>
                <a:gd name="T51" fmla="*/ 140 h 206"/>
                <a:gd name="T52" fmla="*/ 72 w 212"/>
                <a:gd name="T53" fmla="*/ 116 h 206"/>
                <a:gd name="T54" fmla="*/ 72 w 212"/>
                <a:gd name="T55" fmla="*/ 102 h 206"/>
                <a:gd name="T56" fmla="*/ 82 w 212"/>
                <a:gd name="T57" fmla="*/ 76 h 206"/>
                <a:gd name="T58" fmla="*/ 100 w 212"/>
                <a:gd name="T59" fmla="*/ 58 h 206"/>
                <a:gd name="T60" fmla="*/ 122 w 212"/>
                <a:gd name="T61" fmla="*/ 48 h 206"/>
                <a:gd name="T62" fmla="*/ 148 w 212"/>
                <a:gd name="T63" fmla="*/ 44 h 20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2" h="206">
                  <a:moveTo>
                    <a:pt x="148" y="44"/>
                  </a:moveTo>
                  <a:lnTo>
                    <a:pt x="148" y="44"/>
                  </a:lnTo>
                  <a:lnTo>
                    <a:pt x="164" y="46"/>
                  </a:lnTo>
                  <a:lnTo>
                    <a:pt x="178" y="50"/>
                  </a:lnTo>
                  <a:lnTo>
                    <a:pt x="190" y="56"/>
                  </a:lnTo>
                  <a:lnTo>
                    <a:pt x="202" y="62"/>
                  </a:lnTo>
                  <a:lnTo>
                    <a:pt x="212" y="16"/>
                  </a:lnTo>
                  <a:lnTo>
                    <a:pt x="202" y="10"/>
                  </a:lnTo>
                  <a:lnTo>
                    <a:pt x="188" y="6"/>
                  </a:lnTo>
                  <a:lnTo>
                    <a:pt x="168" y="2"/>
                  </a:lnTo>
                  <a:lnTo>
                    <a:pt x="144" y="0"/>
                  </a:lnTo>
                  <a:lnTo>
                    <a:pt x="118" y="2"/>
                  </a:lnTo>
                  <a:lnTo>
                    <a:pt x="96" y="6"/>
                  </a:lnTo>
                  <a:lnTo>
                    <a:pt x="74" y="14"/>
                  </a:lnTo>
                  <a:lnTo>
                    <a:pt x="54" y="26"/>
                  </a:lnTo>
                  <a:lnTo>
                    <a:pt x="36" y="40"/>
                  </a:lnTo>
                  <a:lnTo>
                    <a:pt x="22" y="58"/>
                  </a:lnTo>
                  <a:lnTo>
                    <a:pt x="10" y="80"/>
                  </a:lnTo>
                  <a:lnTo>
                    <a:pt x="6" y="90"/>
                  </a:lnTo>
                  <a:lnTo>
                    <a:pt x="2" y="102"/>
                  </a:lnTo>
                  <a:lnTo>
                    <a:pt x="0" y="126"/>
                  </a:lnTo>
                  <a:lnTo>
                    <a:pt x="0" y="138"/>
                  </a:lnTo>
                  <a:lnTo>
                    <a:pt x="2" y="148"/>
                  </a:lnTo>
                  <a:lnTo>
                    <a:pt x="4" y="158"/>
                  </a:lnTo>
                  <a:lnTo>
                    <a:pt x="8" y="166"/>
                  </a:lnTo>
                  <a:lnTo>
                    <a:pt x="12" y="174"/>
                  </a:lnTo>
                  <a:lnTo>
                    <a:pt x="18" y="180"/>
                  </a:lnTo>
                  <a:lnTo>
                    <a:pt x="26" y="186"/>
                  </a:lnTo>
                  <a:lnTo>
                    <a:pt x="34" y="192"/>
                  </a:lnTo>
                  <a:lnTo>
                    <a:pt x="52" y="200"/>
                  </a:lnTo>
                  <a:lnTo>
                    <a:pt x="74" y="206"/>
                  </a:lnTo>
                  <a:lnTo>
                    <a:pt x="100" y="206"/>
                  </a:lnTo>
                  <a:lnTo>
                    <a:pt x="124" y="206"/>
                  </a:lnTo>
                  <a:lnTo>
                    <a:pt x="144" y="202"/>
                  </a:lnTo>
                  <a:lnTo>
                    <a:pt x="162" y="196"/>
                  </a:lnTo>
                  <a:lnTo>
                    <a:pt x="176" y="190"/>
                  </a:lnTo>
                  <a:lnTo>
                    <a:pt x="186" y="140"/>
                  </a:lnTo>
                  <a:lnTo>
                    <a:pt x="172" y="148"/>
                  </a:lnTo>
                  <a:lnTo>
                    <a:pt x="156" y="156"/>
                  </a:lnTo>
                  <a:lnTo>
                    <a:pt x="140" y="162"/>
                  </a:lnTo>
                  <a:lnTo>
                    <a:pt x="120" y="164"/>
                  </a:lnTo>
                  <a:lnTo>
                    <a:pt x="108" y="162"/>
                  </a:lnTo>
                  <a:lnTo>
                    <a:pt x="98" y="160"/>
                  </a:lnTo>
                  <a:lnTo>
                    <a:pt x="88" y="156"/>
                  </a:lnTo>
                  <a:lnTo>
                    <a:pt x="82" y="148"/>
                  </a:lnTo>
                  <a:lnTo>
                    <a:pt x="76" y="140"/>
                  </a:lnTo>
                  <a:lnTo>
                    <a:pt x="72" y="128"/>
                  </a:lnTo>
                  <a:lnTo>
                    <a:pt x="72" y="116"/>
                  </a:lnTo>
                  <a:lnTo>
                    <a:pt x="72" y="102"/>
                  </a:lnTo>
                  <a:lnTo>
                    <a:pt x="78" y="88"/>
                  </a:lnTo>
                  <a:lnTo>
                    <a:pt x="82" y="76"/>
                  </a:lnTo>
                  <a:lnTo>
                    <a:pt x="90" y="66"/>
                  </a:lnTo>
                  <a:lnTo>
                    <a:pt x="100" y="58"/>
                  </a:lnTo>
                  <a:lnTo>
                    <a:pt x="110" y="52"/>
                  </a:lnTo>
                  <a:lnTo>
                    <a:pt x="122" y="48"/>
                  </a:lnTo>
                  <a:lnTo>
                    <a:pt x="134" y="44"/>
                  </a:lnTo>
                  <a:lnTo>
                    <a:pt x="14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5"/>
            <p:cNvSpPr>
              <a:spLocks noEditPoints="1"/>
            </p:cNvSpPr>
            <p:nvPr userDrawn="1"/>
          </p:nvSpPr>
          <p:spPr bwMode="auto">
            <a:xfrm>
              <a:off x="17789256" y="2827591"/>
              <a:ext cx="419212" cy="399811"/>
            </a:xfrm>
            <a:custGeom>
              <a:avLst/>
              <a:gdLst>
                <a:gd name="T0" fmla="*/ 136 w 216"/>
                <a:gd name="T1" fmla="*/ 0 h 206"/>
                <a:gd name="T2" fmla="*/ 80 w 216"/>
                <a:gd name="T3" fmla="*/ 6 h 206"/>
                <a:gd name="T4" fmla="*/ 44 w 216"/>
                <a:gd name="T5" fmla="*/ 18 h 206"/>
                <a:gd name="T6" fmla="*/ 34 w 216"/>
                <a:gd name="T7" fmla="*/ 60 h 206"/>
                <a:gd name="T8" fmla="*/ 74 w 216"/>
                <a:gd name="T9" fmla="*/ 46 h 206"/>
                <a:gd name="T10" fmla="*/ 114 w 216"/>
                <a:gd name="T11" fmla="*/ 40 h 206"/>
                <a:gd name="T12" fmla="*/ 130 w 216"/>
                <a:gd name="T13" fmla="*/ 42 h 206"/>
                <a:gd name="T14" fmla="*/ 146 w 216"/>
                <a:gd name="T15" fmla="*/ 48 h 206"/>
                <a:gd name="T16" fmla="*/ 150 w 216"/>
                <a:gd name="T17" fmla="*/ 58 h 206"/>
                <a:gd name="T18" fmla="*/ 148 w 216"/>
                <a:gd name="T19" fmla="*/ 70 h 206"/>
                <a:gd name="T20" fmla="*/ 120 w 216"/>
                <a:gd name="T21" fmla="*/ 74 h 206"/>
                <a:gd name="T22" fmla="*/ 70 w 216"/>
                <a:gd name="T23" fmla="*/ 84 h 206"/>
                <a:gd name="T24" fmla="*/ 32 w 216"/>
                <a:gd name="T25" fmla="*/ 100 h 206"/>
                <a:gd name="T26" fmla="*/ 12 w 216"/>
                <a:gd name="T27" fmla="*/ 120 h 206"/>
                <a:gd name="T28" fmla="*/ 4 w 216"/>
                <a:gd name="T29" fmla="*/ 136 h 206"/>
                <a:gd name="T30" fmla="*/ 2 w 216"/>
                <a:gd name="T31" fmla="*/ 144 h 206"/>
                <a:gd name="T32" fmla="*/ 2 w 216"/>
                <a:gd name="T33" fmla="*/ 170 h 206"/>
                <a:gd name="T34" fmla="*/ 18 w 216"/>
                <a:gd name="T35" fmla="*/ 190 h 206"/>
                <a:gd name="T36" fmla="*/ 48 w 216"/>
                <a:gd name="T37" fmla="*/ 202 h 206"/>
                <a:gd name="T38" fmla="*/ 92 w 216"/>
                <a:gd name="T39" fmla="*/ 206 h 206"/>
                <a:gd name="T40" fmla="*/ 122 w 216"/>
                <a:gd name="T41" fmla="*/ 206 h 206"/>
                <a:gd name="T42" fmla="*/ 170 w 216"/>
                <a:gd name="T43" fmla="*/ 198 h 206"/>
                <a:gd name="T44" fmla="*/ 214 w 216"/>
                <a:gd name="T45" fmla="*/ 74 h 206"/>
                <a:gd name="T46" fmla="*/ 216 w 216"/>
                <a:gd name="T47" fmla="*/ 54 h 206"/>
                <a:gd name="T48" fmla="*/ 208 w 216"/>
                <a:gd name="T49" fmla="*/ 26 h 206"/>
                <a:gd name="T50" fmla="*/ 188 w 216"/>
                <a:gd name="T51" fmla="*/ 8 h 206"/>
                <a:gd name="T52" fmla="*/ 154 w 216"/>
                <a:gd name="T53" fmla="*/ 2 h 206"/>
                <a:gd name="T54" fmla="*/ 136 w 216"/>
                <a:gd name="T55" fmla="*/ 0 h 206"/>
                <a:gd name="T56" fmla="*/ 128 w 216"/>
                <a:gd name="T57" fmla="*/ 168 h 206"/>
                <a:gd name="T58" fmla="*/ 102 w 216"/>
                <a:gd name="T59" fmla="*/ 172 h 206"/>
                <a:gd name="T60" fmla="*/ 86 w 216"/>
                <a:gd name="T61" fmla="*/ 170 h 206"/>
                <a:gd name="T62" fmla="*/ 74 w 216"/>
                <a:gd name="T63" fmla="*/ 164 h 206"/>
                <a:gd name="T64" fmla="*/ 68 w 216"/>
                <a:gd name="T65" fmla="*/ 156 h 206"/>
                <a:gd name="T66" fmla="*/ 66 w 216"/>
                <a:gd name="T67" fmla="*/ 142 h 206"/>
                <a:gd name="T68" fmla="*/ 70 w 216"/>
                <a:gd name="T69" fmla="*/ 132 h 206"/>
                <a:gd name="T70" fmla="*/ 82 w 216"/>
                <a:gd name="T71" fmla="*/ 118 h 206"/>
                <a:gd name="T72" fmla="*/ 100 w 216"/>
                <a:gd name="T73" fmla="*/ 108 h 206"/>
                <a:gd name="T74" fmla="*/ 142 w 216"/>
                <a:gd name="T75" fmla="*/ 102 h 20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16" h="206">
                  <a:moveTo>
                    <a:pt x="136" y="0"/>
                  </a:moveTo>
                  <a:lnTo>
                    <a:pt x="136" y="0"/>
                  </a:lnTo>
                  <a:lnTo>
                    <a:pt x="106" y="2"/>
                  </a:lnTo>
                  <a:lnTo>
                    <a:pt x="80" y="6"/>
                  </a:lnTo>
                  <a:lnTo>
                    <a:pt x="60" y="12"/>
                  </a:lnTo>
                  <a:lnTo>
                    <a:pt x="44" y="18"/>
                  </a:lnTo>
                  <a:lnTo>
                    <a:pt x="34" y="60"/>
                  </a:lnTo>
                  <a:lnTo>
                    <a:pt x="54" y="54"/>
                  </a:lnTo>
                  <a:lnTo>
                    <a:pt x="74" y="46"/>
                  </a:lnTo>
                  <a:lnTo>
                    <a:pt x="96" y="42"/>
                  </a:lnTo>
                  <a:lnTo>
                    <a:pt x="114" y="40"/>
                  </a:lnTo>
                  <a:lnTo>
                    <a:pt x="130" y="42"/>
                  </a:lnTo>
                  <a:lnTo>
                    <a:pt x="142" y="46"/>
                  </a:lnTo>
                  <a:lnTo>
                    <a:pt x="146" y="48"/>
                  </a:lnTo>
                  <a:lnTo>
                    <a:pt x="150" y="52"/>
                  </a:lnTo>
                  <a:lnTo>
                    <a:pt x="150" y="58"/>
                  </a:lnTo>
                  <a:lnTo>
                    <a:pt x="150" y="64"/>
                  </a:lnTo>
                  <a:lnTo>
                    <a:pt x="148" y="70"/>
                  </a:lnTo>
                  <a:lnTo>
                    <a:pt x="120" y="74"/>
                  </a:lnTo>
                  <a:lnTo>
                    <a:pt x="94" y="78"/>
                  </a:lnTo>
                  <a:lnTo>
                    <a:pt x="70" y="84"/>
                  </a:lnTo>
                  <a:lnTo>
                    <a:pt x="50" y="90"/>
                  </a:lnTo>
                  <a:lnTo>
                    <a:pt x="32" y="100"/>
                  </a:lnTo>
                  <a:lnTo>
                    <a:pt x="18" y="112"/>
                  </a:lnTo>
                  <a:lnTo>
                    <a:pt x="12" y="120"/>
                  </a:lnTo>
                  <a:lnTo>
                    <a:pt x="8" y="126"/>
                  </a:lnTo>
                  <a:lnTo>
                    <a:pt x="4" y="136"/>
                  </a:lnTo>
                  <a:lnTo>
                    <a:pt x="2" y="144"/>
                  </a:lnTo>
                  <a:lnTo>
                    <a:pt x="0" y="158"/>
                  </a:lnTo>
                  <a:lnTo>
                    <a:pt x="2" y="170"/>
                  </a:lnTo>
                  <a:lnTo>
                    <a:pt x="8" y="182"/>
                  </a:lnTo>
                  <a:lnTo>
                    <a:pt x="18" y="190"/>
                  </a:lnTo>
                  <a:lnTo>
                    <a:pt x="30" y="198"/>
                  </a:lnTo>
                  <a:lnTo>
                    <a:pt x="48" y="202"/>
                  </a:lnTo>
                  <a:lnTo>
                    <a:pt x="68" y="206"/>
                  </a:lnTo>
                  <a:lnTo>
                    <a:pt x="92" y="206"/>
                  </a:lnTo>
                  <a:lnTo>
                    <a:pt x="122" y="206"/>
                  </a:lnTo>
                  <a:lnTo>
                    <a:pt x="148" y="202"/>
                  </a:lnTo>
                  <a:lnTo>
                    <a:pt x="170" y="198"/>
                  </a:lnTo>
                  <a:lnTo>
                    <a:pt x="190" y="192"/>
                  </a:lnTo>
                  <a:lnTo>
                    <a:pt x="214" y="74"/>
                  </a:lnTo>
                  <a:lnTo>
                    <a:pt x="216" y="54"/>
                  </a:lnTo>
                  <a:lnTo>
                    <a:pt x="214" y="38"/>
                  </a:lnTo>
                  <a:lnTo>
                    <a:pt x="208" y="26"/>
                  </a:lnTo>
                  <a:lnTo>
                    <a:pt x="200" y="16"/>
                  </a:lnTo>
                  <a:lnTo>
                    <a:pt x="188" y="8"/>
                  </a:lnTo>
                  <a:lnTo>
                    <a:pt x="172" y="4"/>
                  </a:lnTo>
                  <a:lnTo>
                    <a:pt x="154" y="2"/>
                  </a:lnTo>
                  <a:lnTo>
                    <a:pt x="136" y="0"/>
                  </a:lnTo>
                  <a:close/>
                  <a:moveTo>
                    <a:pt x="128" y="168"/>
                  </a:moveTo>
                  <a:lnTo>
                    <a:pt x="128" y="168"/>
                  </a:lnTo>
                  <a:lnTo>
                    <a:pt x="116" y="170"/>
                  </a:lnTo>
                  <a:lnTo>
                    <a:pt x="102" y="172"/>
                  </a:lnTo>
                  <a:lnTo>
                    <a:pt x="86" y="170"/>
                  </a:lnTo>
                  <a:lnTo>
                    <a:pt x="80" y="168"/>
                  </a:lnTo>
                  <a:lnTo>
                    <a:pt x="74" y="164"/>
                  </a:lnTo>
                  <a:lnTo>
                    <a:pt x="70" y="160"/>
                  </a:lnTo>
                  <a:lnTo>
                    <a:pt x="68" y="156"/>
                  </a:lnTo>
                  <a:lnTo>
                    <a:pt x="66" y="150"/>
                  </a:lnTo>
                  <a:lnTo>
                    <a:pt x="66" y="142"/>
                  </a:lnTo>
                  <a:lnTo>
                    <a:pt x="70" y="132"/>
                  </a:lnTo>
                  <a:lnTo>
                    <a:pt x="74" y="124"/>
                  </a:lnTo>
                  <a:lnTo>
                    <a:pt x="82" y="118"/>
                  </a:lnTo>
                  <a:lnTo>
                    <a:pt x="90" y="112"/>
                  </a:lnTo>
                  <a:lnTo>
                    <a:pt x="100" y="108"/>
                  </a:lnTo>
                  <a:lnTo>
                    <a:pt x="112" y="106"/>
                  </a:lnTo>
                  <a:lnTo>
                    <a:pt x="142" y="102"/>
                  </a:lnTo>
                  <a:lnTo>
                    <a:pt x="128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6"/>
            <p:cNvSpPr>
              <a:spLocks/>
            </p:cNvSpPr>
            <p:nvPr userDrawn="1"/>
          </p:nvSpPr>
          <p:spPr bwMode="auto">
            <a:xfrm>
              <a:off x="18223995" y="2699496"/>
              <a:ext cx="244540" cy="524024"/>
            </a:xfrm>
            <a:custGeom>
              <a:avLst/>
              <a:gdLst>
                <a:gd name="T0" fmla="*/ 56 w 126"/>
                <a:gd name="T1" fmla="*/ 0 h 270"/>
                <a:gd name="T2" fmla="*/ 0 w 126"/>
                <a:gd name="T3" fmla="*/ 270 h 270"/>
                <a:gd name="T4" fmla="*/ 70 w 126"/>
                <a:gd name="T5" fmla="*/ 270 h 270"/>
                <a:gd name="T6" fmla="*/ 126 w 126"/>
                <a:gd name="T7" fmla="*/ 0 h 270"/>
                <a:gd name="T8" fmla="*/ 56 w 126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" h="270">
                  <a:moveTo>
                    <a:pt x="56" y="0"/>
                  </a:moveTo>
                  <a:lnTo>
                    <a:pt x="0" y="270"/>
                  </a:lnTo>
                  <a:lnTo>
                    <a:pt x="70" y="270"/>
                  </a:lnTo>
                  <a:lnTo>
                    <a:pt x="126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7"/>
            <p:cNvSpPr>
              <a:spLocks/>
            </p:cNvSpPr>
            <p:nvPr userDrawn="1"/>
          </p:nvSpPr>
          <p:spPr bwMode="auto">
            <a:xfrm>
              <a:off x="17164320" y="2835355"/>
              <a:ext cx="217369" cy="388166"/>
            </a:xfrm>
            <a:custGeom>
              <a:avLst/>
              <a:gdLst>
                <a:gd name="T0" fmla="*/ 0 w 112"/>
                <a:gd name="T1" fmla="*/ 200 h 200"/>
                <a:gd name="T2" fmla="*/ 68 w 112"/>
                <a:gd name="T3" fmla="*/ 200 h 200"/>
                <a:gd name="T4" fmla="*/ 112 w 112"/>
                <a:gd name="T5" fmla="*/ 0 h 200"/>
                <a:gd name="T6" fmla="*/ 42 w 112"/>
                <a:gd name="T7" fmla="*/ 0 h 200"/>
                <a:gd name="T8" fmla="*/ 0 w 112"/>
                <a:gd name="T9" fmla="*/ 200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" h="200">
                  <a:moveTo>
                    <a:pt x="0" y="200"/>
                  </a:moveTo>
                  <a:lnTo>
                    <a:pt x="68" y="200"/>
                  </a:lnTo>
                  <a:lnTo>
                    <a:pt x="112" y="0"/>
                  </a:lnTo>
                  <a:lnTo>
                    <a:pt x="42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8"/>
            <p:cNvSpPr>
              <a:spLocks/>
            </p:cNvSpPr>
            <p:nvPr userDrawn="1"/>
          </p:nvSpPr>
          <p:spPr bwMode="auto">
            <a:xfrm>
              <a:off x="17257478" y="2699496"/>
              <a:ext cx="151382" cy="81515"/>
            </a:xfrm>
            <a:custGeom>
              <a:avLst/>
              <a:gdLst>
                <a:gd name="T0" fmla="*/ 8 w 78"/>
                <a:gd name="T1" fmla="*/ 0 h 42"/>
                <a:gd name="T2" fmla="*/ 0 w 78"/>
                <a:gd name="T3" fmla="*/ 42 h 42"/>
                <a:gd name="T4" fmla="*/ 70 w 78"/>
                <a:gd name="T5" fmla="*/ 42 h 42"/>
                <a:gd name="T6" fmla="*/ 78 w 78"/>
                <a:gd name="T7" fmla="*/ 0 h 42"/>
                <a:gd name="T8" fmla="*/ 8 w 78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8" h="42">
                  <a:moveTo>
                    <a:pt x="8" y="0"/>
                  </a:moveTo>
                  <a:lnTo>
                    <a:pt x="0" y="42"/>
                  </a:lnTo>
                  <a:lnTo>
                    <a:pt x="70" y="42"/>
                  </a:lnTo>
                  <a:lnTo>
                    <a:pt x="7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9"/>
            <p:cNvSpPr>
              <a:spLocks/>
            </p:cNvSpPr>
            <p:nvPr userDrawn="1"/>
          </p:nvSpPr>
          <p:spPr bwMode="auto">
            <a:xfrm>
              <a:off x="12529698" y="2699496"/>
              <a:ext cx="527897" cy="524024"/>
            </a:xfrm>
            <a:custGeom>
              <a:avLst/>
              <a:gdLst>
                <a:gd name="T0" fmla="*/ 224 w 272"/>
                <a:gd name="T1" fmla="*/ 0 h 270"/>
                <a:gd name="T2" fmla="*/ 200 w 272"/>
                <a:gd name="T3" fmla="*/ 116 h 270"/>
                <a:gd name="T4" fmla="*/ 78 w 272"/>
                <a:gd name="T5" fmla="*/ 116 h 270"/>
                <a:gd name="T6" fmla="*/ 104 w 272"/>
                <a:gd name="T7" fmla="*/ 0 h 270"/>
                <a:gd name="T8" fmla="*/ 56 w 272"/>
                <a:gd name="T9" fmla="*/ 0 h 270"/>
                <a:gd name="T10" fmla="*/ 0 w 272"/>
                <a:gd name="T11" fmla="*/ 270 h 270"/>
                <a:gd name="T12" fmla="*/ 46 w 272"/>
                <a:gd name="T13" fmla="*/ 270 h 270"/>
                <a:gd name="T14" fmla="*/ 74 w 272"/>
                <a:gd name="T15" fmla="*/ 140 h 270"/>
                <a:gd name="T16" fmla="*/ 194 w 272"/>
                <a:gd name="T17" fmla="*/ 140 h 270"/>
                <a:gd name="T18" fmla="*/ 168 w 272"/>
                <a:gd name="T19" fmla="*/ 270 h 270"/>
                <a:gd name="T20" fmla="*/ 216 w 272"/>
                <a:gd name="T21" fmla="*/ 270 h 270"/>
                <a:gd name="T22" fmla="*/ 272 w 272"/>
                <a:gd name="T23" fmla="*/ 0 h 270"/>
                <a:gd name="T24" fmla="*/ 224 w 272"/>
                <a:gd name="T25" fmla="*/ 0 h 2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2" h="270">
                  <a:moveTo>
                    <a:pt x="224" y="0"/>
                  </a:moveTo>
                  <a:lnTo>
                    <a:pt x="200" y="116"/>
                  </a:lnTo>
                  <a:lnTo>
                    <a:pt x="78" y="116"/>
                  </a:lnTo>
                  <a:lnTo>
                    <a:pt x="104" y="0"/>
                  </a:lnTo>
                  <a:lnTo>
                    <a:pt x="56" y="0"/>
                  </a:lnTo>
                  <a:lnTo>
                    <a:pt x="0" y="270"/>
                  </a:lnTo>
                  <a:lnTo>
                    <a:pt x="46" y="270"/>
                  </a:lnTo>
                  <a:lnTo>
                    <a:pt x="74" y="140"/>
                  </a:lnTo>
                  <a:lnTo>
                    <a:pt x="194" y="140"/>
                  </a:lnTo>
                  <a:lnTo>
                    <a:pt x="168" y="270"/>
                  </a:lnTo>
                  <a:lnTo>
                    <a:pt x="216" y="270"/>
                  </a:lnTo>
                  <a:lnTo>
                    <a:pt x="272" y="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40"/>
            <p:cNvSpPr>
              <a:spLocks/>
            </p:cNvSpPr>
            <p:nvPr userDrawn="1"/>
          </p:nvSpPr>
          <p:spPr bwMode="auto">
            <a:xfrm>
              <a:off x="13053713" y="2835355"/>
              <a:ext cx="166908" cy="388166"/>
            </a:xfrm>
            <a:custGeom>
              <a:avLst/>
              <a:gdLst>
                <a:gd name="T0" fmla="*/ 0 w 86"/>
                <a:gd name="T1" fmla="*/ 200 h 200"/>
                <a:gd name="T2" fmla="*/ 44 w 86"/>
                <a:gd name="T3" fmla="*/ 200 h 200"/>
                <a:gd name="T4" fmla="*/ 86 w 86"/>
                <a:gd name="T5" fmla="*/ 0 h 200"/>
                <a:gd name="T6" fmla="*/ 42 w 86"/>
                <a:gd name="T7" fmla="*/ 0 h 200"/>
                <a:gd name="T8" fmla="*/ 0 w 86"/>
                <a:gd name="T9" fmla="*/ 200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200">
                  <a:moveTo>
                    <a:pt x="0" y="200"/>
                  </a:moveTo>
                  <a:lnTo>
                    <a:pt x="44" y="200"/>
                  </a:lnTo>
                  <a:lnTo>
                    <a:pt x="86" y="0"/>
                  </a:lnTo>
                  <a:lnTo>
                    <a:pt x="42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41"/>
            <p:cNvSpPr>
              <a:spLocks/>
            </p:cNvSpPr>
            <p:nvPr userDrawn="1"/>
          </p:nvSpPr>
          <p:spPr bwMode="auto">
            <a:xfrm>
              <a:off x="13146871" y="2726668"/>
              <a:ext cx="97040" cy="58225"/>
            </a:xfrm>
            <a:custGeom>
              <a:avLst/>
              <a:gdLst>
                <a:gd name="T0" fmla="*/ 0 w 50"/>
                <a:gd name="T1" fmla="*/ 30 h 30"/>
                <a:gd name="T2" fmla="*/ 44 w 50"/>
                <a:gd name="T3" fmla="*/ 30 h 30"/>
                <a:gd name="T4" fmla="*/ 50 w 50"/>
                <a:gd name="T5" fmla="*/ 0 h 30"/>
                <a:gd name="T6" fmla="*/ 6 w 50"/>
                <a:gd name="T7" fmla="*/ 0 h 30"/>
                <a:gd name="T8" fmla="*/ 0 w 50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30">
                  <a:moveTo>
                    <a:pt x="0" y="30"/>
                  </a:moveTo>
                  <a:lnTo>
                    <a:pt x="44" y="30"/>
                  </a:lnTo>
                  <a:lnTo>
                    <a:pt x="50" y="0"/>
                  </a:lnTo>
                  <a:lnTo>
                    <a:pt x="6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2"/>
            <p:cNvSpPr>
              <a:spLocks/>
            </p:cNvSpPr>
            <p:nvPr userDrawn="1"/>
          </p:nvSpPr>
          <p:spPr bwMode="auto">
            <a:xfrm>
              <a:off x="14757732" y="2835355"/>
              <a:ext cx="170790" cy="388166"/>
            </a:xfrm>
            <a:custGeom>
              <a:avLst/>
              <a:gdLst>
                <a:gd name="T0" fmla="*/ 0 w 88"/>
                <a:gd name="T1" fmla="*/ 200 h 200"/>
                <a:gd name="T2" fmla="*/ 46 w 88"/>
                <a:gd name="T3" fmla="*/ 200 h 200"/>
                <a:gd name="T4" fmla="*/ 88 w 88"/>
                <a:gd name="T5" fmla="*/ 0 h 200"/>
                <a:gd name="T6" fmla="*/ 42 w 88"/>
                <a:gd name="T7" fmla="*/ 0 h 200"/>
                <a:gd name="T8" fmla="*/ 0 w 88"/>
                <a:gd name="T9" fmla="*/ 200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200">
                  <a:moveTo>
                    <a:pt x="0" y="200"/>
                  </a:moveTo>
                  <a:lnTo>
                    <a:pt x="46" y="200"/>
                  </a:lnTo>
                  <a:lnTo>
                    <a:pt x="88" y="0"/>
                  </a:lnTo>
                  <a:lnTo>
                    <a:pt x="42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43"/>
            <p:cNvSpPr>
              <a:spLocks/>
            </p:cNvSpPr>
            <p:nvPr userDrawn="1"/>
          </p:nvSpPr>
          <p:spPr bwMode="auto">
            <a:xfrm>
              <a:off x="14850891" y="2726668"/>
              <a:ext cx="100921" cy="58225"/>
            </a:xfrm>
            <a:custGeom>
              <a:avLst/>
              <a:gdLst>
                <a:gd name="T0" fmla="*/ 0 w 52"/>
                <a:gd name="T1" fmla="*/ 30 h 30"/>
                <a:gd name="T2" fmla="*/ 44 w 52"/>
                <a:gd name="T3" fmla="*/ 30 h 30"/>
                <a:gd name="T4" fmla="*/ 52 w 52"/>
                <a:gd name="T5" fmla="*/ 0 h 30"/>
                <a:gd name="T6" fmla="*/ 6 w 52"/>
                <a:gd name="T7" fmla="*/ 0 h 30"/>
                <a:gd name="T8" fmla="*/ 0 w 52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30">
                  <a:moveTo>
                    <a:pt x="0" y="30"/>
                  </a:moveTo>
                  <a:lnTo>
                    <a:pt x="44" y="30"/>
                  </a:lnTo>
                  <a:lnTo>
                    <a:pt x="52" y="0"/>
                  </a:lnTo>
                  <a:lnTo>
                    <a:pt x="6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4"/>
            <p:cNvSpPr>
              <a:spLocks/>
            </p:cNvSpPr>
            <p:nvPr userDrawn="1"/>
          </p:nvSpPr>
          <p:spPr bwMode="auto">
            <a:xfrm>
              <a:off x="13255556" y="2699496"/>
              <a:ext cx="295001" cy="524024"/>
            </a:xfrm>
            <a:custGeom>
              <a:avLst/>
              <a:gdLst>
                <a:gd name="T0" fmla="*/ 46 w 152"/>
                <a:gd name="T1" fmla="*/ 208 h 270"/>
                <a:gd name="T2" fmla="*/ 70 w 152"/>
                <a:gd name="T3" fmla="*/ 92 h 270"/>
                <a:gd name="T4" fmla="*/ 148 w 152"/>
                <a:gd name="T5" fmla="*/ 92 h 270"/>
                <a:gd name="T6" fmla="*/ 152 w 152"/>
                <a:gd name="T7" fmla="*/ 70 h 270"/>
                <a:gd name="T8" fmla="*/ 74 w 152"/>
                <a:gd name="T9" fmla="*/ 70 h 270"/>
                <a:gd name="T10" fmla="*/ 90 w 152"/>
                <a:gd name="T11" fmla="*/ 0 h 270"/>
                <a:gd name="T12" fmla="*/ 44 w 152"/>
                <a:gd name="T13" fmla="*/ 12 h 270"/>
                <a:gd name="T14" fmla="*/ 2 w 152"/>
                <a:gd name="T15" fmla="*/ 210 h 270"/>
                <a:gd name="T16" fmla="*/ 2 w 152"/>
                <a:gd name="T17" fmla="*/ 210 h 270"/>
                <a:gd name="T18" fmla="*/ 0 w 152"/>
                <a:gd name="T19" fmla="*/ 224 h 270"/>
                <a:gd name="T20" fmla="*/ 2 w 152"/>
                <a:gd name="T21" fmla="*/ 236 h 270"/>
                <a:gd name="T22" fmla="*/ 8 w 152"/>
                <a:gd name="T23" fmla="*/ 246 h 270"/>
                <a:gd name="T24" fmla="*/ 14 w 152"/>
                <a:gd name="T25" fmla="*/ 256 h 270"/>
                <a:gd name="T26" fmla="*/ 24 w 152"/>
                <a:gd name="T27" fmla="*/ 262 h 270"/>
                <a:gd name="T28" fmla="*/ 36 w 152"/>
                <a:gd name="T29" fmla="*/ 266 h 270"/>
                <a:gd name="T30" fmla="*/ 48 w 152"/>
                <a:gd name="T31" fmla="*/ 270 h 270"/>
                <a:gd name="T32" fmla="*/ 62 w 152"/>
                <a:gd name="T33" fmla="*/ 270 h 270"/>
                <a:gd name="T34" fmla="*/ 62 w 152"/>
                <a:gd name="T35" fmla="*/ 270 h 270"/>
                <a:gd name="T36" fmla="*/ 92 w 152"/>
                <a:gd name="T37" fmla="*/ 270 h 270"/>
                <a:gd name="T38" fmla="*/ 102 w 152"/>
                <a:gd name="T39" fmla="*/ 268 h 270"/>
                <a:gd name="T40" fmla="*/ 110 w 152"/>
                <a:gd name="T41" fmla="*/ 264 h 270"/>
                <a:gd name="T42" fmla="*/ 116 w 152"/>
                <a:gd name="T43" fmla="*/ 242 h 270"/>
                <a:gd name="T44" fmla="*/ 116 w 152"/>
                <a:gd name="T45" fmla="*/ 242 h 270"/>
                <a:gd name="T46" fmla="*/ 98 w 152"/>
                <a:gd name="T47" fmla="*/ 246 h 270"/>
                <a:gd name="T48" fmla="*/ 78 w 152"/>
                <a:gd name="T49" fmla="*/ 246 h 270"/>
                <a:gd name="T50" fmla="*/ 78 w 152"/>
                <a:gd name="T51" fmla="*/ 246 h 270"/>
                <a:gd name="T52" fmla="*/ 70 w 152"/>
                <a:gd name="T53" fmla="*/ 246 h 270"/>
                <a:gd name="T54" fmla="*/ 64 w 152"/>
                <a:gd name="T55" fmla="*/ 244 h 270"/>
                <a:gd name="T56" fmla="*/ 58 w 152"/>
                <a:gd name="T57" fmla="*/ 242 h 270"/>
                <a:gd name="T58" fmla="*/ 52 w 152"/>
                <a:gd name="T59" fmla="*/ 238 h 270"/>
                <a:gd name="T60" fmla="*/ 48 w 152"/>
                <a:gd name="T61" fmla="*/ 232 h 270"/>
                <a:gd name="T62" fmla="*/ 46 w 152"/>
                <a:gd name="T63" fmla="*/ 226 h 270"/>
                <a:gd name="T64" fmla="*/ 44 w 152"/>
                <a:gd name="T65" fmla="*/ 218 h 270"/>
                <a:gd name="T66" fmla="*/ 46 w 152"/>
                <a:gd name="T67" fmla="*/ 208 h 270"/>
                <a:gd name="T68" fmla="*/ 46 w 152"/>
                <a:gd name="T69" fmla="*/ 208 h 2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2" h="270">
                  <a:moveTo>
                    <a:pt x="46" y="208"/>
                  </a:moveTo>
                  <a:lnTo>
                    <a:pt x="70" y="92"/>
                  </a:lnTo>
                  <a:lnTo>
                    <a:pt x="148" y="92"/>
                  </a:lnTo>
                  <a:lnTo>
                    <a:pt x="152" y="70"/>
                  </a:lnTo>
                  <a:lnTo>
                    <a:pt x="74" y="70"/>
                  </a:lnTo>
                  <a:lnTo>
                    <a:pt x="90" y="0"/>
                  </a:lnTo>
                  <a:lnTo>
                    <a:pt x="44" y="12"/>
                  </a:lnTo>
                  <a:lnTo>
                    <a:pt x="2" y="210"/>
                  </a:lnTo>
                  <a:lnTo>
                    <a:pt x="0" y="224"/>
                  </a:lnTo>
                  <a:lnTo>
                    <a:pt x="2" y="236"/>
                  </a:lnTo>
                  <a:lnTo>
                    <a:pt x="8" y="246"/>
                  </a:lnTo>
                  <a:lnTo>
                    <a:pt x="14" y="256"/>
                  </a:lnTo>
                  <a:lnTo>
                    <a:pt x="24" y="262"/>
                  </a:lnTo>
                  <a:lnTo>
                    <a:pt x="36" y="266"/>
                  </a:lnTo>
                  <a:lnTo>
                    <a:pt x="48" y="270"/>
                  </a:lnTo>
                  <a:lnTo>
                    <a:pt x="62" y="270"/>
                  </a:lnTo>
                  <a:lnTo>
                    <a:pt x="92" y="270"/>
                  </a:lnTo>
                  <a:lnTo>
                    <a:pt x="102" y="268"/>
                  </a:lnTo>
                  <a:lnTo>
                    <a:pt x="110" y="264"/>
                  </a:lnTo>
                  <a:lnTo>
                    <a:pt x="116" y="242"/>
                  </a:lnTo>
                  <a:lnTo>
                    <a:pt x="98" y="246"/>
                  </a:lnTo>
                  <a:lnTo>
                    <a:pt x="78" y="246"/>
                  </a:lnTo>
                  <a:lnTo>
                    <a:pt x="70" y="246"/>
                  </a:lnTo>
                  <a:lnTo>
                    <a:pt x="64" y="244"/>
                  </a:lnTo>
                  <a:lnTo>
                    <a:pt x="58" y="242"/>
                  </a:lnTo>
                  <a:lnTo>
                    <a:pt x="52" y="238"/>
                  </a:lnTo>
                  <a:lnTo>
                    <a:pt x="48" y="232"/>
                  </a:lnTo>
                  <a:lnTo>
                    <a:pt x="46" y="226"/>
                  </a:lnTo>
                  <a:lnTo>
                    <a:pt x="44" y="218"/>
                  </a:lnTo>
                  <a:lnTo>
                    <a:pt x="46" y="2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45"/>
            <p:cNvSpPr>
              <a:spLocks noEditPoints="1"/>
            </p:cNvSpPr>
            <p:nvPr userDrawn="1"/>
          </p:nvSpPr>
          <p:spPr bwMode="auto">
            <a:xfrm>
              <a:off x="13535031" y="2827591"/>
              <a:ext cx="376515" cy="399811"/>
            </a:xfrm>
            <a:custGeom>
              <a:avLst/>
              <a:gdLst>
                <a:gd name="T0" fmla="*/ 122 w 194"/>
                <a:gd name="T1" fmla="*/ 0 h 206"/>
                <a:gd name="T2" fmla="*/ 76 w 194"/>
                <a:gd name="T3" fmla="*/ 6 h 206"/>
                <a:gd name="T4" fmla="*/ 44 w 194"/>
                <a:gd name="T5" fmla="*/ 14 h 206"/>
                <a:gd name="T6" fmla="*/ 38 w 194"/>
                <a:gd name="T7" fmla="*/ 40 h 206"/>
                <a:gd name="T8" fmla="*/ 70 w 194"/>
                <a:gd name="T9" fmla="*/ 30 h 206"/>
                <a:gd name="T10" fmla="*/ 110 w 194"/>
                <a:gd name="T11" fmla="*/ 24 h 206"/>
                <a:gd name="T12" fmla="*/ 120 w 194"/>
                <a:gd name="T13" fmla="*/ 24 h 206"/>
                <a:gd name="T14" fmla="*/ 138 w 194"/>
                <a:gd name="T15" fmla="*/ 28 h 206"/>
                <a:gd name="T16" fmla="*/ 148 w 194"/>
                <a:gd name="T17" fmla="*/ 38 h 206"/>
                <a:gd name="T18" fmla="*/ 152 w 194"/>
                <a:gd name="T19" fmla="*/ 52 h 206"/>
                <a:gd name="T20" fmla="*/ 150 w 194"/>
                <a:gd name="T21" fmla="*/ 72 h 206"/>
                <a:gd name="T22" fmla="*/ 122 w 194"/>
                <a:gd name="T23" fmla="*/ 76 h 206"/>
                <a:gd name="T24" fmla="*/ 74 w 194"/>
                <a:gd name="T25" fmla="*/ 84 h 206"/>
                <a:gd name="T26" fmla="*/ 34 w 194"/>
                <a:gd name="T27" fmla="*/ 102 h 206"/>
                <a:gd name="T28" fmla="*/ 12 w 194"/>
                <a:gd name="T29" fmla="*/ 120 h 206"/>
                <a:gd name="T30" fmla="*/ 4 w 194"/>
                <a:gd name="T31" fmla="*/ 138 h 206"/>
                <a:gd name="T32" fmla="*/ 0 w 194"/>
                <a:gd name="T33" fmla="*/ 146 h 206"/>
                <a:gd name="T34" fmla="*/ 0 w 194"/>
                <a:gd name="T35" fmla="*/ 172 h 206"/>
                <a:gd name="T36" fmla="*/ 14 w 194"/>
                <a:gd name="T37" fmla="*/ 190 h 206"/>
                <a:gd name="T38" fmla="*/ 40 w 194"/>
                <a:gd name="T39" fmla="*/ 202 h 206"/>
                <a:gd name="T40" fmla="*/ 80 w 194"/>
                <a:gd name="T41" fmla="*/ 206 h 206"/>
                <a:gd name="T42" fmla="*/ 106 w 194"/>
                <a:gd name="T43" fmla="*/ 206 h 206"/>
                <a:gd name="T44" fmla="*/ 148 w 194"/>
                <a:gd name="T45" fmla="*/ 198 h 206"/>
                <a:gd name="T46" fmla="*/ 192 w 194"/>
                <a:gd name="T47" fmla="*/ 66 h 206"/>
                <a:gd name="T48" fmla="*/ 194 w 194"/>
                <a:gd name="T49" fmla="*/ 48 h 206"/>
                <a:gd name="T50" fmla="*/ 186 w 194"/>
                <a:gd name="T51" fmla="*/ 24 h 206"/>
                <a:gd name="T52" fmla="*/ 166 w 194"/>
                <a:gd name="T53" fmla="*/ 8 h 206"/>
                <a:gd name="T54" fmla="*/ 138 w 194"/>
                <a:gd name="T55" fmla="*/ 0 h 206"/>
                <a:gd name="T56" fmla="*/ 122 w 194"/>
                <a:gd name="T57" fmla="*/ 0 h 206"/>
                <a:gd name="T58" fmla="*/ 126 w 194"/>
                <a:gd name="T59" fmla="*/ 180 h 206"/>
                <a:gd name="T60" fmla="*/ 88 w 194"/>
                <a:gd name="T61" fmla="*/ 186 h 206"/>
                <a:gd name="T62" fmla="*/ 76 w 194"/>
                <a:gd name="T63" fmla="*/ 186 h 206"/>
                <a:gd name="T64" fmla="*/ 58 w 194"/>
                <a:gd name="T65" fmla="*/ 180 h 206"/>
                <a:gd name="T66" fmla="*/ 46 w 194"/>
                <a:gd name="T67" fmla="*/ 170 h 206"/>
                <a:gd name="T68" fmla="*/ 42 w 194"/>
                <a:gd name="T69" fmla="*/ 156 h 206"/>
                <a:gd name="T70" fmla="*/ 42 w 194"/>
                <a:gd name="T71" fmla="*/ 146 h 206"/>
                <a:gd name="T72" fmla="*/ 54 w 194"/>
                <a:gd name="T73" fmla="*/ 124 h 206"/>
                <a:gd name="T74" fmla="*/ 74 w 194"/>
                <a:gd name="T75" fmla="*/ 108 h 206"/>
                <a:gd name="T76" fmla="*/ 104 w 194"/>
                <a:gd name="T77" fmla="*/ 98 h 206"/>
                <a:gd name="T78" fmla="*/ 126 w 194"/>
                <a:gd name="T79" fmla="*/ 180 h 20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4" h="206">
                  <a:moveTo>
                    <a:pt x="122" y="0"/>
                  </a:moveTo>
                  <a:lnTo>
                    <a:pt x="122" y="0"/>
                  </a:lnTo>
                  <a:lnTo>
                    <a:pt x="96" y="2"/>
                  </a:lnTo>
                  <a:lnTo>
                    <a:pt x="76" y="6"/>
                  </a:lnTo>
                  <a:lnTo>
                    <a:pt x="58" y="10"/>
                  </a:lnTo>
                  <a:lnTo>
                    <a:pt x="44" y="14"/>
                  </a:lnTo>
                  <a:lnTo>
                    <a:pt x="38" y="40"/>
                  </a:lnTo>
                  <a:lnTo>
                    <a:pt x="52" y="34"/>
                  </a:lnTo>
                  <a:lnTo>
                    <a:pt x="70" y="30"/>
                  </a:lnTo>
                  <a:lnTo>
                    <a:pt x="90" y="26"/>
                  </a:lnTo>
                  <a:lnTo>
                    <a:pt x="110" y="24"/>
                  </a:lnTo>
                  <a:lnTo>
                    <a:pt x="120" y="24"/>
                  </a:lnTo>
                  <a:lnTo>
                    <a:pt x="130" y="26"/>
                  </a:lnTo>
                  <a:lnTo>
                    <a:pt x="138" y="28"/>
                  </a:lnTo>
                  <a:lnTo>
                    <a:pt x="144" y="32"/>
                  </a:lnTo>
                  <a:lnTo>
                    <a:pt x="148" y="38"/>
                  </a:lnTo>
                  <a:lnTo>
                    <a:pt x="152" y="44"/>
                  </a:lnTo>
                  <a:lnTo>
                    <a:pt x="152" y="52"/>
                  </a:lnTo>
                  <a:lnTo>
                    <a:pt x="152" y="62"/>
                  </a:lnTo>
                  <a:lnTo>
                    <a:pt x="150" y="72"/>
                  </a:lnTo>
                  <a:lnTo>
                    <a:pt x="122" y="76"/>
                  </a:lnTo>
                  <a:lnTo>
                    <a:pt x="98" y="80"/>
                  </a:lnTo>
                  <a:lnTo>
                    <a:pt x="74" y="84"/>
                  </a:lnTo>
                  <a:lnTo>
                    <a:pt x="52" y="92"/>
                  </a:lnTo>
                  <a:lnTo>
                    <a:pt x="34" y="102"/>
                  </a:lnTo>
                  <a:lnTo>
                    <a:pt x="18" y="114"/>
                  </a:lnTo>
                  <a:lnTo>
                    <a:pt x="12" y="120"/>
                  </a:lnTo>
                  <a:lnTo>
                    <a:pt x="6" y="128"/>
                  </a:lnTo>
                  <a:lnTo>
                    <a:pt x="4" y="138"/>
                  </a:lnTo>
                  <a:lnTo>
                    <a:pt x="0" y="146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6" y="182"/>
                  </a:lnTo>
                  <a:lnTo>
                    <a:pt x="14" y="190"/>
                  </a:lnTo>
                  <a:lnTo>
                    <a:pt x="26" y="198"/>
                  </a:lnTo>
                  <a:lnTo>
                    <a:pt x="40" y="202"/>
                  </a:lnTo>
                  <a:lnTo>
                    <a:pt x="60" y="206"/>
                  </a:lnTo>
                  <a:lnTo>
                    <a:pt x="80" y="206"/>
                  </a:lnTo>
                  <a:lnTo>
                    <a:pt x="106" y="206"/>
                  </a:lnTo>
                  <a:lnTo>
                    <a:pt x="128" y="202"/>
                  </a:lnTo>
                  <a:lnTo>
                    <a:pt x="148" y="198"/>
                  </a:lnTo>
                  <a:lnTo>
                    <a:pt x="166" y="192"/>
                  </a:lnTo>
                  <a:lnTo>
                    <a:pt x="192" y="66"/>
                  </a:lnTo>
                  <a:lnTo>
                    <a:pt x="194" y="48"/>
                  </a:lnTo>
                  <a:lnTo>
                    <a:pt x="192" y="34"/>
                  </a:lnTo>
                  <a:lnTo>
                    <a:pt x="186" y="24"/>
                  </a:lnTo>
                  <a:lnTo>
                    <a:pt x="178" y="14"/>
                  </a:lnTo>
                  <a:lnTo>
                    <a:pt x="166" y="8"/>
                  </a:lnTo>
                  <a:lnTo>
                    <a:pt x="152" y="4"/>
                  </a:lnTo>
                  <a:lnTo>
                    <a:pt x="138" y="0"/>
                  </a:lnTo>
                  <a:lnTo>
                    <a:pt x="122" y="0"/>
                  </a:lnTo>
                  <a:close/>
                  <a:moveTo>
                    <a:pt x="126" y="180"/>
                  </a:moveTo>
                  <a:lnTo>
                    <a:pt x="126" y="180"/>
                  </a:lnTo>
                  <a:lnTo>
                    <a:pt x="110" y="184"/>
                  </a:lnTo>
                  <a:lnTo>
                    <a:pt x="88" y="186"/>
                  </a:lnTo>
                  <a:lnTo>
                    <a:pt x="76" y="186"/>
                  </a:lnTo>
                  <a:lnTo>
                    <a:pt x="66" y="184"/>
                  </a:lnTo>
                  <a:lnTo>
                    <a:pt x="58" y="180"/>
                  </a:lnTo>
                  <a:lnTo>
                    <a:pt x="50" y="176"/>
                  </a:lnTo>
                  <a:lnTo>
                    <a:pt x="46" y="170"/>
                  </a:lnTo>
                  <a:lnTo>
                    <a:pt x="42" y="164"/>
                  </a:lnTo>
                  <a:lnTo>
                    <a:pt x="42" y="156"/>
                  </a:lnTo>
                  <a:lnTo>
                    <a:pt x="42" y="146"/>
                  </a:lnTo>
                  <a:lnTo>
                    <a:pt x="46" y="134"/>
                  </a:lnTo>
                  <a:lnTo>
                    <a:pt x="54" y="124"/>
                  </a:lnTo>
                  <a:lnTo>
                    <a:pt x="62" y="114"/>
                  </a:lnTo>
                  <a:lnTo>
                    <a:pt x="74" y="108"/>
                  </a:lnTo>
                  <a:lnTo>
                    <a:pt x="88" y="102"/>
                  </a:lnTo>
                  <a:lnTo>
                    <a:pt x="104" y="98"/>
                  </a:lnTo>
                  <a:lnTo>
                    <a:pt x="146" y="92"/>
                  </a:lnTo>
                  <a:lnTo>
                    <a:pt x="126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46"/>
            <p:cNvSpPr>
              <a:spLocks/>
            </p:cNvSpPr>
            <p:nvPr userDrawn="1"/>
          </p:nvSpPr>
          <p:spPr bwMode="auto">
            <a:xfrm>
              <a:off x="13946479" y="2827591"/>
              <a:ext cx="380396" cy="399811"/>
            </a:xfrm>
            <a:custGeom>
              <a:avLst/>
              <a:gdLst>
                <a:gd name="T0" fmla="*/ 138 w 196"/>
                <a:gd name="T1" fmla="*/ 24 h 206"/>
                <a:gd name="T2" fmla="*/ 138 w 196"/>
                <a:gd name="T3" fmla="*/ 24 h 206"/>
                <a:gd name="T4" fmla="*/ 154 w 196"/>
                <a:gd name="T5" fmla="*/ 26 h 206"/>
                <a:gd name="T6" fmla="*/ 168 w 196"/>
                <a:gd name="T7" fmla="*/ 30 h 206"/>
                <a:gd name="T8" fmla="*/ 180 w 196"/>
                <a:gd name="T9" fmla="*/ 36 h 206"/>
                <a:gd name="T10" fmla="*/ 190 w 196"/>
                <a:gd name="T11" fmla="*/ 44 h 206"/>
                <a:gd name="T12" fmla="*/ 196 w 196"/>
                <a:gd name="T13" fmla="*/ 16 h 206"/>
                <a:gd name="T14" fmla="*/ 196 w 196"/>
                <a:gd name="T15" fmla="*/ 16 h 206"/>
                <a:gd name="T16" fmla="*/ 186 w 196"/>
                <a:gd name="T17" fmla="*/ 10 h 206"/>
                <a:gd name="T18" fmla="*/ 174 w 196"/>
                <a:gd name="T19" fmla="*/ 4 h 206"/>
                <a:gd name="T20" fmla="*/ 156 w 196"/>
                <a:gd name="T21" fmla="*/ 2 h 206"/>
                <a:gd name="T22" fmla="*/ 134 w 196"/>
                <a:gd name="T23" fmla="*/ 0 h 206"/>
                <a:gd name="T24" fmla="*/ 134 w 196"/>
                <a:gd name="T25" fmla="*/ 0 h 206"/>
                <a:gd name="T26" fmla="*/ 110 w 196"/>
                <a:gd name="T27" fmla="*/ 2 h 206"/>
                <a:gd name="T28" fmla="*/ 90 w 196"/>
                <a:gd name="T29" fmla="*/ 6 h 206"/>
                <a:gd name="T30" fmla="*/ 68 w 196"/>
                <a:gd name="T31" fmla="*/ 16 h 206"/>
                <a:gd name="T32" fmla="*/ 50 w 196"/>
                <a:gd name="T33" fmla="*/ 26 h 206"/>
                <a:gd name="T34" fmla="*/ 34 w 196"/>
                <a:gd name="T35" fmla="*/ 42 h 206"/>
                <a:gd name="T36" fmla="*/ 22 w 196"/>
                <a:gd name="T37" fmla="*/ 60 h 206"/>
                <a:gd name="T38" fmla="*/ 10 w 196"/>
                <a:gd name="T39" fmla="*/ 80 h 206"/>
                <a:gd name="T40" fmla="*/ 4 w 196"/>
                <a:gd name="T41" fmla="*/ 104 h 206"/>
                <a:gd name="T42" fmla="*/ 4 w 196"/>
                <a:gd name="T43" fmla="*/ 104 h 206"/>
                <a:gd name="T44" fmla="*/ 0 w 196"/>
                <a:gd name="T45" fmla="*/ 126 h 206"/>
                <a:gd name="T46" fmla="*/ 2 w 196"/>
                <a:gd name="T47" fmla="*/ 148 h 206"/>
                <a:gd name="T48" fmla="*/ 8 w 196"/>
                <a:gd name="T49" fmla="*/ 166 h 206"/>
                <a:gd name="T50" fmla="*/ 12 w 196"/>
                <a:gd name="T51" fmla="*/ 172 h 206"/>
                <a:gd name="T52" fmla="*/ 18 w 196"/>
                <a:gd name="T53" fmla="*/ 180 h 206"/>
                <a:gd name="T54" fmla="*/ 30 w 196"/>
                <a:gd name="T55" fmla="*/ 192 h 206"/>
                <a:gd name="T56" fmla="*/ 46 w 196"/>
                <a:gd name="T57" fmla="*/ 200 h 206"/>
                <a:gd name="T58" fmla="*/ 66 w 196"/>
                <a:gd name="T59" fmla="*/ 206 h 206"/>
                <a:gd name="T60" fmla="*/ 90 w 196"/>
                <a:gd name="T61" fmla="*/ 206 h 206"/>
                <a:gd name="T62" fmla="*/ 90 w 196"/>
                <a:gd name="T63" fmla="*/ 206 h 206"/>
                <a:gd name="T64" fmla="*/ 112 w 196"/>
                <a:gd name="T65" fmla="*/ 206 h 206"/>
                <a:gd name="T66" fmla="*/ 132 w 196"/>
                <a:gd name="T67" fmla="*/ 200 h 206"/>
                <a:gd name="T68" fmla="*/ 146 w 196"/>
                <a:gd name="T69" fmla="*/ 196 h 206"/>
                <a:gd name="T70" fmla="*/ 158 w 196"/>
                <a:gd name="T71" fmla="*/ 190 h 206"/>
                <a:gd name="T72" fmla="*/ 164 w 196"/>
                <a:gd name="T73" fmla="*/ 162 h 206"/>
                <a:gd name="T74" fmla="*/ 164 w 196"/>
                <a:gd name="T75" fmla="*/ 162 h 206"/>
                <a:gd name="T76" fmla="*/ 152 w 196"/>
                <a:gd name="T77" fmla="*/ 168 h 206"/>
                <a:gd name="T78" fmla="*/ 136 w 196"/>
                <a:gd name="T79" fmla="*/ 174 h 206"/>
                <a:gd name="T80" fmla="*/ 120 w 196"/>
                <a:gd name="T81" fmla="*/ 180 h 206"/>
                <a:gd name="T82" fmla="*/ 104 w 196"/>
                <a:gd name="T83" fmla="*/ 180 h 206"/>
                <a:gd name="T84" fmla="*/ 104 w 196"/>
                <a:gd name="T85" fmla="*/ 180 h 206"/>
                <a:gd name="T86" fmla="*/ 90 w 196"/>
                <a:gd name="T87" fmla="*/ 180 h 206"/>
                <a:gd name="T88" fmla="*/ 76 w 196"/>
                <a:gd name="T89" fmla="*/ 174 h 206"/>
                <a:gd name="T90" fmla="*/ 66 w 196"/>
                <a:gd name="T91" fmla="*/ 168 h 206"/>
                <a:gd name="T92" fmla="*/ 58 w 196"/>
                <a:gd name="T93" fmla="*/ 158 h 206"/>
                <a:gd name="T94" fmla="*/ 52 w 196"/>
                <a:gd name="T95" fmla="*/ 148 h 206"/>
                <a:gd name="T96" fmla="*/ 50 w 196"/>
                <a:gd name="T97" fmla="*/ 134 h 206"/>
                <a:gd name="T98" fmla="*/ 50 w 196"/>
                <a:gd name="T99" fmla="*/ 118 h 206"/>
                <a:gd name="T100" fmla="*/ 52 w 196"/>
                <a:gd name="T101" fmla="*/ 102 h 206"/>
                <a:gd name="T102" fmla="*/ 52 w 196"/>
                <a:gd name="T103" fmla="*/ 102 h 206"/>
                <a:gd name="T104" fmla="*/ 56 w 196"/>
                <a:gd name="T105" fmla="*/ 86 h 206"/>
                <a:gd name="T106" fmla="*/ 62 w 196"/>
                <a:gd name="T107" fmla="*/ 72 h 206"/>
                <a:gd name="T108" fmla="*/ 70 w 196"/>
                <a:gd name="T109" fmla="*/ 58 h 206"/>
                <a:gd name="T110" fmla="*/ 80 w 196"/>
                <a:gd name="T111" fmla="*/ 46 h 206"/>
                <a:gd name="T112" fmla="*/ 92 w 196"/>
                <a:gd name="T113" fmla="*/ 38 h 206"/>
                <a:gd name="T114" fmla="*/ 106 w 196"/>
                <a:gd name="T115" fmla="*/ 30 h 206"/>
                <a:gd name="T116" fmla="*/ 122 w 196"/>
                <a:gd name="T117" fmla="*/ 26 h 206"/>
                <a:gd name="T118" fmla="*/ 138 w 196"/>
                <a:gd name="T119" fmla="*/ 24 h 206"/>
                <a:gd name="T120" fmla="*/ 138 w 196"/>
                <a:gd name="T121" fmla="*/ 24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6" h="206">
                  <a:moveTo>
                    <a:pt x="138" y="24"/>
                  </a:moveTo>
                  <a:lnTo>
                    <a:pt x="138" y="24"/>
                  </a:lnTo>
                  <a:lnTo>
                    <a:pt x="154" y="26"/>
                  </a:lnTo>
                  <a:lnTo>
                    <a:pt x="168" y="30"/>
                  </a:lnTo>
                  <a:lnTo>
                    <a:pt x="180" y="36"/>
                  </a:lnTo>
                  <a:lnTo>
                    <a:pt x="190" y="44"/>
                  </a:lnTo>
                  <a:lnTo>
                    <a:pt x="196" y="16"/>
                  </a:lnTo>
                  <a:lnTo>
                    <a:pt x="186" y="10"/>
                  </a:lnTo>
                  <a:lnTo>
                    <a:pt x="174" y="4"/>
                  </a:lnTo>
                  <a:lnTo>
                    <a:pt x="156" y="2"/>
                  </a:lnTo>
                  <a:lnTo>
                    <a:pt x="134" y="0"/>
                  </a:lnTo>
                  <a:lnTo>
                    <a:pt x="110" y="2"/>
                  </a:lnTo>
                  <a:lnTo>
                    <a:pt x="90" y="6"/>
                  </a:lnTo>
                  <a:lnTo>
                    <a:pt x="68" y="16"/>
                  </a:lnTo>
                  <a:lnTo>
                    <a:pt x="50" y="26"/>
                  </a:lnTo>
                  <a:lnTo>
                    <a:pt x="34" y="42"/>
                  </a:lnTo>
                  <a:lnTo>
                    <a:pt x="22" y="60"/>
                  </a:lnTo>
                  <a:lnTo>
                    <a:pt x="10" y="80"/>
                  </a:lnTo>
                  <a:lnTo>
                    <a:pt x="4" y="104"/>
                  </a:lnTo>
                  <a:lnTo>
                    <a:pt x="0" y="126"/>
                  </a:lnTo>
                  <a:lnTo>
                    <a:pt x="2" y="148"/>
                  </a:lnTo>
                  <a:lnTo>
                    <a:pt x="8" y="166"/>
                  </a:lnTo>
                  <a:lnTo>
                    <a:pt x="12" y="172"/>
                  </a:lnTo>
                  <a:lnTo>
                    <a:pt x="18" y="180"/>
                  </a:lnTo>
                  <a:lnTo>
                    <a:pt x="30" y="192"/>
                  </a:lnTo>
                  <a:lnTo>
                    <a:pt x="46" y="200"/>
                  </a:lnTo>
                  <a:lnTo>
                    <a:pt x="66" y="206"/>
                  </a:lnTo>
                  <a:lnTo>
                    <a:pt x="90" y="206"/>
                  </a:lnTo>
                  <a:lnTo>
                    <a:pt x="112" y="206"/>
                  </a:lnTo>
                  <a:lnTo>
                    <a:pt x="132" y="200"/>
                  </a:lnTo>
                  <a:lnTo>
                    <a:pt x="146" y="196"/>
                  </a:lnTo>
                  <a:lnTo>
                    <a:pt x="158" y="190"/>
                  </a:lnTo>
                  <a:lnTo>
                    <a:pt x="164" y="162"/>
                  </a:lnTo>
                  <a:lnTo>
                    <a:pt x="152" y="168"/>
                  </a:lnTo>
                  <a:lnTo>
                    <a:pt x="136" y="174"/>
                  </a:lnTo>
                  <a:lnTo>
                    <a:pt x="120" y="180"/>
                  </a:lnTo>
                  <a:lnTo>
                    <a:pt x="104" y="180"/>
                  </a:lnTo>
                  <a:lnTo>
                    <a:pt x="90" y="180"/>
                  </a:lnTo>
                  <a:lnTo>
                    <a:pt x="76" y="174"/>
                  </a:lnTo>
                  <a:lnTo>
                    <a:pt x="66" y="168"/>
                  </a:lnTo>
                  <a:lnTo>
                    <a:pt x="58" y="158"/>
                  </a:lnTo>
                  <a:lnTo>
                    <a:pt x="52" y="148"/>
                  </a:lnTo>
                  <a:lnTo>
                    <a:pt x="50" y="134"/>
                  </a:lnTo>
                  <a:lnTo>
                    <a:pt x="50" y="118"/>
                  </a:lnTo>
                  <a:lnTo>
                    <a:pt x="52" y="102"/>
                  </a:lnTo>
                  <a:lnTo>
                    <a:pt x="56" y="86"/>
                  </a:lnTo>
                  <a:lnTo>
                    <a:pt x="62" y="72"/>
                  </a:lnTo>
                  <a:lnTo>
                    <a:pt x="70" y="58"/>
                  </a:lnTo>
                  <a:lnTo>
                    <a:pt x="80" y="46"/>
                  </a:lnTo>
                  <a:lnTo>
                    <a:pt x="92" y="38"/>
                  </a:lnTo>
                  <a:lnTo>
                    <a:pt x="106" y="30"/>
                  </a:lnTo>
                  <a:lnTo>
                    <a:pt x="122" y="26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47"/>
            <p:cNvSpPr>
              <a:spLocks/>
            </p:cNvSpPr>
            <p:nvPr userDrawn="1"/>
          </p:nvSpPr>
          <p:spPr bwMode="auto">
            <a:xfrm>
              <a:off x="14315231" y="2699496"/>
              <a:ext cx="407567" cy="524024"/>
            </a:xfrm>
            <a:custGeom>
              <a:avLst/>
              <a:gdLst>
                <a:gd name="T0" fmla="*/ 140 w 210"/>
                <a:gd name="T1" fmla="*/ 66 h 270"/>
                <a:gd name="T2" fmla="*/ 140 w 210"/>
                <a:gd name="T3" fmla="*/ 66 h 270"/>
                <a:gd name="T4" fmla="*/ 126 w 210"/>
                <a:gd name="T5" fmla="*/ 66 h 270"/>
                <a:gd name="T6" fmla="*/ 112 w 210"/>
                <a:gd name="T7" fmla="*/ 68 h 270"/>
                <a:gd name="T8" fmla="*/ 98 w 210"/>
                <a:gd name="T9" fmla="*/ 72 h 270"/>
                <a:gd name="T10" fmla="*/ 84 w 210"/>
                <a:gd name="T11" fmla="*/ 76 h 270"/>
                <a:gd name="T12" fmla="*/ 102 w 210"/>
                <a:gd name="T13" fmla="*/ 0 h 270"/>
                <a:gd name="T14" fmla="*/ 58 w 210"/>
                <a:gd name="T15" fmla="*/ 0 h 270"/>
                <a:gd name="T16" fmla="*/ 0 w 210"/>
                <a:gd name="T17" fmla="*/ 270 h 270"/>
                <a:gd name="T18" fmla="*/ 44 w 210"/>
                <a:gd name="T19" fmla="*/ 270 h 270"/>
                <a:gd name="T20" fmla="*/ 80 w 210"/>
                <a:gd name="T21" fmla="*/ 98 h 270"/>
                <a:gd name="T22" fmla="*/ 80 w 210"/>
                <a:gd name="T23" fmla="*/ 98 h 270"/>
                <a:gd name="T24" fmla="*/ 102 w 210"/>
                <a:gd name="T25" fmla="*/ 92 h 270"/>
                <a:gd name="T26" fmla="*/ 126 w 210"/>
                <a:gd name="T27" fmla="*/ 90 h 270"/>
                <a:gd name="T28" fmla="*/ 126 w 210"/>
                <a:gd name="T29" fmla="*/ 90 h 270"/>
                <a:gd name="T30" fmla="*/ 136 w 210"/>
                <a:gd name="T31" fmla="*/ 90 h 270"/>
                <a:gd name="T32" fmla="*/ 144 w 210"/>
                <a:gd name="T33" fmla="*/ 92 h 270"/>
                <a:gd name="T34" fmla="*/ 152 w 210"/>
                <a:gd name="T35" fmla="*/ 94 h 270"/>
                <a:gd name="T36" fmla="*/ 158 w 210"/>
                <a:gd name="T37" fmla="*/ 98 h 270"/>
                <a:gd name="T38" fmla="*/ 162 w 210"/>
                <a:gd name="T39" fmla="*/ 104 h 270"/>
                <a:gd name="T40" fmla="*/ 164 w 210"/>
                <a:gd name="T41" fmla="*/ 110 h 270"/>
                <a:gd name="T42" fmla="*/ 166 w 210"/>
                <a:gd name="T43" fmla="*/ 118 h 270"/>
                <a:gd name="T44" fmla="*/ 164 w 210"/>
                <a:gd name="T45" fmla="*/ 126 h 270"/>
                <a:gd name="T46" fmla="*/ 134 w 210"/>
                <a:gd name="T47" fmla="*/ 270 h 270"/>
                <a:gd name="T48" fmla="*/ 178 w 210"/>
                <a:gd name="T49" fmla="*/ 270 h 270"/>
                <a:gd name="T50" fmla="*/ 208 w 210"/>
                <a:gd name="T51" fmla="*/ 126 h 270"/>
                <a:gd name="T52" fmla="*/ 208 w 210"/>
                <a:gd name="T53" fmla="*/ 126 h 270"/>
                <a:gd name="T54" fmla="*/ 210 w 210"/>
                <a:gd name="T55" fmla="*/ 112 h 270"/>
                <a:gd name="T56" fmla="*/ 208 w 210"/>
                <a:gd name="T57" fmla="*/ 100 h 270"/>
                <a:gd name="T58" fmla="*/ 204 w 210"/>
                <a:gd name="T59" fmla="*/ 90 h 270"/>
                <a:gd name="T60" fmla="*/ 196 w 210"/>
                <a:gd name="T61" fmla="*/ 80 h 270"/>
                <a:gd name="T62" fmla="*/ 184 w 210"/>
                <a:gd name="T63" fmla="*/ 74 h 270"/>
                <a:gd name="T64" fmla="*/ 172 w 210"/>
                <a:gd name="T65" fmla="*/ 70 h 270"/>
                <a:gd name="T66" fmla="*/ 156 w 210"/>
                <a:gd name="T67" fmla="*/ 68 h 270"/>
                <a:gd name="T68" fmla="*/ 140 w 210"/>
                <a:gd name="T69" fmla="*/ 66 h 270"/>
                <a:gd name="T70" fmla="*/ 140 w 210"/>
                <a:gd name="T71" fmla="*/ 66 h 27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0" h="270">
                  <a:moveTo>
                    <a:pt x="140" y="66"/>
                  </a:moveTo>
                  <a:lnTo>
                    <a:pt x="140" y="66"/>
                  </a:lnTo>
                  <a:lnTo>
                    <a:pt x="126" y="66"/>
                  </a:lnTo>
                  <a:lnTo>
                    <a:pt x="112" y="68"/>
                  </a:lnTo>
                  <a:lnTo>
                    <a:pt x="98" y="72"/>
                  </a:lnTo>
                  <a:lnTo>
                    <a:pt x="84" y="76"/>
                  </a:lnTo>
                  <a:lnTo>
                    <a:pt x="102" y="0"/>
                  </a:lnTo>
                  <a:lnTo>
                    <a:pt x="58" y="0"/>
                  </a:lnTo>
                  <a:lnTo>
                    <a:pt x="0" y="270"/>
                  </a:lnTo>
                  <a:lnTo>
                    <a:pt x="44" y="270"/>
                  </a:lnTo>
                  <a:lnTo>
                    <a:pt x="80" y="98"/>
                  </a:lnTo>
                  <a:lnTo>
                    <a:pt x="102" y="92"/>
                  </a:lnTo>
                  <a:lnTo>
                    <a:pt x="126" y="90"/>
                  </a:lnTo>
                  <a:lnTo>
                    <a:pt x="136" y="90"/>
                  </a:lnTo>
                  <a:lnTo>
                    <a:pt x="144" y="92"/>
                  </a:lnTo>
                  <a:lnTo>
                    <a:pt x="152" y="94"/>
                  </a:lnTo>
                  <a:lnTo>
                    <a:pt x="158" y="98"/>
                  </a:lnTo>
                  <a:lnTo>
                    <a:pt x="162" y="104"/>
                  </a:lnTo>
                  <a:lnTo>
                    <a:pt x="164" y="110"/>
                  </a:lnTo>
                  <a:lnTo>
                    <a:pt x="166" y="118"/>
                  </a:lnTo>
                  <a:lnTo>
                    <a:pt x="164" y="126"/>
                  </a:lnTo>
                  <a:lnTo>
                    <a:pt x="134" y="270"/>
                  </a:lnTo>
                  <a:lnTo>
                    <a:pt x="178" y="270"/>
                  </a:lnTo>
                  <a:lnTo>
                    <a:pt x="208" y="126"/>
                  </a:lnTo>
                  <a:lnTo>
                    <a:pt x="210" y="112"/>
                  </a:lnTo>
                  <a:lnTo>
                    <a:pt x="208" y="100"/>
                  </a:lnTo>
                  <a:lnTo>
                    <a:pt x="204" y="90"/>
                  </a:lnTo>
                  <a:lnTo>
                    <a:pt x="196" y="80"/>
                  </a:lnTo>
                  <a:lnTo>
                    <a:pt x="184" y="74"/>
                  </a:lnTo>
                  <a:lnTo>
                    <a:pt x="172" y="70"/>
                  </a:lnTo>
                  <a:lnTo>
                    <a:pt x="156" y="68"/>
                  </a:lnTo>
                  <a:lnTo>
                    <a:pt x="14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8"/>
            <p:cNvSpPr>
              <a:spLocks/>
            </p:cNvSpPr>
            <p:nvPr userDrawn="1"/>
          </p:nvSpPr>
          <p:spPr bwMode="auto">
            <a:xfrm>
              <a:off x="13569965" y="3429249"/>
              <a:ext cx="368751" cy="279480"/>
            </a:xfrm>
            <a:custGeom>
              <a:avLst/>
              <a:gdLst>
                <a:gd name="T0" fmla="*/ 30 w 190"/>
                <a:gd name="T1" fmla="*/ 144 h 144"/>
                <a:gd name="T2" fmla="*/ 8 w 190"/>
                <a:gd name="T3" fmla="*/ 144 h 144"/>
                <a:gd name="T4" fmla="*/ 0 w 190"/>
                <a:gd name="T5" fmla="*/ 0 h 144"/>
                <a:gd name="T6" fmla="*/ 22 w 190"/>
                <a:gd name="T7" fmla="*/ 0 h 144"/>
                <a:gd name="T8" fmla="*/ 24 w 190"/>
                <a:gd name="T9" fmla="*/ 118 h 144"/>
                <a:gd name="T10" fmla="*/ 24 w 190"/>
                <a:gd name="T11" fmla="*/ 118 h 144"/>
                <a:gd name="T12" fmla="*/ 84 w 190"/>
                <a:gd name="T13" fmla="*/ 0 h 144"/>
                <a:gd name="T14" fmla="*/ 106 w 190"/>
                <a:gd name="T15" fmla="*/ 0 h 144"/>
                <a:gd name="T16" fmla="*/ 114 w 190"/>
                <a:gd name="T17" fmla="*/ 118 h 144"/>
                <a:gd name="T18" fmla="*/ 116 w 190"/>
                <a:gd name="T19" fmla="*/ 118 h 144"/>
                <a:gd name="T20" fmla="*/ 168 w 190"/>
                <a:gd name="T21" fmla="*/ 0 h 144"/>
                <a:gd name="T22" fmla="*/ 190 w 190"/>
                <a:gd name="T23" fmla="*/ 0 h 144"/>
                <a:gd name="T24" fmla="*/ 120 w 190"/>
                <a:gd name="T25" fmla="*/ 144 h 144"/>
                <a:gd name="T26" fmla="*/ 98 w 190"/>
                <a:gd name="T27" fmla="*/ 144 h 144"/>
                <a:gd name="T28" fmla="*/ 90 w 190"/>
                <a:gd name="T29" fmla="*/ 26 h 144"/>
                <a:gd name="T30" fmla="*/ 90 w 190"/>
                <a:gd name="T31" fmla="*/ 26 h 144"/>
                <a:gd name="T32" fmla="*/ 30 w 190"/>
                <a:gd name="T33" fmla="*/ 144 h 1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0" h="144">
                  <a:moveTo>
                    <a:pt x="30" y="144"/>
                  </a:moveTo>
                  <a:lnTo>
                    <a:pt x="8" y="144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4" y="118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14" y="118"/>
                  </a:lnTo>
                  <a:lnTo>
                    <a:pt x="116" y="118"/>
                  </a:lnTo>
                  <a:lnTo>
                    <a:pt x="168" y="0"/>
                  </a:lnTo>
                  <a:lnTo>
                    <a:pt x="190" y="0"/>
                  </a:lnTo>
                  <a:lnTo>
                    <a:pt x="120" y="144"/>
                  </a:lnTo>
                  <a:lnTo>
                    <a:pt x="98" y="144"/>
                  </a:lnTo>
                  <a:lnTo>
                    <a:pt x="90" y="26"/>
                  </a:lnTo>
                  <a:lnTo>
                    <a:pt x="30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9"/>
            <p:cNvSpPr>
              <a:spLocks noEditPoints="1"/>
            </p:cNvSpPr>
            <p:nvPr userDrawn="1"/>
          </p:nvSpPr>
          <p:spPr bwMode="auto">
            <a:xfrm>
              <a:off x="13907663" y="3499119"/>
              <a:ext cx="201843" cy="213491"/>
            </a:xfrm>
            <a:custGeom>
              <a:avLst/>
              <a:gdLst>
                <a:gd name="T0" fmla="*/ 20 w 104"/>
                <a:gd name="T1" fmla="*/ 56 h 110"/>
                <a:gd name="T2" fmla="*/ 32 w 104"/>
                <a:gd name="T3" fmla="*/ 30 h 110"/>
                <a:gd name="T4" fmla="*/ 44 w 104"/>
                <a:gd name="T5" fmla="*/ 20 h 110"/>
                <a:gd name="T6" fmla="*/ 60 w 104"/>
                <a:gd name="T7" fmla="*/ 16 h 110"/>
                <a:gd name="T8" fmla="*/ 70 w 104"/>
                <a:gd name="T9" fmla="*/ 16 h 110"/>
                <a:gd name="T10" fmla="*/ 80 w 104"/>
                <a:gd name="T11" fmla="*/ 24 h 110"/>
                <a:gd name="T12" fmla="*/ 86 w 104"/>
                <a:gd name="T13" fmla="*/ 36 h 110"/>
                <a:gd name="T14" fmla="*/ 84 w 104"/>
                <a:gd name="T15" fmla="*/ 56 h 110"/>
                <a:gd name="T16" fmla="*/ 80 w 104"/>
                <a:gd name="T17" fmla="*/ 68 h 110"/>
                <a:gd name="T18" fmla="*/ 68 w 104"/>
                <a:gd name="T19" fmla="*/ 86 h 110"/>
                <a:gd name="T20" fmla="*/ 54 w 104"/>
                <a:gd name="T21" fmla="*/ 94 h 110"/>
                <a:gd name="T22" fmla="*/ 44 w 104"/>
                <a:gd name="T23" fmla="*/ 96 h 110"/>
                <a:gd name="T24" fmla="*/ 28 w 104"/>
                <a:gd name="T25" fmla="*/ 92 h 110"/>
                <a:gd name="T26" fmla="*/ 22 w 104"/>
                <a:gd name="T27" fmla="*/ 80 h 110"/>
                <a:gd name="T28" fmla="*/ 20 w 104"/>
                <a:gd name="T29" fmla="*/ 68 h 110"/>
                <a:gd name="T30" fmla="*/ 20 w 104"/>
                <a:gd name="T31" fmla="*/ 56 h 110"/>
                <a:gd name="T32" fmla="*/ 2 w 104"/>
                <a:gd name="T33" fmla="*/ 56 h 110"/>
                <a:gd name="T34" fmla="*/ 0 w 104"/>
                <a:gd name="T35" fmla="*/ 76 h 110"/>
                <a:gd name="T36" fmla="*/ 6 w 104"/>
                <a:gd name="T37" fmla="*/ 94 h 110"/>
                <a:gd name="T38" fmla="*/ 20 w 104"/>
                <a:gd name="T39" fmla="*/ 106 h 110"/>
                <a:gd name="T40" fmla="*/ 40 w 104"/>
                <a:gd name="T41" fmla="*/ 110 h 110"/>
                <a:gd name="T42" fmla="*/ 54 w 104"/>
                <a:gd name="T43" fmla="*/ 110 h 110"/>
                <a:gd name="T44" fmla="*/ 74 w 104"/>
                <a:gd name="T45" fmla="*/ 100 h 110"/>
                <a:gd name="T46" fmla="*/ 90 w 104"/>
                <a:gd name="T47" fmla="*/ 84 h 110"/>
                <a:gd name="T48" fmla="*/ 100 w 104"/>
                <a:gd name="T49" fmla="*/ 66 h 110"/>
                <a:gd name="T50" fmla="*/ 104 w 104"/>
                <a:gd name="T51" fmla="*/ 56 h 110"/>
                <a:gd name="T52" fmla="*/ 104 w 104"/>
                <a:gd name="T53" fmla="*/ 36 h 110"/>
                <a:gd name="T54" fmla="*/ 100 w 104"/>
                <a:gd name="T55" fmla="*/ 18 h 110"/>
                <a:gd name="T56" fmla="*/ 86 w 104"/>
                <a:gd name="T57" fmla="*/ 6 h 110"/>
                <a:gd name="T58" fmla="*/ 64 w 104"/>
                <a:gd name="T59" fmla="*/ 0 h 110"/>
                <a:gd name="T60" fmla="*/ 52 w 104"/>
                <a:gd name="T61" fmla="*/ 2 h 110"/>
                <a:gd name="T62" fmla="*/ 30 w 104"/>
                <a:gd name="T63" fmla="*/ 10 h 110"/>
                <a:gd name="T64" fmla="*/ 14 w 104"/>
                <a:gd name="T65" fmla="*/ 26 h 110"/>
                <a:gd name="T66" fmla="*/ 4 w 104"/>
                <a:gd name="T67" fmla="*/ 46 h 110"/>
                <a:gd name="T68" fmla="*/ 2 w 104"/>
                <a:gd name="T69" fmla="*/ 56 h 1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" h="110">
                  <a:moveTo>
                    <a:pt x="20" y="56"/>
                  </a:moveTo>
                  <a:lnTo>
                    <a:pt x="20" y="56"/>
                  </a:lnTo>
                  <a:lnTo>
                    <a:pt x="24" y="44"/>
                  </a:lnTo>
                  <a:lnTo>
                    <a:pt x="32" y="30"/>
                  </a:lnTo>
                  <a:lnTo>
                    <a:pt x="38" y="24"/>
                  </a:lnTo>
                  <a:lnTo>
                    <a:pt x="44" y="20"/>
                  </a:lnTo>
                  <a:lnTo>
                    <a:pt x="52" y="16"/>
                  </a:lnTo>
                  <a:lnTo>
                    <a:pt x="60" y="16"/>
                  </a:lnTo>
                  <a:lnTo>
                    <a:pt x="70" y="16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4" y="30"/>
                  </a:lnTo>
                  <a:lnTo>
                    <a:pt x="86" y="36"/>
                  </a:lnTo>
                  <a:lnTo>
                    <a:pt x="86" y="44"/>
                  </a:lnTo>
                  <a:lnTo>
                    <a:pt x="84" y="56"/>
                  </a:lnTo>
                  <a:lnTo>
                    <a:pt x="80" y="68"/>
                  </a:lnTo>
                  <a:lnTo>
                    <a:pt x="72" y="80"/>
                  </a:lnTo>
                  <a:lnTo>
                    <a:pt x="68" y="86"/>
                  </a:lnTo>
                  <a:lnTo>
                    <a:pt x="62" y="92"/>
                  </a:lnTo>
                  <a:lnTo>
                    <a:pt x="54" y="94"/>
                  </a:lnTo>
                  <a:lnTo>
                    <a:pt x="44" y="96"/>
                  </a:lnTo>
                  <a:lnTo>
                    <a:pt x="36" y="94"/>
                  </a:lnTo>
                  <a:lnTo>
                    <a:pt x="28" y="92"/>
                  </a:lnTo>
                  <a:lnTo>
                    <a:pt x="24" y="86"/>
                  </a:lnTo>
                  <a:lnTo>
                    <a:pt x="22" y="80"/>
                  </a:lnTo>
                  <a:lnTo>
                    <a:pt x="20" y="74"/>
                  </a:lnTo>
                  <a:lnTo>
                    <a:pt x="20" y="68"/>
                  </a:lnTo>
                  <a:lnTo>
                    <a:pt x="20" y="56"/>
                  </a:lnTo>
                  <a:close/>
                  <a:moveTo>
                    <a:pt x="2" y="56"/>
                  </a:moveTo>
                  <a:lnTo>
                    <a:pt x="2" y="56"/>
                  </a:lnTo>
                  <a:lnTo>
                    <a:pt x="0" y="66"/>
                  </a:lnTo>
                  <a:lnTo>
                    <a:pt x="0" y="76"/>
                  </a:lnTo>
                  <a:lnTo>
                    <a:pt x="2" y="84"/>
                  </a:lnTo>
                  <a:lnTo>
                    <a:pt x="6" y="94"/>
                  </a:lnTo>
                  <a:lnTo>
                    <a:pt x="12" y="100"/>
                  </a:lnTo>
                  <a:lnTo>
                    <a:pt x="20" y="106"/>
                  </a:lnTo>
                  <a:lnTo>
                    <a:pt x="28" y="110"/>
                  </a:lnTo>
                  <a:lnTo>
                    <a:pt x="40" y="110"/>
                  </a:lnTo>
                  <a:lnTo>
                    <a:pt x="54" y="110"/>
                  </a:lnTo>
                  <a:lnTo>
                    <a:pt x="64" y="106"/>
                  </a:lnTo>
                  <a:lnTo>
                    <a:pt x="74" y="100"/>
                  </a:lnTo>
                  <a:lnTo>
                    <a:pt x="84" y="94"/>
                  </a:lnTo>
                  <a:lnTo>
                    <a:pt x="90" y="84"/>
                  </a:lnTo>
                  <a:lnTo>
                    <a:pt x="96" y="76"/>
                  </a:lnTo>
                  <a:lnTo>
                    <a:pt x="100" y="66"/>
                  </a:lnTo>
                  <a:lnTo>
                    <a:pt x="104" y="56"/>
                  </a:lnTo>
                  <a:lnTo>
                    <a:pt x="104" y="46"/>
                  </a:lnTo>
                  <a:lnTo>
                    <a:pt x="104" y="36"/>
                  </a:lnTo>
                  <a:lnTo>
                    <a:pt x="102" y="26"/>
                  </a:lnTo>
                  <a:lnTo>
                    <a:pt x="100" y="18"/>
                  </a:lnTo>
                  <a:lnTo>
                    <a:pt x="94" y="10"/>
                  </a:lnTo>
                  <a:lnTo>
                    <a:pt x="86" y="6"/>
                  </a:lnTo>
                  <a:lnTo>
                    <a:pt x="76" y="2"/>
                  </a:lnTo>
                  <a:lnTo>
                    <a:pt x="64" y="0"/>
                  </a:lnTo>
                  <a:lnTo>
                    <a:pt x="52" y="2"/>
                  </a:lnTo>
                  <a:lnTo>
                    <a:pt x="40" y="6"/>
                  </a:lnTo>
                  <a:lnTo>
                    <a:pt x="30" y="10"/>
                  </a:lnTo>
                  <a:lnTo>
                    <a:pt x="22" y="18"/>
                  </a:lnTo>
                  <a:lnTo>
                    <a:pt x="14" y="26"/>
                  </a:lnTo>
                  <a:lnTo>
                    <a:pt x="8" y="36"/>
                  </a:lnTo>
                  <a:lnTo>
                    <a:pt x="4" y="46"/>
                  </a:lnTo>
                  <a:lnTo>
                    <a:pt x="2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50"/>
            <p:cNvSpPr>
              <a:spLocks/>
            </p:cNvSpPr>
            <p:nvPr userDrawn="1"/>
          </p:nvSpPr>
          <p:spPr bwMode="auto">
            <a:xfrm>
              <a:off x="14140559" y="3499119"/>
              <a:ext cx="147501" cy="209610"/>
            </a:xfrm>
            <a:custGeom>
              <a:avLst/>
              <a:gdLst>
                <a:gd name="T0" fmla="*/ 18 w 76"/>
                <a:gd name="T1" fmla="*/ 108 h 108"/>
                <a:gd name="T2" fmla="*/ 0 w 76"/>
                <a:gd name="T3" fmla="*/ 108 h 108"/>
                <a:gd name="T4" fmla="*/ 22 w 76"/>
                <a:gd name="T5" fmla="*/ 4 h 108"/>
                <a:gd name="T6" fmla="*/ 38 w 76"/>
                <a:gd name="T7" fmla="*/ 4 h 108"/>
                <a:gd name="T8" fmla="*/ 34 w 76"/>
                <a:gd name="T9" fmla="*/ 22 h 108"/>
                <a:gd name="T10" fmla="*/ 36 w 76"/>
                <a:gd name="T11" fmla="*/ 22 h 108"/>
                <a:gd name="T12" fmla="*/ 36 w 76"/>
                <a:gd name="T13" fmla="*/ 22 h 108"/>
                <a:gd name="T14" fmla="*/ 44 w 76"/>
                <a:gd name="T15" fmla="*/ 12 h 108"/>
                <a:gd name="T16" fmla="*/ 52 w 76"/>
                <a:gd name="T17" fmla="*/ 6 h 108"/>
                <a:gd name="T18" fmla="*/ 60 w 76"/>
                <a:gd name="T19" fmla="*/ 2 h 108"/>
                <a:gd name="T20" fmla="*/ 70 w 76"/>
                <a:gd name="T21" fmla="*/ 0 h 108"/>
                <a:gd name="T22" fmla="*/ 70 w 76"/>
                <a:gd name="T23" fmla="*/ 0 h 108"/>
                <a:gd name="T24" fmla="*/ 76 w 76"/>
                <a:gd name="T25" fmla="*/ 2 h 108"/>
                <a:gd name="T26" fmla="*/ 72 w 76"/>
                <a:gd name="T27" fmla="*/ 20 h 108"/>
                <a:gd name="T28" fmla="*/ 64 w 76"/>
                <a:gd name="T29" fmla="*/ 20 h 108"/>
                <a:gd name="T30" fmla="*/ 64 w 76"/>
                <a:gd name="T31" fmla="*/ 20 h 108"/>
                <a:gd name="T32" fmla="*/ 52 w 76"/>
                <a:gd name="T33" fmla="*/ 22 h 108"/>
                <a:gd name="T34" fmla="*/ 42 w 76"/>
                <a:gd name="T35" fmla="*/ 28 h 108"/>
                <a:gd name="T36" fmla="*/ 34 w 76"/>
                <a:gd name="T37" fmla="*/ 36 h 108"/>
                <a:gd name="T38" fmla="*/ 30 w 76"/>
                <a:gd name="T39" fmla="*/ 48 h 108"/>
                <a:gd name="T40" fmla="*/ 18 w 76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6" h="108">
                  <a:moveTo>
                    <a:pt x="18" y="108"/>
                  </a:moveTo>
                  <a:lnTo>
                    <a:pt x="0" y="108"/>
                  </a:lnTo>
                  <a:lnTo>
                    <a:pt x="22" y="4"/>
                  </a:lnTo>
                  <a:lnTo>
                    <a:pt x="38" y="4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44" y="12"/>
                  </a:lnTo>
                  <a:lnTo>
                    <a:pt x="52" y="6"/>
                  </a:lnTo>
                  <a:lnTo>
                    <a:pt x="60" y="2"/>
                  </a:lnTo>
                  <a:lnTo>
                    <a:pt x="70" y="0"/>
                  </a:lnTo>
                  <a:lnTo>
                    <a:pt x="76" y="2"/>
                  </a:lnTo>
                  <a:lnTo>
                    <a:pt x="72" y="20"/>
                  </a:lnTo>
                  <a:lnTo>
                    <a:pt x="64" y="20"/>
                  </a:lnTo>
                  <a:lnTo>
                    <a:pt x="52" y="22"/>
                  </a:lnTo>
                  <a:lnTo>
                    <a:pt x="42" y="28"/>
                  </a:lnTo>
                  <a:lnTo>
                    <a:pt x="34" y="36"/>
                  </a:lnTo>
                  <a:lnTo>
                    <a:pt x="30" y="48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51"/>
            <p:cNvSpPr>
              <a:spLocks/>
            </p:cNvSpPr>
            <p:nvPr userDrawn="1"/>
          </p:nvSpPr>
          <p:spPr bwMode="auto">
            <a:xfrm>
              <a:off x="14284178" y="3429249"/>
              <a:ext cx="217369" cy="279480"/>
            </a:xfrm>
            <a:custGeom>
              <a:avLst/>
              <a:gdLst>
                <a:gd name="T0" fmla="*/ 92 w 112"/>
                <a:gd name="T1" fmla="*/ 144 h 144"/>
                <a:gd name="T2" fmla="*/ 68 w 112"/>
                <a:gd name="T3" fmla="*/ 144 h 144"/>
                <a:gd name="T4" fmla="*/ 46 w 112"/>
                <a:gd name="T5" fmla="*/ 92 h 144"/>
                <a:gd name="T6" fmla="*/ 26 w 112"/>
                <a:gd name="T7" fmla="*/ 104 h 144"/>
                <a:gd name="T8" fmla="*/ 18 w 112"/>
                <a:gd name="T9" fmla="*/ 144 h 144"/>
                <a:gd name="T10" fmla="*/ 0 w 112"/>
                <a:gd name="T11" fmla="*/ 144 h 144"/>
                <a:gd name="T12" fmla="*/ 32 w 112"/>
                <a:gd name="T13" fmla="*/ 0 h 144"/>
                <a:gd name="T14" fmla="*/ 48 w 112"/>
                <a:gd name="T15" fmla="*/ 0 h 144"/>
                <a:gd name="T16" fmla="*/ 32 w 112"/>
                <a:gd name="T17" fmla="*/ 84 h 144"/>
                <a:gd name="T18" fmla="*/ 88 w 112"/>
                <a:gd name="T19" fmla="*/ 40 h 144"/>
                <a:gd name="T20" fmla="*/ 112 w 112"/>
                <a:gd name="T21" fmla="*/ 40 h 144"/>
                <a:gd name="T22" fmla="*/ 62 w 112"/>
                <a:gd name="T23" fmla="*/ 78 h 144"/>
                <a:gd name="T24" fmla="*/ 92 w 112"/>
                <a:gd name="T25" fmla="*/ 144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2" h="144">
                  <a:moveTo>
                    <a:pt x="92" y="144"/>
                  </a:moveTo>
                  <a:lnTo>
                    <a:pt x="68" y="144"/>
                  </a:lnTo>
                  <a:lnTo>
                    <a:pt x="46" y="92"/>
                  </a:lnTo>
                  <a:lnTo>
                    <a:pt x="26" y="104"/>
                  </a:lnTo>
                  <a:lnTo>
                    <a:pt x="18" y="144"/>
                  </a:lnTo>
                  <a:lnTo>
                    <a:pt x="0" y="144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32" y="84"/>
                  </a:lnTo>
                  <a:lnTo>
                    <a:pt x="88" y="40"/>
                  </a:lnTo>
                  <a:lnTo>
                    <a:pt x="112" y="40"/>
                  </a:lnTo>
                  <a:lnTo>
                    <a:pt x="62" y="78"/>
                  </a:lnTo>
                  <a:lnTo>
                    <a:pt x="92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52"/>
            <p:cNvSpPr>
              <a:spLocks noEditPoints="1"/>
            </p:cNvSpPr>
            <p:nvPr userDrawn="1"/>
          </p:nvSpPr>
          <p:spPr bwMode="auto">
            <a:xfrm>
              <a:off x="14493784" y="3429249"/>
              <a:ext cx="97040" cy="279480"/>
            </a:xfrm>
            <a:custGeom>
              <a:avLst/>
              <a:gdLst>
                <a:gd name="T0" fmla="*/ 20 w 50"/>
                <a:gd name="T1" fmla="*/ 144 h 144"/>
                <a:gd name="T2" fmla="*/ 0 w 50"/>
                <a:gd name="T3" fmla="*/ 144 h 144"/>
                <a:gd name="T4" fmla="*/ 24 w 50"/>
                <a:gd name="T5" fmla="*/ 40 h 144"/>
                <a:gd name="T6" fmla="*/ 42 w 50"/>
                <a:gd name="T7" fmla="*/ 40 h 144"/>
                <a:gd name="T8" fmla="*/ 20 w 50"/>
                <a:gd name="T9" fmla="*/ 144 h 144"/>
                <a:gd name="T10" fmla="*/ 28 w 50"/>
                <a:gd name="T11" fmla="*/ 20 h 144"/>
                <a:gd name="T12" fmla="*/ 32 w 50"/>
                <a:gd name="T13" fmla="*/ 0 h 144"/>
                <a:gd name="T14" fmla="*/ 50 w 50"/>
                <a:gd name="T15" fmla="*/ 0 h 144"/>
                <a:gd name="T16" fmla="*/ 46 w 50"/>
                <a:gd name="T17" fmla="*/ 20 h 144"/>
                <a:gd name="T18" fmla="*/ 28 w 50"/>
                <a:gd name="T19" fmla="*/ 20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0" h="144">
                  <a:moveTo>
                    <a:pt x="20" y="144"/>
                  </a:moveTo>
                  <a:lnTo>
                    <a:pt x="0" y="144"/>
                  </a:lnTo>
                  <a:lnTo>
                    <a:pt x="24" y="40"/>
                  </a:lnTo>
                  <a:lnTo>
                    <a:pt x="42" y="40"/>
                  </a:lnTo>
                  <a:lnTo>
                    <a:pt x="20" y="144"/>
                  </a:lnTo>
                  <a:close/>
                  <a:moveTo>
                    <a:pt x="28" y="20"/>
                  </a:moveTo>
                  <a:lnTo>
                    <a:pt x="32" y="0"/>
                  </a:lnTo>
                  <a:lnTo>
                    <a:pt x="50" y="0"/>
                  </a:lnTo>
                  <a:lnTo>
                    <a:pt x="46" y="20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53"/>
            <p:cNvSpPr>
              <a:spLocks/>
            </p:cNvSpPr>
            <p:nvPr userDrawn="1"/>
          </p:nvSpPr>
          <p:spPr bwMode="auto">
            <a:xfrm>
              <a:off x="14590824" y="3499119"/>
              <a:ext cx="205724" cy="209610"/>
            </a:xfrm>
            <a:custGeom>
              <a:avLst/>
              <a:gdLst>
                <a:gd name="T0" fmla="*/ 90 w 106"/>
                <a:gd name="T1" fmla="*/ 108 h 108"/>
                <a:gd name="T2" fmla="*/ 72 w 106"/>
                <a:gd name="T3" fmla="*/ 108 h 108"/>
                <a:gd name="T4" fmla="*/ 84 w 106"/>
                <a:gd name="T5" fmla="*/ 44 h 108"/>
                <a:gd name="T6" fmla="*/ 84 w 106"/>
                <a:gd name="T7" fmla="*/ 44 h 108"/>
                <a:gd name="T8" fmla="*/ 86 w 106"/>
                <a:gd name="T9" fmla="*/ 32 h 108"/>
                <a:gd name="T10" fmla="*/ 84 w 106"/>
                <a:gd name="T11" fmla="*/ 24 h 108"/>
                <a:gd name="T12" fmla="*/ 82 w 106"/>
                <a:gd name="T13" fmla="*/ 20 h 108"/>
                <a:gd name="T14" fmla="*/ 78 w 106"/>
                <a:gd name="T15" fmla="*/ 18 h 108"/>
                <a:gd name="T16" fmla="*/ 68 w 106"/>
                <a:gd name="T17" fmla="*/ 16 h 108"/>
                <a:gd name="T18" fmla="*/ 68 w 106"/>
                <a:gd name="T19" fmla="*/ 16 h 108"/>
                <a:gd name="T20" fmla="*/ 58 w 106"/>
                <a:gd name="T21" fmla="*/ 18 h 108"/>
                <a:gd name="T22" fmla="*/ 48 w 106"/>
                <a:gd name="T23" fmla="*/ 24 h 108"/>
                <a:gd name="T24" fmla="*/ 42 w 106"/>
                <a:gd name="T25" fmla="*/ 28 h 108"/>
                <a:gd name="T26" fmla="*/ 38 w 106"/>
                <a:gd name="T27" fmla="*/ 34 h 108"/>
                <a:gd name="T28" fmla="*/ 34 w 106"/>
                <a:gd name="T29" fmla="*/ 42 h 108"/>
                <a:gd name="T30" fmla="*/ 30 w 106"/>
                <a:gd name="T31" fmla="*/ 52 h 108"/>
                <a:gd name="T32" fmla="*/ 18 w 106"/>
                <a:gd name="T33" fmla="*/ 108 h 108"/>
                <a:gd name="T34" fmla="*/ 0 w 106"/>
                <a:gd name="T35" fmla="*/ 108 h 108"/>
                <a:gd name="T36" fmla="*/ 22 w 106"/>
                <a:gd name="T37" fmla="*/ 4 h 108"/>
                <a:gd name="T38" fmla="*/ 40 w 106"/>
                <a:gd name="T39" fmla="*/ 4 h 108"/>
                <a:gd name="T40" fmla="*/ 36 w 106"/>
                <a:gd name="T41" fmla="*/ 18 h 108"/>
                <a:gd name="T42" fmla="*/ 38 w 106"/>
                <a:gd name="T43" fmla="*/ 18 h 108"/>
                <a:gd name="T44" fmla="*/ 38 w 106"/>
                <a:gd name="T45" fmla="*/ 18 h 108"/>
                <a:gd name="T46" fmla="*/ 42 w 106"/>
                <a:gd name="T47" fmla="*/ 14 h 108"/>
                <a:gd name="T48" fmla="*/ 50 w 106"/>
                <a:gd name="T49" fmla="*/ 8 h 108"/>
                <a:gd name="T50" fmla="*/ 60 w 106"/>
                <a:gd name="T51" fmla="*/ 2 h 108"/>
                <a:gd name="T52" fmla="*/ 74 w 106"/>
                <a:gd name="T53" fmla="*/ 0 h 108"/>
                <a:gd name="T54" fmla="*/ 74 w 106"/>
                <a:gd name="T55" fmla="*/ 0 h 108"/>
                <a:gd name="T56" fmla="*/ 86 w 106"/>
                <a:gd name="T57" fmla="*/ 2 h 108"/>
                <a:gd name="T58" fmla="*/ 92 w 106"/>
                <a:gd name="T59" fmla="*/ 4 h 108"/>
                <a:gd name="T60" fmla="*/ 98 w 106"/>
                <a:gd name="T61" fmla="*/ 8 h 108"/>
                <a:gd name="T62" fmla="*/ 102 w 106"/>
                <a:gd name="T63" fmla="*/ 12 h 108"/>
                <a:gd name="T64" fmla="*/ 104 w 106"/>
                <a:gd name="T65" fmla="*/ 18 h 108"/>
                <a:gd name="T66" fmla="*/ 106 w 106"/>
                <a:gd name="T67" fmla="*/ 26 h 108"/>
                <a:gd name="T68" fmla="*/ 104 w 106"/>
                <a:gd name="T69" fmla="*/ 36 h 108"/>
                <a:gd name="T70" fmla="*/ 90 w 106"/>
                <a:gd name="T71" fmla="*/ 108 h 1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6" h="108">
                  <a:moveTo>
                    <a:pt x="90" y="108"/>
                  </a:moveTo>
                  <a:lnTo>
                    <a:pt x="72" y="108"/>
                  </a:lnTo>
                  <a:lnTo>
                    <a:pt x="84" y="44"/>
                  </a:lnTo>
                  <a:lnTo>
                    <a:pt x="86" y="32"/>
                  </a:lnTo>
                  <a:lnTo>
                    <a:pt x="84" y="24"/>
                  </a:lnTo>
                  <a:lnTo>
                    <a:pt x="82" y="20"/>
                  </a:lnTo>
                  <a:lnTo>
                    <a:pt x="78" y="18"/>
                  </a:lnTo>
                  <a:lnTo>
                    <a:pt x="68" y="16"/>
                  </a:lnTo>
                  <a:lnTo>
                    <a:pt x="58" y="18"/>
                  </a:lnTo>
                  <a:lnTo>
                    <a:pt x="48" y="24"/>
                  </a:lnTo>
                  <a:lnTo>
                    <a:pt x="42" y="28"/>
                  </a:lnTo>
                  <a:lnTo>
                    <a:pt x="38" y="34"/>
                  </a:lnTo>
                  <a:lnTo>
                    <a:pt x="34" y="42"/>
                  </a:lnTo>
                  <a:lnTo>
                    <a:pt x="30" y="52"/>
                  </a:lnTo>
                  <a:lnTo>
                    <a:pt x="18" y="108"/>
                  </a:lnTo>
                  <a:lnTo>
                    <a:pt x="0" y="108"/>
                  </a:lnTo>
                  <a:lnTo>
                    <a:pt x="22" y="4"/>
                  </a:lnTo>
                  <a:lnTo>
                    <a:pt x="40" y="4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42" y="14"/>
                  </a:lnTo>
                  <a:lnTo>
                    <a:pt x="50" y="8"/>
                  </a:lnTo>
                  <a:lnTo>
                    <a:pt x="60" y="2"/>
                  </a:lnTo>
                  <a:lnTo>
                    <a:pt x="74" y="0"/>
                  </a:lnTo>
                  <a:lnTo>
                    <a:pt x="86" y="2"/>
                  </a:lnTo>
                  <a:lnTo>
                    <a:pt x="92" y="4"/>
                  </a:lnTo>
                  <a:lnTo>
                    <a:pt x="98" y="8"/>
                  </a:lnTo>
                  <a:lnTo>
                    <a:pt x="102" y="12"/>
                  </a:lnTo>
                  <a:lnTo>
                    <a:pt x="104" y="18"/>
                  </a:lnTo>
                  <a:lnTo>
                    <a:pt x="106" y="26"/>
                  </a:lnTo>
                  <a:lnTo>
                    <a:pt x="104" y="36"/>
                  </a:lnTo>
                  <a:lnTo>
                    <a:pt x="90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54"/>
            <p:cNvSpPr>
              <a:spLocks noEditPoints="1"/>
            </p:cNvSpPr>
            <p:nvPr userDrawn="1"/>
          </p:nvSpPr>
          <p:spPr bwMode="auto">
            <a:xfrm>
              <a:off x="14812075" y="3499119"/>
              <a:ext cx="229014" cy="295006"/>
            </a:xfrm>
            <a:custGeom>
              <a:avLst/>
              <a:gdLst>
                <a:gd name="T0" fmla="*/ 30 w 118"/>
                <a:gd name="T1" fmla="*/ 56 h 152"/>
                <a:gd name="T2" fmla="*/ 38 w 118"/>
                <a:gd name="T3" fmla="*/ 30 h 152"/>
                <a:gd name="T4" fmla="*/ 50 w 118"/>
                <a:gd name="T5" fmla="*/ 20 h 152"/>
                <a:gd name="T6" fmla="*/ 68 w 118"/>
                <a:gd name="T7" fmla="*/ 16 h 152"/>
                <a:gd name="T8" fmla="*/ 76 w 118"/>
                <a:gd name="T9" fmla="*/ 18 h 152"/>
                <a:gd name="T10" fmla="*/ 86 w 118"/>
                <a:gd name="T11" fmla="*/ 26 h 152"/>
                <a:gd name="T12" fmla="*/ 90 w 118"/>
                <a:gd name="T13" fmla="*/ 40 h 152"/>
                <a:gd name="T14" fmla="*/ 88 w 118"/>
                <a:gd name="T15" fmla="*/ 60 h 152"/>
                <a:gd name="T16" fmla="*/ 86 w 118"/>
                <a:gd name="T17" fmla="*/ 70 h 152"/>
                <a:gd name="T18" fmla="*/ 76 w 118"/>
                <a:gd name="T19" fmla="*/ 84 h 152"/>
                <a:gd name="T20" fmla="*/ 60 w 118"/>
                <a:gd name="T21" fmla="*/ 94 h 152"/>
                <a:gd name="T22" fmla="*/ 50 w 118"/>
                <a:gd name="T23" fmla="*/ 96 h 152"/>
                <a:gd name="T24" fmla="*/ 38 w 118"/>
                <a:gd name="T25" fmla="*/ 92 h 152"/>
                <a:gd name="T26" fmla="*/ 30 w 118"/>
                <a:gd name="T27" fmla="*/ 84 h 152"/>
                <a:gd name="T28" fmla="*/ 28 w 118"/>
                <a:gd name="T29" fmla="*/ 72 h 152"/>
                <a:gd name="T30" fmla="*/ 30 w 118"/>
                <a:gd name="T31" fmla="*/ 56 h 152"/>
                <a:gd name="T32" fmla="*/ 100 w 118"/>
                <a:gd name="T33" fmla="*/ 4 h 152"/>
                <a:gd name="T34" fmla="*/ 96 w 118"/>
                <a:gd name="T35" fmla="*/ 18 h 152"/>
                <a:gd name="T36" fmla="*/ 94 w 118"/>
                <a:gd name="T37" fmla="*/ 14 h 152"/>
                <a:gd name="T38" fmla="*/ 80 w 118"/>
                <a:gd name="T39" fmla="*/ 2 h 152"/>
                <a:gd name="T40" fmla="*/ 68 w 118"/>
                <a:gd name="T41" fmla="*/ 0 h 152"/>
                <a:gd name="T42" fmla="*/ 48 w 118"/>
                <a:gd name="T43" fmla="*/ 4 h 152"/>
                <a:gd name="T44" fmla="*/ 30 w 118"/>
                <a:gd name="T45" fmla="*/ 16 h 152"/>
                <a:gd name="T46" fmla="*/ 18 w 118"/>
                <a:gd name="T47" fmla="*/ 32 h 152"/>
                <a:gd name="T48" fmla="*/ 10 w 118"/>
                <a:gd name="T49" fmla="*/ 52 h 152"/>
                <a:gd name="T50" fmla="*/ 10 w 118"/>
                <a:gd name="T51" fmla="*/ 62 h 152"/>
                <a:gd name="T52" fmla="*/ 10 w 118"/>
                <a:gd name="T53" fmla="*/ 82 h 152"/>
                <a:gd name="T54" fmla="*/ 18 w 118"/>
                <a:gd name="T55" fmla="*/ 100 h 152"/>
                <a:gd name="T56" fmla="*/ 34 w 118"/>
                <a:gd name="T57" fmla="*/ 110 h 152"/>
                <a:gd name="T58" fmla="*/ 46 w 118"/>
                <a:gd name="T59" fmla="*/ 110 h 152"/>
                <a:gd name="T60" fmla="*/ 66 w 118"/>
                <a:gd name="T61" fmla="*/ 106 h 152"/>
                <a:gd name="T62" fmla="*/ 80 w 118"/>
                <a:gd name="T63" fmla="*/ 96 h 152"/>
                <a:gd name="T64" fmla="*/ 80 w 118"/>
                <a:gd name="T65" fmla="*/ 96 h 152"/>
                <a:gd name="T66" fmla="*/ 78 w 118"/>
                <a:gd name="T67" fmla="*/ 100 h 152"/>
                <a:gd name="T68" fmla="*/ 70 w 118"/>
                <a:gd name="T69" fmla="*/ 124 h 152"/>
                <a:gd name="T70" fmla="*/ 58 w 118"/>
                <a:gd name="T71" fmla="*/ 134 h 152"/>
                <a:gd name="T72" fmla="*/ 40 w 118"/>
                <a:gd name="T73" fmla="*/ 138 h 152"/>
                <a:gd name="T74" fmla="*/ 34 w 118"/>
                <a:gd name="T75" fmla="*/ 138 h 152"/>
                <a:gd name="T76" fmla="*/ 24 w 118"/>
                <a:gd name="T77" fmla="*/ 134 h 152"/>
                <a:gd name="T78" fmla="*/ 20 w 118"/>
                <a:gd name="T79" fmla="*/ 126 h 152"/>
                <a:gd name="T80" fmla="*/ 0 w 118"/>
                <a:gd name="T81" fmla="*/ 120 h 152"/>
                <a:gd name="T82" fmla="*/ 0 w 118"/>
                <a:gd name="T83" fmla="*/ 130 h 152"/>
                <a:gd name="T84" fmla="*/ 6 w 118"/>
                <a:gd name="T85" fmla="*/ 142 h 152"/>
                <a:gd name="T86" fmla="*/ 18 w 118"/>
                <a:gd name="T87" fmla="*/ 150 h 152"/>
                <a:gd name="T88" fmla="*/ 36 w 118"/>
                <a:gd name="T89" fmla="*/ 152 h 152"/>
                <a:gd name="T90" fmla="*/ 52 w 118"/>
                <a:gd name="T91" fmla="*/ 150 h 152"/>
                <a:gd name="T92" fmla="*/ 76 w 118"/>
                <a:gd name="T93" fmla="*/ 140 h 152"/>
                <a:gd name="T94" fmla="*/ 90 w 118"/>
                <a:gd name="T95" fmla="*/ 122 h 152"/>
                <a:gd name="T96" fmla="*/ 98 w 118"/>
                <a:gd name="T97" fmla="*/ 100 h 1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8" h="152">
                  <a:moveTo>
                    <a:pt x="30" y="56"/>
                  </a:moveTo>
                  <a:lnTo>
                    <a:pt x="30" y="56"/>
                  </a:lnTo>
                  <a:lnTo>
                    <a:pt x="32" y="44"/>
                  </a:lnTo>
                  <a:lnTo>
                    <a:pt x="38" y="30"/>
                  </a:lnTo>
                  <a:lnTo>
                    <a:pt x="44" y="26"/>
                  </a:lnTo>
                  <a:lnTo>
                    <a:pt x="50" y="20"/>
                  </a:lnTo>
                  <a:lnTo>
                    <a:pt x="58" y="18"/>
                  </a:lnTo>
                  <a:lnTo>
                    <a:pt x="68" y="16"/>
                  </a:lnTo>
                  <a:lnTo>
                    <a:pt x="76" y="18"/>
                  </a:lnTo>
                  <a:lnTo>
                    <a:pt x="82" y="20"/>
                  </a:lnTo>
                  <a:lnTo>
                    <a:pt x="86" y="26"/>
                  </a:lnTo>
                  <a:lnTo>
                    <a:pt x="90" y="32"/>
                  </a:lnTo>
                  <a:lnTo>
                    <a:pt x="90" y="40"/>
                  </a:lnTo>
                  <a:lnTo>
                    <a:pt x="90" y="46"/>
                  </a:lnTo>
                  <a:lnTo>
                    <a:pt x="88" y="60"/>
                  </a:lnTo>
                  <a:lnTo>
                    <a:pt x="86" y="70"/>
                  </a:lnTo>
                  <a:lnTo>
                    <a:pt x="82" y="78"/>
                  </a:lnTo>
                  <a:lnTo>
                    <a:pt x="76" y="84"/>
                  </a:lnTo>
                  <a:lnTo>
                    <a:pt x="72" y="88"/>
                  </a:lnTo>
                  <a:lnTo>
                    <a:pt x="60" y="94"/>
                  </a:lnTo>
                  <a:lnTo>
                    <a:pt x="50" y="96"/>
                  </a:lnTo>
                  <a:lnTo>
                    <a:pt x="44" y="94"/>
                  </a:lnTo>
                  <a:lnTo>
                    <a:pt x="38" y="92"/>
                  </a:lnTo>
                  <a:lnTo>
                    <a:pt x="34" y="90"/>
                  </a:lnTo>
                  <a:lnTo>
                    <a:pt x="30" y="84"/>
                  </a:lnTo>
                  <a:lnTo>
                    <a:pt x="28" y="78"/>
                  </a:lnTo>
                  <a:lnTo>
                    <a:pt x="28" y="72"/>
                  </a:lnTo>
                  <a:lnTo>
                    <a:pt x="30" y="56"/>
                  </a:lnTo>
                  <a:close/>
                  <a:moveTo>
                    <a:pt x="118" y="4"/>
                  </a:moveTo>
                  <a:lnTo>
                    <a:pt x="100" y="4"/>
                  </a:lnTo>
                  <a:lnTo>
                    <a:pt x="98" y="18"/>
                  </a:lnTo>
                  <a:lnTo>
                    <a:pt x="96" y="18"/>
                  </a:lnTo>
                  <a:lnTo>
                    <a:pt x="94" y="14"/>
                  </a:lnTo>
                  <a:lnTo>
                    <a:pt x="88" y="8"/>
                  </a:lnTo>
                  <a:lnTo>
                    <a:pt x="80" y="2"/>
                  </a:lnTo>
                  <a:lnTo>
                    <a:pt x="68" y="0"/>
                  </a:lnTo>
                  <a:lnTo>
                    <a:pt x="58" y="2"/>
                  </a:lnTo>
                  <a:lnTo>
                    <a:pt x="48" y="4"/>
                  </a:lnTo>
                  <a:lnTo>
                    <a:pt x="38" y="10"/>
                  </a:lnTo>
                  <a:lnTo>
                    <a:pt x="30" y="16"/>
                  </a:lnTo>
                  <a:lnTo>
                    <a:pt x="24" y="24"/>
                  </a:lnTo>
                  <a:lnTo>
                    <a:pt x="18" y="32"/>
                  </a:lnTo>
                  <a:lnTo>
                    <a:pt x="14" y="42"/>
                  </a:lnTo>
                  <a:lnTo>
                    <a:pt x="10" y="52"/>
                  </a:lnTo>
                  <a:lnTo>
                    <a:pt x="10" y="62"/>
                  </a:lnTo>
                  <a:lnTo>
                    <a:pt x="10" y="72"/>
                  </a:lnTo>
                  <a:lnTo>
                    <a:pt x="10" y="82"/>
                  </a:lnTo>
                  <a:lnTo>
                    <a:pt x="12" y="92"/>
                  </a:lnTo>
                  <a:lnTo>
                    <a:pt x="18" y="100"/>
                  </a:lnTo>
                  <a:lnTo>
                    <a:pt x="24" y="106"/>
                  </a:lnTo>
                  <a:lnTo>
                    <a:pt x="34" y="110"/>
                  </a:lnTo>
                  <a:lnTo>
                    <a:pt x="46" y="110"/>
                  </a:lnTo>
                  <a:lnTo>
                    <a:pt x="58" y="110"/>
                  </a:lnTo>
                  <a:lnTo>
                    <a:pt x="66" y="106"/>
                  </a:lnTo>
                  <a:lnTo>
                    <a:pt x="74" y="102"/>
                  </a:lnTo>
                  <a:lnTo>
                    <a:pt x="80" y="96"/>
                  </a:lnTo>
                  <a:lnTo>
                    <a:pt x="78" y="100"/>
                  </a:lnTo>
                  <a:lnTo>
                    <a:pt x="76" y="112"/>
                  </a:lnTo>
                  <a:lnTo>
                    <a:pt x="70" y="124"/>
                  </a:lnTo>
                  <a:lnTo>
                    <a:pt x="66" y="128"/>
                  </a:lnTo>
                  <a:lnTo>
                    <a:pt x="58" y="134"/>
                  </a:lnTo>
                  <a:lnTo>
                    <a:pt x="50" y="136"/>
                  </a:lnTo>
                  <a:lnTo>
                    <a:pt x="40" y="138"/>
                  </a:lnTo>
                  <a:lnTo>
                    <a:pt x="34" y="138"/>
                  </a:lnTo>
                  <a:lnTo>
                    <a:pt x="28" y="136"/>
                  </a:lnTo>
                  <a:lnTo>
                    <a:pt x="24" y="134"/>
                  </a:lnTo>
                  <a:lnTo>
                    <a:pt x="20" y="130"/>
                  </a:lnTo>
                  <a:lnTo>
                    <a:pt x="20" y="12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30"/>
                  </a:lnTo>
                  <a:lnTo>
                    <a:pt x="2" y="138"/>
                  </a:lnTo>
                  <a:lnTo>
                    <a:pt x="6" y="142"/>
                  </a:lnTo>
                  <a:lnTo>
                    <a:pt x="12" y="146"/>
                  </a:lnTo>
                  <a:lnTo>
                    <a:pt x="18" y="150"/>
                  </a:lnTo>
                  <a:lnTo>
                    <a:pt x="24" y="150"/>
                  </a:lnTo>
                  <a:lnTo>
                    <a:pt x="36" y="152"/>
                  </a:lnTo>
                  <a:lnTo>
                    <a:pt x="52" y="150"/>
                  </a:lnTo>
                  <a:lnTo>
                    <a:pt x="66" y="146"/>
                  </a:lnTo>
                  <a:lnTo>
                    <a:pt x="76" y="140"/>
                  </a:lnTo>
                  <a:lnTo>
                    <a:pt x="84" y="132"/>
                  </a:lnTo>
                  <a:lnTo>
                    <a:pt x="90" y="122"/>
                  </a:lnTo>
                  <a:lnTo>
                    <a:pt x="94" y="114"/>
                  </a:lnTo>
                  <a:lnTo>
                    <a:pt x="98" y="100"/>
                  </a:lnTo>
                  <a:lnTo>
                    <a:pt x="11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55"/>
            <p:cNvSpPr>
              <a:spLocks noEditPoints="1"/>
            </p:cNvSpPr>
            <p:nvPr userDrawn="1"/>
          </p:nvSpPr>
          <p:spPr bwMode="auto">
            <a:xfrm>
              <a:off x="15176944" y="3421486"/>
              <a:ext cx="291119" cy="295006"/>
            </a:xfrm>
            <a:custGeom>
              <a:avLst/>
              <a:gdLst>
                <a:gd name="T0" fmla="*/ 128 w 150"/>
                <a:gd name="T1" fmla="*/ 76 h 152"/>
                <a:gd name="T2" fmla="*/ 118 w 150"/>
                <a:gd name="T3" fmla="*/ 100 h 152"/>
                <a:gd name="T4" fmla="*/ 104 w 150"/>
                <a:gd name="T5" fmla="*/ 118 h 152"/>
                <a:gd name="T6" fmla="*/ 86 w 150"/>
                <a:gd name="T7" fmla="*/ 130 h 152"/>
                <a:gd name="T8" fmla="*/ 62 w 150"/>
                <a:gd name="T9" fmla="*/ 134 h 152"/>
                <a:gd name="T10" fmla="*/ 50 w 150"/>
                <a:gd name="T11" fmla="*/ 134 h 152"/>
                <a:gd name="T12" fmla="*/ 34 w 150"/>
                <a:gd name="T13" fmla="*/ 126 h 152"/>
                <a:gd name="T14" fmla="*/ 24 w 150"/>
                <a:gd name="T15" fmla="*/ 110 h 152"/>
                <a:gd name="T16" fmla="*/ 20 w 150"/>
                <a:gd name="T17" fmla="*/ 88 h 152"/>
                <a:gd name="T18" fmla="*/ 22 w 150"/>
                <a:gd name="T19" fmla="*/ 76 h 152"/>
                <a:gd name="T20" fmla="*/ 30 w 150"/>
                <a:gd name="T21" fmla="*/ 54 h 152"/>
                <a:gd name="T22" fmla="*/ 46 w 150"/>
                <a:gd name="T23" fmla="*/ 34 h 152"/>
                <a:gd name="T24" fmla="*/ 64 w 150"/>
                <a:gd name="T25" fmla="*/ 22 h 152"/>
                <a:gd name="T26" fmla="*/ 88 w 150"/>
                <a:gd name="T27" fmla="*/ 18 h 152"/>
                <a:gd name="T28" fmla="*/ 98 w 150"/>
                <a:gd name="T29" fmla="*/ 20 h 152"/>
                <a:gd name="T30" fmla="*/ 116 w 150"/>
                <a:gd name="T31" fmla="*/ 28 h 152"/>
                <a:gd name="T32" fmla="*/ 126 w 150"/>
                <a:gd name="T33" fmla="*/ 44 h 152"/>
                <a:gd name="T34" fmla="*/ 128 w 150"/>
                <a:gd name="T35" fmla="*/ 64 h 152"/>
                <a:gd name="T36" fmla="*/ 128 w 150"/>
                <a:gd name="T37" fmla="*/ 76 h 152"/>
                <a:gd name="T38" fmla="*/ 148 w 150"/>
                <a:gd name="T39" fmla="*/ 76 h 152"/>
                <a:gd name="T40" fmla="*/ 150 w 150"/>
                <a:gd name="T41" fmla="*/ 52 h 152"/>
                <a:gd name="T42" fmla="*/ 144 w 150"/>
                <a:gd name="T43" fmla="*/ 28 h 152"/>
                <a:gd name="T44" fmla="*/ 124 w 150"/>
                <a:gd name="T45" fmla="*/ 8 h 152"/>
                <a:gd name="T46" fmla="*/ 90 w 150"/>
                <a:gd name="T47" fmla="*/ 0 h 152"/>
                <a:gd name="T48" fmla="*/ 72 w 150"/>
                <a:gd name="T49" fmla="*/ 2 h 152"/>
                <a:gd name="T50" fmla="*/ 40 w 150"/>
                <a:gd name="T51" fmla="*/ 16 h 152"/>
                <a:gd name="T52" fmla="*/ 18 w 150"/>
                <a:gd name="T53" fmla="*/ 38 h 152"/>
                <a:gd name="T54" fmla="*/ 4 w 150"/>
                <a:gd name="T55" fmla="*/ 64 h 152"/>
                <a:gd name="T56" fmla="*/ 2 w 150"/>
                <a:gd name="T57" fmla="*/ 76 h 152"/>
                <a:gd name="T58" fmla="*/ 0 w 150"/>
                <a:gd name="T59" fmla="*/ 102 h 152"/>
                <a:gd name="T60" fmla="*/ 6 w 150"/>
                <a:gd name="T61" fmla="*/ 126 h 152"/>
                <a:gd name="T62" fmla="*/ 26 w 150"/>
                <a:gd name="T63" fmla="*/ 144 h 152"/>
                <a:gd name="T64" fmla="*/ 58 w 150"/>
                <a:gd name="T65" fmla="*/ 152 h 152"/>
                <a:gd name="T66" fmla="*/ 78 w 150"/>
                <a:gd name="T67" fmla="*/ 150 h 152"/>
                <a:gd name="T68" fmla="*/ 110 w 150"/>
                <a:gd name="T69" fmla="*/ 136 h 152"/>
                <a:gd name="T70" fmla="*/ 132 w 150"/>
                <a:gd name="T71" fmla="*/ 114 h 152"/>
                <a:gd name="T72" fmla="*/ 144 w 150"/>
                <a:gd name="T73" fmla="*/ 88 h 152"/>
                <a:gd name="T74" fmla="*/ 148 w 150"/>
                <a:gd name="T75" fmla="*/ 76 h 1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50" h="152">
                  <a:moveTo>
                    <a:pt x="128" y="76"/>
                  </a:move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6" y="126"/>
                  </a:lnTo>
                  <a:lnTo>
                    <a:pt x="86" y="130"/>
                  </a:lnTo>
                  <a:lnTo>
                    <a:pt x="74" y="134"/>
                  </a:lnTo>
                  <a:lnTo>
                    <a:pt x="62" y="134"/>
                  </a:lnTo>
                  <a:lnTo>
                    <a:pt x="50" y="134"/>
                  </a:lnTo>
                  <a:lnTo>
                    <a:pt x="42" y="130"/>
                  </a:lnTo>
                  <a:lnTo>
                    <a:pt x="34" y="126"/>
                  </a:lnTo>
                  <a:lnTo>
                    <a:pt x="28" y="118"/>
                  </a:lnTo>
                  <a:lnTo>
                    <a:pt x="24" y="110"/>
                  </a:lnTo>
                  <a:lnTo>
                    <a:pt x="20" y="100"/>
                  </a:lnTo>
                  <a:lnTo>
                    <a:pt x="20" y="88"/>
                  </a:lnTo>
                  <a:lnTo>
                    <a:pt x="22" y="76"/>
                  </a:lnTo>
                  <a:lnTo>
                    <a:pt x="26" y="64"/>
                  </a:lnTo>
                  <a:lnTo>
                    <a:pt x="30" y="54"/>
                  </a:lnTo>
                  <a:lnTo>
                    <a:pt x="38" y="44"/>
                  </a:lnTo>
                  <a:lnTo>
                    <a:pt x="46" y="34"/>
                  </a:lnTo>
                  <a:lnTo>
                    <a:pt x="54" y="28"/>
                  </a:lnTo>
                  <a:lnTo>
                    <a:pt x="64" y="22"/>
                  </a:lnTo>
                  <a:lnTo>
                    <a:pt x="76" y="20"/>
                  </a:lnTo>
                  <a:lnTo>
                    <a:pt x="88" y="18"/>
                  </a:lnTo>
                  <a:lnTo>
                    <a:pt x="98" y="20"/>
                  </a:lnTo>
                  <a:lnTo>
                    <a:pt x="108" y="22"/>
                  </a:lnTo>
                  <a:lnTo>
                    <a:pt x="116" y="28"/>
                  </a:lnTo>
                  <a:lnTo>
                    <a:pt x="122" y="34"/>
                  </a:lnTo>
                  <a:lnTo>
                    <a:pt x="126" y="44"/>
                  </a:lnTo>
                  <a:lnTo>
                    <a:pt x="128" y="54"/>
                  </a:lnTo>
                  <a:lnTo>
                    <a:pt x="128" y="64"/>
                  </a:lnTo>
                  <a:lnTo>
                    <a:pt x="128" y="76"/>
                  </a:lnTo>
                  <a:close/>
                  <a:moveTo>
                    <a:pt x="148" y="76"/>
                  </a:moveTo>
                  <a:lnTo>
                    <a:pt x="148" y="76"/>
                  </a:lnTo>
                  <a:lnTo>
                    <a:pt x="150" y="64"/>
                  </a:lnTo>
                  <a:lnTo>
                    <a:pt x="150" y="52"/>
                  </a:lnTo>
                  <a:lnTo>
                    <a:pt x="148" y="38"/>
                  </a:lnTo>
                  <a:lnTo>
                    <a:pt x="144" y="28"/>
                  </a:lnTo>
                  <a:lnTo>
                    <a:pt x="136" y="16"/>
                  </a:lnTo>
                  <a:lnTo>
                    <a:pt x="124" y="8"/>
                  </a:lnTo>
                  <a:lnTo>
                    <a:pt x="110" y="2"/>
                  </a:lnTo>
                  <a:lnTo>
                    <a:pt x="90" y="0"/>
                  </a:lnTo>
                  <a:lnTo>
                    <a:pt x="72" y="2"/>
                  </a:lnTo>
                  <a:lnTo>
                    <a:pt x="54" y="8"/>
                  </a:lnTo>
                  <a:lnTo>
                    <a:pt x="40" y="16"/>
                  </a:lnTo>
                  <a:lnTo>
                    <a:pt x="28" y="28"/>
                  </a:lnTo>
                  <a:lnTo>
                    <a:pt x="18" y="38"/>
                  </a:lnTo>
                  <a:lnTo>
                    <a:pt x="10" y="52"/>
                  </a:lnTo>
                  <a:lnTo>
                    <a:pt x="4" y="64"/>
                  </a:lnTo>
                  <a:lnTo>
                    <a:pt x="2" y="76"/>
                  </a:lnTo>
                  <a:lnTo>
                    <a:pt x="0" y="88"/>
                  </a:lnTo>
                  <a:lnTo>
                    <a:pt x="0" y="102"/>
                  </a:lnTo>
                  <a:lnTo>
                    <a:pt x="2" y="114"/>
                  </a:lnTo>
                  <a:lnTo>
                    <a:pt x="6" y="126"/>
                  </a:lnTo>
                  <a:lnTo>
                    <a:pt x="14" y="136"/>
                  </a:lnTo>
                  <a:lnTo>
                    <a:pt x="26" y="144"/>
                  </a:lnTo>
                  <a:lnTo>
                    <a:pt x="40" y="150"/>
                  </a:lnTo>
                  <a:lnTo>
                    <a:pt x="58" y="152"/>
                  </a:lnTo>
                  <a:lnTo>
                    <a:pt x="78" y="150"/>
                  </a:lnTo>
                  <a:lnTo>
                    <a:pt x="96" y="144"/>
                  </a:lnTo>
                  <a:lnTo>
                    <a:pt x="110" y="136"/>
                  </a:lnTo>
                  <a:lnTo>
                    <a:pt x="122" y="126"/>
                  </a:lnTo>
                  <a:lnTo>
                    <a:pt x="132" y="114"/>
                  </a:lnTo>
                  <a:lnTo>
                    <a:pt x="140" y="102"/>
                  </a:lnTo>
                  <a:lnTo>
                    <a:pt x="144" y="88"/>
                  </a:lnTo>
                  <a:lnTo>
                    <a:pt x="148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56"/>
            <p:cNvSpPr>
              <a:spLocks/>
            </p:cNvSpPr>
            <p:nvPr userDrawn="1"/>
          </p:nvSpPr>
          <p:spPr bwMode="auto">
            <a:xfrm>
              <a:off x="15479709" y="3499119"/>
              <a:ext cx="205724" cy="209610"/>
            </a:xfrm>
            <a:custGeom>
              <a:avLst/>
              <a:gdLst>
                <a:gd name="T0" fmla="*/ 90 w 106"/>
                <a:gd name="T1" fmla="*/ 108 h 108"/>
                <a:gd name="T2" fmla="*/ 72 w 106"/>
                <a:gd name="T3" fmla="*/ 108 h 108"/>
                <a:gd name="T4" fmla="*/ 86 w 106"/>
                <a:gd name="T5" fmla="*/ 44 h 108"/>
                <a:gd name="T6" fmla="*/ 86 w 106"/>
                <a:gd name="T7" fmla="*/ 44 h 108"/>
                <a:gd name="T8" fmla="*/ 86 w 106"/>
                <a:gd name="T9" fmla="*/ 32 h 108"/>
                <a:gd name="T10" fmla="*/ 84 w 106"/>
                <a:gd name="T11" fmla="*/ 24 h 108"/>
                <a:gd name="T12" fmla="*/ 82 w 106"/>
                <a:gd name="T13" fmla="*/ 20 h 108"/>
                <a:gd name="T14" fmla="*/ 78 w 106"/>
                <a:gd name="T15" fmla="*/ 18 h 108"/>
                <a:gd name="T16" fmla="*/ 68 w 106"/>
                <a:gd name="T17" fmla="*/ 16 h 108"/>
                <a:gd name="T18" fmla="*/ 68 w 106"/>
                <a:gd name="T19" fmla="*/ 16 h 108"/>
                <a:gd name="T20" fmla="*/ 58 w 106"/>
                <a:gd name="T21" fmla="*/ 18 h 108"/>
                <a:gd name="T22" fmla="*/ 48 w 106"/>
                <a:gd name="T23" fmla="*/ 24 h 108"/>
                <a:gd name="T24" fmla="*/ 42 w 106"/>
                <a:gd name="T25" fmla="*/ 28 h 108"/>
                <a:gd name="T26" fmla="*/ 38 w 106"/>
                <a:gd name="T27" fmla="*/ 34 h 108"/>
                <a:gd name="T28" fmla="*/ 34 w 106"/>
                <a:gd name="T29" fmla="*/ 42 h 108"/>
                <a:gd name="T30" fmla="*/ 32 w 106"/>
                <a:gd name="T31" fmla="*/ 52 h 108"/>
                <a:gd name="T32" fmla="*/ 20 w 106"/>
                <a:gd name="T33" fmla="*/ 108 h 108"/>
                <a:gd name="T34" fmla="*/ 0 w 106"/>
                <a:gd name="T35" fmla="*/ 108 h 108"/>
                <a:gd name="T36" fmla="*/ 22 w 106"/>
                <a:gd name="T37" fmla="*/ 4 h 108"/>
                <a:gd name="T38" fmla="*/ 40 w 106"/>
                <a:gd name="T39" fmla="*/ 4 h 108"/>
                <a:gd name="T40" fmla="*/ 36 w 106"/>
                <a:gd name="T41" fmla="*/ 18 h 108"/>
                <a:gd name="T42" fmla="*/ 38 w 106"/>
                <a:gd name="T43" fmla="*/ 18 h 108"/>
                <a:gd name="T44" fmla="*/ 38 w 106"/>
                <a:gd name="T45" fmla="*/ 18 h 108"/>
                <a:gd name="T46" fmla="*/ 42 w 106"/>
                <a:gd name="T47" fmla="*/ 14 h 108"/>
                <a:gd name="T48" fmla="*/ 50 w 106"/>
                <a:gd name="T49" fmla="*/ 8 h 108"/>
                <a:gd name="T50" fmla="*/ 62 w 106"/>
                <a:gd name="T51" fmla="*/ 2 h 108"/>
                <a:gd name="T52" fmla="*/ 74 w 106"/>
                <a:gd name="T53" fmla="*/ 0 h 108"/>
                <a:gd name="T54" fmla="*/ 74 w 106"/>
                <a:gd name="T55" fmla="*/ 0 h 108"/>
                <a:gd name="T56" fmla="*/ 88 w 106"/>
                <a:gd name="T57" fmla="*/ 2 h 108"/>
                <a:gd name="T58" fmla="*/ 94 w 106"/>
                <a:gd name="T59" fmla="*/ 4 h 108"/>
                <a:gd name="T60" fmla="*/ 98 w 106"/>
                <a:gd name="T61" fmla="*/ 8 h 108"/>
                <a:gd name="T62" fmla="*/ 102 w 106"/>
                <a:gd name="T63" fmla="*/ 12 h 108"/>
                <a:gd name="T64" fmla="*/ 106 w 106"/>
                <a:gd name="T65" fmla="*/ 18 h 108"/>
                <a:gd name="T66" fmla="*/ 106 w 106"/>
                <a:gd name="T67" fmla="*/ 26 h 108"/>
                <a:gd name="T68" fmla="*/ 106 w 106"/>
                <a:gd name="T69" fmla="*/ 36 h 108"/>
                <a:gd name="T70" fmla="*/ 90 w 106"/>
                <a:gd name="T71" fmla="*/ 108 h 1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6" h="108">
                  <a:moveTo>
                    <a:pt x="90" y="108"/>
                  </a:moveTo>
                  <a:lnTo>
                    <a:pt x="72" y="108"/>
                  </a:lnTo>
                  <a:lnTo>
                    <a:pt x="86" y="44"/>
                  </a:lnTo>
                  <a:lnTo>
                    <a:pt x="86" y="32"/>
                  </a:lnTo>
                  <a:lnTo>
                    <a:pt x="84" y="24"/>
                  </a:lnTo>
                  <a:lnTo>
                    <a:pt x="82" y="20"/>
                  </a:lnTo>
                  <a:lnTo>
                    <a:pt x="78" y="18"/>
                  </a:lnTo>
                  <a:lnTo>
                    <a:pt x="68" y="16"/>
                  </a:lnTo>
                  <a:lnTo>
                    <a:pt x="58" y="18"/>
                  </a:lnTo>
                  <a:lnTo>
                    <a:pt x="48" y="24"/>
                  </a:lnTo>
                  <a:lnTo>
                    <a:pt x="42" y="28"/>
                  </a:lnTo>
                  <a:lnTo>
                    <a:pt x="38" y="34"/>
                  </a:lnTo>
                  <a:lnTo>
                    <a:pt x="34" y="42"/>
                  </a:lnTo>
                  <a:lnTo>
                    <a:pt x="32" y="52"/>
                  </a:lnTo>
                  <a:lnTo>
                    <a:pt x="20" y="108"/>
                  </a:lnTo>
                  <a:lnTo>
                    <a:pt x="0" y="108"/>
                  </a:lnTo>
                  <a:lnTo>
                    <a:pt x="22" y="4"/>
                  </a:lnTo>
                  <a:lnTo>
                    <a:pt x="40" y="4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42" y="14"/>
                  </a:lnTo>
                  <a:lnTo>
                    <a:pt x="50" y="8"/>
                  </a:lnTo>
                  <a:lnTo>
                    <a:pt x="62" y="2"/>
                  </a:lnTo>
                  <a:lnTo>
                    <a:pt x="74" y="0"/>
                  </a:lnTo>
                  <a:lnTo>
                    <a:pt x="88" y="2"/>
                  </a:lnTo>
                  <a:lnTo>
                    <a:pt x="94" y="4"/>
                  </a:lnTo>
                  <a:lnTo>
                    <a:pt x="98" y="8"/>
                  </a:lnTo>
                  <a:lnTo>
                    <a:pt x="102" y="12"/>
                  </a:lnTo>
                  <a:lnTo>
                    <a:pt x="106" y="18"/>
                  </a:lnTo>
                  <a:lnTo>
                    <a:pt x="106" y="26"/>
                  </a:lnTo>
                  <a:lnTo>
                    <a:pt x="106" y="36"/>
                  </a:lnTo>
                  <a:lnTo>
                    <a:pt x="90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57"/>
            <p:cNvSpPr>
              <a:spLocks/>
            </p:cNvSpPr>
            <p:nvPr userDrawn="1"/>
          </p:nvSpPr>
          <p:spPr bwMode="auto">
            <a:xfrm>
              <a:off x="15836815" y="3429249"/>
              <a:ext cx="372633" cy="279480"/>
            </a:xfrm>
            <a:custGeom>
              <a:avLst/>
              <a:gdLst>
                <a:gd name="T0" fmla="*/ 30 w 192"/>
                <a:gd name="T1" fmla="*/ 144 h 144"/>
                <a:gd name="T2" fmla="*/ 10 w 192"/>
                <a:gd name="T3" fmla="*/ 144 h 144"/>
                <a:gd name="T4" fmla="*/ 0 w 192"/>
                <a:gd name="T5" fmla="*/ 0 h 144"/>
                <a:gd name="T6" fmla="*/ 22 w 192"/>
                <a:gd name="T7" fmla="*/ 0 h 144"/>
                <a:gd name="T8" fmla="*/ 26 w 192"/>
                <a:gd name="T9" fmla="*/ 118 h 144"/>
                <a:gd name="T10" fmla="*/ 26 w 192"/>
                <a:gd name="T11" fmla="*/ 118 h 144"/>
                <a:gd name="T12" fmla="*/ 84 w 192"/>
                <a:gd name="T13" fmla="*/ 0 h 144"/>
                <a:gd name="T14" fmla="*/ 106 w 192"/>
                <a:gd name="T15" fmla="*/ 0 h 144"/>
                <a:gd name="T16" fmla="*/ 116 w 192"/>
                <a:gd name="T17" fmla="*/ 118 h 144"/>
                <a:gd name="T18" fmla="*/ 116 w 192"/>
                <a:gd name="T19" fmla="*/ 118 h 144"/>
                <a:gd name="T20" fmla="*/ 170 w 192"/>
                <a:gd name="T21" fmla="*/ 0 h 144"/>
                <a:gd name="T22" fmla="*/ 192 w 192"/>
                <a:gd name="T23" fmla="*/ 0 h 144"/>
                <a:gd name="T24" fmla="*/ 122 w 192"/>
                <a:gd name="T25" fmla="*/ 144 h 144"/>
                <a:gd name="T26" fmla="*/ 100 w 192"/>
                <a:gd name="T27" fmla="*/ 144 h 144"/>
                <a:gd name="T28" fmla="*/ 90 w 192"/>
                <a:gd name="T29" fmla="*/ 26 h 144"/>
                <a:gd name="T30" fmla="*/ 90 w 192"/>
                <a:gd name="T31" fmla="*/ 26 h 144"/>
                <a:gd name="T32" fmla="*/ 30 w 192"/>
                <a:gd name="T33" fmla="*/ 144 h 1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2" h="144">
                  <a:moveTo>
                    <a:pt x="30" y="144"/>
                  </a:moveTo>
                  <a:lnTo>
                    <a:pt x="10" y="144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6" y="118"/>
                  </a:lnTo>
                  <a:lnTo>
                    <a:pt x="84" y="0"/>
                  </a:lnTo>
                  <a:lnTo>
                    <a:pt x="106" y="0"/>
                  </a:lnTo>
                  <a:lnTo>
                    <a:pt x="116" y="118"/>
                  </a:lnTo>
                  <a:lnTo>
                    <a:pt x="170" y="0"/>
                  </a:lnTo>
                  <a:lnTo>
                    <a:pt x="192" y="0"/>
                  </a:lnTo>
                  <a:lnTo>
                    <a:pt x="122" y="144"/>
                  </a:lnTo>
                  <a:lnTo>
                    <a:pt x="100" y="144"/>
                  </a:lnTo>
                  <a:lnTo>
                    <a:pt x="90" y="26"/>
                  </a:lnTo>
                  <a:lnTo>
                    <a:pt x="30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58"/>
            <p:cNvSpPr>
              <a:spLocks noEditPoints="1"/>
            </p:cNvSpPr>
            <p:nvPr userDrawn="1"/>
          </p:nvSpPr>
          <p:spPr bwMode="auto">
            <a:xfrm>
              <a:off x="16178395" y="3499119"/>
              <a:ext cx="201843" cy="213491"/>
            </a:xfrm>
            <a:custGeom>
              <a:avLst/>
              <a:gdLst>
                <a:gd name="T0" fmla="*/ 20 w 104"/>
                <a:gd name="T1" fmla="*/ 56 h 110"/>
                <a:gd name="T2" fmla="*/ 32 w 104"/>
                <a:gd name="T3" fmla="*/ 30 h 110"/>
                <a:gd name="T4" fmla="*/ 44 w 104"/>
                <a:gd name="T5" fmla="*/ 20 h 110"/>
                <a:gd name="T6" fmla="*/ 60 w 104"/>
                <a:gd name="T7" fmla="*/ 16 h 110"/>
                <a:gd name="T8" fmla="*/ 68 w 104"/>
                <a:gd name="T9" fmla="*/ 16 h 110"/>
                <a:gd name="T10" fmla="*/ 80 w 104"/>
                <a:gd name="T11" fmla="*/ 24 h 110"/>
                <a:gd name="T12" fmla="*/ 84 w 104"/>
                <a:gd name="T13" fmla="*/ 36 h 110"/>
                <a:gd name="T14" fmla="*/ 84 w 104"/>
                <a:gd name="T15" fmla="*/ 56 h 110"/>
                <a:gd name="T16" fmla="*/ 80 w 104"/>
                <a:gd name="T17" fmla="*/ 68 h 110"/>
                <a:gd name="T18" fmla="*/ 66 w 104"/>
                <a:gd name="T19" fmla="*/ 86 h 110"/>
                <a:gd name="T20" fmla="*/ 52 w 104"/>
                <a:gd name="T21" fmla="*/ 94 h 110"/>
                <a:gd name="T22" fmla="*/ 44 w 104"/>
                <a:gd name="T23" fmla="*/ 96 h 110"/>
                <a:gd name="T24" fmla="*/ 28 w 104"/>
                <a:gd name="T25" fmla="*/ 92 h 110"/>
                <a:gd name="T26" fmla="*/ 20 w 104"/>
                <a:gd name="T27" fmla="*/ 80 h 110"/>
                <a:gd name="T28" fmla="*/ 18 w 104"/>
                <a:gd name="T29" fmla="*/ 68 h 110"/>
                <a:gd name="T30" fmla="*/ 20 w 104"/>
                <a:gd name="T31" fmla="*/ 56 h 110"/>
                <a:gd name="T32" fmla="*/ 0 w 104"/>
                <a:gd name="T33" fmla="*/ 56 h 110"/>
                <a:gd name="T34" fmla="*/ 0 w 104"/>
                <a:gd name="T35" fmla="*/ 76 h 110"/>
                <a:gd name="T36" fmla="*/ 6 w 104"/>
                <a:gd name="T37" fmla="*/ 94 h 110"/>
                <a:gd name="T38" fmla="*/ 18 w 104"/>
                <a:gd name="T39" fmla="*/ 106 h 110"/>
                <a:gd name="T40" fmla="*/ 40 w 104"/>
                <a:gd name="T41" fmla="*/ 110 h 110"/>
                <a:gd name="T42" fmla="*/ 52 w 104"/>
                <a:gd name="T43" fmla="*/ 110 h 110"/>
                <a:gd name="T44" fmla="*/ 74 w 104"/>
                <a:gd name="T45" fmla="*/ 100 h 110"/>
                <a:gd name="T46" fmla="*/ 90 w 104"/>
                <a:gd name="T47" fmla="*/ 84 h 110"/>
                <a:gd name="T48" fmla="*/ 100 w 104"/>
                <a:gd name="T49" fmla="*/ 66 h 110"/>
                <a:gd name="T50" fmla="*/ 102 w 104"/>
                <a:gd name="T51" fmla="*/ 56 h 110"/>
                <a:gd name="T52" fmla="*/ 104 w 104"/>
                <a:gd name="T53" fmla="*/ 36 h 110"/>
                <a:gd name="T54" fmla="*/ 98 w 104"/>
                <a:gd name="T55" fmla="*/ 18 h 110"/>
                <a:gd name="T56" fmla="*/ 86 w 104"/>
                <a:gd name="T57" fmla="*/ 6 h 110"/>
                <a:gd name="T58" fmla="*/ 64 w 104"/>
                <a:gd name="T59" fmla="*/ 0 h 110"/>
                <a:gd name="T60" fmla="*/ 50 w 104"/>
                <a:gd name="T61" fmla="*/ 2 h 110"/>
                <a:gd name="T62" fmla="*/ 30 w 104"/>
                <a:gd name="T63" fmla="*/ 10 h 110"/>
                <a:gd name="T64" fmla="*/ 14 w 104"/>
                <a:gd name="T65" fmla="*/ 26 h 110"/>
                <a:gd name="T66" fmla="*/ 4 w 104"/>
                <a:gd name="T67" fmla="*/ 46 h 110"/>
                <a:gd name="T68" fmla="*/ 0 w 104"/>
                <a:gd name="T69" fmla="*/ 56 h 1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" h="110">
                  <a:moveTo>
                    <a:pt x="20" y="56"/>
                  </a:moveTo>
                  <a:lnTo>
                    <a:pt x="20" y="56"/>
                  </a:lnTo>
                  <a:lnTo>
                    <a:pt x="24" y="44"/>
                  </a:lnTo>
                  <a:lnTo>
                    <a:pt x="32" y="30"/>
                  </a:lnTo>
                  <a:lnTo>
                    <a:pt x="36" y="24"/>
                  </a:lnTo>
                  <a:lnTo>
                    <a:pt x="44" y="20"/>
                  </a:lnTo>
                  <a:lnTo>
                    <a:pt x="50" y="16"/>
                  </a:lnTo>
                  <a:lnTo>
                    <a:pt x="60" y="16"/>
                  </a:lnTo>
                  <a:lnTo>
                    <a:pt x="68" y="16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2" y="30"/>
                  </a:lnTo>
                  <a:lnTo>
                    <a:pt x="84" y="36"/>
                  </a:lnTo>
                  <a:lnTo>
                    <a:pt x="84" y="44"/>
                  </a:lnTo>
                  <a:lnTo>
                    <a:pt x="84" y="56"/>
                  </a:lnTo>
                  <a:lnTo>
                    <a:pt x="80" y="68"/>
                  </a:lnTo>
                  <a:lnTo>
                    <a:pt x="72" y="80"/>
                  </a:lnTo>
                  <a:lnTo>
                    <a:pt x="66" y="86"/>
                  </a:lnTo>
                  <a:lnTo>
                    <a:pt x="60" y="92"/>
                  </a:lnTo>
                  <a:lnTo>
                    <a:pt x="52" y="94"/>
                  </a:lnTo>
                  <a:lnTo>
                    <a:pt x="44" y="96"/>
                  </a:lnTo>
                  <a:lnTo>
                    <a:pt x="34" y="94"/>
                  </a:lnTo>
                  <a:lnTo>
                    <a:pt x="28" y="92"/>
                  </a:lnTo>
                  <a:lnTo>
                    <a:pt x="24" y="86"/>
                  </a:lnTo>
                  <a:lnTo>
                    <a:pt x="20" y="80"/>
                  </a:lnTo>
                  <a:lnTo>
                    <a:pt x="18" y="74"/>
                  </a:lnTo>
                  <a:lnTo>
                    <a:pt x="18" y="68"/>
                  </a:lnTo>
                  <a:lnTo>
                    <a:pt x="20" y="56"/>
                  </a:lnTo>
                  <a:close/>
                  <a:moveTo>
                    <a:pt x="0" y="56"/>
                  </a:moveTo>
                  <a:lnTo>
                    <a:pt x="0" y="56"/>
                  </a:lnTo>
                  <a:lnTo>
                    <a:pt x="0" y="66"/>
                  </a:lnTo>
                  <a:lnTo>
                    <a:pt x="0" y="76"/>
                  </a:lnTo>
                  <a:lnTo>
                    <a:pt x="2" y="84"/>
                  </a:lnTo>
                  <a:lnTo>
                    <a:pt x="6" y="94"/>
                  </a:lnTo>
                  <a:lnTo>
                    <a:pt x="10" y="100"/>
                  </a:lnTo>
                  <a:lnTo>
                    <a:pt x="18" y="106"/>
                  </a:lnTo>
                  <a:lnTo>
                    <a:pt x="28" y="110"/>
                  </a:lnTo>
                  <a:lnTo>
                    <a:pt x="40" y="110"/>
                  </a:lnTo>
                  <a:lnTo>
                    <a:pt x="52" y="110"/>
                  </a:lnTo>
                  <a:lnTo>
                    <a:pt x="64" y="106"/>
                  </a:lnTo>
                  <a:lnTo>
                    <a:pt x="74" y="100"/>
                  </a:lnTo>
                  <a:lnTo>
                    <a:pt x="82" y="94"/>
                  </a:lnTo>
                  <a:lnTo>
                    <a:pt x="90" y="84"/>
                  </a:lnTo>
                  <a:lnTo>
                    <a:pt x="96" y="76"/>
                  </a:lnTo>
                  <a:lnTo>
                    <a:pt x="100" y="66"/>
                  </a:lnTo>
                  <a:lnTo>
                    <a:pt x="102" y="56"/>
                  </a:lnTo>
                  <a:lnTo>
                    <a:pt x="104" y="46"/>
                  </a:lnTo>
                  <a:lnTo>
                    <a:pt x="104" y="36"/>
                  </a:lnTo>
                  <a:lnTo>
                    <a:pt x="102" y="26"/>
                  </a:lnTo>
                  <a:lnTo>
                    <a:pt x="98" y="18"/>
                  </a:lnTo>
                  <a:lnTo>
                    <a:pt x="92" y="10"/>
                  </a:lnTo>
                  <a:lnTo>
                    <a:pt x="86" y="6"/>
                  </a:lnTo>
                  <a:lnTo>
                    <a:pt x="76" y="2"/>
                  </a:lnTo>
                  <a:lnTo>
                    <a:pt x="64" y="0"/>
                  </a:lnTo>
                  <a:lnTo>
                    <a:pt x="50" y="2"/>
                  </a:lnTo>
                  <a:lnTo>
                    <a:pt x="40" y="6"/>
                  </a:lnTo>
                  <a:lnTo>
                    <a:pt x="30" y="10"/>
                  </a:lnTo>
                  <a:lnTo>
                    <a:pt x="22" y="18"/>
                  </a:lnTo>
                  <a:lnTo>
                    <a:pt x="14" y="26"/>
                  </a:lnTo>
                  <a:lnTo>
                    <a:pt x="8" y="36"/>
                  </a:lnTo>
                  <a:lnTo>
                    <a:pt x="4" y="4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59"/>
            <p:cNvSpPr>
              <a:spLocks/>
            </p:cNvSpPr>
            <p:nvPr userDrawn="1"/>
          </p:nvSpPr>
          <p:spPr bwMode="auto">
            <a:xfrm>
              <a:off x="16403528" y="3499119"/>
              <a:ext cx="205724" cy="209610"/>
            </a:xfrm>
            <a:custGeom>
              <a:avLst/>
              <a:gdLst>
                <a:gd name="T0" fmla="*/ 90 w 106"/>
                <a:gd name="T1" fmla="*/ 108 h 108"/>
                <a:gd name="T2" fmla="*/ 70 w 106"/>
                <a:gd name="T3" fmla="*/ 108 h 108"/>
                <a:gd name="T4" fmla="*/ 84 w 106"/>
                <a:gd name="T5" fmla="*/ 44 h 108"/>
                <a:gd name="T6" fmla="*/ 84 w 106"/>
                <a:gd name="T7" fmla="*/ 44 h 108"/>
                <a:gd name="T8" fmla="*/ 86 w 106"/>
                <a:gd name="T9" fmla="*/ 32 h 108"/>
                <a:gd name="T10" fmla="*/ 84 w 106"/>
                <a:gd name="T11" fmla="*/ 24 h 108"/>
                <a:gd name="T12" fmla="*/ 82 w 106"/>
                <a:gd name="T13" fmla="*/ 20 h 108"/>
                <a:gd name="T14" fmla="*/ 78 w 106"/>
                <a:gd name="T15" fmla="*/ 18 h 108"/>
                <a:gd name="T16" fmla="*/ 66 w 106"/>
                <a:gd name="T17" fmla="*/ 16 h 108"/>
                <a:gd name="T18" fmla="*/ 66 w 106"/>
                <a:gd name="T19" fmla="*/ 16 h 108"/>
                <a:gd name="T20" fmla="*/ 58 w 106"/>
                <a:gd name="T21" fmla="*/ 18 h 108"/>
                <a:gd name="T22" fmla="*/ 46 w 106"/>
                <a:gd name="T23" fmla="*/ 24 h 108"/>
                <a:gd name="T24" fmla="*/ 42 w 106"/>
                <a:gd name="T25" fmla="*/ 28 h 108"/>
                <a:gd name="T26" fmla="*/ 38 w 106"/>
                <a:gd name="T27" fmla="*/ 34 h 108"/>
                <a:gd name="T28" fmla="*/ 34 w 106"/>
                <a:gd name="T29" fmla="*/ 42 h 108"/>
                <a:gd name="T30" fmla="*/ 30 w 106"/>
                <a:gd name="T31" fmla="*/ 52 h 108"/>
                <a:gd name="T32" fmla="*/ 18 w 106"/>
                <a:gd name="T33" fmla="*/ 108 h 108"/>
                <a:gd name="T34" fmla="*/ 0 w 106"/>
                <a:gd name="T35" fmla="*/ 108 h 108"/>
                <a:gd name="T36" fmla="*/ 22 w 106"/>
                <a:gd name="T37" fmla="*/ 4 h 108"/>
                <a:gd name="T38" fmla="*/ 40 w 106"/>
                <a:gd name="T39" fmla="*/ 4 h 108"/>
                <a:gd name="T40" fmla="*/ 36 w 106"/>
                <a:gd name="T41" fmla="*/ 18 h 108"/>
                <a:gd name="T42" fmla="*/ 36 w 106"/>
                <a:gd name="T43" fmla="*/ 18 h 108"/>
                <a:gd name="T44" fmla="*/ 36 w 106"/>
                <a:gd name="T45" fmla="*/ 18 h 108"/>
                <a:gd name="T46" fmla="*/ 42 w 106"/>
                <a:gd name="T47" fmla="*/ 14 h 108"/>
                <a:gd name="T48" fmla="*/ 50 w 106"/>
                <a:gd name="T49" fmla="*/ 8 h 108"/>
                <a:gd name="T50" fmla="*/ 60 w 106"/>
                <a:gd name="T51" fmla="*/ 2 h 108"/>
                <a:gd name="T52" fmla="*/ 74 w 106"/>
                <a:gd name="T53" fmla="*/ 0 h 108"/>
                <a:gd name="T54" fmla="*/ 74 w 106"/>
                <a:gd name="T55" fmla="*/ 0 h 108"/>
                <a:gd name="T56" fmla="*/ 86 w 106"/>
                <a:gd name="T57" fmla="*/ 2 h 108"/>
                <a:gd name="T58" fmla="*/ 92 w 106"/>
                <a:gd name="T59" fmla="*/ 4 h 108"/>
                <a:gd name="T60" fmla="*/ 98 w 106"/>
                <a:gd name="T61" fmla="*/ 8 h 108"/>
                <a:gd name="T62" fmla="*/ 102 w 106"/>
                <a:gd name="T63" fmla="*/ 12 h 108"/>
                <a:gd name="T64" fmla="*/ 104 w 106"/>
                <a:gd name="T65" fmla="*/ 18 h 108"/>
                <a:gd name="T66" fmla="*/ 106 w 106"/>
                <a:gd name="T67" fmla="*/ 26 h 108"/>
                <a:gd name="T68" fmla="*/ 104 w 106"/>
                <a:gd name="T69" fmla="*/ 36 h 108"/>
                <a:gd name="T70" fmla="*/ 90 w 106"/>
                <a:gd name="T71" fmla="*/ 108 h 1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6" h="108">
                  <a:moveTo>
                    <a:pt x="90" y="108"/>
                  </a:moveTo>
                  <a:lnTo>
                    <a:pt x="70" y="108"/>
                  </a:lnTo>
                  <a:lnTo>
                    <a:pt x="84" y="44"/>
                  </a:lnTo>
                  <a:lnTo>
                    <a:pt x="86" y="32"/>
                  </a:lnTo>
                  <a:lnTo>
                    <a:pt x="84" y="24"/>
                  </a:lnTo>
                  <a:lnTo>
                    <a:pt x="82" y="20"/>
                  </a:lnTo>
                  <a:lnTo>
                    <a:pt x="78" y="18"/>
                  </a:lnTo>
                  <a:lnTo>
                    <a:pt x="66" y="16"/>
                  </a:lnTo>
                  <a:lnTo>
                    <a:pt x="58" y="18"/>
                  </a:lnTo>
                  <a:lnTo>
                    <a:pt x="46" y="24"/>
                  </a:lnTo>
                  <a:lnTo>
                    <a:pt x="42" y="28"/>
                  </a:lnTo>
                  <a:lnTo>
                    <a:pt x="38" y="34"/>
                  </a:lnTo>
                  <a:lnTo>
                    <a:pt x="34" y="42"/>
                  </a:lnTo>
                  <a:lnTo>
                    <a:pt x="30" y="52"/>
                  </a:lnTo>
                  <a:lnTo>
                    <a:pt x="18" y="108"/>
                  </a:lnTo>
                  <a:lnTo>
                    <a:pt x="0" y="108"/>
                  </a:lnTo>
                  <a:lnTo>
                    <a:pt x="22" y="4"/>
                  </a:lnTo>
                  <a:lnTo>
                    <a:pt x="40" y="4"/>
                  </a:lnTo>
                  <a:lnTo>
                    <a:pt x="36" y="18"/>
                  </a:lnTo>
                  <a:lnTo>
                    <a:pt x="42" y="14"/>
                  </a:lnTo>
                  <a:lnTo>
                    <a:pt x="50" y="8"/>
                  </a:lnTo>
                  <a:lnTo>
                    <a:pt x="60" y="2"/>
                  </a:lnTo>
                  <a:lnTo>
                    <a:pt x="74" y="0"/>
                  </a:lnTo>
                  <a:lnTo>
                    <a:pt x="86" y="2"/>
                  </a:lnTo>
                  <a:lnTo>
                    <a:pt x="92" y="4"/>
                  </a:lnTo>
                  <a:lnTo>
                    <a:pt x="98" y="8"/>
                  </a:lnTo>
                  <a:lnTo>
                    <a:pt x="102" y="12"/>
                  </a:lnTo>
                  <a:lnTo>
                    <a:pt x="104" y="18"/>
                  </a:lnTo>
                  <a:lnTo>
                    <a:pt x="106" y="26"/>
                  </a:lnTo>
                  <a:lnTo>
                    <a:pt x="104" y="36"/>
                  </a:lnTo>
                  <a:lnTo>
                    <a:pt x="90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60"/>
            <p:cNvSpPr>
              <a:spLocks noEditPoints="1"/>
            </p:cNvSpPr>
            <p:nvPr userDrawn="1"/>
          </p:nvSpPr>
          <p:spPr bwMode="auto">
            <a:xfrm>
              <a:off x="16644186" y="3429249"/>
              <a:ext cx="229014" cy="283361"/>
            </a:xfrm>
            <a:custGeom>
              <a:avLst/>
              <a:gdLst>
                <a:gd name="T0" fmla="*/ 20 w 118"/>
                <a:gd name="T1" fmla="*/ 92 h 146"/>
                <a:gd name="T2" fmla="*/ 30 w 118"/>
                <a:gd name="T3" fmla="*/ 66 h 146"/>
                <a:gd name="T4" fmla="*/ 40 w 118"/>
                <a:gd name="T5" fmla="*/ 56 h 146"/>
                <a:gd name="T6" fmla="*/ 58 w 118"/>
                <a:gd name="T7" fmla="*/ 52 h 146"/>
                <a:gd name="T8" fmla="*/ 66 w 118"/>
                <a:gd name="T9" fmla="*/ 54 h 146"/>
                <a:gd name="T10" fmla="*/ 76 w 118"/>
                <a:gd name="T11" fmla="*/ 62 h 146"/>
                <a:gd name="T12" fmla="*/ 80 w 118"/>
                <a:gd name="T13" fmla="*/ 76 h 146"/>
                <a:gd name="T14" fmla="*/ 78 w 118"/>
                <a:gd name="T15" fmla="*/ 96 h 146"/>
                <a:gd name="T16" fmla="*/ 76 w 118"/>
                <a:gd name="T17" fmla="*/ 106 h 146"/>
                <a:gd name="T18" fmla="*/ 66 w 118"/>
                <a:gd name="T19" fmla="*/ 120 h 146"/>
                <a:gd name="T20" fmla="*/ 50 w 118"/>
                <a:gd name="T21" fmla="*/ 130 h 146"/>
                <a:gd name="T22" fmla="*/ 40 w 118"/>
                <a:gd name="T23" fmla="*/ 132 h 146"/>
                <a:gd name="T24" fmla="*/ 28 w 118"/>
                <a:gd name="T25" fmla="*/ 128 h 146"/>
                <a:gd name="T26" fmla="*/ 20 w 118"/>
                <a:gd name="T27" fmla="*/ 120 h 146"/>
                <a:gd name="T28" fmla="*/ 18 w 118"/>
                <a:gd name="T29" fmla="*/ 108 h 146"/>
                <a:gd name="T30" fmla="*/ 20 w 118"/>
                <a:gd name="T31" fmla="*/ 92 h 146"/>
                <a:gd name="T32" fmla="*/ 98 w 118"/>
                <a:gd name="T33" fmla="*/ 0 h 146"/>
                <a:gd name="T34" fmla="*/ 86 w 118"/>
                <a:gd name="T35" fmla="*/ 54 h 146"/>
                <a:gd name="T36" fmla="*/ 84 w 118"/>
                <a:gd name="T37" fmla="*/ 50 h 146"/>
                <a:gd name="T38" fmla="*/ 70 w 118"/>
                <a:gd name="T39" fmla="*/ 38 h 146"/>
                <a:gd name="T40" fmla="*/ 58 w 118"/>
                <a:gd name="T41" fmla="*/ 36 h 146"/>
                <a:gd name="T42" fmla="*/ 38 w 118"/>
                <a:gd name="T43" fmla="*/ 40 h 146"/>
                <a:gd name="T44" fmla="*/ 20 w 118"/>
                <a:gd name="T45" fmla="*/ 52 h 146"/>
                <a:gd name="T46" fmla="*/ 8 w 118"/>
                <a:gd name="T47" fmla="*/ 68 h 146"/>
                <a:gd name="T48" fmla="*/ 2 w 118"/>
                <a:gd name="T49" fmla="*/ 88 h 146"/>
                <a:gd name="T50" fmla="*/ 0 w 118"/>
                <a:gd name="T51" fmla="*/ 98 h 146"/>
                <a:gd name="T52" fmla="*/ 0 w 118"/>
                <a:gd name="T53" fmla="*/ 118 h 146"/>
                <a:gd name="T54" fmla="*/ 8 w 118"/>
                <a:gd name="T55" fmla="*/ 136 h 146"/>
                <a:gd name="T56" fmla="*/ 24 w 118"/>
                <a:gd name="T57" fmla="*/ 146 h 146"/>
                <a:gd name="T58" fmla="*/ 36 w 118"/>
                <a:gd name="T59" fmla="*/ 146 h 146"/>
                <a:gd name="T60" fmla="*/ 54 w 118"/>
                <a:gd name="T61" fmla="*/ 144 h 146"/>
                <a:gd name="T62" fmla="*/ 72 w 118"/>
                <a:gd name="T63" fmla="*/ 130 h 146"/>
                <a:gd name="T64" fmla="*/ 70 w 118"/>
                <a:gd name="T65" fmla="*/ 144 h 146"/>
                <a:gd name="T66" fmla="*/ 118 w 118"/>
                <a:gd name="T67" fmla="*/ 0 h 1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8" h="146">
                  <a:moveTo>
                    <a:pt x="20" y="92"/>
                  </a:moveTo>
                  <a:lnTo>
                    <a:pt x="20" y="92"/>
                  </a:lnTo>
                  <a:lnTo>
                    <a:pt x="22" y="80"/>
                  </a:lnTo>
                  <a:lnTo>
                    <a:pt x="30" y="66"/>
                  </a:lnTo>
                  <a:lnTo>
                    <a:pt x="34" y="62"/>
                  </a:lnTo>
                  <a:lnTo>
                    <a:pt x="40" y="56"/>
                  </a:lnTo>
                  <a:lnTo>
                    <a:pt x="48" y="54"/>
                  </a:lnTo>
                  <a:lnTo>
                    <a:pt x="58" y="52"/>
                  </a:lnTo>
                  <a:lnTo>
                    <a:pt x="66" y="54"/>
                  </a:lnTo>
                  <a:lnTo>
                    <a:pt x="72" y="56"/>
                  </a:lnTo>
                  <a:lnTo>
                    <a:pt x="76" y="62"/>
                  </a:lnTo>
                  <a:lnTo>
                    <a:pt x="80" y="68"/>
                  </a:lnTo>
                  <a:lnTo>
                    <a:pt x="80" y="76"/>
                  </a:lnTo>
                  <a:lnTo>
                    <a:pt x="80" y="82"/>
                  </a:lnTo>
                  <a:lnTo>
                    <a:pt x="78" y="96"/>
                  </a:lnTo>
                  <a:lnTo>
                    <a:pt x="76" y="106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2" y="124"/>
                  </a:lnTo>
                  <a:lnTo>
                    <a:pt x="50" y="130"/>
                  </a:lnTo>
                  <a:lnTo>
                    <a:pt x="40" y="132"/>
                  </a:lnTo>
                  <a:lnTo>
                    <a:pt x="34" y="130"/>
                  </a:lnTo>
                  <a:lnTo>
                    <a:pt x="28" y="128"/>
                  </a:lnTo>
                  <a:lnTo>
                    <a:pt x="24" y="126"/>
                  </a:lnTo>
                  <a:lnTo>
                    <a:pt x="20" y="120"/>
                  </a:lnTo>
                  <a:lnTo>
                    <a:pt x="18" y="114"/>
                  </a:lnTo>
                  <a:lnTo>
                    <a:pt x="18" y="108"/>
                  </a:lnTo>
                  <a:lnTo>
                    <a:pt x="20" y="92"/>
                  </a:lnTo>
                  <a:close/>
                  <a:moveTo>
                    <a:pt x="118" y="0"/>
                  </a:moveTo>
                  <a:lnTo>
                    <a:pt x="98" y="0"/>
                  </a:lnTo>
                  <a:lnTo>
                    <a:pt x="88" y="54"/>
                  </a:lnTo>
                  <a:lnTo>
                    <a:pt x="86" y="54"/>
                  </a:lnTo>
                  <a:lnTo>
                    <a:pt x="84" y="50"/>
                  </a:lnTo>
                  <a:lnTo>
                    <a:pt x="78" y="44"/>
                  </a:lnTo>
                  <a:lnTo>
                    <a:pt x="70" y="38"/>
                  </a:lnTo>
                  <a:lnTo>
                    <a:pt x="58" y="36"/>
                  </a:lnTo>
                  <a:lnTo>
                    <a:pt x="48" y="38"/>
                  </a:lnTo>
                  <a:lnTo>
                    <a:pt x="38" y="40"/>
                  </a:lnTo>
                  <a:lnTo>
                    <a:pt x="28" y="46"/>
                  </a:lnTo>
                  <a:lnTo>
                    <a:pt x="20" y="52"/>
                  </a:lnTo>
                  <a:lnTo>
                    <a:pt x="14" y="60"/>
                  </a:lnTo>
                  <a:lnTo>
                    <a:pt x="8" y="68"/>
                  </a:lnTo>
                  <a:lnTo>
                    <a:pt x="4" y="78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18"/>
                  </a:lnTo>
                  <a:lnTo>
                    <a:pt x="2" y="128"/>
                  </a:lnTo>
                  <a:lnTo>
                    <a:pt x="8" y="136"/>
                  </a:lnTo>
                  <a:lnTo>
                    <a:pt x="14" y="142"/>
                  </a:lnTo>
                  <a:lnTo>
                    <a:pt x="24" y="146"/>
                  </a:lnTo>
                  <a:lnTo>
                    <a:pt x="36" y="146"/>
                  </a:lnTo>
                  <a:lnTo>
                    <a:pt x="46" y="146"/>
                  </a:lnTo>
                  <a:lnTo>
                    <a:pt x="54" y="144"/>
                  </a:lnTo>
                  <a:lnTo>
                    <a:pt x="64" y="138"/>
                  </a:lnTo>
                  <a:lnTo>
                    <a:pt x="72" y="130"/>
                  </a:lnTo>
                  <a:lnTo>
                    <a:pt x="70" y="144"/>
                  </a:lnTo>
                  <a:lnTo>
                    <a:pt x="86" y="144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61"/>
            <p:cNvSpPr>
              <a:spLocks noEditPoints="1"/>
            </p:cNvSpPr>
            <p:nvPr userDrawn="1"/>
          </p:nvSpPr>
          <p:spPr bwMode="auto">
            <a:xfrm>
              <a:off x="16877082" y="3499119"/>
              <a:ext cx="197961" cy="213491"/>
            </a:xfrm>
            <a:custGeom>
              <a:avLst/>
              <a:gdLst>
                <a:gd name="T0" fmla="*/ 22 w 102"/>
                <a:gd name="T1" fmla="*/ 48 h 110"/>
                <a:gd name="T2" fmla="*/ 36 w 102"/>
                <a:gd name="T3" fmla="*/ 26 h 110"/>
                <a:gd name="T4" fmla="*/ 54 w 102"/>
                <a:gd name="T5" fmla="*/ 18 h 110"/>
                <a:gd name="T6" fmla="*/ 60 w 102"/>
                <a:gd name="T7" fmla="*/ 16 h 110"/>
                <a:gd name="T8" fmla="*/ 74 w 102"/>
                <a:gd name="T9" fmla="*/ 20 h 110"/>
                <a:gd name="T10" fmla="*/ 82 w 102"/>
                <a:gd name="T11" fmla="*/ 26 h 110"/>
                <a:gd name="T12" fmla="*/ 84 w 102"/>
                <a:gd name="T13" fmla="*/ 36 h 110"/>
                <a:gd name="T14" fmla="*/ 22 w 102"/>
                <a:gd name="T15" fmla="*/ 48 h 110"/>
                <a:gd name="T16" fmla="*/ 78 w 102"/>
                <a:gd name="T17" fmla="*/ 76 h 110"/>
                <a:gd name="T18" fmla="*/ 66 w 102"/>
                <a:gd name="T19" fmla="*/ 88 h 110"/>
                <a:gd name="T20" fmla="*/ 44 w 102"/>
                <a:gd name="T21" fmla="*/ 96 h 110"/>
                <a:gd name="T22" fmla="*/ 38 w 102"/>
                <a:gd name="T23" fmla="*/ 96 h 110"/>
                <a:gd name="T24" fmla="*/ 26 w 102"/>
                <a:gd name="T25" fmla="*/ 90 h 110"/>
                <a:gd name="T26" fmla="*/ 20 w 102"/>
                <a:gd name="T27" fmla="*/ 82 h 110"/>
                <a:gd name="T28" fmla="*/ 20 w 102"/>
                <a:gd name="T29" fmla="*/ 62 h 110"/>
                <a:gd name="T30" fmla="*/ 100 w 102"/>
                <a:gd name="T31" fmla="*/ 62 h 110"/>
                <a:gd name="T32" fmla="*/ 102 w 102"/>
                <a:gd name="T33" fmla="*/ 36 h 110"/>
                <a:gd name="T34" fmla="*/ 98 w 102"/>
                <a:gd name="T35" fmla="*/ 18 h 110"/>
                <a:gd name="T36" fmla="*/ 86 w 102"/>
                <a:gd name="T37" fmla="*/ 4 h 110"/>
                <a:gd name="T38" fmla="*/ 66 w 102"/>
                <a:gd name="T39" fmla="*/ 0 h 110"/>
                <a:gd name="T40" fmla="*/ 52 w 102"/>
                <a:gd name="T41" fmla="*/ 2 h 110"/>
                <a:gd name="T42" fmla="*/ 30 w 102"/>
                <a:gd name="T43" fmla="*/ 10 h 110"/>
                <a:gd name="T44" fmla="*/ 14 w 102"/>
                <a:gd name="T45" fmla="*/ 26 h 110"/>
                <a:gd name="T46" fmla="*/ 4 w 102"/>
                <a:gd name="T47" fmla="*/ 46 h 110"/>
                <a:gd name="T48" fmla="*/ 0 w 102"/>
                <a:gd name="T49" fmla="*/ 58 h 110"/>
                <a:gd name="T50" fmla="*/ 0 w 102"/>
                <a:gd name="T51" fmla="*/ 80 h 110"/>
                <a:gd name="T52" fmla="*/ 6 w 102"/>
                <a:gd name="T53" fmla="*/ 96 h 110"/>
                <a:gd name="T54" fmla="*/ 18 w 102"/>
                <a:gd name="T55" fmla="*/ 108 h 110"/>
                <a:gd name="T56" fmla="*/ 38 w 102"/>
                <a:gd name="T57" fmla="*/ 110 h 110"/>
                <a:gd name="T58" fmla="*/ 50 w 102"/>
                <a:gd name="T59" fmla="*/ 110 h 110"/>
                <a:gd name="T60" fmla="*/ 70 w 102"/>
                <a:gd name="T61" fmla="*/ 104 h 110"/>
                <a:gd name="T62" fmla="*/ 80 w 102"/>
                <a:gd name="T63" fmla="*/ 96 h 110"/>
                <a:gd name="T64" fmla="*/ 94 w 102"/>
                <a:gd name="T65" fmla="*/ 80 h 110"/>
                <a:gd name="T66" fmla="*/ 78 w 102"/>
                <a:gd name="T67" fmla="*/ 76 h 1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" h="110">
                  <a:moveTo>
                    <a:pt x="22" y="48"/>
                  </a:moveTo>
                  <a:lnTo>
                    <a:pt x="22" y="48"/>
                  </a:lnTo>
                  <a:lnTo>
                    <a:pt x="28" y="36"/>
                  </a:lnTo>
                  <a:lnTo>
                    <a:pt x="36" y="26"/>
                  </a:lnTo>
                  <a:lnTo>
                    <a:pt x="48" y="20"/>
                  </a:lnTo>
                  <a:lnTo>
                    <a:pt x="54" y="18"/>
                  </a:lnTo>
                  <a:lnTo>
                    <a:pt x="60" y="16"/>
                  </a:lnTo>
                  <a:lnTo>
                    <a:pt x="68" y="18"/>
                  </a:lnTo>
                  <a:lnTo>
                    <a:pt x="74" y="20"/>
                  </a:lnTo>
                  <a:lnTo>
                    <a:pt x="78" y="22"/>
                  </a:lnTo>
                  <a:lnTo>
                    <a:pt x="82" y="26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84" y="48"/>
                  </a:lnTo>
                  <a:lnTo>
                    <a:pt x="22" y="48"/>
                  </a:lnTo>
                  <a:close/>
                  <a:moveTo>
                    <a:pt x="78" y="76"/>
                  </a:moveTo>
                  <a:lnTo>
                    <a:pt x="78" y="76"/>
                  </a:lnTo>
                  <a:lnTo>
                    <a:pt x="74" y="82"/>
                  </a:lnTo>
                  <a:lnTo>
                    <a:pt x="66" y="88"/>
                  </a:lnTo>
                  <a:lnTo>
                    <a:pt x="56" y="94"/>
                  </a:lnTo>
                  <a:lnTo>
                    <a:pt x="44" y="96"/>
                  </a:lnTo>
                  <a:lnTo>
                    <a:pt x="38" y="96"/>
                  </a:lnTo>
                  <a:lnTo>
                    <a:pt x="32" y="94"/>
                  </a:lnTo>
                  <a:lnTo>
                    <a:pt x="26" y="90"/>
                  </a:lnTo>
                  <a:lnTo>
                    <a:pt x="22" y="86"/>
                  </a:lnTo>
                  <a:lnTo>
                    <a:pt x="20" y="82"/>
                  </a:lnTo>
                  <a:lnTo>
                    <a:pt x="18" y="76"/>
                  </a:lnTo>
                  <a:lnTo>
                    <a:pt x="20" y="62"/>
                  </a:lnTo>
                  <a:lnTo>
                    <a:pt x="100" y="62"/>
                  </a:lnTo>
                  <a:lnTo>
                    <a:pt x="102" y="48"/>
                  </a:lnTo>
                  <a:lnTo>
                    <a:pt x="102" y="36"/>
                  </a:lnTo>
                  <a:lnTo>
                    <a:pt x="100" y="26"/>
                  </a:lnTo>
                  <a:lnTo>
                    <a:pt x="98" y="18"/>
                  </a:lnTo>
                  <a:lnTo>
                    <a:pt x="92" y="10"/>
                  </a:lnTo>
                  <a:lnTo>
                    <a:pt x="86" y="4"/>
                  </a:lnTo>
                  <a:lnTo>
                    <a:pt x="76" y="2"/>
                  </a:lnTo>
                  <a:lnTo>
                    <a:pt x="66" y="0"/>
                  </a:lnTo>
                  <a:lnTo>
                    <a:pt x="52" y="2"/>
                  </a:lnTo>
                  <a:lnTo>
                    <a:pt x="42" y="6"/>
                  </a:lnTo>
                  <a:lnTo>
                    <a:pt x="30" y="10"/>
                  </a:lnTo>
                  <a:lnTo>
                    <a:pt x="22" y="18"/>
                  </a:lnTo>
                  <a:lnTo>
                    <a:pt x="14" y="26"/>
                  </a:lnTo>
                  <a:lnTo>
                    <a:pt x="8" y="36"/>
                  </a:lnTo>
                  <a:lnTo>
                    <a:pt x="4" y="46"/>
                  </a:lnTo>
                  <a:lnTo>
                    <a:pt x="0" y="58"/>
                  </a:lnTo>
                  <a:lnTo>
                    <a:pt x="0" y="70"/>
                  </a:lnTo>
                  <a:lnTo>
                    <a:pt x="0" y="80"/>
                  </a:lnTo>
                  <a:lnTo>
                    <a:pt x="2" y="88"/>
                  </a:lnTo>
                  <a:lnTo>
                    <a:pt x="6" y="96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8" y="110"/>
                  </a:lnTo>
                  <a:lnTo>
                    <a:pt x="38" y="110"/>
                  </a:lnTo>
                  <a:lnTo>
                    <a:pt x="50" y="110"/>
                  </a:lnTo>
                  <a:lnTo>
                    <a:pt x="58" y="108"/>
                  </a:lnTo>
                  <a:lnTo>
                    <a:pt x="70" y="104"/>
                  </a:lnTo>
                  <a:lnTo>
                    <a:pt x="80" y="96"/>
                  </a:lnTo>
                  <a:lnTo>
                    <a:pt x="88" y="88"/>
                  </a:lnTo>
                  <a:lnTo>
                    <a:pt x="94" y="80"/>
                  </a:lnTo>
                  <a:lnTo>
                    <a:pt x="96" y="76"/>
                  </a:lnTo>
                  <a:lnTo>
                    <a:pt x="78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62"/>
            <p:cNvSpPr>
              <a:spLocks/>
            </p:cNvSpPr>
            <p:nvPr userDrawn="1"/>
          </p:nvSpPr>
          <p:spPr bwMode="auto">
            <a:xfrm>
              <a:off x="17102214" y="3499119"/>
              <a:ext cx="147501" cy="209610"/>
            </a:xfrm>
            <a:custGeom>
              <a:avLst/>
              <a:gdLst>
                <a:gd name="T0" fmla="*/ 18 w 76"/>
                <a:gd name="T1" fmla="*/ 108 h 108"/>
                <a:gd name="T2" fmla="*/ 0 w 76"/>
                <a:gd name="T3" fmla="*/ 108 h 108"/>
                <a:gd name="T4" fmla="*/ 22 w 76"/>
                <a:gd name="T5" fmla="*/ 4 h 108"/>
                <a:gd name="T6" fmla="*/ 40 w 76"/>
                <a:gd name="T7" fmla="*/ 4 h 108"/>
                <a:gd name="T8" fmla="*/ 36 w 76"/>
                <a:gd name="T9" fmla="*/ 22 h 108"/>
                <a:gd name="T10" fmla="*/ 36 w 76"/>
                <a:gd name="T11" fmla="*/ 22 h 108"/>
                <a:gd name="T12" fmla="*/ 36 w 76"/>
                <a:gd name="T13" fmla="*/ 22 h 108"/>
                <a:gd name="T14" fmla="*/ 44 w 76"/>
                <a:gd name="T15" fmla="*/ 12 h 108"/>
                <a:gd name="T16" fmla="*/ 52 w 76"/>
                <a:gd name="T17" fmla="*/ 6 h 108"/>
                <a:gd name="T18" fmla="*/ 62 w 76"/>
                <a:gd name="T19" fmla="*/ 2 h 108"/>
                <a:gd name="T20" fmla="*/ 72 w 76"/>
                <a:gd name="T21" fmla="*/ 0 h 108"/>
                <a:gd name="T22" fmla="*/ 72 w 76"/>
                <a:gd name="T23" fmla="*/ 0 h 108"/>
                <a:gd name="T24" fmla="*/ 76 w 76"/>
                <a:gd name="T25" fmla="*/ 2 h 108"/>
                <a:gd name="T26" fmla="*/ 72 w 76"/>
                <a:gd name="T27" fmla="*/ 20 h 108"/>
                <a:gd name="T28" fmla="*/ 66 w 76"/>
                <a:gd name="T29" fmla="*/ 20 h 108"/>
                <a:gd name="T30" fmla="*/ 66 w 76"/>
                <a:gd name="T31" fmla="*/ 20 h 108"/>
                <a:gd name="T32" fmla="*/ 54 w 76"/>
                <a:gd name="T33" fmla="*/ 22 h 108"/>
                <a:gd name="T34" fmla="*/ 44 w 76"/>
                <a:gd name="T35" fmla="*/ 28 h 108"/>
                <a:gd name="T36" fmla="*/ 36 w 76"/>
                <a:gd name="T37" fmla="*/ 36 h 108"/>
                <a:gd name="T38" fmla="*/ 32 w 76"/>
                <a:gd name="T39" fmla="*/ 48 h 108"/>
                <a:gd name="T40" fmla="*/ 18 w 76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6" h="108">
                  <a:moveTo>
                    <a:pt x="18" y="108"/>
                  </a:moveTo>
                  <a:lnTo>
                    <a:pt x="0" y="108"/>
                  </a:lnTo>
                  <a:lnTo>
                    <a:pt x="22" y="4"/>
                  </a:lnTo>
                  <a:lnTo>
                    <a:pt x="40" y="4"/>
                  </a:lnTo>
                  <a:lnTo>
                    <a:pt x="36" y="22"/>
                  </a:lnTo>
                  <a:lnTo>
                    <a:pt x="44" y="12"/>
                  </a:lnTo>
                  <a:lnTo>
                    <a:pt x="52" y="6"/>
                  </a:lnTo>
                  <a:lnTo>
                    <a:pt x="62" y="2"/>
                  </a:lnTo>
                  <a:lnTo>
                    <a:pt x="72" y="0"/>
                  </a:lnTo>
                  <a:lnTo>
                    <a:pt x="76" y="2"/>
                  </a:lnTo>
                  <a:lnTo>
                    <a:pt x="72" y="20"/>
                  </a:lnTo>
                  <a:lnTo>
                    <a:pt x="66" y="20"/>
                  </a:lnTo>
                  <a:lnTo>
                    <a:pt x="54" y="22"/>
                  </a:lnTo>
                  <a:lnTo>
                    <a:pt x="44" y="28"/>
                  </a:lnTo>
                  <a:lnTo>
                    <a:pt x="36" y="36"/>
                  </a:lnTo>
                  <a:lnTo>
                    <a:pt x="32" y="48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63"/>
            <p:cNvSpPr>
              <a:spLocks/>
            </p:cNvSpPr>
            <p:nvPr userDrawn="1"/>
          </p:nvSpPr>
          <p:spPr bwMode="auto">
            <a:xfrm>
              <a:off x="17241952" y="3499119"/>
              <a:ext cx="186316" cy="213491"/>
            </a:xfrm>
            <a:custGeom>
              <a:avLst/>
              <a:gdLst>
                <a:gd name="T0" fmla="*/ 78 w 96"/>
                <a:gd name="T1" fmla="*/ 34 h 110"/>
                <a:gd name="T2" fmla="*/ 76 w 96"/>
                <a:gd name="T3" fmla="*/ 22 h 110"/>
                <a:gd name="T4" fmla="*/ 70 w 96"/>
                <a:gd name="T5" fmla="*/ 18 h 110"/>
                <a:gd name="T6" fmla="*/ 56 w 96"/>
                <a:gd name="T7" fmla="*/ 16 h 110"/>
                <a:gd name="T8" fmla="*/ 42 w 96"/>
                <a:gd name="T9" fmla="*/ 18 h 110"/>
                <a:gd name="T10" fmla="*/ 32 w 96"/>
                <a:gd name="T11" fmla="*/ 26 h 110"/>
                <a:gd name="T12" fmla="*/ 32 w 96"/>
                <a:gd name="T13" fmla="*/ 30 h 110"/>
                <a:gd name="T14" fmla="*/ 34 w 96"/>
                <a:gd name="T15" fmla="*/ 40 h 110"/>
                <a:gd name="T16" fmla="*/ 48 w 96"/>
                <a:gd name="T17" fmla="*/ 44 h 110"/>
                <a:gd name="T18" fmla="*/ 66 w 96"/>
                <a:gd name="T19" fmla="*/ 48 h 110"/>
                <a:gd name="T20" fmla="*/ 88 w 96"/>
                <a:gd name="T21" fmla="*/ 60 h 110"/>
                <a:gd name="T22" fmla="*/ 90 w 96"/>
                <a:gd name="T23" fmla="*/ 76 h 110"/>
                <a:gd name="T24" fmla="*/ 88 w 96"/>
                <a:gd name="T25" fmla="*/ 84 h 110"/>
                <a:gd name="T26" fmla="*/ 80 w 96"/>
                <a:gd name="T27" fmla="*/ 96 h 110"/>
                <a:gd name="T28" fmla="*/ 66 w 96"/>
                <a:gd name="T29" fmla="*/ 106 h 110"/>
                <a:gd name="T30" fmla="*/ 50 w 96"/>
                <a:gd name="T31" fmla="*/ 110 h 110"/>
                <a:gd name="T32" fmla="*/ 40 w 96"/>
                <a:gd name="T33" fmla="*/ 110 h 110"/>
                <a:gd name="T34" fmla="*/ 16 w 96"/>
                <a:gd name="T35" fmla="*/ 108 h 110"/>
                <a:gd name="T36" fmla="*/ 4 w 96"/>
                <a:gd name="T37" fmla="*/ 98 h 110"/>
                <a:gd name="T38" fmla="*/ 0 w 96"/>
                <a:gd name="T39" fmla="*/ 86 h 110"/>
                <a:gd name="T40" fmla="*/ 18 w 96"/>
                <a:gd name="T41" fmla="*/ 74 h 110"/>
                <a:gd name="T42" fmla="*/ 18 w 96"/>
                <a:gd name="T43" fmla="*/ 82 h 110"/>
                <a:gd name="T44" fmla="*/ 24 w 96"/>
                <a:gd name="T45" fmla="*/ 92 h 110"/>
                <a:gd name="T46" fmla="*/ 34 w 96"/>
                <a:gd name="T47" fmla="*/ 96 h 110"/>
                <a:gd name="T48" fmla="*/ 44 w 96"/>
                <a:gd name="T49" fmla="*/ 96 h 110"/>
                <a:gd name="T50" fmla="*/ 62 w 96"/>
                <a:gd name="T51" fmla="*/ 92 h 110"/>
                <a:gd name="T52" fmla="*/ 72 w 96"/>
                <a:gd name="T53" fmla="*/ 80 h 110"/>
                <a:gd name="T54" fmla="*/ 72 w 96"/>
                <a:gd name="T55" fmla="*/ 74 h 110"/>
                <a:gd name="T56" fmla="*/ 62 w 96"/>
                <a:gd name="T57" fmla="*/ 68 h 110"/>
                <a:gd name="T58" fmla="*/ 32 w 96"/>
                <a:gd name="T59" fmla="*/ 60 h 110"/>
                <a:gd name="T60" fmla="*/ 24 w 96"/>
                <a:gd name="T61" fmla="*/ 56 h 110"/>
                <a:gd name="T62" fmla="*/ 12 w 96"/>
                <a:gd name="T63" fmla="*/ 44 h 110"/>
                <a:gd name="T64" fmla="*/ 12 w 96"/>
                <a:gd name="T65" fmla="*/ 34 h 110"/>
                <a:gd name="T66" fmla="*/ 20 w 96"/>
                <a:gd name="T67" fmla="*/ 20 h 110"/>
                <a:gd name="T68" fmla="*/ 30 w 96"/>
                <a:gd name="T69" fmla="*/ 8 h 110"/>
                <a:gd name="T70" fmla="*/ 46 w 96"/>
                <a:gd name="T71" fmla="*/ 2 h 110"/>
                <a:gd name="T72" fmla="*/ 62 w 96"/>
                <a:gd name="T73" fmla="*/ 0 h 110"/>
                <a:gd name="T74" fmla="*/ 84 w 96"/>
                <a:gd name="T75" fmla="*/ 6 h 110"/>
                <a:gd name="T76" fmla="*/ 94 w 96"/>
                <a:gd name="T77" fmla="*/ 16 h 110"/>
                <a:gd name="T78" fmla="*/ 96 w 96"/>
                <a:gd name="T79" fmla="*/ 26 h 110"/>
                <a:gd name="T80" fmla="*/ 78 w 96"/>
                <a:gd name="T81" fmla="*/ 34 h 11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6" h="110">
                  <a:moveTo>
                    <a:pt x="78" y="34"/>
                  </a:moveTo>
                  <a:lnTo>
                    <a:pt x="78" y="34"/>
                  </a:lnTo>
                  <a:lnTo>
                    <a:pt x="78" y="28"/>
                  </a:lnTo>
                  <a:lnTo>
                    <a:pt x="76" y="22"/>
                  </a:lnTo>
                  <a:lnTo>
                    <a:pt x="74" y="20"/>
                  </a:lnTo>
                  <a:lnTo>
                    <a:pt x="70" y="18"/>
                  </a:lnTo>
                  <a:lnTo>
                    <a:pt x="56" y="16"/>
                  </a:lnTo>
                  <a:lnTo>
                    <a:pt x="50" y="16"/>
                  </a:lnTo>
                  <a:lnTo>
                    <a:pt x="42" y="18"/>
                  </a:lnTo>
                  <a:lnTo>
                    <a:pt x="36" y="22"/>
                  </a:lnTo>
                  <a:lnTo>
                    <a:pt x="32" y="26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4" y="40"/>
                  </a:lnTo>
                  <a:lnTo>
                    <a:pt x="40" y="42"/>
                  </a:lnTo>
                  <a:lnTo>
                    <a:pt x="48" y="44"/>
                  </a:lnTo>
                  <a:lnTo>
                    <a:pt x="66" y="48"/>
                  </a:lnTo>
                  <a:lnTo>
                    <a:pt x="80" y="54"/>
                  </a:lnTo>
                  <a:lnTo>
                    <a:pt x="88" y="60"/>
                  </a:lnTo>
                  <a:lnTo>
                    <a:pt x="92" y="66"/>
                  </a:lnTo>
                  <a:lnTo>
                    <a:pt x="90" y="76"/>
                  </a:lnTo>
                  <a:lnTo>
                    <a:pt x="88" y="84"/>
                  </a:lnTo>
                  <a:lnTo>
                    <a:pt x="84" y="90"/>
                  </a:lnTo>
                  <a:lnTo>
                    <a:pt x="80" y="96"/>
                  </a:lnTo>
                  <a:lnTo>
                    <a:pt x="74" y="102"/>
                  </a:lnTo>
                  <a:lnTo>
                    <a:pt x="66" y="106"/>
                  </a:lnTo>
                  <a:lnTo>
                    <a:pt x="58" y="108"/>
                  </a:lnTo>
                  <a:lnTo>
                    <a:pt x="50" y="110"/>
                  </a:lnTo>
                  <a:lnTo>
                    <a:pt x="40" y="110"/>
                  </a:lnTo>
                  <a:lnTo>
                    <a:pt x="26" y="110"/>
                  </a:lnTo>
                  <a:lnTo>
                    <a:pt x="16" y="108"/>
                  </a:lnTo>
                  <a:lnTo>
                    <a:pt x="8" y="102"/>
                  </a:lnTo>
                  <a:lnTo>
                    <a:pt x="4" y="98"/>
                  </a:lnTo>
                  <a:lnTo>
                    <a:pt x="0" y="92"/>
                  </a:lnTo>
                  <a:lnTo>
                    <a:pt x="0" y="86"/>
                  </a:lnTo>
                  <a:lnTo>
                    <a:pt x="0" y="74"/>
                  </a:lnTo>
                  <a:lnTo>
                    <a:pt x="18" y="74"/>
                  </a:lnTo>
                  <a:lnTo>
                    <a:pt x="18" y="82"/>
                  </a:lnTo>
                  <a:lnTo>
                    <a:pt x="20" y="88"/>
                  </a:lnTo>
                  <a:lnTo>
                    <a:pt x="24" y="92"/>
                  </a:lnTo>
                  <a:lnTo>
                    <a:pt x="28" y="94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52" y="94"/>
                  </a:lnTo>
                  <a:lnTo>
                    <a:pt x="62" y="92"/>
                  </a:lnTo>
                  <a:lnTo>
                    <a:pt x="68" y="86"/>
                  </a:lnTo>
                  <a:lnTo>
                    <a:pt x="72" y="80"/>
                  </a:lnTo>
                  <a:lnTo>
                    <a:pt x="72" y="74"/>
                  </a:lnTo>
                  <a:lnTo>
                    <a:pt x="68" y="70"/>
                  </a:lnTo>
                  <a:lnTo>
                    <a:pt x="62" y="68"/>
                  </a:lnTo>
                  <a:lnTo>
                    <a:pt x="54" y="64"/>
                  </a:lnTo>
                  <a:lnTo>
                    <a:pt x="32" y="60"/>
                  </a:lnTo>
                  <a:lnTo>
                    <a:pt x="24" y="56"/>
                  </a:lnTo>
                  <a:lnTo>
                    <a:pt x="16" y="50"/>
                  </a:lnTo>
                  <a:lnTo>
                    <a:pt x="12" y="44"/>
                  </a:lnTo>
                  <a:lnTo>
                    <a:pt x="12" y="34"/>
                  </a:lnTo>
                  <a:lnTo>
                    <a:pt x="16" y="26"/>
                  </a:lnTo>
                  <a:lnTo>
                    <a:pt x="20" y="20"/>
                  </a:lnTo>
                  <a:lnTo>
                    <a:pt x="24" y="14"/>
                  </a:lnTo>
                  <a:lnTo>
                    <a:pt x="30" y="8"/>
                  </a:lnTo>
                  <a:lnTo>
                    <a:pt x="38" y="6"/>
                  </a:lnTo>
                  <a:lnTo>
                    <a:pt x="46" y="2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4" y="6"/>
                  </a:lnTo>
                  <a:lnTo>
                    <a:pt x="90" y="10"/>
                  </a:lnTo>
                  <a:lnTo>
                    <a:pt x="94" y="16"/>
                  </a:lnTo>
                  <a:lnTo>
                    <a:pt x="96" y="20"/>
                  </a:lnTo>
                  <a:lnTo>
                    <a:pt x="96" y="26"/>
                  </a:lnTo>
                  <a:lnTo>
                    <a:pt x="96" y="34"/>
                  </a:lnTo>
                  <a:lnTo>
                    <a:pt x="7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Fußzeilenplatzhalter 3"/>
          <p:cNvSpPr txBox="1">
            <a:spLocks/>
          </p:cNvSpPr>
          <p:nvPr/>
        </p:nvSpPr>
        <p:spPr bwMode="auto">
          <a:xfrm>
            <a:off x="2339752" y="6438853"/>
            <a:ext cx="46704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ts val="9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ts val="9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00" kern="0"/>
              <a:t>Dr.-Ing. T. Blank -  Electronic Packaging, Interconnects and Huge Battery Systems</a:t>
            </a:r>
            <a:endParaRPr lang="en-US" sz="900" kern="0" dirty="0"/>
          </a:p>
        </p:txBody>
      </p:sp>
    </p:spTree>
    <p:extLst>
      <p:ext uri="{BB962C8B-B14F-4D97-AF65-F5344CB8AC3E}">
        <p14:creationId xmlns:p14="http://schemas.microsoft.com/office/powerpoint/2010/main" val="176930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el 2"/>
          <p:cNvSpPr>
            <a:spLocks noGrp="1"/>
          </p:cNvSpPr>
          <p:nvPr>
            <p:ph type="title"/>
          </p:nvPr>
        </p:nvSpPr>
        <p:spPr>
          <a:xfrm>
            <a:off x="267616" y="106399"/>
            <a:ext cx="6911429" cy="561975"/>
          </a:xfrm>
          <a:solidFill>
            <a:schemeClr val="bg1"/>
          </a:solidFill>
        </p:spPr>
        <p:txBody>
          <a:bodyPr anchor="ctr"/>
          <a:lstStyle/>
          <a:p>
            <a:pPr algn="l"/>
            <a:r>
              <a:rPr lang="de-DE" altLang="de-DE" dirty="0"/>
              <a:t>MTET - </a:t>
            </a:r>
            <a:r>
              <a:rPr lang="de-DE" altLang="de-DE" dirty="0" err="1"/>
              <a:t>Batteries</a:t>
            </a:r>
            <a:endParaRPr lang="de-DE" altLang="de-DE" dirty="0"/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787809" y="6443637"/>
            <a:ext cx="4248150" cy="360363"/>
          </a:xfrm>
        </p:spPr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23726"/>
            <a:ext cx="8571499" cy="44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el 2"/>
          <p:cNvSpPr>
            <a:spLocks noGrp="1"/>
          </p:cNvSpPr>
          <p:nvPr>
            <p:ph type="title"/>
          </p:nvPr>
        </p:nvSpPr>
        <p:spPr>
          <a:xfrm>
            <a:off x="267616" y="106399"/>
            <a:ext cx="6911429" cy="561975"/>
          </a:xfrm>
          <a:solidFill>
            <a:schemeClr val="bg1"/>
          </a:solidFill>
        </p:spPr>
        <p:txBody>
          <a:bodyPr anchor="ctr"/>
          <a:lstStyle/>
          <a:p>
            <a:pPr algn="l"/>
            <a:r>
              <a:rPr lang="de-DE" altLang="de-DE" dirty="0"/>
              <a:t>MTET - </a:t>
            </a:r>
            <a:r>
              <a:rPr lang="de-DE" altLang="de-DE" dirty="0" err="1"/>
              <a:t>Batteries</a:t>
            </a:r>
            <a:endParaRPr lang="de-DE" altLang="de-DE" dirty="0"/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787809" y="6443637"/>
            <a:ext cx="4248150" cy="360363"/>
          </a:xfrm>
        </p:spPr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6" y="836712"/>
            <a:ext cx="8640960" cy="454463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88616" y="5543162"/>
            <a:ext cx="528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RCT-Battery TT-Projekt; B2B Titelstory März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68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6" y="840630"/>
            <a:ext cx="7878354" cy="4105387"/>
          </a:xfrm>
          <a:prstGeom prst="rect">
            <a:avLst/>
          </a:prstGeom>
        </p:spPr>
      </p:pic>
      <p:sp>
        <p:nvSpPr>
          <p:cNvPr id="16387" name="Titel 2"/>
          <p:cNvSpPr>
            <a:spLocks noGrp="1"/>
          </p:cNvSpPr>
          <p:nvPr>
            <p:ph type="title"/>
          </p:nvPr>
        </p:nvSpPr>
        <p:spPr>
          <a:xfrm>
            <a:off x="267616" y="106399"/>
            <a:ext cx="6911429" cy="561975"/>
          </a:xfrm>
          <a:solidFill>
            <a:schemeClr val="bg1"/>
          </a:solidFill>
        </p:spPr>
        <p:txBody>
          <a:bodyPr anchor="ctr"/>
          <a:lstStyle/>
          <a:p>
            <a:pPr algn="l"/>
            <a:r>
              <a:rPr lang="de-DE" altLang="de-DE" dirty="0"/>
              <a:t>MTET - </a:t>
            </a:r>
            <a:r>
              <a:rPr lang="de-DE" altLang="de-DE" dirty="0" err="1"/>
              <a:t>Batteries</a:t>
            </a:r>
            <a:endParaRPr lang="de-DE" altLang="de-DE" dirty="0"/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787809" y="6443637"/>
            <a:ext cx="4248150" cy="360363"/>
          </a:xfrm>
        </p:spPr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1547664" y="4594268"/>
            <a:ext cx="504056" cy="6685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755576" y="5240475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MS-2023: IPE - Simon Bischof (GRK)</a:t>
            </a:r>
            <a:endParaRPr lang="en-US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4920830" y="4293096"/>
            <a:ext cx="492848" cy="1440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404151" y="5733256"/>
            <a:ext cx="378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IPE – H. Wurst, B. Leyrer, T. Blank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978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el 2"/>
          <p:cNvSpPr>
            <a:spLocks noGrp="1"/>
          </p:cNvSpPr>
          <p:nvPr>
            <p:ph type="title"/>
          </p:nvPr>
        </p:nvSpPr>
        <p:spPr>
          <a:xfrm>
            <a:off x="267616" y="106399"/>
            <a:ext cx="6911429" cy="561975"/>
          </a:xfrm>
          <a:solidFill>
            <a:schemeClr val="bg1"/>
          </a:solidFill>
        </p:spPr>
        <p:txBody>
          <a:bodyPr anchor="ctr"/>
          <a:lstStyle/>
          <a:p>
            <a:pPr algn="l"/>
            <a:r>
              <a:rPr lang="de-DE" altLang="de-DE" dirty="0"/>
              <a:t>MTET - </a:t>
            </a:r>
            <a:r>
              <a:rPr lang="de-DE" altLang="de-DE" dirty="0" err="1"/>
              <a:t>Batteries</a:t>
            </a:r>
            <a:endParaRPr lang="de-DE" altLang="de-DE" dirty="0"/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787809" y="6443637"/>
            <a:ext cx="4248150" cy="360363"/>
          </a:xfrm>
        </p:spPr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76466"/>
            <a:ext cx="8147335" cy="4316537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 flipH="1" flipV="1">
            <a:off x="2843808" y="2348880"/>
            <a:ext cx="879522" cy="28522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3413044" y="5268368"/>
            <a:ext cx="473039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tx1"/>
                </a:solidFill>
              </a:rPr>
              <a:t>9% = 20.43 PY, 4 PY (IPE) (20%)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26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el 2"/>
          <p:cNvSpPr>
            <a:spLocks noGrp="1"/>
          </p:cNvSpPr>
          <p:nvPr>
            <p:ph type="title"/>
          </p:nvPr>
        </p:nvSpPr>
        <p:spPr>
          <a:xfrm>
            <a:off x="267616" y="106399"/>
            <a:ext cx="6911429" cy="561975"/>
          </a:xfrm>
          <a:solidFill>
            <a:schemeClr val="bg1"/>
          </a:solidFill>
        </p:spPr>
        <p:txBody>
          <a:bodyPr anchor="ctr"/>
          <a:lstStyle/>
          <a:p>
            <a:pPr algn="l"/>
            <a:r>
              <a:rPr lang="de-DE" altLang="de-DE" dirty="0"/>
              <a:t>ESD – </a:t>
            </a:r>
            <a:r>
              <a:rPr lang="de-DE" altLang="de-DE" dirty="0" err="1"/>
              <a:t>Energy</a:t>
            </a:r>
            <a:r>
              <a:rPr lang="de-DE" altLang="de-DE" dirty="0"/>
              <a:t> System Design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787809" y="6443637"/>
            <a:ext cx="4248150" cy="360363"/>
          </a:xfrm>
        </p:spPr>
        <p:txBody>
          <a:bodyPr/>
          <a:lstStyle/>
          <a:p>
            <a:r>
              <a:rPr lang="en-US" dirty="0"/>
              <a:t>Institute for Data Processing and Electronics (IPE) – Prof. Dr. Marc Weber</a:t>
            </a:r>
          </a:p>
          <a:p>
            <a:r>
              <a:rPr lang="en-US" dirty="0"/>
              <a:t>Electronic Packaging and Interconnects (AVT) – Dr. </a:t>
            </a:r>
            <a:r>
              <a:rPr lang="en-US" dirty="0" err="1"/>
              <a:t>Ing</a:t>
            </a:r>
            <a:r>
              <a:rPr lang="en-US" dirty="0"/>
              <a:t>. Thomas Blank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987824" y="954556"/>
            <a:ext cx="280831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ESD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3568" y="2164068"/>
            <a:ext cx="3021898" cy="646331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Topic 1: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Energy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System Transformation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911884" y="2176629"/>
            <a:ext cx="297248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Topic 2: Digitalization and System Technology</a:t>
            </a:r>
          </a:p>
        </p:txBody>
      </p:sp>
      <p:cxnSp>
        <p:nvCxnSpPr>
          <p:cNvPr id="6" name="Gerader Verbinder 5"/>
          <p:cNvCxnSpPr>
            <a:stCxn id="2" idx="2"/>
            <a:endCxn id="8" idx="0"/>
          </p:cNvCxnSpPr>
          <p:nvPr/>
        </p:nvCxnSpPr>
        <p:spPr>
          <a:xfrm flipH="1">
            <a:off x="2194517" y="1416221"/>
            <a:ext cx="2197463" cy="747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>
            <a:stCxn id="2" idx="2"/>
            <a:endCxn id="9" idx="0"/>
          </p:cNvCxnSpPr>
          <p:nvPr/>
        </p:nvCxnSpPr>
        <p:spPr>
          <a:xfrm>
            <a:off x="4391980" y="1416221"/>
            <a:ext cx="2006146" cy="760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555370" y="3582871"/>
            <a:ext cx="3150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Techno- and socioeconomic </a:t>
            </a:r>
          </a:p>
          <a:p>
            <a:r>
              <a:rPr lang="en-US" dirty="0"/>
              <a:t>analysis of energy systems</a:t>
            </a:r>
          </a:p>
        </p:txBody>
      </p:sp>
      <p:sp>
        <p:nvSpPr>
          <p:cNvPr id="15" name="Rechteck 14"/>
          <p:cNvSpPr/>
          <p:nvPr/>
        </p:nvSpPr>
        <p:spPr>
          <a:xfrm>
            <a:off x="4911884" y="3593673"/>
            <a:ext cx="40705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rporateS-Light"/>
              </a:rPr>
              <a:t>develop methods and technologies to </a:t>
            </a:r>
          </a:p>
          <a:p>
            <a:r>
              <a:rPr lang="en-US" dirty="0">
                <a:latin typeface="CorporateS-Light"/>
              </a:rPr>
              <a:t>design and operate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porateS-Light"/>
              </a:rPr>
              <a:t>resilient,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porateS-Light"/>
              </a:rPr>
              <a:t>decentralized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porateS-Light"/>
              </a:rPr>
              <a:t>sector-integrated </a:t>
            </a:r>
          </a:p>
          <a:p>
            <a:r>
              <a:rPr lang="en-US" dirty="0">
                <a:latin typeface="CorporateS-Light"/>
              </a:rPr>
              <a:t>energy systems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2953359" y="3093553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i="1" u="sng" dirty="0"/>
              <a:t>Strategic Goals</a:t>
            </a:r>
            <a:endParaRPr lang="en-US" sz="2400" b="1" i="1" u="sng" dirty="0"/>
          </a:p>
        </p:txBody>
      </p:sp>
      <p:sp>
        <p:nvSpPr>
          <p:cNvPr id="17" name="Rechteck 16"/>
          <p:cNvSpPr/>
          <p:nvPr/>
        </p:nvSpPr>
        <p:spPr>
          <a:xfrm>
            <a:off x="1161088" y="5406430"/>
            <a:ext cx="426432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demonstrated and validated in smart energy system laboratories under close-to-real conditions</a:t>
            </a:r>
          </a:p>
        </p:txBody>
      </p:sp>
      <p:sp>
        <p:nvSpPr>
          <p:cNvPr id="18" name="Rechteck 17"/>
          <p:cNvSpPr/>
          <p:nvPr/>
        </p:nvSpPr>
        <p:spPr>
          <a:xfrm>
            <a:off x="5537566" y="5406430"/>
            <a:ext cx="328295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IT-secure coupling of the electricity, gas, heat and mobility sectors</a:t>
            </a:r>
          </a:p>
        </p:txBody>
      </p:sp>
    </p:spTree>
    <p:extLst>
      <p:ext uri="{BB962C8B-B14F-4D97-AF65-F5344CB8AC3E}">
        <p14:creationId xmlns:p14="http://schemas.microsoft.com/office/powerpoint/2010/main" val="2021917957"/>
      </p:ext>
    </p:extLst>
  </p:cSld>
  <p:clrMapOvr>
    <a:masterClrMapping/>
  </p:clrMapOvr>
</p:sld>
</file>

<file path=ppt/theme/theme1.xml><?xml version="1.0" encoding="utf-8"?>
<a:theme xmlns:a="http://schemas.openxmlformats.org/drawingml/2006/main" name="KIT_master_ppt2007_d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KIT_master_ppt2007_de</Template>
  <TotalTime>0</TotalTime>
  <Words>2595</Words>
  <Application>Microsoft Office PowerPoint</Application>
  <PresentationFormat>Bildschirmpräsentation (4:3)</PresentationFormat>
  <Paragraphs>415</Paragraphs>
  <Slides>41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54" baseType="lpstr">
      <vt:lpstr>HGPｺﾞｼｯｸE</vt:lpstr>
      <vt:lpstr>メイリオ</vt:lpstr>
      <vt:lpstr>ＭＳ Ｐゴシック</vt:lpstr>
      <vt:lpstr>Arial</vt:lpstr>
      <vt:lpstr>Calibri</vt:lpstr>
      <vt:lpstr>Cambria</vt:lpstr>
      <vt:lpstr>CorporateS-Bold</vt:lpstr>
      <vt:lpstr>CorporateS-Light</vt:lpstr>
      <vt:lpstr>Symbol</vt:lpstr>
      <vt:lpstr>Times</vt:lpstr>
      <vt:lpstr>Times New Roman</vt:lpstr>
      <vt:lpstr>Wingdings</vt:lpstr>
      <vt:lpstr>KIT_master_ppt2007_de</vt:lpstr>
      <vt:lpstr>Storage and Cross-Linked Infrastructure (SCI)  in der POF-IV</vt:lpstr>
      <vt:lpstr>SCI in POF-IV</vt:lpstr>
      <vt:lpstr>MTET - Batteries in POF-IV</vt:lpstr>
      <vt:lpstr>MTET - Batteries</vt:lpstr>
      <vt:lpstr>MTET - Batteries</vt:lpstr>
      <vt:lpstr>MTET - Batteries</vt:lpstr>
      <vt:lpstr>MTET - Batteries</vt:lpstr>
      <vt:lpstr>MTET - Batteries</vt:lpstr>
      <vt:lpstr>ESD – Energy System Design</vt:lpstr>
      <vt:lpstr>ESD – Digitalization and System Technology</vt:lpstr>
      <vt:lpstr>ESD – Digitalization and System Technology</vt:lpstr>
      <vt:lpstr>ESD – Digitalization and System Technology</vt:lpstr>
      <vt:lpstr>Battery related projects </vt:lpstr>
      <vt:lpstr>Vehicle-to-grid What if…</vt:lpstr>
      <vt:lpstr>Charging Efficiency</vt:lpstr>
      <vt:lpstr>Requirements for Ultra-Fast Charging</vt:lpstr>
      <vt:lpstr>CLLLC converter Results: Efficiency</vt:lpstr>
      <vt:lpstr>CLLLC converter Prototype: hardware</vt:lpstr>
      <vt:lpstr>CLLLC converter Resonant converters</vt:lpstr>
      <vt:lpstr>CLLLC converter Results: Efficiency – module comparison (air-cooled)</vt:lpstr>
      <vt:lpstr>Experimental Battery Setup</vt:lpstr>
      <vt:lpstr>Vehicle-to-grid Chances</vt:lpstr>
      <vt:lpstr>Vehicle-to-grid Chances</vt:lpstr>
      <vt:lpstr>KIT Water Cooled Battery Module</vt:lpstr>
      <vt:lpstr>Thermal performance of water cooled system</vt:lpstr>
      <vt:lpstr>40 kW LLC Converter, CFD</vt:lpstr>
      <vt:lpstr>CLLLC converter Galvanic isolation</vt:lpstr>
      <vt:lpstr>Vehicle-to-grid Chances</vt:lpstr>
      <vt:lpstr>CLLLC converter     Principle of operation</vt:lpstr>
      <vt:lpstr>Specific Test Sites</vt:lpstr>
      <vt:lpstr>Thermal Insulation Sheet </vt:lpstr>
      <vt:lpstr>Future KIT DSC Leadframe Module</vt:lpstr>
      <vt:lpstr>Collaborations and Projects</vt:lpstr>
      <vt:lpstr>40 kW Integrated Power Module</vt:lpstr>
      <vt:lpstr>Alternative Thickfilm modules</vt:lpstr>
      <vt:lpstr>Alternative Thickfilm modules</vt:lpstr>
      <vt:lpstr>Cu Sinter Paste </vt:lpstr>
      <vt:lpstr>Cu Sinter Paste </vt:lpstr>
      <vt:lpstr>Cu Sinter Paste </vt:lpstr>
      <vt:lpstr>Cu Sinter Paste </vt:lpstr>
      <vt:lpstr>Sintering Density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Blank, Thomas (IPE)</dc:creator>
  <cp:lastModifiedBy>Blank, Thomas (IPE)</cp:lastModifiedBy>
  <cp:revision>618</cp:revision>
  <cp:lastPrinted>2016-03-04T16:50:56Z</cp:lastPrinted>
  <dcterms:created xsi:type="dcterms:W3CDTF">2015-10-19T06:10:36Z</dcterms:created>
  <dcterms:modified xsi:type="dcterms:W3CDTF">2020-03-04T21:51:26Z</dcterms:modified>
</cp:coreProperties>
</file>