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68" r:id="rId2"/>
    <p:sldId id="427" r:id="rId3"/>
    <p:sldId id="428" r:id="rId4"/>
    <p:sldId id="424" r:id="rId5"/>
    <p:sldId id="433" r:id="rId6"/>
    <p:sldId id="445" r:id="rId7"/>
    <p:sldId id="413" r:id="rId8"/>
    <p:sldId id="448" r:id="rId9"/>
    <p:sldId id="447" r:id="rId10"/>
    <p:sldId id="444" r:id="rId11"/>
    <p:sldId id="443" r:id="rId12"/>
    <p:sldId id="449" r:id="rId13"/>
    <p:sldId id="431" r:id="rId14"/>
  </p:sldIdLst>
  <p:sldSz cx="9144000" cy="5143500" type="screen16x9"/>
  <p:notesSz cx="6797675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pos="249">
          <p15:clr>
            <a:srgbClr val="A4A3A4"/>
          </p15:clr>
        </p15:guide>
        <p15:guide id="4" pos="288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8E1508"/>
    <a:srgbClr val="50AAE6"/>
    <a:srgbClr val="5A6EB4"/>
    <a:srgbClr val="00664D"/>
    <a:srgbClr val="82BE3C"/>
    <a:srgbClr val="FA8214"/>
    <a:srgbClr val="860000"/>
    <a:srgbClr val="A01E28"/>
    <a:srgbClr val="A000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740" autoAdjust="0"/>
    <p:restoredTop sz="81900" autoAdjust="0"/>
  </p:normalViewPr>
  <p:slideViewPr>
    <p:cSldViewPr snapToGrid="0" showGuides="1">
      <p:cViewPr varScale="1">
        <p:scale>
          <a:sx n="73" d="100"/>
          <a:sy n="73" d="100"/>
        </p:scale>
        <p:origin x="1420" y="36"/>
      </p:cViewPr>
      <p:guideLst>
        <p:guide orient="horz" pos="1620"/>
        <p:guide pos="2880"/>
        <p:guide pos="249"/>
        <p:guide pos="2885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628575" y="508397"/>
            <a:ext cx="2734805" cy="30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pPr>
              <a:defRPr/>
            </a:pPr>
            <a:r>
              <a:rPr lang="de-DE"/>
              <a:t>Prof. Dr. Max Mustermann | Musterfakultät</a:t>
            </a:r>
          </a:p>
        </p:txBody>
      </p:sp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536576" y="9263140"/>
            <a:ext cx="3076262" cy="221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de-DE" sz="800"/>
              <a:t>KIT – Universität des Landes Baden-Württemberg und </a:t>
            </a:r>
          </a:p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de-DE" sz="800"/>
              <a:t>nationales Forschungszentrum in der Helmholtz-Gemeinschaft</a:t>
            </a:r>
          </a:p>
        </p:txBody>
      </p:sp>
      <p:pic>
        <p:nvPicPr>
          <p:cNvPr id="9223" name="Picture 11" descr="KIT-Logo-rgb_d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444" y="205083"/>
            <a:ext cx="999196" cy="504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608837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4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r>
              <a:rPr lang="de-DE"/>
              <a:t>Prof. Dr. Max Mustermann | Musterfakultät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4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0ED99B0-9538-4AA1-98EA-85DB0555789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449841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Prof. Dr. Max Mustermann | Musterfakultät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0ED99B0-9538-4AA1-98EA-85DB0555789A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2151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Prof. Dr. Max Mustermann | Musterfakultät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0ED99B0-9538-4AA1-98EA-85DB0555789A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66498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Was</a:t>
            </a:r>
            <a:r>
              <a:rPr lang="de-DE" baseline="0" dirty="0"/>
              <a:t> ist </a:t>
            </a:r>
            <a:r>
              <a:rPr lang="de-DE" baseline="0" dirty="0" err="1"/>
              <a:t>Lumuniosität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Prof. Dr. Max Mustermann | Musterfakultät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0ED99B0-9538-4AA1-98EA-85DB0555789A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03829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Prof. Dr. Max Mustermann | Musterfakultät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0ED99B0-9538-4AA1-98EA-85DB0555789A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15179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dirty="0">
                <a:solidFill>
                  <a:schemeClr val="tx1"/>
                </a:solidFill>
              </a:rPr>
              <a:t> 42 M silicon strips (2S and PS)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Prof. Dr. Max Mustermann | Musterfakultät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0ED99B0-9538-4AA1-98EA-85DB0555789A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63892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Prof. Dr. Max Mustermann | Musterfakultät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0ED99B0-9538-4AA1-98EA-85DB0555789A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62895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IPMC Intelligent Plattform Management Controller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Prof. Dr. Max Mustermann | Musterfakultät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0ED99B0-9538-4AA1-98EA-85DB0555789A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70767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Prof. Dr. Max Mustermann | Musterfakultät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0ED99B0-9538-4AA1-98EA-85DB0555789A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77997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Prof. Dr. Max Mustermann | Musterfakultät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0ED99B0-9538-4AA1-98EA-85DB0555789A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75309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Prof. Dr. Max Mustermann | Musterfakultät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0ED99B0-9538-4AA1-98EA-85DB0555789A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4838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W:\schuh\KSETA-Blockkurs2014\Tracks\CMSZZganz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7766"/>
            <a:ext cx="9144000" cy="539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5" name="Picture 9" descr="II_rahmen_neu_tite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53"/>
            <a:ext cx="9144000" cy="515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396875" y="4856560"/>
            <a:ext cx="3670300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en-US" sz="800" dirty="0">
                <a:solidFill>
                  <a:srgbClr val="000000"/>
                </a:solidFill>
              </a:rPr>
              <a:t>KIT – Die </a:t>
            </a:r>
            <a:r>
              <a:rPr lang="en-US" sz="800" dirty="0" err="1">
                <a:solidFill>
                  <a:srgbClr val="000000"/>
                </a:solidFill>
              </a:rPr>
              <a:t>Forschungsuniversität</a:t>
            </a:r>
            <a:r>
              <a:rPr lang="en-US" sz="800" dirty="0">
                <a:solidFill>
                  <a:srgbClr val="000000"/>
                </a:solidFill>
              </a:rPr>
              <a:t> in der Helmholtz-</a:t>
            </a:r>
            <a:r>
              <a:rPr lang="en-US" sz="800" dirty="0" err="1">
                <a:solidFill>
                  <a:srgbClr val="000000"/>
                </a:solidFill>
              </a:rPr>
              <a:t>Gemeinschaft</a:t>
            </a:r>
            <a:endParaRPr lang="de-DE" sz="800" dirty="0">
              <a:solidFill>
                <a:srgbClr val="000000"/>
              </a:solidFill>
            </a:endParaRPr>
          </a:p>
        </p:txBody>
      </p:sp>
      <p:sp>
        <p:nvSpPr>
          <p:cNvPr id="13" name="Text Box 21"/>
          <p:cNvSpPr txBox="1">
            <a:spLocks noChangeArrowheads="1"/>
          </p:cNvSpPr>
          <p:nvPr/>
        </p:nvSpPr>
        <p:spPr bwMode="auto">
          <a:xfrm>
            <a:off x="385764" y="2505522"/>
            <a:ext cx="5313996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>
              <a:defRPr/>
            </a:pPr>
            <a:r>
              <a:rPr lang="de-DE" sz="1000" dirty="0">
                <a:solidFill>
                  <a:srgbClr val="FFFFFF"/>
                </a:solidFill>
              </a:rPr>
              <a:t>Institut für Prozessdatenverarbeitung und Elektronik (IPE)</a:t>
            </a: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7318375" y="4873229"/>
            <a:ext cx="1727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>
              <a:defRPr/>
            </a:pPr>
            <a:r>
              <a:rPr lang="de-DE" sz="1600" b="1">
                <a:solidFill>
                  <a:srgbClr val="FFFFFF"/>
                </a:solidFill>
              </a:rPr>
              <a:t>www.kit.edu</a:t>
            </a:r>
          </a:p>
        </p:txBody>
      </p:sp>
      <p:pic>
        <p:nvPicPr>
          <p:cNvPr id="10" name="Grafik 9" descr="kit_logo_de_farbe_positiv.jp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70" y="343694"/>
            <a:ext cx="1620000" cy="740628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4770000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368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xfrm>
            <a:off x="539552" y="4833938"/>
            <a:ext cx="4248150" cy="27027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srgbClr val="000000"/>
                </a:solidFill>
              </a:rPr>
              <a:t>EPS Section Presentation 2019       Matthias Balzer</a:t>
            </a:r>
          </a:p>
        </p:txBody>
      </p:sp>
    </p:spTree>
    <p:extLst>
      <p:ext uri="{BB962C8B-B14F-4D97-AF65-F5344CB8AC3E}">
        <p14:creationId xmlns:p14="http://schemas.microsoft.com/office/powerpoint/2010/main" val="88270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59563" y="250031"/>
            <a:ext cx="2089150" cy="431958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90525" y="250031"/>
            <a:ext cx="6116638" cy="4319588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xfrm>
            <a:off x="539552" y="4833938"/>
            <a:ext cx="4248150" cy="27027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srgbClr val="000000"/>
                </a:solidFill>
              </a:rPr>
              <a:t>EPS Section Presentation 2019       Matthias Balzer</a:t>
            </a:r>
          </a:p>
        </p:txBody>
      </p:sp>
    </p:spTree>
    <p:extLst>
      <p:ext uri="{BB962C8B-B14F-4D97-AF65-F5344CB8AC3E}">
        <p14:creationId xmlns:p14="http://schemas.microsoft.com/office/powerpoint/2010/main" val="1071506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539552" y="4810034"/>
            <a:ext cx="5420090" cy="270272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r>
              <a:rPr lang="de-DE" dirty="0"/>
              <a:t>PL Treffen März 2020       		Matthias Balzer</a:t>
            </a:r>
          </a:p>
        </p:txBody>
      </p:sp>
    </p:spTree>
    <p:extLst>
      <p:ext uri="{BB962C8B-B14F-4D97-AF65-F5344CB8AC3E}">
        <p14:creationId xmlns:p14="http://schemas.microsoft.com/office/powerpoint/2010/main" val="3874938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xfrm>
            <a:off x="539552" y="4833938"/>
            <a:ext cx="4248150" cy="27027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srgbClr val="000000"/>
                </a:solidFill>
              </a:rPr>
              <a:t>EPS Section Presentation 2019       Matthias Balzer</a:t>
            </a:r>
          </a:p>
        </p:txBody>
      </p:sp>
    </p:spTree>
    <p:extLst>
      <p:ext uri="{BB962C8B-B14F-4D97-AF65-F5344CB8AC3E}">
        <p14:creationId xmlns:p14="http://schemas.microsoft.com/office/powerpoint/2010/main" val="1234351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92113" y="898922"/>
            <a:ext cx="4102100" cy="367069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6613" y="898922"/>
            <a:ext cx="4102100" cy="367069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>
          <a:xfrm>
            <a:off x="539552" y="4833938"/>
            <a:ext cx="4248150" cy="27027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srgbClr val="000000"/>
                </a:solidFill>
              </a:rPr>
              <a:t>EPS Section Presentation 2019       Matthias Balzer</a:t>
            </a:r>
          </a:p>
        </p:txBody>
      </p:sp>
    </p:spTree>
    <p:extLst>
      <p:ext uri="{BB962C8B-B14F-4D97-AF65-F5344CB8AC3E}">
        <p14:creationId xmlns:p14="http://schemas.microsoft.com/office/powerpoint/2010/main" val="2248059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0"/>
          </p:nvPr>
        </p:nvSpPr>
        <p:spPr>
          <a:xfrm>
            <a:off x="539552" y="4833938"/>
            <a:ext cx="4248150" cy="27027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srgbClr val="000000"/>
                </a:solidFill>
              </a:rPr>
              <a:t>EPS Section Presentation 2019       Matthias Balzer</a:t>
            </a:r>
          </a:p>
        </p:txBody>
      </p:sp>
    </p:spTree>
    <p:extLst>
      <p:ext uri="{BB962C8B-B14F-4D97-AF65-F5344CB8AC3E}">
        <p14:creationId xmlns:p14="http://schemas.microsoft.com/office/powerpoint/2010/main" val="1158489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0"/>
          </p:nvPr>
        </p:nvSpPr>
        <p:spPr>
          <a:xfrm>
            <a:off x="539552" y="4833938"/>
            <a:ext cx="4248150" cy="27027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srgbClr val="000000"/>
                </a:solidFill>
              </a:rPr>
              <a:t>EPS Section Presentation 2019       Matthias Balzer</a:t>
            </a:r>
          </a:p>
        </p:txBody>
      </p:sp>
    </p:spTree>
    <p:extLst>
      <p:ext uri="{BB962C8B-B14F-4D97-AF65-F5344CB8AC3E}">
        <p14:creationId xmlns:p14="http://schemas.microsoft.com/office/powerpoint/2010/main" val="2909608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ftr" sz="quarter" idx="10"/>
          </p:nvPr>
        </p:nvSpPr>
        <p:spPr>
          <a:xfrm>
            <a:off x="539552" y="4833938"/>
            <a:ext cx="4248150" cy="27027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srgbClr val="000000"/>
                </a:solidFill>
              </a:rPr>
              <a:t>EPS Section Presentation 2019       Matthias Balzer</a:t>
            </a:r>
          </a:p>
        </p:txBody>
      </p:sp>
    </p:spTree>
    <p:extLst>
      <p:ext uri="{BB962C8B-B14F-4D97-AF65-F5344CB8AC3E}">
        <p14:creationId xmlns:p14="http://schemas.microsoft.com/office/powerpoint/2010/main" val="3928990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>
          <a:xfrm>
            <a:off x="539552" y="4833938"/>
            <a:ext cx="4248150" cy="27027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srgbClr val="000000"/>
                </a:solidFill>
              </a:rPr>
              <a:t>EPS Section Presentation 2019       Matthias Balzer</a:t>
            </a:r>
          </a:p>
        </p:txBody>
      </p:sp>
    </p:spTree>
    <p:extLst>
      <p:ext uri="{BB962C8B-B14F-4D97-AF65-F5344CB8AC3E}">
        <p14:creationId xmlns:p14="http://schemas.microsoft.com/office/powerpoint/2010/main" val="716027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>
          <a:xfrm>
            <a:off x="539552" y="4833938"/>
            <a:ext cx="4248150" cy="27027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srgbClr val="000000"/>
                </a:solidFill>
              </a:rPr>
              <a:t>EPS Section Presentation 2019       Matthias Balzer</a:t>
            </a:r>
          </a:p>
        </p:txBody>
      </p:sp>
    </p:spTree>
    <p:extLst>
      <p:ext uri="{BB962C8B-B14F-4D97-AF65-F5344CB8AC3E}">
        <p14:creationId xmlns:p14="http://schemas.microsoft.com/office/powerpoint/2010/main" val="287838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II_rahmen_neu_folge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0526" y="288132"/>
            <a:ext cx="6911975" cy="421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Folientitel durch klicken hinzufügen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2113" y="898922"/>
            <a:ext cx="8356600" cy="3670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Karlsruhe Institute of Technology (KIT).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50825" y="4833938"/>
            <a:ext cx="325438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spcBef>
                <a:spcPct val="50000"/>
              </a:spcBef>
              <a:defRPr/>
            </a:pPr>
            <a:fld id="{92E4808B-34C1-43EB-9181-E82B4B238827}" type="slidenum">
              <a:rPr lang="de-DE" sz="900" b="1">
                <a:solidFill>
                  <a:srgbClr val="000000"/>
                </a:solidFill>
              </a:rPr>
              <a:pPr>
                <a:spcBef>
                  <a:spcPct val="50000"/>
                </a:spcBef>
                <a:defRPr/>
              </a:pPr>
              <a:t>‹Nr.›</a:t>
            </a:fld>
            <a:endParaRPr lang="de-DE" sz="900" b="1">
              <a:solidFill>
                <a:srgbClr val="000000"/>
              </a:solidFill>
            </a:endParaRPr>
          </a:p>
        </p:txBody>
      </p:sp>
      <p:sp>
        <p:nvSpPr>
          <p:cNvPr id="2" name="Rectangle 11"/>
          <p:cNvSpPr>
            <a:spLocks noChangeArrowheads="1"/>
          </p:cNvSpPr>
          <p:nvPr/>
        </p:nvSpPr>
        <p:spPr bwMode="auto">
          <a:xfrm>
            <a:off x="612775" y="4833938"/>
            <a:ext cx="863600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endParaRPr lang="de-DE" sz="900" dirty="0">
              <a:solidFill>
                <a:srgbClr val="000000"/>
              </a:solidFill>
            </a:endParaRPr>
          </a:p>
        </p:txBody>
      </p:sp>
      <p:pic>
        <p:nvPicPr>
          <p:cNvPr id="10" name="Grafik 9" descr="kit_logo_de_farbe_positiv.jp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502" y="247238"/>
            <a:ext cx="1080000" cy="493752"/>
          </a:xfrm>
          <a:prstGeom prst="rect">
            <a:avLst/>
          </a:prstGeom>
        </p:spPr>
      </p:pic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5906530" y="4839891"/>
            <a:ext cx="2947086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>
              <a:spcBef>
                <a:spcPct val="50000"/>
              </a:spcBef>
              <a:defRPr/>
            </a:pPr>
            <a:r>
              <a:rPr lang="de-DE" sz="900" dirty="0"/>
              <a:t>Institut</a:t>
            </a:r>
            <a:r>
              <a:rPr lang="de-DE" sz="900" baseline="0" dirty="0"/>
              <a:t> für Prozessdatenverarbeitung und Elektronik (IPE)</a:t>
            </a:r>
            <a:endParaRPr lang="de-DE" sz="900" dirty="0"/>
          </a:p>
        </p:txBody>
      </p:sp>
      <p:sp>
        <p:nvSpPr>
          <p:cNvPr id="13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539552" y="4810034"/>
            <a:ext cx="5420090" cy="270272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r>
              <a:rPr lang="de-DE"/>
              <a:t>EPS Section Presentation 2019       Matthias Balzer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7360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314325" indent="-314325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90575" indent="-314325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>
          <a:solidFill>
            <a:schemeClr val="tx1"/>
          </a:solidFill>
          <a:latin typeface="+mn-lt"/>
        </a:defRPr>
      </a:lvl2pPr>
      <a:lvl3pPr marL="1209675" indent="-276225" algn="l" rtl="0" eaLnBrk="1" fontAlgn="base" hangingPunct="1">
        <a:spcBef>
          <a:spcPct val="20000"/>
        </a:spcBef>
        <a:spcAft>
          <a:spcPct val="0"/>
        </a:spcAft>
        <a:buBlip>
          <a:blip r:embed="rId17"/>
        </a:buBlip>
        <a:defRPr sz="1600">
          <a:solidFill>
            <a:schemeClr val="tx1"/>
          </a:solidFill>
          <a:latin typeface="+mn-lt"/>
        </a:defRPr>
      </a:lvl3pPr>
      <a:lvl4pPr marL="1657350" indent="-276225" algn="l" rtl="0" eaLnBrk="1" fontAlgn="base" hangingPunct="1">
        <a:spcBef>
          <a:spcPct val="20000"/>
        </a:spcBef>
        <a:spcAft>
          <a:spcPct val="0"/>
        </a:spcAft>
        <a:buBlip>
          <a:blip r:embed="rId17"/>
        </a:buBlip>
        <a:defRPr sz="1600">
          <a:solidFill>
            <a:schemeClr val="tx1"/>
          </a:solidFill>
          <a:latin typeface="+mn-lt"/>
        </a:defRPr>
      </a:lvl4pPr>
      <a:lvl5pPr marL="2095500" indent="-276225" algn="l" rtl="0" eaLnBrk="1" fontAlgn="base" hangingPunct="1">
        <a:spcBef>
          <a:spcPct val="20000"/>
        </a:spcBef>
        <a:spcAft>
          <a:spcPct val="0"/>
        </a:spcAft>
        <a:buBlip>
          <a:blip r:embed="rId17"/>
        </a:buBlip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8"/>
        </a:buBlip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8"/>
        </a:buBlip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8"/>
        </a:buBlip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8"/>
        </a:buBlip>
        <a:defRPr sz="14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1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2"/>
          <p:cNvSpPr>
            <a:spLocks noChangeArrowheads="1"/>
          </p:cNvSpPr>
          <p:nvPr/>
        </p:nvSpPr>
        <p:spPr bwMode="auto">
          <a:xfrm>
            <a:off x="368322" y="1203598"/>
            <a:ext cx="8389937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ctr" eaLnBrk="1" hangingPunct="1">
              <a:spcBef>
                <a:spcPts val="600"/>
              </a:spcBef>
              <a:spcAft>
                <a:spcPts val="600"/>
              </a:spcAft>
              <a:buClrTx/>
              <a:buFontTx/>
              <a:buNone/>
            </a:pPr>
            <a:r>
              <a:rPr lang="en-US" altLang="it-IT" sz="2000" b="1" dirty="0">
                <a:cs typeface="Arial" pitchFamily="34" charset="0"/>
              </a:rPr>
              <a:t>KIT </a:t>
            </a:r>
            <a:r>
              <a:rPr lang="en-US" altLang="it-IT" sz="2000" b="1" dirty="0" err="1">
                <a:cs typeface="Arial" pitchFamily="34" charset="0"/>
              </a:rPr>
              <a:t>Großprojekt</a:t>
            </a:r>
            <a:r>
              <a:rPr lang="en-US" altLang="it-IT" sz="2000" b="1" dirty="0">
                <a:cs typeface="Arial" pitchFamily="34" charset="0"/>
              </a:rPr>
              <a:t> CMS Track Trigger</a:t>
            </a:r>
          </a:p>
          <a:p>
            <a:pPr algn="ctr" eaLnBrk="1" hangingPunct="1">
              <a:spcBef>
                <a:spcPts val="600"/>
              </a:spcBef>
              <a:spcAft>
                <a:spcPts val="600"/>
              </a:spcAft>
              <a:buClrTx/>
              <a:buFontTx/>
              <a:buNone/>
            </a:pPr>
            <a:r>
              <a:rPr lang="en-US" altLang="it-IT" sz="1600" dirty="0">
                <a:cs typeface="Arial" pitchFamily="34" charset="0"/>
              </a:rPr>
              <a:t>Luis, Oliver, Denis, Thomas, Michael, Alexander, Uwe, Matthias, M. Weber</a:t>
            </a:r>
          </a:p>
        </p:txBody>
      </p:sp>
      <p:sp>
        <p:nvSpPr>
          <p:cNvPr id="30725" name="Rectangle 3"/>
          <p:cNvSpPr>
            <a:spLocks noChangeArrowheads="1"/>
          </p:cNvSpPr>
          <p:nvPr/>
        </p:nvSpPr>
        <p:spPr bwMode="auto">
          <a:xfrm>
            <a:off x="386556" y="1779662"/>
            <a:ext cx="837088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GB" altLang="it-IT" sz="1400" i="1" dirty="0">
              <a:latin typeface="+mn-lt"/>
              <a:cs typeface="Arial" pitchFamily="34" charset="0"/>
            </a:endParaRPr>
          </a:p>
          <a:p>
            <a:endParaRPr lang="de-DE" sz="12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972071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0526" y="288132"/>
            <a:ext cx="7229474" cy="421481"/>
          </a:xfrm>
        </p:spPr>
        <p:txBody>
          <a:bodyPr/>
          <a:lstStyle/>
          <a:p>
            <a:r>
              <a:rPr lang="de-DE" dirty="0"/>
              <a:t>CMS TT-Testeinrichtung in der Fertigungshalle</a:t>
            </a:r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90526" y="809316"/>
            <a:ext cx="6501851" cy="3671888"/>
          </a:xfrm>
          <a:prstGeom prst="rect">
            <a:avLst/>
          </a:prstGeom>
        </p:spPr>
      </p:pic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PL Treffen März 2020       		Matthias Balzer</a:t>
            </a:r>
            <a:endParaRPr lang="de-DE" dirty="0"/>
          </a:p>
        </p:txBody>
      </p:sp>
      <p:sp>
        <p:nvSpPr>
          <p:cNvPr id="6" name="Titel 1"/>
          <p:cNvSpPr txBox="1">
            <a:spLocks/>
          </p:cNvSpPr>
          <p:nvPr/>
        </p:nvSpPr>
        <p:spPr bwMode="auto">
          <a:xfrm>
            <a:off x="390526" y="1431069"/>
            <a:ext cx="7229474" cy="421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de-DE" sz="2000" kern="0" dirty="0">
                <a:latin typeface="+mn-lt"/>
              </a:rPr>
              <a:t>„Elektrowerkstatt 61 m</a:t>
            </a:r>
            <a:r>
              <a:rPr lang="de-DE" sz="2000" kern="0" baseline="30000" dirty="0">
                <a:latin typeface="+mn-lt"/>
              </a:rPr>
              <a:t>2</a:t>
            </a:r>
            <a:r>
              <a:rPr lang="de-DE" sz="2000" kern="0" dirty="0">
                <a:latin typeface="+mn-lt"/>
              </a:rPr>
              <a:t>“</a:t>
            </a:r>
          </a:p>
        </p:txBody>
      </p:sp>
      <p:sp>
        <p:nvSpPr>
          <p:cNvPr id="12" name="Inhaltsplatzhalter 2"/>
          <p:cNvSpPr txBox="1">
            <a:spLocks/>
          </p:cNvSpPr>
          <p:nvPr/>
        </p:nvSpPr>
        <p:spPr bwMode="auto">
          <a:xfrm>
            <a:off x="5125501" y="810507"/>
            <a:ext cx="3801931" cy="1066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14325" indent="-3143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90575" indent="-3143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>
                <a:solidFill>
                  <a:schemeClr val="tx1"/>
                </a:solidFill>
                <a:latin typeface="+mn-lt"/>
              </a:defRPr>
            </a:lvl2pPr>
            <a:lvl3pPr marL="1209675" indent="-2762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1600">
                <a:solidFill>
                  <a:schemeClr val="tx1"/>
                </a:solidFill>
                <a:latin typeface="+mn-lt"/>
              </a:defRPr>
            </a:lvl3pPr>
            <a:lvl4pPr marL="1657350" indent="-2762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1600">
                <a:solidFill>
                  <a:schemeClr val="tx1"/>
                </a:solidFill>
                <a:latin typeface="+mn-lt"/>
              </a:defRPr>
            </a:lvl4pPr>
            <a:lvl5pPr marL="2095500" indent="-2762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kern="0" dirty="0"/>
              <a:t>4 Schränke à 2 </a:t>
            </a:r>
            <a:r>
              <a:rPr lang="de-DE" kern="0" dirty="0" err="1"/>
              <a:t>Crates</a:t>
            </a:r>
            <a:endParaRPr lang="de-DE" kern="0" dirty="0"/>
          </a:p>
          <a:p>
            <a:r>
              <a:rPr lang="de-DE" kern="0" dirty="0"/>
              <a:t>~ 40kW </a:t>
            </a:r>
          </a:p>
          <a:p>
            <a:r>
              <a:rPr lang="de-DE" kern="0" dirty="0"/>
              <a:t>+ Infrastruktur (Netz, Kühlung)</a:t>
            </a:r>
          </a:p>
          <a:p>
            <a:endParaRPr lang="de-DE" kern="0" dirty="0"/>
          </a:p>
        </p:txBody>
      </p:sp>
    </p:spTree>
    <p:extLst>
      <p:ext uri="{BB962C8B-B14F-4D97-AF65-F5344CB8AC3E}">
        <p14:creationId xmlns:p14="http://schemas.microsoft.com/office/powerpoint/2010/main" val="20704100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0526" y="288132"/>
            <a:ext cx="7229474" cy="421481"/>
          </a:xfrm>
        </p:spPr>
        <p:txBody>
          <a:bodyPr/>
          <a:lstStyle/>
          <a:p>
            <a:r>
              <a:rPr lang="de-DE" dirty="0"/>
              <a:t>CMS TT-Testeinrichtung in der Fertigungshalle</a:t>
            </a:r>
            <a:endParaRPr lang="de-DE" dirty="0">
              <a:solidFill>
                <a:srgbClr val="FF0000"/>
              </a:solidFill>
            </a:endParaRPr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90526" y="809316"/>
            <a:ext cx="6501851" cy="3671888"/>
          </a:xfrm>
          <a:prstGeom prst="rect">
            <a:avLst/>
          </a:prstGeom>
        </p:spPr>
      </p:pic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PL Treffen März 2020       		Matthias Balzer</a:t>
            </a: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4483" y="1992061"/>
            <a:ext cx="3054857" cy="2489143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2568" y="1565153"/>
            <a:ext cx="2489143" cy="2849143"/>
          </a:xfrm>
          <a:prstGeom prst="rect">
            <a:avLst/>
          </a:prstGeom>
        </p:spPr>
      </p:pic>
      <p:grpSp>
        <p:nvGrpSpPr>
          <p:cNvPr id="18" name="Gruppieren 17"/>
          <p:cNvGrpSpPr/>
          <p:nvPr/>
        </p:nvGrpSpPr>
        <p:grpSpPr>
          <a:xfrm>
            <a:off x="2478800" y="3500820"/>
            <a:ext cx="789588" cy="398696"/>
            <a:chOff x="2655138" y="3582463"/>
            <a:chExt cx="789588" cy="398696"/>
          </a:xfrm>
        </p:grpSpPr>
        <p:sp>
          <p:nvSpPr>
            <p:cNvPr id="8" name="Rechteck 7"/>
            <p:cNvSpPr/>
            <p:nvPr/>
          </p:nvSpPr>
          <p:spPr>
            <a:xfrm>
              <a:off x="3128370" y="3582463"/>
              <a:ext cx="316356" cy="398696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Rechteck 8"/>
            <p:cNvSpPr/>
            <p:nvPr/>
          </p:nvSpPr>
          <p:spPr>
            <a:xfrm>
              <a:off x="2655138" y="3582463"/>
              <a:ext cx="316356" cy="398696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Rechteck 9"/>
            <p:cNvSpPr/>
            <p:nvPr/>
          </p:nvSpPr>
          <p:spPr>
            <a:xfrm>
              <a:off x="2975194" y="3582463"/>
              <a:ext cx="142288" cy="398696"/>
            </a:xfrm>
            <a:prstGeom prst="rect">
              <a:avLst/>
            </a:prstGeom>
            <a:solidFill>
              <a:srgbClr val="50AAE6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3" name="Gruppieren 2"/>
          <p:cNvGrpSpPr/>
          <p:nvPr/>
        </p:nvGrpSpPr>
        <p:grpSpPr>
          <a:xfrm>
            <a:off x="3439009" y="3500820"/>
            <a:ext cx="797022" cy="398696"/>
            <a:chOff x="3582025" y="3582463"/>
            <a:chExt cx="797022" cy="398696"/>
          </a:xfrm>
        </p:grpSpPr>
        <p:sp>
          <p:nvSpPr>
            <p:cNvPr id="11" name="Rechteck 10"/>
            <p:cNvSpPr/>
            <p:nvPr/>
          </p:nvSpPr>
          <p:spPr>
            <a:xfrm>
              <a:off x="4062691" y="3582463"/>
              <a:ext cx="316356" cy="398696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Rechteck 11"/>
            <p:cNvSpPr/>
            <p:nvPr/>
          </p:nvSpPr>
          <p:spPr>
            <a:xfrm>
              <a:off x="3582025" y="3582463"/>
              <a:ext cx="316356" cy="398696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Rechteck 12"/>
            <p:cNvSpPr/>
            <p:nvPr/>
          </p:nvSpPr>
          <p:spPr>
            <a:xfrm>
              <a:off x="3909515" y="3582463"/>
              <a:ext cx="142288" cy="398696"/>
            </a:xfrm>
            <a:prstGeom prst="rect">
              <a:avLst/>
            </a:prstGeom>
            <a:solidFill>
              <a:srgbClr val="50AAE6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9" name="Titel 1"/>
          <p:cNvSpPr txBox="1">
            <a:spLocks/>
          </p:cNvSpPr>
          <p:nvPr/>
        </p:nvSpPr>
        <p:spPr bwMode="auto">
          <a:xfrm>
            <a:off x="390526" y="1431073"/>
            <a:ext cx="7229474" cy="421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de-DE" sz="2000" kern="0" dirty="0">
                <a:latin typeface="+mn-lt"/>
              </a:rPr>
              <a:t>„Elektrowerkstatt </a:t>
            </a:r>
            <a:r>
              <a:rPr lang="de-DE" sz="2000" kern="0" dirty="0"/>
              <a:t>61 m</a:t>
            </a:r>
            <a:r>
              <a:rPr lang="de-DE" sz="2000" kern="0" baseline="30000" dirty="0"/>
              <a:t>2</a:t>
            </a:r>
            <a:r>
              <a:rPr lang="de-DE" sz="2000" kern="0" dirty="0">
                <a:latin typeface="+mn-lt"/>
              </a:rPr>
              <a:t>“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390526" y="1030963"/>
            <a:ext cx="55685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Verfügbarkeit 2021 (spätestens Q2.2022)</a:t>
            </a:r>
          </a:p>
        </p:txBody>
      </p:sp>
    </p:spTree>
    <p:extLst>
      <p:ext uri="{BB962C8B-B14F-4D97-AF65-F5344CB8AC3E}">
        <p14:creationId xmlns:p14="http://schemas.microsoft.com/office/powerpoint/2010/main" val="3053931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CMS Erfahrungen für andere Projekte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Hoch performantes und flexibles FPGA Board</a:t>
            </a:r>
            <a:br>
              <a:rPr lang="de-DE" dirty="0"/>
            </a:br>
            <a:r>
              <a:rPr lang="de-DE" dirty="0"/>
              <a:t>(Neueste FPGA Technologie)</a:t>
            </a:r>
          </a:p>
          <a:p>
            <a:r>
              <a:rPr lang="de-DE" dirty="0"/>
              <a:t>Erfahrung mit Übertragungsraten im Bereich </a:t>
            </a:r>
            <a:r>
              <a:rPr lang="de-DE" dirty="0" err="1"/>
              <a:t>Tbps</a:t>
            </a:r>
            <a:r>
              <a:rPr lang="de-DE" dirty="0"/>
              <a:t>/Board (25 </a:t>
            </a:r>
            <a:r>
              <a:rPr lang="de-DE" dirty="0" err="1"/>
              <a:t>Gbps</a:t>
            </a:r>
            <a:r>
              <a:rPr lang="de-DE" dirty="0"/>
              <a:t>)</a:t>
            </a:r>
            <a:br>
              <a:rPr lang="de-DE" dirty="0"/>
            </a:br>
            <a:endParaRPr lang="de-DE" dirty="0"/>
          </a:p>
          <a:p>
            <a:r>
              <a:rPr lang="de-DE" dirty="0"/>
              <a:t>System on Chip (</a:t>
            </a:r>
            <a:r>
              <a:rPr lang="de-DE" dirty="0" err="1"/>
              <a:t>SoC</a:t>
            </a:r>
            <a:r>
              <a:rPr lang="de-DE" dirty="0"/>
              <a:t>) </a:t>
            </a:r>
            <a:r>
              <a:rPr lang="de-DE" dirty="0" err="1"/>
              <a:t>ZynqUS</a:t>
            </a:r>
            <a:r>
              <a:rPr lang="de-DE" dirty="0"/>
              <a:t>+ (RT und </a:t>
            </a:r>
            <a:r>
              <a:rPr lang="de-DE" dirty="0" err="1"/>
              <a:t>CentOS</a:t>
            </a:r>
            <a:r>
              <a:rPr lang="de-DE" dirty="0"/>
              <a:t>)</a:t>
            </a:r>
          </a:p>
          <a:p>
            <a:r>
              <a:rPr lang="de-DE" dirty="0"/>
              <a:t>IPMC implementiert auf </a:t>
            </a:r>
            <a:r>
              <a:rPr lang="de-DE" dirty="0" err="1"/>
              <a:t>SoC</a:t>
            </a:r>
            <a:endParaRPr lang="de-DE" dirty="0"/>
          </a:p>
          <a:p>
            <a:r>
              <a:rPr lang="de-DE" dirty="0"/>
              <a:t>ATCA Systemkenntnisse</a:t>
            </a:r>
          </a:p>
          <a:p>
            <a:endParaRPr lang="de-DE" dirty="0"/>
          </a:p>
          <a:p>
            <a:r>
              <a:rPr lang="de-DE" dirty="0"/>
              <a:t>Test Einrichtung (Racks, </a:t>
            </a:r>
            <a:r>
              <a:rPr lang="de-DE" dirty="0" err="1"/>
              <a:t>Crates</a:t>
            </a:r>
            <a:r>
              <a:rPr lang="de-DE" dirty="0"/>
              <a:t>, Kühlkonzept)</a:t>
            </a:r>
          </a:p>
          <a:p>
            <a:r>
              <a:rPr lang="de-DE" dirty="0"/>
              <a:t>Fertigung und Test</a:t>
            </a:r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PL Treffen März 2020       		Matthias Balzer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789187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848" y="288132"/>
            <a:ext cx="6911975" cy="421481"/>
          </a:xfrm>
        </p:spPr>
        <p:txBody>
          <a:bodyPr/>
          <a:lstStyle/>
          <a:p>
            <a:r>
              <a:rPr lang="de-DE" dirty="0"/>
              <a:t>Danke für ihre Aufmerksamkeit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/>
              <a:t>KIT Großprojekt LHC	Matthias Balzer</a:t>
            </a:r>
          </a:p>
        </p:txBody>
      </p:sp>
      <p:pic>
        <p:nvPicPr>
          <p:cNvPr id="5" name="Picture 2" descr="Z:\Talks and publications\HI-150431-630470-2-large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69" y="1335107"/>
            <a:ext cx="4438199" cy="3208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5758543" y="1335107"/>
            <a:ext cx="2254143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400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High-Tech</a:t>
            </a:r>
            <a:br>
              <a:rPr lang="de-DE" sz="1400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1400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IPE Core </a:t>
            </a:r>
            <a:r>
              <a:rPr lang="de-DE" sz="1400" dirty="0" err="1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Competance</a:t>
            </a:r>
            <a:br>
              <a:rPr lang="de-DE" sz="1400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1400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World – Level</a:t>
            </a:r>
            <a:br>
              <a:rPr lang="de-DE" sz="1400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1400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Impact</a:t>
            </a:r>
          </a:p>
          <a:p>
            <a:pPr>
              <a:lnSpc>
                <a:spcPct val="150000"/>
              </a:lnSpc>
            </a:pPr>
            <a:r>
              <a:rPr lang="de-DE" sz="1400" dirty="0" err="1">
                <a:solidFill>
                  <a:srgbClr val="FF99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Capable</a:t>
            </a:r>
            <a:r>
              <a:rPr lang="de-DE" sz="1400" dirty="0">
                <a:solidFill>
                  <a:srgbClr val="FF99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dirty="0" err="1">
                <a:solidFill>
                  <a:srgbClr val="FF99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</a:t>
            </a:r>
            <a:r>
              <a:rPr lang="de-DE" sz="1400" dirty="0">
                <a:solidFill>
                  <a:srgbClr val="FF99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dirty="0" err="1">
                <a:solidFill>
                  <a:srgbClr val="FF99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Funding</a:t>
            </a:r>
            <a:r>
              <a:rPr lang="de-DE" sz="1400" dirty="0">
                <a:solidFill>
                  <a:srgbClr val="FF99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de-DE" sz="1400" dirty="0" err="1">
                <a:solidFill>
                  <a:srgbClr val="FF99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Attractive</a:t>
            </a:r>
            <a:r>
              <a:rPr lang="de-DE" sz="1400" dirty="0">
                <a:solidFill>
                  <a:srgbClr val="FF99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dirty="0" err="1">
                <a:solidFill>
                  <a:srgbClr val="FF99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</a:t>
            </a:r>
            <a:r>
              <a:rPr lang="de-DE" sz="1400" dirty="0">
                <a:solidFill>
                  <a:srgbClr val="FF99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dirty="0" err="1">
                <a:solidFill>
                  <a:srgbClr val="FF99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Students</a:t>
            </a:r>
            <a:endParaRPr lang="de-DE" sz="1400" dirty="0">
              <a:solidFill>
                <a:srgbClr val="FF99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de-DE" sz="1400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Regular Publications</a:t>
            </a:r>
          </a:p>
          <a:p>
            <a:pPr>
              <a:lnSpc>
                <a:spcPct val="150000"/>
              </a:lnSpc>
            </a:pPr>
            <a:r>
              <a:rPr lang="de-DE" sz="1400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Strong Partners</a:t>
            </a:r>
          </a:p>
        </p:txBody>
      </p:sp>
    </p:spTree>
    <p:extLst>
      <p:ext uri="{BB962C8B-B14F-4D97-AF65-F5344CB8AC3E}">
        <p14:creationId xmlns:p14="http://schemas.microsoft.com/office/powerpoint/2010/main" val="40796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0526" y="288132"/>
            <a:ext cx="7378032" cy="421481"/>
          </a:xfrm>
        </p:spPr>
        <p:txBody>
          <a:bodyPr/>
          <a:lstStyle/>
          <a:p>
            <a:r>
              <a:rPr lang="en-US" dirty="0" err="1"/>
              <a:t>Hohe</a:t>
            </a:r>
            <a:r>
              <a:rPr lang="en-US" dirty="0"/>
              <a:t> </a:t>
            </a:r>
            <a:r>
              <a:rPr lang="en-US" dirty="0" err="1"/>
              <a:t>Luminosität</a:t>
            </a:r>
            <a:r>
              <a:rPr lang="en-US" dirty="0"/>
              <a:t> am CMS </a:t>
            </a:r>
            <a:r>
              <a:rPr lang="en-US" dirty="0" err="1"/>
              <a:t>Detektor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2113" y="898922"/>
            <a:ext cx="3875087" cy="710735"/>
          </a:xfrm>
        </p:spPr>
        <p:txBody>
          <a:bodyPr/>
          <a:lstStyle/>
          <a:p>
            <a:pPr marL="0" indent="0">
              <a:buNone/>
            </a:pPr>
            <a:r>
              <a:rPr lang="de-DE" sz="1600" dirty="0"/>
              <a:t>Aktuelle </a:t>
            </a:r>
            <a:r>
              <a:rPr lang="de-DE" sz="1600" dirty="0" err="1"/>
              <a:t>Luminosität</a:t>
            </a:r>
            <a:endParaRPr lang="de-DE" sz="1600" dirty="0"/>
          </a:p>
          <a:p>
            <a:r>
              <a:rPr lang="de-DE" sz="1600" dirty="0"/>
              <a:t>27 Ereignisse pro 25ns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/>
              <a:t>PL Treffen März 2020       		Matthias Balzer</a:t>
            </a:r>
          </a:p>
        </p:txBody>
      </p:sp>
      <p:sp>
        <p:nvSpPr>
          <p:cNvPr id="6" name="Titel 1"/>
          <p:cNvSpPr txBox="1">
            <a:spLocks/>
          </p:cNvSpPr>
          <p:nvPr/>
        </p:nvSpPr>
        <p:spPr bwMode="auto">
          <a:xfrm>
            <a:off x="534605" y="-1311376"/>
            <a:ext cx="787226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kern="0" dirty="0"/>
          </a:p>
        </p:txBody>
      </p:sp>
      <p:pic>
        <p:nvPicPr>
          <p:cNvPr id="13" name="Picture 8" descr="http://www.ipp.phys.ethz.ch/research/cmslhc/gammagamma_run194108_evt564224000_ispy_3d-annotated-2.png?hir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2" t="13628" r="7564" b="7674"/>
          <a:stretch>
            <a:fillRect/>
          </a:stretch>
        </p:blipFill>
        <p:spPr bwMode="auto">
          <a:xfrm>
            <a:off x="354883" y="1609657"/>
            <a:ext cx="3407238" cy="2065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Inhaltsplatzhalter 2"/>
          <p:cNvSpPr txBox="1">
            <a:spLocks/>
          </p:cNvSpPr>
          <p:nvPr/>
        </p:nvSpPr>
        <p:spPr bwMode="auto">
          <a:xfrm>
            <a:off x="4531778" y="932377"/>
            <a:ext cx="3875087" cy="2814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14325" indent="-3143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90575" indent="-3143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>
                <a:solidFill>
                  <a:schemeClr val="tx1"/>
                </a:solidFill>
                <a:latin typeface="+mn-lt"/>
              </a:defRPr>
            </a:lvl2pPr>
            <a:lvl3pPr marL="1209675" indent="-2762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1600">
                <a:solidFill>
                  <a:schemeClr val="tx1"/>
                </a:solidFill>
                <a:latin typeface="+mn-lt"/>
              </a:defRPr>
            </a:lvl3pPr>
            <a:lvl4pPr marL="1657350" indent="-2762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1600">
                <a:solidFill>
                  <a:schemeClr val="tx1"/>
                </a:solidFill>
                <a:latin typeface="+mn-lt"/>
              </a:defRPr>
            </a:lvl4pPr>
            <a:lvl5pPr marL="2095500" indent="-2762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de-DE" sz="1600" kern="0" dirty="0"/>
              <a:t>Hohe </a:t>
            </a:r>
            <a:r>
              <a:rPr lang="de-DE" sz="1600" kern="0" dirty="0" err="1"/>
              <a:t>Luminosität</a:t>
            </a:r>
            <a:r>
              <a:rPr lang="de-DE" sz="1600" kern="0" dirty="0"/>
              <a:t> (HL) ab 2026</a:t>
            </a:r>
          </a:p>
          <a:p>
            <a:r>
              <a:rPr lang="de-DE" sz="1600" kern="0" dirty="0"/>
              <a:t>140 Ereignisse pro 25ns</a:t>
            </a:r>
          </a:p>
        </p:txBody>
      </p:sp>
      <p:pic>
        <p:nvPicPr>
          <p:cNvPr id="15" name="Picture 2" descr="Z:\Talks and publications\HI-150431-630470-2-large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778" y="1607949"/>
            <a:ext cx="2860406" cy="2066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Inhaltsplatzhalter 2"/>
          <p:cNvSpPr txBox="1">
            <a:spLocks/>
          </p:cNvSpPr>
          <p:nvPr/>
        </p:nvSpPr>
        <p:spPr bwMode="auto">
          <a:xfrm>
            <a:off x="4233904" y="3909097"/>
            <a:ext cx="4330440" cy="71073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314325" indent="-3143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90575" indent="-3143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>
                <a:solidFill>
                  <a:schemeClr val="tx1"/>
                </a:solidFill>
                <a:latin typeface="+mn-lt"/>
              </a:defRPr>
            </a:lvl2pPr>
            <a:lvl3pPr marL="1209675" indent="-2762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1600">
                <a:solidFill>
                  <a:schemeClr val="tx1"/>
                </a:solidFill>
                <a:latin typeface="+mn-lt"/>
              </a:defRPr>
            </a:lvl3pPr>
            <a:lvl4pPr marL="1657350" indent="-2762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1600">
                <a:solidFill>
                  <a:schemeClr val="tx1"/>
                </a:solidFill>
                <a:latin typeface="+mn-lt"/>
              </a:defRPr>
            </a:lvl4pPr>
            <a:lvl5pPr marL="2095500" indent="-2762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450850"/>
            <a:r>
              <a:rPr lang="de-DE" sz="1600" kern="0" dirty="0"/>
              <a:t>Stark erhöhte Anzahl der Ereignisse</a:t>
            </a:r>
          </a:p>
          <a:p>
            <a:pPr marL="450850"/>
            <a:r>
              <a:rPr lang="de-DE" sz="1600" kern="0" dirty="0"/>
              <a:t>Deutlich komplexere Auswertung</a:t>
            </a:r>
          </a:p>
        </p:txBody>
      </p:sp>
      <p:sp>
        <p:nvSpPr>
          <p:cNvPr id="5" name="Rechteck 4"/>
          <p:cNvSpPr/>
          <p:nvPr/>
        </p:nvSpPr>
        <p:spPr>
          <a:xfrm>
            <a:off x="2984344" y="3674740"/>
            <a:ext cx="77777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800" dirty="0" err="1"/>
              <a:t>Grafik:CERN</a:t>
            </a:r>
            <a:endParaRPr lang="de-DE" sz="800" dirty="0"/>
          </a:p>
        </p:txBody>
      </p:sp>
      <p:sp>
        <p:nvSpPr>
          <p:cNvPr id="11" name="Rechteck 10"/>
          <p:cNvSpPr/>
          <p:nvPr/>
        </p:nvSpPr>
        <p:spPr>
          <a:xfrm>
            <a:off x="7392184" y="1607949"/>
            <a:ext cx="77777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800" dirty="0" err="1"/>
              <a:t>Grafik:CERN</a:t>
            </a:r>
            <a:endParaRPr lang="de-DE" sz="800" dirty="0"/>
          </a:p>
        </p:txBody>
      </p:sp>
      <p:sp>
        <p:nvSpPr>
          <p:cNvPr id="7" name="Pfeil nach rechts 6"/>
          <p:cNvSpPr/>
          <p:nvPr/>
        </p:nvSpPr>
        <p:spPr>
          <a:xfrm>
            <a:off x="2984344" y="3978259"/>
            <a:ext cx="1144921" cy="5068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59693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1000" y="145915"/>
            <a:ext cx="7856220" cy="505839"/>
          </a:xfrm>
        </p:spPr>
        <p:txBody>
          <a:bodyPr/>
          <a:lstStyle/>
          <a:p>
            <a:r>
              <a:rPr lang="en-US" dirty="0" err="1"/>
              <a:t>Erweiterung</a:t>
            </a:r>
            <a:r>
              <a:rPr lang="en-US" dirty="0"/>
              <a:t> des Trigger-Systems </a:t>
            </a:r>
            <a:r>
              <a:rPr lang="en-US" dirty="0" err="1"/>
              <a:t>für</a:t>
            </a:r>
            <a:r>
              <a:rPr lang="en-US" dirty="0"/>
              <a:t> HL-LHC 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/>
              <a:t>PL Treffen März 2020       		Matthias Balzer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409416" y="898981"/>
            <a:ext cx="7355364" cy="1318439"/>
          </a:xfrm>
        </p:spPr>
        <p:txBody>
          <a:bodyPr/>
          <a:lstStyle/>
          <a:p>
            <a:r>
              <a:rPr lang="de-DE" sz="1600" dirty="0"/>
              <a:t>Neue </a:t>
            </a:r>
            <a:r>
              <a:rPr lang="de-DE" sz="1600" dirty="0" err="1"/>
              <a:t>Tracker</a:t>
            </a:r>
            <a:r>
              <a:rPr lang="de-DE" sz="1600" dirty="0"/>
              <a:t> Detektormodule mit </a:t>
            </a:r>
            <a:r>
              <a:rPr lang="de-DE" sz="1600" dirty="0" err="1"/>
              <a:t>Energiediskriminator</a:t>
            </a:r>
            <a:r>
              <a:rPr lang="de-DE" sz="1600" dirty="0"/>
              <a:t> </a:t>
            </a:r>
          </a:p>
          <a:p>
            <a:r>
              <a:rPr lang="de-DE" sz="1600" b="1" dirty="0">
                <a:solidFill>
                  <a:schemeClr val="accent1"/>
                </a:solidFill>
              </a:rPr>
              <a:t>Neuer online „Track Trigger“ max. 4 µs Verarbeitungszeit</a:t>
            </a:r>
          </a:p>
          <a:p>
            <a:r>
              <a:rPr lang="de-DE" sz="1600" b="1" dirty="0"/>
              <a:t>Echtzeitanforderung für komplettes L1 Trigger-System max. 12,5 µs</a:t>
            </a:r>
          </a:p>
          <a:p>
            <a:pPr marL="0" indent="0">
              <a:buNone/>
            </a:pPr>
            <a:endParaRPr lang="de-DE" sz="16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de-DE" sz="1600" dirty="0"/>
          </a:p>
          <a:p>
            <a:pPr marL="0" indent="0">
              <a:buNone/>
            </a:pPr>
            <a:endParaRPr lang="de-DE" sz="1600" dirty="0"/>
          </a:p>
        </p:txBody>
      </p:sp>
      <p:sp>
        <p:nvSpPr>
          <p:cNvPr id="5" name="Rechteck 4"/>
          <p:cNvSpPr/>
          <p:nvPr/>
        </p:nvSpPr>
        <p:spPr>
          <a:xfrm>
            <a:off x="1028700" y="2567940"/>
            <a:ext cx="1524000" cy="8450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/>
              <a:t>Track </a:t>
            </a:r>
            <a:br>
              <a:rPr lang="de-DE" sz="1600" dirty="0"/>
            </a:br>
            <a:r>
              <a:rPr lang="de-DE" sz="1600" dirty="0"/>
              <a:t>Trigger</a:t>
            </a:r>
          </a:p>
        </p:txBody>
      </p:sp>
      <p:sp>
        <p:nvSpPr>
          <p:cNvPr id="9" name="Rechteck 8"/>
          <p:cNvSpPr/>
          <p:nvPr/>
        </p:nvSpPr>
        <p:spPr>
          <a:xfrm>
            <a:off x="2743200" y="2567940"/>
            <a:ext cx="1676400" cy="845015"/>
          </a:xfrm>
          <a:prstGeom prst="rect">
            <a:avLst/>
          </a:prstGeom>
          <a:solidFill>
            <a:srgbClr val="5A6EB4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err="1"/>
              <a:t>Electromagnetic</a:t>
            </a:r>
            <a:r>
              <a:rPr lang="de-DE" sz="1600" dirty="0"/>
              <a:t> </a:t>
            </a:r>
            <a:r>
              <a:rPr lang="de-DE" sz="1600" dirty="0" err="1"/>
              <a:t>Calorimeter</a:t>
            </a:r>
            <a:r>
              <a:rPr lang="de-DE" sz="1600" dirty="0"/>
              <a:t> </a:t>
            </a:r>
          </a:p>
          <a:p>
            <a:pPr algn="ctr"/>
            <a:r>
              <a:rPr lang="de-DE" sz="1600" dirty="0"/>
              <a:t>Trigger</a:t>
            </a:r>
          </a:p>
        </p:txBody>
      </p:sp>
      <p:sp>
        <p:nvSpPr>
          <p:cNvPr id="10" name="Rechteck 9"/>
          <p:cNvSpPr/>
          <p:nvPr/>
        </p:nvSpPr>
        <p:spPr>
          <a:xfrm>
            <a:off x="6484620" y="2567940"/>
            <a:ext cx="1676400" cy="852636"/>
          </a:xfrm>
          <a:prstGeom prst="rect">
            <a:avLst/>
          </a:prstGeom>
          <a:solidFill>
            <a:srgbClr val="5A6EB4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err="1"/>
              <a:t>Muon</a:t>
            </a:r>
            <a:br>
              <a:rPr lang="de-DE" sz="1600" dirty="0"/>
            </a:br>
            <a:r>
              <a:rPr lang="de-DE" sz="1600" dirty="0"/>
              <a:t>Trigger </a:t>
            </a:r>
          </a:p>
        </p:txBody>
      </p:sp>
      <p:sp>
        <p:nvSpPr>
          <p:cNvPr id="11" name="Rechteck 10"/>
          <p:cNvSpPr/>
          <p:nvPr/>
        </p:nvSpPr>
        <p:spPr>
          <a:xfrm>
            <a:off x="4598798" y="2567940"/>
            <a:ext cx="1676400" cy="852636"/>
          </a:xfrm>
          <a:prstGeom prst="rect">
            <a:avLst/>
          </a:prstGeom>
          <a:solidFill>
            <a:srgbClr val="5A6EB4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err="1"/>
              <a:t>Hadron</a:t>
            </a:r>
            <a:r>
              <a:rPr lang="de-DE" sz="1600" dirty="0"/>
              <a:t> </a:t>
            </a:r>
            <a:r>
              <a:rPr lang="de-DE" sz="1600" dirty="0" err="1"/>
              <a:t>Calorimeter</a:t>
            </a:r>
            <a:r>
              <a:rPr lang="de-DE" sz="1600" dirty="0"/>
              <a:t> </a:t>
            </a:r>
          </a:p>
          <a:p>
            <a:pPr algn="ctr"/>
            <a:r>
              <a:rPr lang="de-DE" sz="1600" dirty="0"/>
              <a:t>Trigger</a:t>
            </a:r>
          </a:p>
        </p:txBody>
      </p:sp>
      <p:sp>
        <p:nvSpPr>
          <p:cNvPr id="13" name="Rechteck 12"/>
          <p:cNvSpPr/>
          <p:nvPr/>
        </p:nvSpPr>
        <p:spPr>
          <a:xfrm>
            <a:off x="1028700" y="3810000"/>
            <a:ext cx="7132320" cy="494849"/>
          </a:xfrm>
          <a:prstGeom prst="rect">
            <a:avLst/>
          </a:prstGeom>
          <a:solidFill>
            <a:srgbClr val="5A6EB4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/>
              <a:t>Level 1 Trigger </a:t>
            </a:r>
          </a:p>
        </p:txBody>
      </p:sp>
      <p:sp>
        <p:nvSpPr>
          <p:cNvPr id="3" name="Pfeil nach unten 2"/>
          <p:cNvSpPr/>
          <p:nvPr/>
        </p:nvSpPr>
        <p:spPr>
          <a:xfrm>
            <a:off x="1700463" y="3449053"/>
            <a:ext cx="176463" cy="3288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Pfeil nach unten 11"/>
          <p:cNvSpPr/>
          <p:nvPr/>
        </p:nvSpPr>
        <p:spPr>
          <a:xfrm>
            <a:off x="3493168" y="3449053"/>
            <a:ext cx="176463" cy="328863"/>
          </a:xfrm>
          <a:prstGeom prst="downArrow">
            <a:avLst/>
          </a:prstGeom>
          <a:solidFill>
            <a:srgbClr val="5A6EB4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/>
          </a:p>
        </p:txBody>
      </p:sp>
      <p:sp>
        <p:nvSpPr>
          <p:cNvPr id="14" name="Pfeil nach unten 13"/>
          <p:cNvSpPr/>
          <p:nvPr/>
        </p:nvSpPr>
        <p:spPr>
          <a:xfrm>
            <a:off x="5348766" y="3453063"/>
            <a:ext cx="176463" cy="328863"/>
          </a:xfrm>
          <a:prstGeom prst="downArrow">
            <a:avLst/>
          </a:prstGeom>
          <a:solidFill>
            <a:srgbClr val="5A6EB4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/>
          </a:p>
        </p:txBody>
      </p:sp>
      <p:sp>
        <p:nvSpPr>
          <p:cNvPr id="15" name="Pfeil nach unten 14"/>
          <p:cNvSpPr/>
          <p:nvPr/>
        </p:nvSpPr>
        <p:spPr>
          <a:xfrm>
            <a:off x="7234588" y="3457073"/>
            <a:ext cx="176463" cy="328863"/>
          </a:xfrm>
          <a:prstGeom prst="downArrow">
            <a:avLst/>
          </a:prstGeom>
          <a:solidFill>
            <a:srgbClr val="5A6EB4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/>
          </a:p>
        </p:txBody>
      </p:sp>
    </p:spTree>
    <p:extLst>
      <p:ext uri="{BB962C8B-B14F-4D97-AF65-F5344CB8AC3E}">
        <p14:creationId xmlns:p14="http://schemas.microsoft.com/office/powerpoint/2010/main" val="6112193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0526" y="231985"/>
            <a:ext cx="6911975" cy="421481"/>
          </a:xfrm>
        </p:spPr>
        <p:txBody>
          <a:bodyPr/>
          <a:lstStyle/>
          <a:p>
            <a:r>
              <a:rPr lang="de-DE" dirty="0"/>
              <a:t>CMS Track Trigger System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/>
              <a:t>PL Treffen März 2020       		Matthias Balzer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07" y="1285705"/>
            <a:ext cx="1457280" cy="1103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6887" y="1343311"/>
            <a:ext cx="1332000" cy="1324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359" y="1735033"/>
            <a:ext cx="637920" cy="63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4640" y="1686786"/>
            <a:ext cx="637920" cy="63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1" name="Text Box 34"/>
          <p:cNvSpPr txBox="1">
            <a:spLocks noChangeArrowheads="1"/>
          </p:cNvSpPr>
          <p:nvPr/>
        </p:nvSpPr>
        <p:spPr bwMode="auto">
          <a:xfrm>
            <a:off x="392688" y="790031"/>
            <a:ext cx="2227068" cy="263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1639" tIns="50420" rIns="81639" bIns="4082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5pPr>
            <a:lvl6pPr marL="25146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6pPr>
            <a:lvl7pPr marL="29718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7pPr>
            <a:lvl8pPr marL="34290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8pPr>
            <a:lvl9pPr marL="38862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  <a:defRPr/>
            </a:pP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~ 13300 </a:t>
            </a:r>
            <a:r>
              <a:rPr lang="de-DE" sz="1400" b="1" dirty="0"/>
              <a:t>D</a:t>
            </a:r>
            <a:r>
              <a:rPr lang="de-DE" sz="1400" b="1" noProof="0" dirty="0" err="1"/>
              <a:t>etektor</a:t>
            </a:r>
            <a:r>
              <a:rPr lang="de-DE" sz="1400" b="1" dirty="0"/>
              <a:t>m</a:t>
            </a:r>
            <a:r>
              <a:rPr kumimoji="0" lang="de-DE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odule</a:t>
            </a:r>
            <a:endParaRPr kumimoji="0" lang="de-DE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2" name="Text Box 36"/>
          <p:cNvSpPr txBox="1">
            <a:spLocks noChangeArrowheads="1"/>
          </p:cNvSpPr>
          <p:nvPr/>
        </p:nvSpPr>
        <p:spPr bwMode="auto">
          <a:xfrm>
            <a:off x="5942887" y="811101"/>
            <a:ext cx="1697760" cy="4094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1639" tIns="50420" rIns="81639" bIns="4082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5pPr>
            <a:lvl6pPr marL="25146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6pPr>
            <a:lvl7pPr marL="29718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7pPr>
            <a:lvl8pPr marL="34290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8pPr>
            <a:lvl9pPr marL="38862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  <a:defRPr/>
            </a:pP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Track </a:t>
            </a:r>
            <a:r>
              <a:rPr kumimoji="0" lang="de-DE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Finding</a:t>
            </a:r>
            <a:b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</a:br>
            <a:r>
              <a:rPr kumimoji="0" lang="de-DE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Processor</a:t>
            </a:r>
            <a:endParaRPr kumimoji="0" lang="de-DE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  <a:defRPr/>
            </a:pPr>
            <a:endParaRPr kumimoji="0" lang="de-DE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  <a:defRPr/>
            </a:pPr>
            <a:endParaRPr kumimoji="0" lang="de-DE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  <a:defRPr/>
            </a:pPr>
            <a:endParaRPr kumimoji="0" lang="de-DE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  <a:defRPr/>
            </a:pPr>
            <a:endParaRPr kumimoji="0" lang="de-DE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  <a:defRPr/>
            </a:pPr>
            <a:endParaRPr kumimoji="0" lang="de-DE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  <a:defRPr/>
            </a:pPr>
            <a:endParaRPr kumimoji="0" lang="de-DE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  <a:defRPr/>
            </a:pP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TFP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  <a:defRPr/>
            </a:pP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algn="ctr">
              <a:defRPr/>
            </a:pPr>
            <a:r>
              <a:rPr lang="de-DE" sz="1600" dirty="0"/>
              <a:t>14</a:t>
            </a:r>
          </a:p>
          <a:p>
            <a:pPr algn="ctr">
              <a:defRPr/>
            </a:pPr>
            <a:endParaRPr lang="de-DE" sz="1600" dirty="0"/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162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  <a:defRPr/>
            </a:pP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324 oder 486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3270" y="1346191"/>
            <a:ext cx="1332000" cy="1324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4" name="Textfeld 13"/>
          <p:cNvSpPr txBox="1"/>
          <p:nvPr/>
        </p:nvSpPr>
        <p:spPr>
          <a:xfrm>
            <a:off x="1729140" y="2733940"/>
            <a:ext cx="1155309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</a:endParaRPr>
          </a:p>
          <a:p>
            <a:pPr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rPr>
              <a:t>	            </a:t>
            </a:r>
            <a:b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rPr>
            </a:br>
            <a:r>
              <a:rPr lang="de-DE" sz="1600" dirty="0" err="1">
                <a:solidFill>
                  <a:srgbClr val="000000"/>
                </a:solidFill>
                <a:latin typeface="Arial" pitchFamily="34" charset="0"/>
              </a:rPr>
              <a:t>Crates</a:t>
            </a:r>
            <a:endParaRPr lang="de-DE" sz="1600" dirty="0">
              <a:solidFill>
                <a:srgbClr val="000000"/>
              </a:solidFill>
              <a:latin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rPr>
              <a:t>Boards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rPr>
              <a:t>FPGA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       </a:t>
            </a:r>
          </a:p>
        </p:txBody>
      </p:sp>
      <p:sp>
        <p:nvSpPr>
          <p:cNvPr id="15" name="Abgerundetes Rechteck 14"/>
          <p:cNvSpPr/>
          <p:nvPr/>
        </p:nvSpPr>
        <p:spPr>
          <a:xfrm>
            <a:off x="5830257" y="711071"/>
            <a:ext cx="1906576" cy="3935270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Abgerundetes Rechteck 15"/>
          <p:cNvSpPr/>
          <p:nvPr/>
        </p:nvSpPr>
        <p:spPr>
          <a:xfrm>
            <a:off x="2942100" y="711071"/>
            <a:ext cx="1906576" cy="3935270"/>
          </a:xfrm>
          <a:prstGeom prst="roundRect">
            <a:avLst/>
          </a:prstGeom>
          <a:noFill/>
          <a:ln>
            <a:solidFill>
              <a:srgbClr val="0066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Text Box 36"/>
          <p:cNvSpPr txBox="1">
            <a:spLocks noChangeArrowheads="1"/>
          </p:cNvSpPr>
          <p:nvPr/>
        </p:nvSpPr>
        <p:spPr bwMode="auto">
          <a:xfrm>
            <a:off x="3046508" y="790031"/>
            <a:ext cx="1697760" cy="4011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1639" tIns="50420" rIns="81639" bIns="4082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5pPr>
            <a:lvl6pPr marL="25146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6pPr>
            <a:lvl7pPr marL="29718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7pPr>
            <a:lvl8pPr marL="34290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8pPr>
            <a:lvl9pPr marL="38862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  <a:defRPr/>
            </a:pP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664D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Data Trigger Control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  <a:defRPr/>
            </a:pPr>
            <a:endParaRPr kumimoji="0" lang="de-DE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  <a:defRPr/>
            </a:pPr>
            <a:endParaRPr kumimoji="0" lang="de-DE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  <a:defRPr/>
            </a:pPr>
            <a:endParaRPr kumimoji="0" lang="de-DE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  <a:defRPr/>
            </a:pPr>
            <a:endParaRPr kumimoji="0" lang="de-DE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  <a:defRPr/>
            </a:pPr>
            <a:endParaRPr kumimoji="0" lang="de-DE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  <a:defRPr/>
            </a:pPr>
            <a:endParaRPr kumimoji="0" lang="de-DE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  <a:defRPr/>
            </a:pP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0664D"/>
                </a:solidFill>
                <a:effectLst/>
                <a:uLnTx/>
                <a:uFillTx/>
              </a:rPr>
              <a:t>DTC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  <a:defRPr/>
            </a:pP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algn="ctr">
              <a:defRPr/>
            </a:pPr>
            <a:r>
              <a:rPr lang="de-DE" sz="1600" dirty="0"/>
              <a:t>18</a:t>
            </a:r>
          </a:p>
          <a:p>
            <a:pPr algn="ctr">
              <a:defRPr/>
            </a:pPr>
            <a:endParaRPr lang="de-DE" sz="1600" dirty="0"/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216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  <a:defRPr/>
            </a:pP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  <a:defRPr/>
            </a:pPr>
            <a:r>
              <a:rPr lang="de-DE" sz="1600" dirty="0"/>
              <a:t>216 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oder 432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2002469" y="260625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cxnSp>
        <p:nvCxnSpPr>
          <p:cNvPr id="22" name="Gerade Verbindung 21"/>
          <p:cNvCxnSpPr/>
          <p:nvPr/>
        </p:nvCxnSpPr>
        <p:spPr>
          <a:xfrm flipV="1">
            <a:off x="1324235" y="3586969"/>
            <a:ext cx="6770772" cy="37172"/>
          </a:xfrm>
          <a:prstGeom prst="line">
            <a:avLst/>
          </a:prstGeom>
          <a:ln>
            <a:solidFill>
              <a:srgbClr val="00664D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/>
        </p:nvCxnSpPr>
        <p:spPr>
          <a:xfrm flipV="1">
            <a:off x="1346543" y="4107355"/>
            <a:ext cx="6770772" cy="37172"/>
          </a:xfrm>
          <a:prstGeom prst="line">
            <a:avLst/>
          </a:prstGeom>
          <a:ln>
            <a:solidFill>
              <a:srgbClr val="00664D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feld 20"/>
          <p:cNvSpPr txBox="1"/>
          <p:nvPr/>
        </p:nvSpPr>
        <p:spPr>
          <a:xfrm>
            <a:off x="1788412" y="2255120"/>
            <a:ext cx="11536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1" dirty="0">
                <a:solidFill>
                  <a:srgbClr val="000000"/>
                </a:solidFill>
                <a:latin typeface="Arial" pitchFamily="34" charset="0"/>
              </a:rPr>
              <a:t>26600 </a:t>
            </a:r>
            <a:r>
              <a:rPr kumimoji="0" lang="de-DE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rPr>
              <a:t>Fibers</a:t>
            </a:r>
            <a:endParaRPr kumimoji="0" lang="de-DE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4866594" y="2269020"/>
            <a:ext cx="10522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1200" noProof="0" dirty="0">
                <a:solidFill>
                  <a:srgbClr val="000000"/>
                </a:solidFill>
                <a:latin typeface="Arial" pitchFamily="34" charset="0"/>
              </a:rPr>
              <a:t>3888 </a:t>
            </a: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rPr>
              <a:t>Fibers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1668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DTC </a:t>
            </a:r>
            <a:r>
              <a:rPr lang="de-DE" dirty="0" err="1"/>
              <a:t>Serenity</a:t>
            </a:r>
            <a:r>
              <a:rPr lang="de-DE" dirty="0"/>
              <a:t>-Flex V1.1 Imperial College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ATCA Platine</a:t>
            </a:r>
          </a:p>
          <a:p>
            <a:endParaRPr lang="de-DE" dirty="0"/>
          </a:p>
          <a:p>
            <a:r>
              <a:rPr lang="de-DE" dirty="0" err="1"/>
              <a:t>Interposer</a:t>
            </a:r>
            <a:r>
              <a:rPr lang="de-DE" dirty="0"/>
              <a:t> und FPGA Karten</a:t>
            </a:r>
          </a:p>
          <a:p>
            <a:r>
              <a:rPr lang="de-DE" dirty="0" err="1"/>
              <a:t>ComX</a:t>
            </a:r>
            <a:r>
              <a:rPr lang="de-DE" dirty="0"/>
              <a:t> Modul </a:t>
            </a:r>
          </a:p>
          <a:p>
            <a:r>
              <a:rPr lang="de-DE" dirty="0"/>
              <a:t>CERN IPMC Modul</a:t>
            </a:r>
          </a:p>
          <a:p>
            <a:r>
              <a:rPr lang="de-DE" dirty="0" err="1"/>
              <a:t>FireFly</a:t>
            </a:r>
            <a:r>
              <a:rPr lang="de-DE" dirty="0"/>
              <a:t> Optik</a:t>
            </a:r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PL Treffen März 2020       		Matthias Balzer</a:t>
            </a:r>
            <a:endParaRPr lang="de-DE" dirty="0"/>
          </a:p>
        </p:txBody>
      </p:sp>
      <p:pic>
        <p:nvPicPr>
          <p:cNvPr id="5" name="Content Placeholder 9">
            <a:extLst>
              <a:ext uri="{FF2B5EF4-FFF2-40B4-BE49-F238E27FC236}">
                <a16:creationId xmlns:a16="http://schemas.microsoft.com/office/drawing/2014/main" id="{86EB3B46-D1DD-4FEE-9E57-8C2195ADD0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7259" y="916810"/>
            <a:ext cx="3454121" cy="3652809"/>
          </a:xfrm>
          <a:prstGeom prst="rect">
            <a:avLst/>
          </a:prstGeom>
          <a:solidFill>
            <a:schemeClr val="bg1">
              <a:alpha val="25000"/>
            </a:schemeClr>
          </a:solidFill>
        </p:spPr>
      </p:pic>
      <p:pic>
        <p:nvPicPr>
          <p:cNvPr id="6" name="Content Placeholder 6">
            <a:extLst>
              <a:ext uri="{FF2B5EF4-FFF2-40B4-BE49-F238E27FC236}">
                <a16:creationId xmlns:a16="http://schemas.microsoft.com/office/drawing/2014/main" id="{D5A345C1-CAC9-4EA4-9727-2C8BCFAAC64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0" t="24195" r="6416" b="26251"/>
          <a:stretch/>
        </p:blipFill>
        <p:spPr>
          <a:xfrm>
            <a:off x="4885877" y="882185"/>
            <a:ext cx="3748536" cy="3687434"/>
          </a:xfrm>
          <a:prstGeom prst="rect">
            <a:avLst/>
          </a:prstGeom>
          <a:solidFill>
            <a:schemeClr val="bg1">
              <a:alpha val="2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794245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DTC </a:t>
            </a:r>
            <a:r>
              <a:rPr lang="de-DE" dirty="0" err="1"/>
              <a:t>Serenity</a:t>
            </a:r>
            <a:r>
              <a:rPr lang="de-DE" dirty="0"/>
              <a:t>-Slim V1.0 KIT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ATCA Platine</a:t>
            </a:r>
          </a:p>
          <a:p>
            <a:endParaRPr lang="de-DE" dirty="0"/>
          </a:p>
          <a:p>
            <a:r>
              <a:rPr lang="de-DE" dirty="0"/>
              <a:t>Sockel für hochkomplexen FPGA</a:t>
            </a:r>
          </a:p>
          <a:p>
            <a:r>
              <a:rPr lang="de-DE" dirty="0" err="1"/>
              <a:t>FireFly</a:t>
            </a:r>
            <a:r>
              <a:rPr lang="de-DE" dirty="0"/>
              <a:t> Optik 120-128 </a:t>
            </a:r>
            <a:r>
              <a:rPr lang="de-DE" dirty="0" err="1"/>
              <a:t>opt</a:t>
            </a:r>
            <a:r>
              <a:rPr lang="de-DE" dirty="0"/>
              <a:t>. Links</a:t>
            </a:r>
          </a:p>
          <a:p>
            <a:endParaRPr lang="de-DE" dirty="0"/>
          </a:p>
          <a:p>
            <a:r>
              <a:rPr lang="de-DE" dirty="0"/>
              <a:t>FMC Board mit </a:t>
            </a:r>
            <a:r>
              <a:rPr lang="de-DE" dirty="0" err="1"/>
              <a:t>ZynqUS</a:t>
            </a:r>
            <a:r>
              <a:rPr lang="de-DE" dirty="0"/>
              <a:t>+</a:t>
            </a:r>
          </a:p>
          <a:p>
            <a:r>
              <a:rPr lang="de-DE" dirty="0" err="1"/>
              <a:t>SoC</a:t>
            </a:r>
            <a:r>
              <a:rPr lang="de-DE" dirty="0"/>
              <a:t> enthält IPMC Funktion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 </a:t>
            </a:r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/>
              <a:t>PL Treffen März 2020       		Matthias Balzer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440" y="774927"/>
            <a:ext cx="4523708" cy="3794692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412" y="774927"/>
            <a:ext cx="4491735" cy="3767872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570411" y="2181063"/>
            <a:ext cx="2839101" cy="2481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888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Zeitplan des Projektes (ursprünglich)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46943" y="841896"/>
            <a:ext cx="8356600" cy="3670697"/>
          </a:xfrm>
        </p:spPr>
        <p:txBody>
          <a:bodyPr/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/>
              <a:t>PL Treffen März 2020       		Matthias Balzer</a:t>
            </a:r>
          </a:p>
        </p:txBody>
      </p:sp>
      <p:sp>
        <p:nvSpPr>
          <p:cNvPr id="6" name="Pfeil nach rechts 5"/>
          <p:cNvSpPr/>
          <p:nvPr/>
        </p:nvSpPr>
        <p:spPr>
          <a:xfrm>
            <a:off x="331294" y="1027087"/>
            <a:ext cx="1412111" cy="5362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2018</a:t>
            </a:r>
          </a:p>
        </p:txBody>
      </p:sp>
      <p:sp>
        <p:nvSpPr>
          <p:cNvPr id="7" name="Pfeil nach rechts 6"/>
          <p:cNvSpPr/>
          <p:nvPr/>
        </p:nvSpPr>
        <p:spPr>
          <a:xfrm>
            <a:off x="1756905" y="1029015"/>
            <a:ext cx="1412111" cy="5362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2019</a:t>
            </a:r>
          </a:p>
        </p:txBody>
      </p:sp>
      <p:sp>
        <p:nvSpPr>
          <p:cNvPr id="8" name="Pfeil nach rechts 7"/>
          <p:cNvSpPr/>
          <p:nvPr/>
        </p:nvSpPr>
        <p:spPr>
          <a:xfrm>
            <a:off x="3169016" y="1040590"/>
            <a:ext cx="1412111" cy="5362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2020</a:t>
            </a:r>
          </a:p>
        </p:txBody>
      </p:sp>
      <p:sp>
        <p:nvSpPr>
          <p:cNvPr id="9" name="Pfeil nach rechts 8"/>
          <p:cNvSpPr/>
          <p:nvPr/>
        </p:nvSpPr>
        <p:spPr>
          <a:xfrm>
            <a:off x="4581127" y="1040590"/>
            <a:ext cx="1412111" cy="5362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2021</a:t>
            </a:r>
          </a:p>
        </p:txBody>
      </p:sp>
      <p:sp>
        <p:nvSpPr>
          <p:cNvPr id="10" name="Pfeil nach rechts 9"/>
          <p:cNvSpPr/>
          <p:nvPr/>
        </p:nvSpPr>
        <p:spPr>
          <a:xfrm>
            <a:off x="5993238" y="1048306"/>
            <a:ext cx="1412111" cy="5362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2022</a:t>
            </a:r>
          </a:p>
        </p:txBody>
      </p:sp>
      <p:sp>
        <p:nvSpPr>
          <p:cNvPr id="11" name="Rechteck 10"/>
          <p:cNvSpPr/>
          <p:nvPr/>
        </p:nvSpPr>
        <p:spPr>
          <a:xfrm>
            <a:off x="338044" y="1719969"/>
            <a:ext cx="2830972" cy="7359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Evaluierung und System-spezifizierung Ende 2019</a:t>
            </a:r>
          </a:p>
        </p:txBody>
      </p:sp>
      <p:sp>
        <p:nvSpPr>
          <p:cNvPr id="12" name="Rechteck 11"/>
          <p:cNvSpPr/>
          <p:nvPr/>
        </p:nvSpPr>
        <p:spPr>
          <a:xfrm>
            <a:off x="3162266" y="1719969"/>
            <a:ext cx="1415486" cy="7359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Prototypen</a:t>
            </a:r>
            <a:br>
              <a:rPr lang="de-DE" dirty="0"/>
            </a:br>
            <a:r>
              <a:rPr lang="de-DE" dirty="0"/>
              <a:t>und Tests</a:t>
            </a:r>
          </a:p>
        </p:txBody>
      </p:sp>
      <p:sp>
        <p:nvSpPr>
          <p:cNvPr id="13" name="Rechteck 12"/>
          <p:cNvSpPr/>
          <p:nvPr/>
        </p:nvSpPr>
        <p:spPr>
          <a:xfrm>
            <a:off x="4581127" y="1719969"/>
            <a:ext cx="1412111" cy="7359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/>
              <a:t>Vorserie</a:t>
            </a:r>
            <a:br>
              <a:rPr lang="de-DE" dirty="0"/>
            </a:br>
            <a:r>
              <a:rPr lang="de-DE" dirty="0"/>
              <a:t>und Tests</a:t>
            </a:r>
          </a:p>
        </p:txBody>
      </p:sp>
      <p:sp>
        <p:nvSpPr>
          <p:cNvPr id="14" name="Pfeil nach rechts 13"/>
          <p:cNvSpPr/>
          <p:nvPr/>
        </p:nvSpPr>
        <p:spPr>
          <a:xfrm>
            <a:off x="7416879" y="1049433"/>
            <a:ext cx="1412111" cy="5362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2023</a:t>
            </a:r>
          </a:p>
        </p:txBody>
      </p:sp>
      <p:sp>
        <p:nvSpPr>
          <p:cNvPr id="15" name="Rechteck 14"/>
          <p:cNvSpPr/>
          <p:nvPr/>
        </p:nvSpPr>
        <p:spPr>
          <a:xfrm>
            <a:off x="5993237" y="1719969"/>
            <a:ext cx="2835753" cy="7359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Serienproduktion</a:t>
            </a:r>
            <a:br>
              <a:rPr lang="de-DE" dirty="0"/>
            </a:br>
            <a:r>
              <a:rPr lang="de-DE" dirty="0"/>
              <a:t>und Tests</a:t>
            </a:r>
          </a:p>
        </p:txBody>
      </p:sp>
      <p:sp>
        <p:nvSpPr>
          <p:cNvPr id="17" name="Pfeil nach rechts 16"/>
          <p:cNvSpPr/>
          <p:nvPr/>
        </p:nvSpPr>
        <p:spPr>
          <a:xfrm>
            <a:off x="346943" y="3151464"/>
            <a:ext cx="2828823" cy="536293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2024 - 2026</a:t>
            </a:r>
          </a:p>
        </p:txBody>
      </p:sp>
      <p:sp>
        <p:nvSpPr>
          <p:cNvPr id="18" name="Pfeil nach rechts 17"/>
          <p:cNvSpPr/>
          <p:nvPr/>
        </p:nvSpPr>
        <p:spPr>
          <a:xfrm>
            <a:off x="3175766" y="3163039"/>
            <a:ext cx="5673474" cy="536293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2026 - 2037</a:t>
            </a:r>
          </a:p>
        </p:txBody>
      </p:sp>
      <p:sp>
        <p:nvSpPr>
          <p:cNvPr id="19" name="Rechteck 18"/>
          <p:cNvSpPr/>
          <p:nvPr/>
        </p:nvSpPr>
        <p:spPr>
          <a:xfrm>
            <a:off x="331294" y="3827549"/>
            <a:ext cx="2830972" cy="735982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LHC Long </a:t>
            </a:r>
            <a:r>
              <a:rPr lang="de-DE" dirty="0" err="1"/>
              <a:t>Shut</a:t>
            </a:r>
            <a:r>
              <a:rPr lang="de-DE" dirty="0"/>
              <a:t> Down Installation</a:t>
            </a:r>
          </a:p>
        </p:txBody>
      </p:sp>
      <p:sp>
        <p:nvSpPr>
          <p:cNvPr id="20" name="Rechteck 19"/>
          <p:cNvSpPr/>
          <p:nvPr/>
        </p:nvSpPr>
        <p:spPr>
          <a:xfrm>
            <a:off x="3155516" y="3827549"/>
            <a:ext cx="5680224" cy="735982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LHC Run 5, 6, …</a:t>
            </a:r>
            <a:br>
              <a:rPr lang="de-DE" dirty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294694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e 4"/>
          <p:cNvSpPr/>
          <p:nvPr/>
        </p:nvSpPr>
        <p:spPr>
          <a:xfrm>
            <a:off x="1363436" y="837830"/>
            <a:ext cx="2183331" cy="2096429"/>
          </a:xfrm>
          <a:prstGeom prst="ellips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Neuer Zeitplan des Projektes (inoffiziell)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46943" y="841896"/>
            <a:ext cx="8356600" cy="3670697"/>
          </a:xfrm>
        </p:spPr>
        <p:txBody>
          <a:bodyPr/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/>
              <a:t>PL Treffen März 2020       		Matthias Balzer</a:t>
            </a:r>
          </a:p>
        </p:txBody>
      </p:sp>
      <p:sp>
        <p:nvSpPr>
          <p:cNvPr id="6" name="Pfeil nach rechts 5"/>
          <p:cNvSpPr/>
          <p:nvPr/>
        </p:nvSpPr>
        <p:spPr>
          <a:xfrm>
            <a:off x="331294" y="1027087"/>
            <a:ext cx="1412111" cy="5362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2019</a:t>
            </a:r>
          </a:p>
        </p:txBody>
      </p:sp>
      <p:sp>
        <p:nvSpPr>
          <p:cNvPr id="7" name="Pfeil nach rechts 6"/>
          <p:cNvSpPr/>
          <p:nvPr/>
        </p:nvSpPr>
        <p:spPr>
          <a:xfrm>
            <a:off x="1756905" y="1029015"/>
            <a:ext cx="1412111" cy="5362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2020</a:t>
            </a:r>
          </a:p>
        </p:txBody>
      </p:sp>
      <p:sp>
        <p:nvSpPr>
          <p:cNvPr id="8" name="Pfeil nach rechts 7"/>
          <p:cNvSpPr/>
          <p:nvPr/>
        </p:nvSpPr>
        <p:spPr>
          <a:xfrm>
            <a:off x="3169016" y="1040590"/>
            <a:ext cx="1412111" cy="5362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2021</a:t>
            </a:r>
          </a:p>
        </p:txBody>
      </p:sp>
      <p:sp>
        <p:nvSpPr>
          <p:cNvPr id="9" name="Pfeil nach rechts 8"/>
          <p:cNvSpPr/>
          <p:nvPr/>
        </p:nvSpPr>
        <p:spPr>
          <a:xfrm>
            <a:off x="4581127" y="1040590"/>
            <a:ext cx="1412111" cy="5362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2022</a:t>
            </a:r>
          </a:p>
        </p:txBody>
      </p:sp>
      <p:sp>
        <p:nvSpPr>
          <p:cNvPr id="10" name="Pfeil nach rechts 9"/>
          <p:cNvSpPr/>
          <p:nvPr/>
        </p:nvSpPr>
        <p:spPr>
          <a:xfrm>
            <a:off x="5993238" y="1048306"/>
            <a:ext cx="1412111" cy="5362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2023</a:t>
            </a:r>
          </a:p>
        </p:txBody>
      </p:sp>
      <p:sp>
        <p:nvSpPr>
          <p:cNvPr id="11" name="Rechteck 10"/>
          <p:cNvSpPr/>
          <p:nvPr/>
        </p:nvSpPr>
        <p:spPr>
          <a:xfrm>
            <a:off x="338044" y="1719969"/>
            <a:ext cx="2830972" cy="7359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Evaluierung </a:t>
            </a:r>
            <a:br>
              <a:rPr lang="de-DE" dirty="0"/>
            </a:br>
            <a:r>
              <a:rPr lang="de-DE" dirty="0"/>
              <a:t>Finale Spez. Ende 2020</a:t>
            </a:r>
          </a:p>
        </p:txBody>
      </p:sp>
      <p:sp>
        <p:nvSpPr>
          <p:cNvPr id="12" name="Rechteck 11"/>
          <p:cNvSpPr/>
          <p:nvPr/>
        </p:nvSpPr>
        <p:spPr>
          <a:xfrm>
            <a:off x="3162266" y="1719969"/>
            <a:ext cx="1415486" cy="7359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Prototypen</a:t>
            </a:r>
            <a:br>
              <a:rPr lang="de-DE" dirty="0"/>
            </a:br>
            <a:r>
              <a:rPr lang="de-DE" dirty="0"/>
              <a:t>und Tests</a:t>
            </a:r>
          </a:p>
        </p:txBody>
      </p:sp>
      <p:sp>
        <p:nvSpPr>
          <p:cNvPr id="13" name="Rechteck 12"/>
          <p:cNvSpPr/>
          <p:nvPr/>
        </p:nvSpPr>
        <p:spPr>
          <a:xfrm>
            <a:off x="4581127" y="1719969"/>
            <a:ext cx="1412111" cy="7359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/>
              <a:t>Vorserie</a:t>
            </a:r>
            <a:br>
              <a:rPr lang="de-DE" dirty="0"/>
            </a:br>
            <a:r>
              <a:rPr lang="de-DE" dirty="0"/>
              <a:t>und Tests</a:t>
            </a:r>
          </a:p>
        </p:txBody>
      </p:sp>
      <p:sp>
        <p:nvSpPr>
          <p:cNvPr id="14" name="Pfeil nach rechts 13"/>
          <p:cNvSpPr/>
          <p:nvPr/>
        </p:nvSpPr>
        <p:spPr>
          <a:xfrm>
            <a:off x="7416879" y="1049433"/>
            <a:ext cx="1412111" cy="5362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2024</a:t>
            </a:r>
          </a:p>
        </p:txBody>
      </p:sp>
      <p:sp>
        <p:nvSpPr>
          <p:cNvPr id="15" name="Rechteck 14"/>
          <p:cNvSpPr/>
          <p:nvPr/>
        </p:nvSpPr>
        <p:spPr>
          <a:xfrm>
            <a:off x="5993237" y="1719969"/>
            <a:ext cx="2835753" cy="7359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Serienproduktion</a:t>
            </a:r>
            <a:br>
              <a:rPr lang="de-DE" dirty="0"/>
            </a:br>
            <a:r>
              <a:rPr lang="de-DE" dirty="0"/>
              <a:t>und Tests</a:t>
            </a:r>
          </a:p>
        </p:txBody>
      </p:sp>
      <p:sp>
        <p:nvSpPr>
          <p:cNvPr id="16" name="Pfeil nach rechts 15"/>
          <p:cNvSpPr/>
          <p:nvPr/>
        </p:nvSpPr>
        <p:spPr>
          <a:xfrm>
            <a:off x="338044" y="3149536"/>
            <a:ext cx="2837722" cy="536293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2025 - 2027</a:t>
            </a:r>
          </a:p>
        </p:txBody>
      </p:sp>
      <p:sp>
        <p:nvSpPr>
          <p:cNvPr id="18" name="Pfeil nach rechts 17"/>
          <p:cNvSpPr/>
          <p:nvPr/>
        </p:nvSpPr>
        <p:spPr>
          <a:xfrm>
            <a:off x="3175766" y="3163039"/>
            <a:ext cx="5673474" cy="536293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2027 - 2037</a:t>
            </a:r>
          </a:p>
        </p:txBody>
      </p:sp>
      <p:sp>
        <p:nvSpPr>
          <p:cNvPr id="19" name="Rechteck 18"/>
          <p:cNvSpPr/>
          <p:nvPr/>
        </p:nvSpPr>
        <p:spPr>
          <a:xfrm>
            <a:off x="331294" y="3827549"/>
            <a:ext cx="2830972" cy="735982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LHC Long </a:t>
            </a:r>
            <a:r>
              <a:rPr lang="de-DE" dirty="0" err="1"/>
              <a:t>Shut</a:t>
            </a:r>
            <a:r>
              <a:rPr lang="de-DE" dirty="0"/>
              <a:t> Down Installation</a:t>
            </a:r>
          </a:p>
        </p:txBody>
      </p:sp>
      <p:sp>
        <p:nvSpPr>
          <p:cNvPr id="20" name="Rechteck 19"/>
          <p:cNvSpPr/>
          <p:nvPr/>
        </p:nvSpPr>
        <p:spPr>
          <a:xfrm>
            <a:off x="3155516" y="3827549"/>
            <a:ext cx="5680224" cy="735982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LHC Run 5, 6, …</a:t>
            </a:r>
            <a:br>
              <a:rPr lang="de-DE" dirty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370782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Inoffizieller Zeitplan 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PL Treffen März 2020       		Matthias Balzer</a:t>
            </a:r>
            <a:endParaRPr lang="de-DE" dirty="0"/>
          </a:p>
        </p:txBody>
      </p:sp>
      <p:pic>
        <p:nvPicPr>
          <p:cNvPr id="19" name="Inhaltsplatzhalter 1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26" y="1006339"/>
            <a:ext cx="8356600" cy="2852103"/>
          </a:xfrm>
        </p:spPr>
      </p:pic>
    </p:spTree>
    <p:extLst>
      <p:ext uri="{BB962C8B-B14F-4D97-AF65-F5344CB8AC3E}">
        <p14:creationId xmlns:p14="http://schemas.microsoft.com/office/powerpoint/2010/main" val="515868091"/>
      </p:ext>
    </p:extLst>
  </p:cSld>
  <p:clrMapOvr>
    <a:masterClrMapping/>
  </p:clrMapOvr>
</p:sld>
</file>

<file path=ppt/theme/theme1.xml><?xml version="1.0" encoding="utf-8"?>
<a:theme xmlns:a="http://schemas.openxmlformats.org/drawingml/2006/main" name="1_KIT-Master_16zu9Format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D9D9D9"/>
      </a:lt2>
      <a:accent1>
        <a:srgbClr val="009682"/>
      </a:accent1>
      <a:accent2>
        <a:srgbClr val="4664AA"/>
      </a:accent2>
      <a:accent3>
        <a:srgbClr val="FFFFFF"/>
      </a:accent3>
      <a:accent4>
        <a:srgbClr val="000000"/>
      </a:accent4>
      <a:accent5>
        <a:srgbClr val="AAC9C1"/>
      </a:accent5>
      <a:accent6>
        <a:srgbClr val="3F5A9A"/>
      </a:accent6>
      <a:hlink>
        <a:srgbClr val="808080"/>
      </a:hlink>
      <a:folHlink>
        <a:srgbClr val="7D92C3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rgbClr val="0070C0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400" dirty="0" smtClean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defRPr>
        </a:defPPr>
      </a:lstStyle>
    </a:tx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D9D9D9"/>
        </a:lt2>
        <a:accent1>
          <a:srgbClr val="009682"/>
        </a:accent1>
        <a:accent2>
          <a:srgbClr val="4664AA"/>
        </a:accent2>
        <a:accent3>
          <a:srgbClr val="FFFFFF"/>
        </a:accent3>
        <a:accent4>
          <a:srgbClr val="000000"/>
        </a:accent4>
        <a:accent5>
          <a:srgbClr val="AAC9C1"/>
        </a:accent5>
        <a:accent6>
          <a:srgbClr val="3F5A9A"/>
        </a:accent6>
        <a:hlink>
          <a:srgbClr val="808080"/>
        </a:hlink>
        <a:folHlink>
          <a:srgbClr val="7D92C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20151411_Habilitanden-Workshop Würzburg</Template>
  <TotalTime>0</TotalTime>
  <Words>453</Words>
  <Application>Microsoft Office PowerPoint</Application>
  <PresentationFormat>Bildschirmpräsentation (16:9)</PresentationFormat>
  <Paragraphs>183</Paragraphs>
  <Slides>13</Slides>
  <Notes>10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8" baseType="lpstr">
      <vt:lpstr>ＭＳ Ｐゴシック</vt:lpstr>
      <vt:lpstr>Arial</vt:lpstr>
      <vt:lpstr>Droid Sans Fallback</vt:lpstr>
      <vt:lpstr>Verdana</vt:lpstr>
      <vt:lpstr>1_KIT-Master_16zu9Format</vt:lpstr>
      <vt:lpstr>PowerPoint-Präsentation</vt:lpstr>
      <vt:lpstr>Hohe Luminosität am CMS Detektor</vt:lpstr>
      <vt:lpstr>Erweiterung des Trigger-Systems für HL-LHC </vt:lpstr>
      <vt:lpstr>CMS Track Trigger System</vt:lpstr>
      <vt:lpstr>DTC Serenity-Flex V1.1 Imperial College</vt:lpstr>
      <vt:lpstr>DTC Serenity-Slim V1.0 KIT</vt:lpstr>
      <vt:lpstr>Zeitplan des Projektes (ursprünglich) </vt:lpstr>
      <vt:lpstr>Neuer Zeitplan des Projektes (inoffiziell)</vt:lpstr>
      <vt:lpstr>Inoffizieller Zeitplan </vt:lpstr>
      <vt:lpstr>CMS TT-Testeinrichtung in der Fertigungshalle</vt:lpstr>
      <vt:lpstr>CMS TT-Testeinrichtung in der Fertigungshalle</vt:lpstr>
      <vt:lpstr>CMS Erfahrungen für andere Projekte</vt:lpstr>
      <vt:lpstr>Danke für ihre Aufmerksamkeit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Alexander Maedche</dc:creator>
  <cp:lastModifiedBy>IPE</cp:lastModifiedBy>
  <cp:revision>684</cp:revision>
  <cp:lastPrinted>2019-02-12T09:36:39Z</cp:lastPrinted>
  <dcterms:created xsi:type="dcterms:W3CDTF">2015-09-21T18:27:51Z</dcterms:created>
  <dcterms:modified xsi:type="dcterms:W3CDTF">2020-03-06T09:36:47Z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-1442538805</vt:i4>
  </property>
  <property fmtid="{D5CDD505-2E9C-101B-9397-08002B2CF9AE}" pid="3" name="_NewReviewCycle">
    <vt:lpwstr/>
  </property>
  <property fmtid="{D5CDD505-2E9C-101B-9397-08002B2CF9AE}" pid="4" name="_EmailSubject">
    <vt:lpwstr>Input Webseite</vt:lpwstr>
  </property>
  <property fmtid="{D5CDD505-2E9C-101B-9397-08002B2CF9AE}" pid="5" name="_AuthorEmail">
    <vt:lpwstr>nadj@es.uni-mannheim.de</vt:lpwstr>
  </property>
  <property fmtid="{D5CDD505-2E9C-101B-9397-08002B2CF9AE}" pid="6" name="_AuthorEmailDisplayName">
    <vt:lpwstr>Mario Nadj</vt:lpwstr>
  </property>
</Properties>
</file>