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8"/>
  </p:notesMasterIdLst>
  <p:sldIdLst>
    <p:sldId id="260" r:id="rId3"/>
    <p:sldId id="453" r:id="rId4"/>
    <p:sldId id="457" r:id="rId5"/>
    <p:sldId id="456" r:id="rId6"/>
    <p:sldId id="455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C000"/>
    <a:srgbClr val="1A6FDF"/>
    <a:srgbClr val="FF7E0B"/>
    <a:srgbClr val="FFD966"/>
    <a:srgbClr val="A9D08E"/>
    <a:srgbClr val="1F77B4"/>
    <a:srgbClr val="619DED"/>
    <a:srgbClr val="33CCFF"/>
    <a:srgbClr val="00A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264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68130-B110-4352-A8AB-0A60B807C0A8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E5AA5-6E09-4770-B9D3-8DA02F87A45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541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9" descr="II_rahmen_neu_ti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29167" y="6598801"/>
            <a:ext cx="489373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800" dirty="0">
                <a:solidFill>
                  <a:srgbClr val="000000"/>
                </a:solidFill>
              </a:rPr>
              <a:t>KIT –  The Research University in the Helmholtz Association</a:t>
            </a:r>
            <a:r>
              <a:rPr lang="de-DE" altLang="de-DE" sz="800" dirty="0">
                <a:solidFill>
                  <a:srgbClr val="000000"/>
                </a:solidFill>
              </a:rPr>
              <a:t> </a:t>
            </a:r>
            <a:endParaRPr lang="en-US" altLang="de-DE" sz="800" dirty="0">
              <a:solidFill>
                <a:srgbClr val="000000"/>
              </a:solidFill>
            </a:endParaRP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514352" y="3366344"/>
            <a:ext cx="673377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1000" dirty="0">
                <a:solidFill>
                  <a:srgbClr val="FFFFFF"/>
                </a:solidFill>
              </a:rPr>
              <a:t>INSTITUT FÜR EXPERIMENTELLE TEILCHENPHYSIK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9757834" y="6497639"/>
            <a:ext cx="230293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b="1" dirty="0">
                <a:solidFill>
                  <a:srgbClr val="FFFFFF"/>
                </a:solidFill>
              </a:rPr>
              <a:t>www.kit.edu</a:t>
            </a:r>
          </a:p>
        </p:txBody>
      </p:sp>
      <p:pic>
        <p:nvPicPr>
          <p:cNvPr id="26640" name="Picture 13" descr="KIT-Logo-rgb_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333376"/>
            <a:ext cx="2159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000" y="6372000"/>
            <a:ext cx="624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6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>
                <a:solidFill>
                  <a:srgbClr val="000000"/>
                </a:solidFill>
              </a:rPr>
              <a:t>Beam monitoring</a:t>
            </a:r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816000" y="6444000"/>
            <a:ext cx="1392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5.3.2020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93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79418" y="333375"/>
            <a:ext cx="2785533" cy="57594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20700" y="333375"/>
            <a:ext cx="8155517" cy="57594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>
                <a:solidFill>
                  <a:srgbClr val="000000"/>
                </a:solidFill>
              </a:rPr>
              <a:t>Beam monitoring</a:t>
            </a:r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816000" y="6444000"/>
            <a:ext cx="1392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5.3.2020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27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9" descr="II_rahmen_neu_ti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29167" y="6598801"/>
            <a:ext cx="489373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800" dirty="0">
                <a:solidFill>
                  <a:srgbClr val="000000"/>
                </a:solidFill>
              </a:rPr>
              <a:t>KIT –  The Research University in the Helmholtz Association</a:t>
            </a:r>
            <a:r>
              <a:rPr lang="de-DE" altLang="de-DE" sz="800" dirty="0">
                <a:solidFill>
                  <a:srgbClr val="000000"/>
                </a:solidFill>
              </a:rPr>
              <a:t> </a:t>
            </a:r>
            <a:endParaRPr lang="en-US" altLang="de-DE" sz="800" dirty="0">
              <a:solidFill>
                <a:srgbClr val="000000"/>
              </a:solidFill>
            </a:endParaRP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514352" y="3366344"/>
            <a:ext cx="673377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1000" dirty="0">
                <a:solidFill>
                  <a:srgbClr val="FFFFFF"/>
                </a:solidFill>
              </a:rPr>
              <a:t>INSTITUT FÜR PROZESSDATENVERARBEITUNG UND ELEKTRONIK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9757834" y="6497639"/>
            <a:ext cx="230293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b="1" dirty="0">
                <a:solidFill>
                  <a:srgbClr val="FFFFFF"/>
                </a:solidFill>
              </a:rPr>
              <a:t>www.kit.edu</a:t>
            </a:r>
          </a:p>
        </p:txBody>
      </p:sp>
      <p:pic>
        <p:nvPicPr>
          <p:cNvPr id="26640" name="Picture 13" descr="KIT-Logo-rgb_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133" y="304193"/>
            <a:ext cx="1404940" cy="64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218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>
                <a:solidFill>
                  <a:srgbClr val="000000"/>
                </a:solidFill>
              </a:rPr>
              <a:t>Beam monitoring</a:t>
            </a:r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816000" y="6444000"/>
            <a:ext cx="1392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5.3.2020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50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>
                <a:solidFill>
                  <a:srgbClr val="000000"/>
                </a:solidFill>
              </a:rPr>
              <a:t>Beam monitoring</a:t>
            </a:r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816000" y="6444000"/>
            <a:ext cx="1392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5.3.2020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19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22817" y="1198563"/>
            <a:ext cx="5469467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5484" y="1198563"/>
            <a:ext cx="5469467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>
                <a:solidFill>
                  <a:srgbClr val="000000"/>
                </a:solidFill>
              </a:rPr>
              <a:t>Beam monitoring</a:t>
            </a:r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816000" y="6444000"/>
            <a:ext cx="1392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5.3.2020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12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>
                <a:solidFill>
                  <a:srgbClr val="000000"/>
                </a:solidFill>
              </a:rPr>
              <a:t>Beam monitoring</a:t>
            </a:r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8" name="Datumsplatzhalter 9"/>
          <p:cNvSpPr>
            <a:spLocks noGrp="1"/>
          </p:cNvSpPr>
          <p:nvPr>
            <p:ph type="dt" sz="half" idx="11"/>
          </p:nvPr>
        </p:nvSpPr>
        <p:spPr>
          <a:xfrm>
            <a:off x="816000" y="6444000"/>
            <a:ext cx="1392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5.3.2020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26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>
                <a:solidFill>
                  <a:srgbClr val="000000"/>
                </a:solidFill>
              </a:rPr>
              <a:t>Beam monitoring</a:t>
            </a:r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2"/>
          </p:nvPr>
        </p:nvSpPr>
        <p:spPr>
          <a:xfrm>
            <a:off x="816000" y="6444000"/>
            <a:ext cx="1392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5.3.2020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86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>
                <a:solidFill>
                  <a:srgbClr val="000000"/>
                </a:solidFill>
              </a:rPr>
              <a:t>Beam monitoring</a:t>
            </a:r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3" name="Datumsplatzhalter 9"/>
          <p:cNvSpPr>
            <a:spLocks noGrp="1"/>
          </p:cNvSpPr>
          <p:nvPr>
            <p:ph type="dt" sz="half" idx="2"/>
          </p:nvPr>
        </p:nvSpPr>
        <p:spPr>
          <a:xfrm>
            <a:off x="816000" y="6444000"/>
            <a:ext cx="1392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5.3.2020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35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>
                <a:solidFill>
                  <a:srgbClr val="000000"/>
                </a:solidFill>
              </a:rPr>
              <a:t>Beam monitoring</a:t>
            </a:r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816000" y="6444000"/>
            <a:ext cx="1392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5.3.2020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5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>
                <a:solidFill>
                  <a:srgbClr val="000000"/>
                </a:solidFill>
              </a:rPr>
              <a:t>Beam monitoring</a:t>
            </a:r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816000" y="6444000"/>
            <a:ext cx="1392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5.3.2020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814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>
                <a:solidFill>
                  <a:srgbClr val="000000"/>
                </a:solidFill>
              </a:rPr>
              <a:t>Beam monitoring</a:t>
            </a:r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816000" y="6444000"/>
            <a:ext cx="1392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5.3.2020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33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>
                <a:solidFill>
                  <a:srgbClr val="000000"/>
                </a:solidFill>
              </a:rPr>
              <a:t>Beam monitoring</a:t>
            </a:r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816000" y="6444000"/>
            <a:ext cx="1392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5.3.2020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79418" y="333375"/>
            <a:ext cx="2785533" cy="57594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20700" y="333375"/>
            <a:ext cx="8155517" cy="57594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>
                <a:solidFill>
                  <a:srgbClr val="000000"/>
                </a:solidFill>
              </a:rPr>
              <a:t>Beam monitoring</a:t>
            </a:r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816000" y="6444000"/>
            <a:ext cx="1392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5.3.2020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80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417" y="836613"/>
            <a:ext cx="10972800" cy="576262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Mastertitelformat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28776"/>
            <a:ext cx="10972800" cy="4752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GB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786533" y="6597650"/>
            <a:ext cx="1405467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C12CB-A520-4F4E-BEA4-45EB8084916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34734" y="6597650"/>
            <a:ext cx="6432551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Beam monitoring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0" y="6597650"/>
            <a:ext cx="2446867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5.3.2020</a:t>
            </a:r>
            <a:endParaRPr lang="de-AT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418896" y="44624"/>
            <a:ext cx="7225291" cy="72008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b="1">
                <a:ln>
                  <a:solidFill>
                    <a:schemeClr val="tx2">
                      <a:satMod val="155000"/>
                    </a:schemeClr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5058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>
                <a:solidFill>
                  <a:srgbClr val="000000"/>
                </a:solidFill>
              </a:rPr>
              <a:t>Beam monitoring</a:t>
            </a:r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816000" y="6444000"/>
            <a:ext cx="1392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5.3.2020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3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22817" y="1198563"/>
            <a:ext cx="5469467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5484" y="1198563"/>
            <a:ext cx="5469467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>
                <a:solidFill>
                  <a:srgbClr val="000000"/>
                </a:solidFill>
              </a:rPr>
              <a:t>Beam monitoring</a:t>
            </a:r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816000" y="6444000"/>
            <a:ext cx="1392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5.3.2020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87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>
                <a:solidFill>
                  <a:srgbClr val="000000"/>
                </a:solidFill>
              </a:rPr>
              <a:t>Beam monitoring</a:t>
            </a:r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8" name="Datumsplatzhalter 9"/>
          <p:cNvSpPr>
            <a:spLocks noGrp="1"/>
          </p:cNvSpPr>
          <p:nvPr>
            <p:ph type="dt" sz="half" idx="11"/>
          </p:nvPr>
        </p:nvSpPr>
        <p:spPr>
          <a:xfrm>
            <a:off x="816000" y="6444000"/>
            <a:ext cx="1392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5.3.2020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22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>
                <a:solidFill>
                  <a:srgbClr val="000000"/>
                </a:solidFill>
              </a:rPr>
              <a:t>Beam monitoring</a:t>
            </a:r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2"/>
          </p:nvPr>
        </p:nvSpPr>
        <p:spPr>
          <a:xfrm>
            <a:off x="816000" y="6444000"/>
            <a:ext cx="1392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5.3.2020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1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>
                <a:solidFill>
                  <a:srgbClr val="000000"/>
                </a:solidFill>
              </a:rPr>
              <a:t>Beam monitoring</a:t>
            </a:r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3" name="Datumsplatzhalter 9"/>
          <p:cNvSpPr>
            <a:spLocks noGrp="1"/>
          </p:cNvSpPr>
          <p:nvPr>
            <p:ph type="dt" sz="half" idx="2"/>
          </p:nvPr>
        </p:nvSpPr>
        <p:spPr>
          <a:xfrm>
            <a:off x="816000" y="6444000"/>
            <a:ext cx="1392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5.3.2020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5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>
                <a:solidFill>
                  <a:srgbClr val="000000"/>
                </a:solidFill>
              </a:rPr>
              <a:t>Beam monitoring</a:t>
            </a:r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816000" y="6444000"/>
            <a:ext cx="1392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5.3.2020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40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de-DE">
                <a:solidFill>
                  <a:srgbClr val="000000"/>
                </a:solidFill>
              </a:rPr>
              <a:t>Beam monitoring</a:t>
            </a:r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816000" y="6444000"/>
            <a:ext cx="1392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5.3.2020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6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0701" y="333376"/>
            <a:ext cx="921596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818" y="1198563"/>
            <a:ext cx="11142133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add text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015818" y="6453188"/>
            <a:ext cx="364913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900" dirty="0">
                <a:solidFill>
                  <a:srgbClr val="000000"/>
                </a:solidFill>
              </a:rPr>
              <a:t>alexander.dierlamm@kit.edu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334434" y="6445250"/>
            <a:ext cx="43391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A2177219-4D79-4D82-A800-567BDD8316C6}" type="slidenum">
              <a:rPr lang="de-DE" sz="900" b="1">
                <a:solidFill>
                  <a:srgbClr val="000000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‹Nr.›</a:t>
            </a:fld>
            <a:endParaRPr lang="de-DE" sz="900" b="1" dirty="0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9067" y="6445251"/>
            <a:ext cx="56642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>
                <a:solidFill>
                  <a:srgbClr val="000000"/>
                </a:solidFill>
              </a:rPr>
              <a:t>Beam monitoring</a:t>
            </a:r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816000" y="6444000"/>
            <a:ext cx="1392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000000">
                    <a:tint val="75000"/>
                  </a:srgbClr>
                </a:solidFill>
              </a:rPr>
              <a:t>5.3.2020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1" name="Picture 13" descr="KIT-Logo-rgb_en">
            <a:extLst>
              <a:ext uri="{FF2B5EF4-FFF2-40B4-BE49-F238E27FC236}">
                <a16:creationId xmlns:a16="http://schemas.microsoft.com/office/drawing/2014/main" id="{9CA82771-F465-49C8-B638-1086807A63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60011" y="246233"/>
            <a:ext cx="1404940" cy="64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76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0701" y="333376"/>
            <a:ext cx="921596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818" y="1198563"/>
            <a:ext cx="11142133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add text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015818" y="6453188"/>
            <a:ext cx="364913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de-DE" sz="900" dirty="0">
                <a:solidFill>
                  <a:srgbClr val="000000"/>
                </a:solidFill>
              </a:rPr>
              <a:t>alexander.dierlamm@kit.edu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334434" y="6445250"/>
            <a:ext cx="43391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A2177219-4D79-4D82-A800-567BDD8316C6}" type="slidenum">
              <a:rPr lang="de-DE" sz="900" b="1">
                <a:solidFill>
                  <a:srgbClr val="000000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‹Nr.›</a:t>
            </a:fld>
            <a:endParaRPr lang="de-DE" sz="900" b="1" dirty="0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9067" y="6445251"/>
            <a:ext cx="56642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>
                <a:solidFill>
                  <a:srgbClr val="000000"/>
                </a:solidFill>
              </a:rPr>
              <a:t>Beam monitoring</a:t>
            </a:r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816000" y="6444000"/>
            <a:ext cx="1392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000000">
                    <a:tint val="75000"/>
                  </a:srgbClr>
                </a:solidFill>
              </a:rPr>
              <a:t>5.3.2020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1" name="Picture 13" descr="KIT-Logo-rgb_en">
            <a:extLst>
              <a:ext uri="{FF2B5EF4-FFF2-40B4-BE49-F238E27FC236}">
                <a16:creationId xmlns:a16="http://schemas.microsoft.com/office/drawing/2014/main" id="{61FD2D59-DF1B-47AB-B9A0-D8D5114150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60011" y="281834"/>
            <a:ext cx="1404940" cy="64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37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477350" y="938089"/>
            <a:ext cx="83899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1pPr>
            <a:lvl2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defRPr sz="2400" b="1">
                <a:solidFill>
                  <a:schemeClr val="tx2"/>
                </a:solidFill>
                <a:latin typeface="Arial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Particle therapy beam monitoring with HV-CMOS sensors</a:t>
            </a:r>
            <a:endParaRPr lang="en-US" altLang="de-DE" sz="2200" dirty="0">
              <a:solidFill>
                <a:srgbClr val="000000"/>
              </a:solidFill>
            </a:endParaRP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478935" y="1760420"/>
            <a:ext cx="11557733" cy="138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1600" b="1" dirty="0">
                <a:solidFill>
                  <a:srgbClr val="000000"/>
                </a:solidFill>
              </a:rPr>
              <a:t>Matthias Balzer, Alexander </a:t>
            </a:r>
            <a:r>
              <a:rPr lang="en-US" altLang="de-DE" sz="1600" b="1" dirty="0" err="1">
                <a:solidFill>
                  <a:srgbClr val="000000"/>
                </a:solidFill>
              </a:rPr>
              <a:t>Dierlamm</a:t>
            </a:r>
            <a:r>
              <a:rPr lang="en-US" altLang="de-DE" sz="1600" b="1" dirty="0">
                <a:solidFill>
                  <a:srgbClr val="000000"/>
                </a:solidFill>
              </a:rPr>
              <a:t>, Felix Ehrler, Horacio </a:t>
            </a:r>
            <a:r>
              <a:rPr lang="en-US" altLang="de-DE" sz="1600" b="1" dirty="0" err="1">
                <a:solidFill>
                  <a:srgbClr val="000000"/>
                </a:solidFill>
              </a:rPr>
              <a:t>Mateos</a:t>
            </a:r>
            <a:r>
              <a:rPr lang="en-US" altLang="de-DE" sz="1600" b="1" dirty="0">
                <a:solidFill>
                  <a:srgbClr val="000000"/>
                </a:solidFill>
              </a:rPr>
              <a:t>, Andreas </a:t>
            </a:r>
            <a:r>
              <a:rPr lang="en-US" altLang="de-DE" sz="1600" b="1" dirty="0" err="1">
                <a:solidFill>
                  <a:srgbClr val="000000"/>
                </a:solidFill>
              </a:rPr>
              <a:t>Nürnberg</a:t>
            </a:r>
            <a:r>
              <a:rPr lang="en-US" altLang="de-DE" sz="1600" b="1" baseline="30000" dirty="0" err="1">
                <a:solidFill>
                  <a:srgbClr val="000000"/>
                </a:solidFill>
              </a:rPr>
              <a:t>ETP</a:t>
            </a:r>
            <a:r>
              <a:rPr lang="en-US" altLang="de-DE" sz="1600" b="1" dirty="0">
                <a:solidFill>
                  <a:srgbClr val="000000"/>
                </a:solidFill>
              </a:rPr>
              <a:t>, Ivan </a:t>
            </a:r>
            <a:r>
              <a:rPr lang="en-US" altLang="de-DE" sz="1600" b="1" dirty="0" err="1">
                <a:solidFill>
                  <a:srgbClr val="000000"/>
                </a:solidFill>
              </a:rPr>
              <a:t>Peric</a:t>
            </a:r>
            <a:r>
              <a:rPr lang="en-US" altLang="de-DE" sz="1600" b="1" dirty="0">
                <a:solidFill>
                  <a:srgbClr val="000000"/>
                </a:solidFill>
              </a:rPr>
              <a:t>, </a:t>
            </a:r>
            <a:br>
              <a:rPr lang="en-US" altLang="de-DE" sz="1600" b="1" dirty="0">
                <a:solidFill>
                  <a:srgbClr val="000000"/>
                </a:solidFill>
              </a:rPr>
            </a:br>
            <a:r>
              <a:rPr lang="en-US" altLang="de-DE" sz="1600" b="1" dirty="0">
                <a:solidFill>
                  <a:srgbClr val="000000"/>
                </a:solidFill>
              </a:rPr>
              <a:t>Rudolf </a:t>
            </a:r>
            <a:r>
              <a:rPr lang="en-US" altLang="de-DE" sz="1600" b="1" dirty="0" err="1">
                <a:solidFill>
                  <a:srgbClr val="000000"/>
                </a:solidFill>
              </a:rPr>
              <a:t>Schimassek</a:t>
            </a:r>
            <a:r>
              <a:rPr lang="en-US" altLang="de-DE" sz="1600" b="1" dirty="0">
                <a:solidFill>
                  <a:srgbClr val="000000"/>
                </a:solidFill>
              </a:rPr>
              <a:t>, Alena Weber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699C505-82B8-46D7-8D83-193011DD9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15" y="3711492"/>
            <a:ext cx="8225570" cy="251688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AEEDA776-AD1B-4850-963A-3F456D662601}"/>
              </a:ext>
            </a:extLst>
          </p:cNvPr>
          <p:cNvSpPr/>
          <p:nvPr/>
        </p:nvSpPr>
        <p:spPr>
          <a:xfrm>
            <a:off x="3698630" y="6175601"/>
            <a:ext cx="84171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Picture from https://www.klinikum.uni-heidelberg.de/interdisziplinaere-zentren/heidelberger-ionenstrahl-therapiezentrum-hit/leistungsspektrum</a:t>
            </a:r>
          </a:p>
        </p:txBody>
      </p:sp>
    </p:spTree>
    <p:extLst>
      <p:ext uri="{BB962C8B-B14F-4D97-AF65-F5344CB8AC3E}">
        <p14:creationId xmlns:p14="http://schemas.microsoft.com/office/powerpoint/2010/main" val="1294754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6BCD30-F44F-4F04-B15A-63D80D546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67DE62-391D-44E6-911F-26A09CFEE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818" y="1198563"/>
            <a:ext cx="7135282" cy="489426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Radiotherapy is an important pillar in the therapy of cancers and is prescribed to ~50% of cancer  patients.  </a:t>
            </a:r>
          </a:p>
          <a:p>
            <a:r>
              <a:rPr lang="en-US" dirty="0"/>
              <a:t>Standard radiotherapy uses photon radiation,</a:t>
            </a:r>
            <a:br>
              <a:rPr lang="en-US" dirty="0"/>
            </a:br>
            <a:r>
              <a:rPr lang="en-US" dirty="0"/>
              <a:t>whereas </a:t>
            </a:r>
            <a:r>
              <a:rPr lang="en-US" b="1" dirty="0"/>
              <a:t>particle therapy</a:t>
            </a:r>
            <a:r>
              <a:rPr lang="en-US" dirty="0"/>
              <a:t> uses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high energy protons (50−220MeV; flux&lt;~2x10</a:t>
            </a:r>
            <a:r>
              <a:rPr lang="en-US" baseline="30000" dirty="0"/>
              <a:t>9</a:t>
            </a:r>
            <a:r>
              <a:rPr lang="en-US" dirty="0"/>
              <a:t>p/s; FWHM 8−30mm) and </a:t>
            </a:r>
          </a:p>
          <a:p>
            <a:pPr lvl="1"/>
            <a:r>
              <a:rPr lang="en-US" dirty="0"/>
              <a:t>carbon ions (90−430MeV/u; flux&lt;~10</a:t>
            </a:r>
            <a:r>
              <a:rPr lang="en-US" baseline="30000" dirty="0"/>
              <a:t>8</a:t>
            </a:r>
            <a:r>
              <a:rPr lang="en-US" dirty="0"/>
              <a:t>p/s; FWHM 3.5−12mm) </a:t>
            </a:r>
          </a:p>
          <a:p>
            <a:pPr lvl="1"/>
            <a:r>
              <a:rPr lang="en-US" dirty="0"/>
              <a:t>[HL-LHC, R~25cm: 10</a:t>
            </a:r>
            <a:r>
              <a:rPr lang="en-US" baseline="30000" dirty="0"/>
              <a:t>7</a:t>
            </a:r>
            <a:r>
              <a:rPr lang="en-US" dirty="0"/>
              <a:t>p/(cm²s)]</a:t>
            </a:r>
          </a:p>
          <a:p>
            <a:pPr marL="0" indent="0">
              <a:buNone/>
            </a:pPr>
            <a:r>
              <a:rPr lang="en-US" dirty="0"/>
              <a:t>     to destroy tumor cells in the body of patients. </a:t>
            </a:r>
          </a:p>
          <a:p>
            <a:r>
              <a:rPr lang="en-US" dirty="0"/>
              <a:t>To achieve local tumor control, a </a:t>
            </a:r>
            <a:r>
              <a:rPr lang="en-US" b="1" dirty="0"/>
              <a:t>well-controlled particle beam </a:t>
            </a:r>
            <a:r>
              <a:rPr lang="en-US" dirty="0"/>
              <a:t>in terms of </a:t>
            </a:r>
            <a:r>
              <a:rPr lang="en-US" b="1" dirty="0"/>
              <a:t>position and dose </a:t>
            </a:r>
            <a:r>
              <a:rPr lang="en-US" dirty="0"/>
              <a:t>is of utmost importance for the success of the therapy and the patient’s health.</a:t>
            </a:r>
          </a:p>
          <a:p>
            <a:pPr lvl="1"/>
            <a:r>
              <a:rPr lang="en-US" dirty="0"/>
              <a:t>gas-based wire chambers used so far</a:t>
            </a:r>
          </a:p>
          <a:p>
            <a:endParaRPr lang="en-US" dirty="0"/>
          </a:p>
          <a:p>
            <a:r>
              <a:rPr lang="en-US" dirty="0"/>
              <a:t>We want to develop an HV-CMOS based monitoring system for clinical use</a:t>
            </a:r>
          </a:p>
          <a:p>
            <a:pPr lvl="1"/>
            <a:r>
              <a:rPr lang="en-US" dirty="0"/>
              <a:t>beam position resolution ~200µm</a:t>
            </a:r>
          </a:p>
          <a:p>
            <a:pPr lvl="1"/>
            <a:r>
              <a:rPr lang="en-US" dirty="0"/>
              <a:t>response time ~ 100µs</a:t>
            </a:r>
          </a:p>
          <a:p>
            <a:pPr lvl="1"/>
            <a:r>
              <a:rPr lang="en-US" dirty="0"/>
              <a:t>low mass (&lt;2mm water eq.) and large size (25x25cm²)</a:t>
            </a:r>
          </a:p>
          <a:p>
            <a:pPr lvl="1"/>
            <a:r>
              <a:rPr lang="en-US" dirty="0"/>
              <a:t>radiation hard (&lt;1.5x10</a:t>
            </a:r>
            <a:r>
              <a:rPr lang="en-US" baseline="30000" dirty="0"/>
              <a:t>15</a:t>
            </a:r>
            <a:r>
              <a:rPr lang="en-US" dirty="0"/>
              <a:t>p/cm² per year at central spot)</a:t>
            </a:r>
          </a:p>
          <a:p>
            <a:pPr lvl="1"/>
            <a:r>
              <a:rPr lang="en-US" dirty="0"/>
              <a:t>magnetic field tolerance ( o(100mT) )</a:t>
            </a:r>
          </a:p>
          <a:p>
            <a:pPr lvl="1"/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426BA81-9530-4B02-8CC4-F9B171DBD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de-DE">
                <a:solidFill>
                  <a:srgbClr val="000000"/>
                </a:solidFill>
              </a:rPr>
              <a:t>Beam monitoring</a:t>
            </a:r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6F4336C-47F3-447B-8746-471FE71EB2D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5.3.2020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B0ED409-A374-4257-8049-48E8D4CA9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987" y="987669"/>
            <a:ext cx="4084028" cy="272268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0160EA4-24E6-4EB6-9D56-531A22ACA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193" y="3741004"/>
            <a:ext cx="3068881" cy="137741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B798A62-B2A0-4209-9FFA-B8002EE6C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660" y="4425887"/>
            <a:ext cx="1873013" cy="191610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5C0E157-F73A-47D6-925A-9303D1A0AF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267" y="966789"/>
            <a:ext cx="1448264" cy="56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90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08C70-E850-49B4-88FE-D2B3ACF53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HeiKa</a:t>
            </a:r>
            <a:r>
              <a:rPr lang="en-US" dirty="0"/>
              <a:t> Project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407018-BE5A-4F96-9DC2-80BBEBB13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818" y="1198563"/>
            <a:ext cx="11142133" cy="110502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managed to get funding for a first test chip submission from </a:t>
            </a:r>
            <a:r>
              <a:rPr lang="en-US" dirty="0" err="1"/>
              <a:t>HeiKa</a:t>
            </a:r>
            <a:endParaRPr lang="en-US" dirty="0"/>
          </a:p>
          <a:p>
            <a:pPr lvl="1"/>
            <a:r>
              <a:rPr lang="en-US" dirty="0"/>
              <a:t>22k/58k to be shared between HIT (Heidelberger </a:t>
            </a:r>
            <a:r>
              <a:rPr lang="en-US" dirty="0" err="1"/>
              <a:t>Ionenstrahl-Therapiezentrum</a:t>
            </a:r>
            <a:r>
              <a:rPr lang="en-US" dirty="0"/>
              <a:t>) and IPE</a:t>
            </a:r>
          </a:p>
          <a:p>
            <a:r>
              <a:rPr lang="en-US" dirty="0"/>
              <a:t>Project extends over 2020</a:t>
            </a:r>
          </a:p>
          <a:p>
            <a:r>
              <a:rPr lang="en-US" dirty="0"/>
              <a:t>Goal is to prepare for a larger application likely at DFG</a:t>
            </a: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6610CE7-7ADC-43CB-BC28-12F1C137FF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de-DE">
                <a:solidFill>
                  <a:srgbClr val="000000"/>
                </a:solidFill>
              </a:rPr>
              <a:t>Beam monitoring</a:t>
            </a:r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DD3038-F616-46C2-9C72-91487C62F2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5.3.2020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Pfeil: Fünfeck 13">
            <a:extLst>
              <a:ext uri="{FF2B5EF4-FFF2-40B4-BE49-F238E27FC236}">
                <a16:creationId xmlns:a16="http://schemas.microsoft.com/office/drawing/2014/main" id="{A7638B1A-321B-4F07-8C76-2BF99B95E508}"/>
              </a:ext>
            </a:extLst>
          </p:cNvPr>
          <p:cNvSpPr/>
          <p:nvPr/>
        </p:nvSpPr>
        <p:spPr>
          <a:xfrm>
            <a:off x="896814" y="2873169"/>
            <a:ext cx="2700000" cy="216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Charac</a:t>
            </a:r>
            <a:r>
              <a:rPr lang="en-US" sz="1200" dirty="0"/>
              <a:t>. and design (1,2)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3955C20-3C6F-44AE-A247-CC219DDF14A7}"/>
              </a:ext>
            </a:extLst>
          </p:cNvPr>
          <p:cNvSpPr/>
          <p:nvPr/>
        </p:nvSpPr>
        <p:spPr>
          <a:xfrm>
            <a:off x="5431488" y="4071723"/>
            <a:ext cx="652605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indent="-314325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en-US" sz="1400" kern="0" dirty="0">
                <a:solidFill>
                  <a:srgbClr val="000000"/>
                </a:solidFill>
              </a:rPr>
              <a:t>Task 4: Conceptual development of a dedicated data acquisition system </a:t>
            </a:r>
          </a:p>
          <a:p>
            <a:pPr marL="752475" lvl="1" indent="-276225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1200" kern="0" dirty="0">
                <a:solidFill>
                  <a:srgbClr val="000000"/>
                </a:solidFill>
              </a:rPr>
              <a:t>Extend readout with FPGA evaluation boards to high-performance DAQ system</a:t>
            </a:r>
          </a:p>
          <a:p>
            <a:pPr marL="333375" indent="-314325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en-US" sz="1400" kern="0" dirty="0">
                <a:solidFill>
                  <a:srgbClr val="000000"/>
                </a:solidFill>
              </a:rPr>
              <a:t>Task 5: Characterization of the test sensor</a:t>
            </a:r>
          </a:p>
          <a:p>
            <a:pPr marL="752475" lvl="1" indent="-276225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1200" kern="0" dirty="0">
                <a:solidFill>
                  <a:srgbClr val="000000"/>
                </a:solidFill>
              </a:rPr>
              <a:t>Main task during summer</a:t>
            </a:r>
          </a:p>
          <a:p>
            <a:pPr marL="333375" indent="-314325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en-US" sz="1400" kern="0" dirty="0">
                <a:solidFill>
                  <a:srgbClr val="000000"/>
                </a:solidFill>
              </a:rPr>
              <a:t>Task 6: Evaluation of possible modification in the beam monitoring system </a:t>
            </a:r>
          </a:p>
          <a:p>
            <a:pPr marL="333375" indent="-314325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en-US" sz="1400" kern="0" dirty="0">
                <a:solidFill>
                  <a:srgbClr val="000000"/>
                </a:solidFill>
              </a:rPr>
              <a:t>Task 7: Design of the demonstrator sensor and the full-size system</a:t>
            </a:r>
          </a:p>
          <a:p>
            <a:pPr marL="752475" lvl="1" indent="-276225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1200" kern="0" dirty="0">
                <a:solidFill>
                  <a:srgbClr val="000000"/>
                </a:solidFill>
              </a:rPr>
              <a:t>The demonstrator sensors will follow the test chip design with best performance in the summer test beams scaled to the full reticle size (~100k€)</a:t>
            </a:r>
          </a:p>
          <a:p>
            <a:pPr marL="752475" lvl="1" indent="-276225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1200" kern="0" dirty="0">
                <a:solidFill>
                  <a:srgbClr val="000000"/>
                </a:solidFill>
              </a:rPr>
              <a:t>Conceptual extension towards the final system as basis for next funding application</a:t>
            </a:r>
            <a:endParaRPr lang="en-US" sz="1400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129DC54-6BFC-4490-A3FA-CD16BE1F7F52}"/>
              </a:ext>
            </a:extLst>
          </p:cNvPr>
          <p:cNvSpPr/>
          <p:nvPr/>
        </p:nvSpPr>
        <p:spPr>
          <a:xfrm>
            <a:off x="49349" y="4072076"/>
            <a:ext cx="5639547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3375" indent="-314325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en-US" sz="1400" kern="0" dirty="0">
                <a:solidFill>
                  <a:srgbClr val="000000"/>
                </a:solidFill>
              </a:rPr>
              <a:t>Task 1: Characterization of pixel response to the therapeutic particle beam</a:t>
            </a:r>
          </a:p>
          <a:p>
            <a:pPr marL="752475" lvl="1" indent="-276225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1200" kern="0" dirty="0">
                <a:solidFill>
                  <a:srgbClr val="000000"/>
                </a:solidFill>
              </a:rPr>
              <a:t>Current HV-CMOS chips are used to check their performance in these harsh beams and learn for test chip design</a:t>
            </a:r>
          </a:p>
          <a:p>
            <a:pPr marL="752475" lvl="1" indent="-276225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1200" kern="0" dirty="0">
                <a:solidFill>
                  <a:srgbClr val="000000"/>
                </a:solidFill>
              </a:rPr>
              <a:t>Next beam test on 14/15.3.2020</a:t>
            </a:r>
          </a:p>
          <a:p>
            <a:pPr marL="333375" indent="-314325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en-US" sz="1400" kern="0" dirty="0">
                <a:solidFill>
                  <a:srgbClr val="000000"/>
                </a:solidFill>
              </a:rPr>
              <a:t>Task 2: Design and submission of beam monitor test sensor </a:t>
            </a:r>
          </a:p>
          <a:p>
            <a:pPr marL="752475" lvl="1" indent="-276225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1200" kern="0" dirty="0">
                <a:solidFill>
                  <a:srgbClr val="000000"/>
                </a:solidFill>
              </a:rPr>
              <a:t>3-4 approaches are being implemented on an engineering run to be submitted by end of March</a:t>
            </a:r>
          </a:p>
          <a:p>
            <a:pPr marL="333375" indent="-314325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en-US" sz="1400" i="1" kern="0" dirty="0">
                <a:solidFill>
                  <a:srgbClr val="000000"/>
                </a:solidFill>
              </a:rPr>
              <a:t>Task 3: Development of an in-beam magnetic field test bench </a:t>
            </a:r>
          </a:p>
          <a:p>
            <a:pPr marL="752475" lvl="1" indent="-276225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</a:pPr>
            <a:r>
              <a:rPr lang="en-US" sz="1200" i="1" kern="0" dirty="0">
                <a:solidFill>
                  <a:srgbClr val="000000"/>
                </a:solidFill>
              </a:rPr>
              <a:t>Task for HIT</a:t>
            </a:r>
          </a:p>
        </p:txBody>
      </p:sp>
      <p:sp>
        <p:nvSpPr>
          <p:cNvPr id="18" name="Pfeil: Fünfeck 17">
            <a:extLst>
              <a:ext uri="{FF2B5EF4-FFF2-40B4-BE49-F238E27FC236}">
                <a16:creationId xmlns:a16="http://schemas.microsoft.com/office/drawing/2014/main" id="{EDC7F20A-417C-4F08-98D1-AED5CED443B6}"/>
              </a:ext>
            </a:extLst>
          </p:cNvPr>
          <p:cNvSpPr/>
          <p:nvPr/>
        </p:nvSpPr>
        <p:spPr>
          <a:xfrm>
            <a:off x="896816" y="2471226"/>
            <a:ext cx="2520000" cy="28800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Q1’20</a:t>
            </a:r>
          </a:p>
        </p:txBody>
      </p:sp>
      <p:sp>
        <p:nvSpPr>
          <p:cNvPr id="19" name="Pfeil: Chevron 18">
            <a:extLst>
              <a:ext uri="{FF2B5EF4-FFF2-40B4-BE49-F238E27FC236}">
                <a16:creationId xmlns:a16="http://schemas.microsoft.com/office/drawing/2014/main" id="{1576CCF3-3B10-467C-950E-D77D0A1B3185}"/>
              </a:ext>
            </a:extLst>
          </p:cNvPr>
          <p:cNvSpPr/>
          <p:nvPr/>
        </p:nvSpPr>
        <p:spPr>
          <a:xfrm>
            <a:off x="3292862" y="2471226"/>
            <a:ext cx="2520000" cy="288000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Q2’20</a:t>
            </a:r>
          </a:p>
        </p:txBody>
      </p:sp>
      <p:sp>
        <p:nvSpPr>
          <p:cNvPr id="20" name="Pfeil: Chevron 19">
            <a:extLst>
              <a:ext uri="{FF2B5EF4-FFF2-40B4-BE49-F238E27FC236}">
                <a16:creationId xmlns:a16="http://schemas.microsoft.com/office/drawing/2014/main" id="{5592FBC0-2B76-43E6-BE1B-2F18A00570E6}"/>
              </a:ext>
            </a:extLst>
          </p:cNvPr>
          <p:cNvSpPr/>
          <p:nvPr/>
        </p:nvSpPr>
        <p:spPr>
          <a:xfrm>
            <a:off x="5688909" y="2471226"/>
            <a:ext cx="2520000" cy="288000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Q3’20</a:t>
            </a:r>
          </a:p>
        </p:txBody>
      </p:sp>
      <p:sp>
        <p:nvSpPr>
          <p:cNvPr id="21" name="Pfeil: Chevron 20">
            <a:extLst>
              <a:ext uri="{FF2B5EF4-FFF2-40B4-BE49-F238E27FC236}">
                <a16:creationId xmlns:a16="http://schemas.microsoft.com/office/drawing/2014/main" id="{4F9E5389-BE1E-4C11-815B-F9645C8A53E7}"/>
              </a:ext>
            </a:extLst>
          </p:cNvPr>
          <p:cNvSpPr/>
          <p:nvPr/>
        </p:nvSpPr>
        <p:spPr>
          <a:xfrm>
            <a:off x="8084943" y="2471226"/>
            <a:ext cx="2520000" cy="288000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Q4’20</a:t>
            </a:r>
          </a:p>
        </p:txBody>
      </p:sp>
      <p:sp>
        <p:nvSpPr>
          <p:cNvPr id="25" name="Pfeil: Fünfeck 24">
            <a:extLst>
              <a:ext uri="{FF2B5EF4-FFF2-40B4-BE49-F238E27FC236}">
                <a16:creationId xmlns:a16="http://schemas.microsoft.com/office/drawing/2014/main" id="{59F2BD97-436B-49F7-86A0-803A8D870C2D}"/>
              </a:ext>
            </a:extLst>
          </p:cNvPr>
          <p:cNvSpPr/>
          <p:nvPr/>
        </p:nvSpPr>
        <p:spPr>
          <a:xfrm>
            <a:off x="4614838" y="3162706"/>
            <a:ext cx="4063170" cy="216000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Concept of scaled DAQ (4)</a:t>
            </a:r>
          </a:p>
        </p:txBody>
      </p:sp>
      <p:sp>
        <p:nvSpPr>
          <p:cNvPr id="26" name="Pfeil: Fünfeck 25">
            <a:extLst>
              <a:ext uri="{FF2B5EF4-FFF2-40B4-BE49-F238E27FC236}">
                <a16:creationId xmlns:a16="http://schemas.microsoft.com/office/drawing/2014/main" id="{962DAE44-0F29-4DC0-9659-DB04B09EBC10}"/>
              </a:ext>
            </a:extLst>
          </p:cNvPr>
          <p:cNvSpPr/>
          <p:nvPr/>
        </p:nvSpPr>
        <p:spPr>
          <a:xfrm>
            <a:off x="5688896" y="2873169"/>
            <a:ext cx="2396047" cy="216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Test-chip evaluation (5)</a:t>
            </a:r>
          </a:p>
        </p:txBody>
      </p:sp>
      <p:sp>
        <p:nvSpPr>
          <p:cNvPr id="27" name="Pfeil: Fünfeck 26">
            <a:extLst>
              <a:ext uri="{FF2B5EF4-FFF2-40B4-BE49-F238E27FC236}">
                <a16:creationId xmlns:a16="http://schemas.microsoft.com/office/drawing/2014/main" id="{5535DADB-2D62-4778-ADBE-2F3C3604DEDD}"/>
              </a:ext>
            </a:extLst>
          </p:cNvPr>
          <p:cNvSpPr/>
          <p:nvPr/>
        </p:nvSpPr>
        <p:spPr>
          <a:xfrm>
            <a:off x="7183318" y="3741780"/>
            <a:ext cx="2769863" cy="216000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Design of demonstrator (7)</a:t>
            </a:r>
          </a:p>
        </p:txBody>
      </p:sp>
      <p:sp>
        <p:nvSpPr>
          <p:cNvPr id="29" name="Pfeil: Fünfeck 28">
            <a:extLst>
              <a:ext uri="{FF2B5EF4-FFF2-40B4-BE49-F238E27FC236}">
                <a16:creationId xmlns:a16="http://schemas.microsoft.com/office/drawing/2014/main" id="{7E4A6582-AC3F-4E23-9643-9BDF9EDCFAFF}"/>
              </a:ext>
            </a:extLst>
          </p:cNvPr>
          <p:cNvSpPr/>
          <p:nvPr/>
        </p:nvSpPr>
        <p:spPr>
          <a:xfrm>
            <a:off x="6646423" y="3452243"/>
            <a:ext cx="2520000" cy="21600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Modifications of mon. system? (6)</a:t>
            </a:r>
          </a:p>
        </p:txBody>
      </p:sp>
    </p:spTree>
    <p:extLst>
      <p:ext uri="{BB962C8B-B14F-4D97-AF65-F5344CB8AC3E}">
        <p14:creationId xmlns:p14="http://schemas.microsoft.com/office/powerpoint/2010/main" val="832862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86D7DA-6A69-471F-B8DB-694B4A508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beam and currently evaluated chips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97EFBF-7DC7-4D64-8BA4-FE94C0221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818" y="1198563"/>
            <a:ext cx="5150935" cy="2102406"/>
          </a:xfrm>
        </p:spPr>
        <p:txBody>
          <a:bodyPr>
            <a:noAutofit/>
          </a:bodyPr>
          <a:lstStyle/>
          <a:p>
            <a:r>
              <a:rPr lang="en-US" sz="1600" dirty="0"/>
              <a:t>Beam test in June‘19 with MuPix8 and ATLASPix1 telescope</a:t>
            </a:r>
          </a:p>
          <a:p>
            <a:r>
              <a:rPr lang="en-US" sz="1600" dirty="0"/>
              <a:t>Irradiation of ATLASPix3 at beam dump from Monday on</a:t>
            </a:r>
          </a:p>
          <a:p>
            <a:r>
              <a:rPr lang="en-US" sz="1600" dirty="0"/>
              <a:t>Next beam test with MuPix8 and ATLASPix3 on 14./15.3.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264FBF-FEE1-453F-A332-791C30A231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de-DE">
                <a:solidFill>
                  <a:srgbClr val="000000"/>
                </a:solidFill>
              </a:rPr>
              <a:t>Beam monitoring</a:t>
            </a:r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EC2C61-F867-4B53-8D57-8F706628A8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5.3.2020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93AD924-DF54-4FE6-A80C-0D07EDF9A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267" y="964263"/>
            <a:ext cx="3947625" cy="300952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4D27EDA-58C5-49E7-B8EC-83CF9A644C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628" y="3973785"/>
            <a:ext cx="3206554" cy="210952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C054876-9BEE-417D-8A24-16F2EEC560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91562" y="3567539"/>
            <a:ext cx="1364572" cy="295923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DE5B3FB-F7E4-4C35-AEB1-EAEBD14094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158" y="1083167"/>
            <a:ext cx="1682201" cy="224293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50593410-1DE5-4554-859C-A7A4143F8645}"/>
              </a:ext>
            </a:extLst>
          </p:cNvPr>
          <p:cNvSpPr txBox="1"/>
          <p:nvPr/>
        </p:nvSpPr>
        <p:spPr>
          <a:xfrm>
            <a:off x="5936687" y="3300969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Beam dump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0289788-9355-4D53-8940-44530D043899}"/>
              </a:ext>
            </a:extLst>
          </p:cNvPr>
          <p:cNvSpPr txBox="1"/>
          <p:nvPr/>
        </p:nvSpPr>
        <p:spPr>
          <a:xfrm>
            <a:off x="8484577" y="5960523"/>
            <a:ext cx="3342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Cluster size distribution for MuPix8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28FED53-3575-4F8A-93F5-54834F2E835E}"/>
              </a:ext>
            </a:extLst>
          </p:cNvPr>
          <p:cNvSpPr txBox="1"/>
          <p:nvPr/>
        </p:nvSpPr>
        <p:spPr>
          <a:xfrm>
            <a:off x="5475124" y="5659437"/>
            <a:ext cx="2977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Partial beam profile on MuPix8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5B0C8E09-F289-4FE1-AE02-A69A4D6858DC}"/>
              </a:ext>
            </a:extLst>
          </p:cNvPr>
          <p:cNvCxnSpPr/>
          <p:nvPr/>
        </p:nvCxnSpPr>
        <p:spPr>
          <a:xfrm>
            <a:off x="5808158" y="4364871"/>
            <a:ext cx="235110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210B201E-A404-4DF8-AEB6-8E47BC64D81E}"/>
              </a:ext>
            </a:extLst>
          </p:cNvPr>
          <p:cNvCxnSpPr>
            <a:cxnSpLocks/>
          </p:cNvCxnSpPr>
          <p:nvPr/>
        </p:nvCxnSpPr>
        <p:spPr>
          <a:xfrm>
            <a:off x="5494230" y="4497815"/>
            <a:ext cx="0" cy="10858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B6F3CB63-1BA2-4FF9-A84D-7E48F2DC3D5E}"/>
              </a:ext>
            </a:extLst>
          </p:cNvPr>
          <p:cNvSpPr txBox="1"/>
          <p:nvPr/>
        </p:nvSpPr>
        <p:spPr>
          <a:xfrm>
            <a:off x="6570776" y="406936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20mm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8BF47A8-B1A7-4EC2-9540-1157C774DB2B}"/>
              </a:ext>
            </a:extLst>
          </p:cNvPr>
          <p:cNvSpPr txBox="1"/>
          <p:nvPr/>
        </p:nvSpPr>
        <p:spPr>
          <a:xfrm rot="16200000">
            <a:off x="4998682" y="488484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3mm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2AC57D0-F423-43EF-987E-5F8D90249780}"/>
              </a:ext>
            </a:extLst>
          </p:cNvPr>
          <p:cNvSpPr/>
          <p:nvPr/>
        </p:nvSpPr>
        <p:spPr>
          <a:xfrm>
            <a:off x="263066" y="3113030"/>
            <a:ext cx="2977097" cy="325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" fontAlgn="base">
              <a:spcBef>
                <a:spcPct val="20000"/>
              </a:spcBef>
              <a:spcAft>
                <a:spcPct val="0"/>
              </a:spcAft>
            </a:pPr>
            <a:r>
              <a:rPr lang="en-US" sz="1100" b="1" kern="0" dirty="0">
                <a:solidFill>
                  <a:srgbClr val="000000"/>
                </a:solidFill>
              </a:rPr>
              <a:t>MuPix8:</a:t>
            </a:r>
          </a:p>
          <a:p>
            <a:pPr marL="295275" indent="-276225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</a:pPr>
            <a:r>
              <a:rPr lang="en-US" sz="1000" kern="0" dirty="0">
                <a:solidFill>
                  <a:srgbClr val="000000"/>
                </a:solidFill>
              </a:rPr>
              <a:t>~1 cm x 2 cm</a:t>
            </a:r>
          </a:p>
          <a:p>
            <a:pPr marL="295275" indent="-276225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</a:pPr>
            <a:r>
              <a:rPr lang="en-US" sz="1000" kern="0" dirty="0">
                <a:solidFill>
                  <a:srgbClr val="000000"/>
                </a:solidFill>
              </a:rPr>
              <a:t>128 x 200 pixels</a:t>
            </a:r>
          </a:p>
          <a:p>
            <a:pPr marL="295275" indent="-276225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</a:pPr>
            <a:r>
              <a:rPr lang="en-US" sz="1000" kern="0" dirty="0">
                <a:solidFill>
                  <a:srgbClr val="000000"/>
                </a:solidFill>
              </a:rPr>
              <a:t>Pixel size: 80 </a:t>
            </a:r>
            <a:r>
              <a:rPr lang="en-US" sz="1000" kern="0" dirty="0" err="1">
                <a:solidFill>
                  <a:srgbClr val="000000"/>
                </a:solidFill>
              </a:rPr>
              <a:t>μm</a:t>
            </a:r>
            <a:r>
              <a:rPr lang="en-US" sz="1000" kern="0" dirty="0">
                <a:solidFill>
                  <a:srgbClr val="000000"/>
                </a:solidFill>
              </a:rPr>
              <a:t> x 81 </a:t>
            </a:r>
            <a:r>
              <a:rPr lang="en-US" sz="1000" kern="0" dirty="0" err="1">
                <a:solidFill>
                  <a:srgbClr val="000000"/>
                </a:solidFill>
              </a:rPr>
              <a:t>μm</a:t>
            </a:r>
            <a:endParaRPr lang="en-US" sz="1000" kern="0" dirty="0">
              <a:solidFill>
                <a:srgbClr val="000000"/>
              </a:solidFill>
            </a:endParaRPr>
          </a:p>
          <a:p>
            <a:pPr marL="295275" indent="-276225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</a:pPr>
            <a:r>
              <a:rPr lang="en-US" sz="1000" kern="0" dirty="0" err="1">
                <a:solidFill>
                  <a:srgbClr val="000000"/>
                </a:solidFill>
              </a:rPr>
              <a:t>Triggerless</a:t>
            </a:r>
            <a:r>
              <a:rPr lang="en-US" sz="1000" kern="0" dirty="0">
                <a:solidFill>
                  <a:srgbClr val="000000"/>
                </a:solidFill>
              </a:rPr>
              <a:t> column drain readout</a:t>
            </a:r>
          </a:p>
          <a:p>
            <a:pPr marL="295275" indent="-276225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</a:pPr>
            <a:r>
              <a:rPr lang="en-US" sz="1000" kern="0" dirty="0">
                <a:solidFill>
                  <a:srgbClr val="000000"/>
                </a:solidFill>
              </a:rPr>
              <a:t>Analog information: 6 bit</a:t>
            </a:r>
          </a:p>
          <a:p>
            <a:pPr marL="295275" indent="-276225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</a:pPr>
            <a:r>
              <a:rPr lang="en-US" sz="1000" kern="0" dirty="0">
                <a:solidFill>
                  <a:srgbClr val="000000"/>
                </a:solidFill>
              </a:rPr>
              <a:t>Timestamp: 10 bit</a:t>
            </a:r>
          </a:p>
          <a:p>
            <a:pPr marL="295275" indent="-276225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</a:pPr>
            <a:r>
              <a:rPr lang="en-US" sz="1000" kern="0" dirty="0">
                <a:solidFill>
                  <a:srgbClr val="000000"/>
                </a:solidFill>
              </a:rPr>
              <a:t>Three readout links: 3x 1hit / 25 ns</a:t>
            </a:r>
          </a:p>
          <a:p>
            <a:pPr marL="19050" fontAlgn="base">
              <a:spcBef>
                <a:spcPct val="20000"/>
              </a:spcBef>
              <a:spcAft>
                <a:spcPct val="0"/>
              </a:spcAft>
            </a:pPr>
            <a:endParaRPr lang="en-US" sz="1100" b="1" kern="0" dirty="0">
              <a:solidFill>
                <a:srgbClr val="FFFFFF">
                  <a:lumMod val="50000"/>
                </a:srgbClr>
              </a:solidFill>
            </a:endParaRPr>
          </a:p>
          <a:p>
            <a:pPr marL="19050" fontAlgn="base">
              <a:spcBef>
                <a:spcPct val="20000"/>
              </a:spcBef>
              <a:spcAft>
                <a:spcPct val="0"/>
              </a:spcAft>
            </a:pPr>
            <a:r>
              <a:rPr lang="en-US" sz="1100" b="1" kern="0" dirty="0">
                <a:solidFill>
                  <a:srgbClr val="FFFFFF">
                    <a:lumMod val="50000"/>
                  </a:srgbClr>
                </a:solidFill>
              </a:rPr>
              <a:t>soon: MuPix10</a:t>
            </a:r>
          </a:p>
          <a:p>
            <a:pPr marL="295275" indent="-276225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</a:pPr>
            <a:r>
              <a:rPr lang="en-US" sz="1000" kern="0" dirty="0">
                <a:solidFill>
                  <a:srgbClr val="FFFFFF">
                    <a:lumMod val="50000"/>
                  </a:srgbClr>
                </a:solidFill>
              </a:rPr>
              <a:t>~2.1 cm x 2.1 cm</a:t>
            </a:r>
          </a:p>
          <a:p>
            <a:pPr marL="295275" indent="-276225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</a:pPr>
            <a:r>
              <a:rPr lang="en-US" sz="1000" kern="0" dirty="0">
                <a:solidFill>
                  <a:srgbClr val="FFFFFF">
                    <a:lumMod val="50000"/>
                  </a:srgbClr>
                </a:solidFill>
              </a:rPr>
              <a:t>250 x 256 pixels</a:t>
            </a:r>
          </a:p>
          <a:p>
            <a:pPr marL="295275" indent="-276225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</a:pPr>
            <a:r>
              <a:rPr lang="en-US" sz="1000" kern="0" dirty="0">
                <a:solidFill>
                  <a:srgbClr val="FFFFFF">
                    <a:lumMod val="50000"/>
                  </a:srgbClr>
                </a:solidFill>
              </a:rPr>
              <a:t>Pixel size: 80 </a:t>
            </a:r>
            <a:r>
              <a:rPr lang="en-US" sz="1000" kern="0" dirty="0" err="1">
                <a:solidFill>
                  <a:srgbClr val="FFFFFF">
                    <a:lumMod val="50000"/>
                  </a:srgbClr>
                </a:solidFill>
              </a:rPr>
              <a:t>μm</a:t>
            </a:r>
            <a:r>
              <a:rPr lang="en-US" sz="1000" kern="0" dirty="0">
                <a:solidFill>
                  <a:srgbClr val="FFFFFF">
                    <a:lumMod val="50000"/>
                  </a:srgbClr>
                </a:solidFill>
              </a:rPr>
              <a:t> x 80 </a:t>
            </a:r>
            <a:r>
              <a:rPr lang="en-US" sz="1000" kern="0" dirty="0" err="1">
                <a:solidFill>
                  <a:srgbClr val="FFFFFF">
                    <a:lumMod val="50000"/>
                  </a:srgbClr>
                </a:solidFill>
              </a:rPr>
              <a:t>μm</a:t>
            </a:r>
            <a:endParaRPr lang="en-US" sz="1000" kern="0" dirty="0">
              <a:solidFill>
                <a:srgbClr val="FFFFFF">
                  <a:lumMod val="50000"/>
                </a:srgbClr>
              </a:solidFill>
            </a:endParaRPr>
          </a:p>
          <a:p>
            <a:pPr marL="295275" indent="-276225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</a:pPr>
            <a:r>
              <a:rPr lang="en-US" sz="1000" kern="0" dirty="0" err="1">
                <a:solidFill>
                  <a:srgbClr val="FFFFFF">
                    <a:lumMod val="50000"/>
                  </a:srgbClr>
                </a:solidFill>
              </a:rPr>
              <a:t>Triggerless</a:t>
            </a:r>
            <a:r>
              <a:rPr lang="en-US" sz="1000" kern="0" dirty="0">
                <a:solidFill>
                  <a:srgbClr val="FFFFFF">
                    <a:lumMod val="50000"/>
                  </a:srgbClr>
                </a:solidFill>
              </a:rPr>
              <a:t> column drain readout</a:t>
            </a:r>
          </a:p>
          <a:p>
            <a:pPr marL="295275" indent="-276225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</a:pPr>
            <a:r>
              <a:rPr lang="en-US" sz="1000" kern="0" dirty="0">
                <a:solidFill>
                  <a:srgbClr val="FFFFFF">
                    <a:lumMod val="50000"/>
                  </a:srgbClr>
                </a:solidFill>
              </a:rPr>
              <a:t>Analog information: 5 bit</a:t>
            </a:r>
          </a:p>
          <a:p>
            <a:pPr marL="295275" indent="-276225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</a:pPr>
            <a:r>
              <a:rPr lang="en-US" sz="1000" kern="0" dirty="0">
                <a:solidFill>
                  <a:srgbClr val="FFFFFF">
                    <a:lumMod val="50000"/>
                  </a:srgbClr>
                </a:solidFill>
              </a:rPr>
              <a:t>Timestamp: 11 bit</a:t>
            </a:r>
          </a:p>
          <a:p>
            <a:pPr marL="295275" indent="-276225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</a:pPr>
            <a:r>
              <a:rPr lang="en-US" sz="1000" kern="0" dirty="0">
                <a:solidFill>
                  <a:srgbClr val="FFFFFF">
                    <a:lumMod val="50000"/>
                  </a:srgbClr>
                </a:solidFill>
              </a:rPr>
              <a:t>Three readout links: 3x 1hit / 25 ns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B91ABA8-E261-4D18-883A-8560623533FE}"/>
              </a:ext>
            </a:extLst>
          </p:cNvPr>
          <p:cNvSpPr/>
          <p:nvPr/>
        </p:nvSpPr>
        <p:spPr>
          <a:xfrm>
            <a:off x="2738136" y="3116539"/>
            <a:ext cx="2977097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" fontAlgn="base">
              <a:spcBef>
                <a:spcPct val="20000"/>
              </a:spcBef>
              <a:spcAft>
                <a:spcPct val="0"/>
              </a:spcAft>
            </a:pPr>
            <a:r>
              <a:rPr lang="en-US" sz="1100" b="1" kern="0" dirty="0">
                <a:solidFill>
                  <a:srgbClr val="000000"/>
                </a:solidFill>
              </a:rPr>
              <a:t>ATLASPix3:</a:t>
            </a:r>
          </a:p>
          <a:p>
            <a:pPr marL="295275" indent="-276225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</a:pPr>
            <a:r>
              <a:rPr lang="en-US" sz="1000" kern="0">
                <a:solidFill>
                  <a:srgbClr val="000000"/>
                </a:solidFill>
              </a:rPr>
              <a:t>2 cm x 2 cm</a:t>
            </a:r>
            <a:endParaRPr lang="en-US" sz="1000" kern="0" dirty="0">
              <a:solidFill>
                <a:srgbClr val="000000"/>
              </a:solidFill>
            </a:endParaRPr>
          </a:p>
          <a:p>
            <a:pPr marL="295275" indent="-276225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</a:pPr>
            <a:r>
              <a:rPr lang="en-US" sz="1000" kern="0" dirty="0">
                <a:solidFill>
                  <a:srgbClr val="000000"/>
                </a:solidFill>
              </a:rPr>
              <a:t>Pixel size: 50µm x 150µm</a:t>
            </a:r>
          </a:p>
          <a:p>
            <a:pPr marL="295275" indent="-276225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</a:pPr>
            <a:r>
              <a:rPr lang="en-US" sz="1000" kern="0" dirty="0">
                <a:solidFill>
                  <a:srgbClr val="000000"/>
                </a:solidFill>
              </a:rPr>
              <a:t>Radiation hard; will be irradiated at beam stop </a:t>
            </a:r>
          </a:p>
          <a:p>
            <a:pPr marL="295275" indent="-276225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</a:pPr>
            <a:r>
              <a:rPr lang="en-US" sz="1000" kern="0" dirty="0">
                <a:solidFill>
                  <a:srgbClr val="000000"/>
                </a:solidFill>
              </a:rPr>
              <a:t>It supports hit driven untriggered and triggered readout</a:t>
            </a:r>
          </a:p>
          <a:p>
            <a:pPr marL="295275" indent="-276225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</a:pPr>
            <a:r>
              <a:rPr lang="en-US" sz="1000" kern="0" dirty="0">
                <a:solidFill>
                  <a:srgbClr val="000000"/>
                </a:solidFill>
              </a:rPr>
              <a:t>~0.5 hits/cm²/25ns </a:t>
            </a:r>
          </a:p>
        </p:txBody>
      </p:sp>
    </p:spTree>
    <p:extLst>
      <p:ext uri="{BB962C8B-B14F-4D97-AF65-F5344CB8AC3E}">
        <p14:creationId xmlns:p14="http://schemas.microsoft.com/office/powerpoint/2010/main" val="2439807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DA927E-3A7B-496F-8714-C7295879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Test-chip concepts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E2C820-CFD2-4A9A-A64E-A7D8E99E9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819" y="1198563"/>
            <a:ext cx="8854140" cy="489426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General properties</a:t>
            </a:r>
          </a:p>
          <a:p>
            <a:pPr lvl="1"/>
            <a:r>
              <a:rPr lang="en-US" dirty="0"/>
              <a:t>TSI 180nm process</a:t>
            </a:r>
          </a:p>
          <a:p>
            <a:pPr lvl="1"/>
            <a:r>
              <a:rPr lang="en-US" dirty="0"/>
              <a:t>Charge sensitive amplifier, comparator and 8-bit counter with readout bus driver</a:t>
            </a:r>
          </a:p>
          <a:p>
            <a:pPr lvl="1"/>
            <a:r>
              <a:rPr lang="en-US" dirty="0"/>
              <a:t>Pixel size: ~ 200µm x 200µm</a:t>
            </a:r>
          </a:p>
          <a:p>
            <a:pPr lvl="1"/>
            <a:r>
              <a:rPr lang="en-US" dirty="0"/>
              <a:t>Matrix each 5mm x 5mm</a:t>
            </a:r>
          </a:p>
          <a:p>
            <a:r>
              <a:rPr lang="en-US" dirty="0"/>
              <a:t>Chip designs</a:t>
            </a:r>
          </a:p>
          <a:p>
            <a:pPr lvl="1"/>
            <a:r>
              <a:rPr lang="en-US" dirty="0"/>
              <a:t>Simple counting design:</a:t>
            </a:r>
          </a:p>
          <a:p>
            <a:pPr lvl="2"/>
            <a:r>
              <a:rPr lang="en-US" dirty="0"/>
              <a:t>counting hits</a:t>
            </a:r>
          </a:p>
          <a:p>
            <a:pPr lvl="2"/>
            <a:r>
              <a:rPr lang="en-US" dirty="0"/>
              <a:t>radiation hard design</a:t>
            </a:r>
          </a:p>
          <a:p>
            <a:pPr lvl="2"/>
            <a:r>
              <a:rPr lang="en-US" dirty="0"/>
              <a:t>90% electrode coverage</a:t>
            </a:r>
          </a:p>
          <a:p>
            <a:pPr lvl="1"/>
            <a:r>
              <a:rPr lang="en-US" dirty="0"/>
              <a:t>Integrating design:</a:t>
            </a:r>
          </a:p>
          <a:p>
            <a:pPr lvl="2"/>
            <a:r>
              <a:rPr lang="en-US" dirty="0"/>
              <a:t>counting hits and integrating signal (~dose)</a:t>
            </a:r>
          </a:p>
          <a:p>
            <a:pPr lvl="2"/>
            <a:r>
              <a:rPr lang="en-US" dirty="0"/>
              <a:t>not radiation hard, yet</a:t>
            </a:r>
          </a:p>
          <a:p>
            <a:pPr lvl="2"/>
            <a:r>
              <a:rPr lang="en-US" dirty="0"/>
              <a:t>~80% electrode coverage</a:t>
            </a:r>
          </a:p>
          <a:p>
            <a:pPr lvl="2"/>
            <a:r>
              <a:rPr lang="en-US" dirty="0"/>
              <a:t>eventually, not integrating each cell, but total signal of matrix to get scaling factor for profile</a:t>
            </a:r>
          </a:p>
          <a:p>
            <a:pPr lvl="1"/>
            <a:r>
              <a:rPr lang="en-US" dirty="0"/>
              <a:t>Extended counting design</a:t>
            </a:r>
          </a:p>
          <a:p>
            <a:pPr lvl="2"/>
            <a:r>
              <a:rPr lang="en-US" dirty="0"/>
              <a:t>counting hits</a:t>
            </a:r>
          </a:p>
          <a:p>
            <a:pPr lvl="2"/>
            <a:r>
              <a:rPr lang="en-US" dirty="0"/>
              <a:t>radiation hard design</a:t>
            </a:r>
          </a:p>
          <a:p>
            <a:pPr lvl="2"/>
            <a:r>
              <a:rPr lang="en-US" dirty="0"/>
              <a:t>100% electrode coverage; requires extra deep p-well, which is new to the company and has some risk</a:t>
            </a: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3EA5F7C-54C7-4F81-9F47-C595981AAF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de-DE">
                <a:solidFill>
                  <a:srgbClr val="000000"/>
                </a:solidFill>
              </a:rPr>
              <a:t>Beam monitoring</a:t>
            </a:r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6D0A212-60C2-482D-A983-582FD5DF22D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>
                <a:solidFill>
                  <a:srgbClr val="000000">
                    <a:tint val="75000"/>
                  </a:srgbClr>
                </a:solidFill>
              </a:rPr>
              <a:t>5.3.2020</a:t>
            </a: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F2F6B2F-F91A-4C94-B826-A8762696C4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874" y="941405"/>
            <a:ext cx="2510287" cy="248759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8BA4BE9-3A4F-429F-A736-C714E3BB9E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028" y="2230437"/>
            <a:ext cx="1221983" cy="1198563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A948795-5B15-4E98-99AF-99EE007E8CA2}"/>
              </a:ext>
            </a:extLst>
          </p:cNvPr>
          <p:cNvSpPr txBox="1"/>
          <p:nvPr/>
        </p:nvSpPr>
        <p:spPr>
          <a:xfrm>
            <a:off x="7894178" y="3413381"/>
            <a:ext cx="1367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Counting cell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70965E0-3754-4C1F-9F2A-7189052879A2}"/>
              </a:ext>
            </a:extLst>
          </p:cNvPr>
          <p:cNvSpPr txBox="1"/>
          <p:nvPr/>
        </p:nvSpPr>
        <p:spPr>
          <a:xfrm>
            <a:off x="9918479" y="339071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Counting matrix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F00AB52-49B2-41C2-ABDC-655E6B0F3BB2}"/>
              </a:ext>
            </a:extLst>
          </p:cNvPr>
          <p:cNvSpPr txBox="1"/>
          <p:nvPr/>
        </p:nvSpPr>
        <p:spPr>
          <a:xfrm>
            <a:off x="9791501" y="6011429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Integrating cell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C92218B-830C-479A-AEC9-AC24DAF3A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959" y="3839426"/>
            <a:ext cx="2162477" cy="217200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AD58F59-241D-4A81-93B0-C32162ECF6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317" y="1154601"/>
            <a:ext cx="18478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41007"/>
      </p:ext>
    </p:extLst>
  </p:cSld>
  <p:clrMapOvr>
    <a:masterClrMapping/>
  </p:clrMapOvr>
</p:sld>
</file>

<file path=ppt/theme/theme1.xml><?xml version="1.0" encoding="utf-8"?>
<a:theme xmlns:a="http://schemas.openxmlformats.org/drawingml/2006/main" name="KIT-PPT_Master_en_2016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KIT-PPT_Master_en_2016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793</Words>
  <Application>Microsoft Office PowerPoint</Application>
  <PresentationFormat>Breitbild</PresentationFormat>
  <Paragraphs>111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KIT-PPT_Master_en_2016</vt:lpstr>
      <vt:lpstr>1_KIT-PPT_Master_en_2016</vt:lpstr>
      <vt:lpstr>PowerPoint-Präsentation</vt:lpstr>
      <vt:lpstr>Introduction</vt:lpstr>
      <vt:lpstr>HeiKa Project</vt:lpstr>
      <vt:lpstr>Test beam and currently evaluated chips</vt:lpstr>
      <vt:lpstr>Test-chip concepts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</dc:title>
  <dc:creator>aldi</dc:creator>
  <cp:lastModifiedBy>aldi</cp:lastModifiedBy>
  <cp:revision>729</cp:revision>
  <dcterms:created xsi:type="dcterms:W3CDTF">2018-09-25T07:08:04Z</dcterms:created>
  <dcterms:modified xsi:type="dcterms:W3CDTF">2020-03-04T17:30:28Z</dcterms:modified>
</cp:coreProperties>
</file>