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5" r:id="rId2"/>
    <p:sldId id="431" r:id="rId3"/>
    <p:sldId id="399" r:id="rId4"/>
    <p:sldId id="402" r:id="rId5"/>
    <p:sldId id="404" r:id="rId6"/>
    <p:sldId id="420" r:id="rId7"/>
    <p:sldId id="410" r:id="rId8"/>
    <p:sldId id="407" r:id="rId9"/>
    <p:sldId id="411" r:id="rId10"/>
    <p:sldId id="419" r:id="rId11"/>
    <p:sldId id="421" r:id="rId12"/>
    <p:sldId id="412" r:id="rId13"/>
    <p:sldId id="413" r:id="rId14"/>
    <p:sldId id="414" r:id="rId15"/>
    <p:sldId id="406" r:id="rId16"/>
    <p:sldId id="418" r:id="rId17"/>
    <p:sldId id="416" r:id="rId18"/>
    <p:sldId id="403" r:id="rId19"/>
    <p:sldId id="422" r:id="rId20"/>
    <p:sldId id="424" r:id="rId21"/>
    <p:sldId id="423" r:id="rId22"/>
    <p:sldId id="415" r:id="rId23"/>
    <p:sldId id="428" r:id="rId24"/>
    <p:sldId id="409" r:id="rId25"/>
    <p:sldId id="408" r:id="rId26"/>
    <p:sldId id="400" r:id="rId27"/>
    <p:sldId id="401" r:id="rId28"/>
    <p:sldId id="426" r:id="rId29"/>
    <p:sldId id="425" r:id="rId30"/>
    <p:sldId id="429" r:id="rId31"/>
    <p:sldId id="430" r:id="rId32"/>
    <p:sldId id="432" r:id="rId33"/>
    <p:sldId id="433" r:id="rId34"/>
    <p:sldId id="434" r:id="rId35"/>
    <p:sldId id="435" r:id="rId36"/>
    <p:sldId id="436" r:id="rId3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Ángela García Sanz" initials="ÁGS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99"/>
    <a:srgbClr val="C0000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75" autoAdjust="0"/>
  </p:normalViewPr>
  <p:slideViewPr>
    <p:cSldViewPr>
      <p:cViewPr varScale="1">
        <p:scale>
          <a:sx n="120" d="100"/>
          <a:sy n="120" d="100"/>
        </p:scale>
        <p:origin x="55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7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04946DF-4975-4919-9F53-A6393498ED6F}" type="datetimeFigureOut">
              <a:rPr lang="en-GB"/>
              <a:pPr>
                <a:defRPr/>
              </a:pPr>
              <a:t>16/03/2020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91D4E74-62C5-4E1F-A9B8-8508045D6FC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5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D93AC8-4DA6-4744-A836-F665BECFF98E}" type="datetimeFigureOut">
              <a:rPr lang="en-GB"/>
              <a:pPr>
                <a:defRPr/>
              </a:pPr>
              <a:t>16/03/2020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7F0E5B5-8C1E-427C-8B43-5C98F1169A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8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s-E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png" descr="EUROFUSION PowerPoint MASTER DECKBLAT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altLang="es-E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496944" cy="1296144"/>
          </a:xfrm>
        </p:spPr>
        <p:txBody>
          <a:bodyPr anchor="t">
            <a:noAutofit/>
          </a:bodyPr>
          <a:lstStyle>
            <a:lvl1pPr algn="l">
              <a:defRPr sz="3600" b="1" baseline="0"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4392488" cy="432048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pl-PL" dirty="0" smtClean="0"/>
          </a:p>
        </p:txBody>
      </p:sp>
      <p:grpSp>
        <p:nvGrpSpPr>
          <p:cNvPr id="8" name="Grupa 7"/>
          <p:cNvGrpSpPr/>
          <p:nvPr userDrawn="1"/>
        </p:nvGrpSpPr>
        <p:grpSpPr>
          <a:xfrm>
            <a:off x="-10143" y="5479740"/>
            <a:ext cx="4927177" cy="1308517"/>
            <a:chOff x="-10143" y="5479740"/>
            <a:chExt cx="4927177" cy="1308517"/>
          </a:xfrm>
        </p:grpSpPr>
        <p:pic>
          <p:nvPicPr>
            <p:cNvPr id="9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43" y="5517234"/>
              <a:ext cx="2267744" cy="376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Logo CEA 2012 © CE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335" y="5952871"/>
              <a:ext cx="481348" cy="39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https://www.sckcen.be/~/media/Images/Public/Logos/logosckbannerEN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6381328"/>
              <a:ext cx="3445151" cy="40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ostokąt 12"/>
            <p:cNvSpPr/>
            <p:nvPr/>
          </p:nvSpPr>
          <p:spPr>
            <a:xfrm>
              <a:off x="880822" y="6334439"/>
              <a:ext cx="2321299" cy="406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Picture 12" descr="http://www.irb.hr/extension/ez_irb/design/irb/images/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24" y="6373597"/>
              <a:ext cx="466724" cy="3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http://www.vtt.fi/_catalogs/masterpage/vtt/images/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058" y="6412406"/>
              <a:ext cx="818694" cy="28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http://wigner.mta.hu/sites/all/modules/wignerblokk/images/header_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124" y="5986791"/>
              <a:ext cx="802596" cy="287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 descr="http://www.lei.lt/_img/lei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555" y="6400199"/>
              <a:ext cx="1126318" cy="27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615" y="5953732"/>
              <a:ext cx="661045" cy="396627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" y="5967341"/>
              <a:ext cx="895545" cy="378720"/>
            </a:xfrm>
            <a:prstGeom prst="rect">
              <a:avLst/>
            </a:prstGeom>
          </p:spPr>
        </p:pic>
        <p:pic>
          <p:nvPicPr>
            <p:cNvPr id="19" name="Picture 2" descr="http://www.enea.it/logo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746" y="5564327"/>
              <a:ext cx="2592288" cy="35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www.kit.edu/img/intern/logo_de_163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479740"/>
              <a:ext cx="807215" cy="42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5986791"/>
              <a:ext cx="742682" cy="317328"/>
            </a:xfrm>
            <a:prstGeom prst="rect">
              <a:avLst/>
            </a:prstGeom>
          </p:spPr>
        </p:pic>
      </p:grpSp>
      <p:sp>
        <p:nvSpPr>
          <p:cNvPr id="22" name="1 Rectángulo"/>
          <p:cNvSpPr/>
          <p:nvPr userDrawn="1"/>
        </p:nvSpPr>
        <p:spPr>
          <a:xfrm>
            <a:off x="1835696" y="3284984"/>
            <a:ext cx="705870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2000" dirty="0" smtClean="0"/>
              <a:t>Input to IDCM#19 </a:t>
            </a:r>
            <a:r>
              <a:rPr lang="en-US" sz="2000" dirty="0" smtClean="0"/>
              <a:t>on Action 17-4, </a:t>
            </a:r>
            <a:r>
              <a:rPr lang="en-US" sz="2000" dirty="0" smtClean="0"/>
              <a:t>Beam shutdown, </a:t>
            </a:r>
            <a:r>
              <a:rPr lang="it-IT" sz="2000" dirty="0" smtClean="0"/>
              <a:t>25-Feb-2020</a:t>
            </a:r>
            <a:r>
              <a:rPr lang="pl-PL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625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15888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147" y="163488"/>
            <a:ext cx="6844245" cy="457200"/>
          </a:xfrm>
        </p:spPr>
        <p:txBody>
          <a:bodyPr>
            <a:noAutofit/>
          </a:bodyPr>
          <a:lstStyle>
            <a:lvl1pPr algn="ctr">
              <a:lnSpc>
                <a:spcPts val="3200"/>
              </a:lnSpc>
              <a:defRPr sz="28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3" y="6525344"/>
            <a:ext cx="8239125" cy="268287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dirty="0" smtClean="0"/>
              <a:t>F. Arbeiter</a:t>
            </a:r>
            <a:r>
              <a:rPr lang="pl-PL" dirty="0" smtClean="0"/>
              <a:t> </a:t>
            </a:r>
            <a:r>
              <a:rPr lang="en-GB" dirty="0" smtClean="0"/>
              <a:t>| Signals to effect beam shutdown| </a:t>
            </a:r>
            <a:r>
              <a:rPr lang="it-IT" dirty="0" smtClean="0"/>
              <a:t>25-Feb-2020</a:t>
            </a:r>
            <a:r>
              <a:rPr lang="pl-PL" dirty="0" smtClean="0"/>
              <a:t> </a:t>
            </a:r>
            <a:r>
              <a:rPr lang="en-GB" dirty="0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60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738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title style</a:t>
            </a:r>
            <a:endParaRPr lang="en-GB" altLang="es-E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dirty="0" smtClean="0"/>
              <a:t>Click to edit Master text styles</a:t>
            </a:r>
          </a:p>
          <a:p>
            <a:pPr lvl="1"/>
            <a:r>
              <a:rPr lang="en-US" altLang="es-ES" dirty="0" smtClean="0"/>
              <a:t>Second level</a:t>
            </a:r>
          </a:p>
          <a:p>
            <a:pPr lvl="2"/>
            <a:r>
              <a:rPr lang="en-US" altLang="es-ES" dirty="0" smtClean="0"/>
              <a:t>Third level</a:t>
            </a:r>
          </a:p>
          <a:p>
            <a:pPr lvl="3"/>
            <a:r>
              <a:rPr lang="en-US" altLang="es-ES" dirty="0" smtClean="0"/>
              <a:t>Fourth level</a:t>
            </a:r>
          </a:p>
          <a:p>
            <a:pPr lvl="4"/>
            <a:r>
              <a:rPr lang="en-US" altLang="es-ES" dirty="0" smtClean="0"/>
              <a:t>Fifth level</a:t>
            </a:r>
            <a:endParaRPr lang="en-GB" altLang="es-E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8FD0FA-3FA7-4D0C-B286-1790BE42FDDC}" type="datetimeFigureOut">
              <a:rPr lang="en-GB" smtClean="0"/>
              <a:pPr>
                <a:defRPr/>
              </a:pPr>
              <a:t>16/03/2020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2BFE7A-63C3-4696-BA76-19E63631F2AF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7.png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864350" y="6126163"/>
            <a:ext cx="178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2000" dirty="0">
                <a:solidFill>
                  <a:schemeClr val="bg1"/>
                </a:solidFill>
                <a:latin typeface="Times New Roman" pitchFamily="18" charset="0"/>
              </a:rPr>
              <a:t>February 2005</a:t>
            </a:r>
          </a:p>
        </p:txBody>
      </p:sp>
      <p:sp>
        <p:nvSpPr>
          <p:cNvPr id="16" name="Tytuł 15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96944" cy="1080120"/>
          </a:xfrm>
        </p:spPr>
        <p:txBody>
          <a:bodyPr/>
          <a:lstStyle/>
          <a:p>
            <a:r>
              <a:rPr lang="en-US" dirty="0" smtClean="0"/>
              <a:t>Detection of beam shutdown conditions in TS/LS/AS</a:t>
            </a:r>
            <a:endParaRPr lang="pl-PL" dirty="0"/>
          </a:p>
        </p:txBody>
      </p:sp>
      <p:sp>
        <p:nvSpPr>
          <p:cNvPr id="19" name="Podtytuł 18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5616624" cy="432048"/>
          </a:xfrm>
        </p:spPr>
        <p:txBody>
          <a:bodyPr/>
          <a:lstStyle/>
          <a:p>
            <a:r>
              <a:rPr lang="pl-PL" dirty="0" smtClean="0"/>
              <a:t>Arbeiter</a:t>
            </a:r>
            <a:r>
              <a:rPr lang="de-DE" dirty="0" smtClean="0"/>
              <a:t> et al.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Scenarios </a:t>
            </a:r>
            <a:r>
              <a:rPr lang="de-DE" dirty="0" err="1" smtClean="0"/>
              <a:t>concerning</a:t>
            </a:r>
            <a:r>
              <a:rPr lang="de-DE" dirty="0" smtClean="0"/>
              <a:t> AS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aphicFrame>
        <p:nvGraphicFramePr>
          <p:cNvPr id="9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386396"/>
              </p:ext>
            </p:extLst>
          </p:nvPr>
        </p:nvGraphicFramePr>
        <p:xfrm>
          <a:off x="69627" y="870688"/>
          <a:ext cx="8822853" cy="60271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1973">
                  <a:extLst>
                    <a:ext uri="{9D8B030D-6E8A-4147-A177-3AD203B41FA5}">
                      <a16:colId xmlns:a16="http://schemas.microsoft.com/office/drawing/2014/main" val="1435998536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1917132473"/>
                    </a:ext>
                  </a:extLst>
                </a:gridCol>
              </a:tblGrid>
              <a:tr h="39011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N.</a:t>
                      </a:r>
                      <a:endParaRPr lang="en-GB" sz="18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Description</a:t>
                      </a:r>
                      <a:endParaRPr lang="en-GB" sz="18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9335"/>
                  </a:ext>
                </a:extLst>
              </a:tr>
              <a:tr h="707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BSSc</a:t>
                      </a:r>
                      <a:r>
                        <a:rPr lang="it-IT" sz="1800" dirty="0" smtClean="0"/>
                        <a:t/>
                      </a:r>
                      <a:br>
                        <a:rPr lang="it-IT" sz="1800" dirty="0" smtClean="0"/>
                      </a:br>
                      <a:r>
                        <a:rPr lang="it-IT" sz="1800" dirty="0" smtClean="0"/>
                        <a:t>AS01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RAS#12, LAF1, Cooling water ingress in the accelerator beam duct, Category III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322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AS02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RAS#13, VAF, Loss of vacuum in beam duct and air ingress, Category	III</a:t>
                      </a:r>
                    </a:p>
                    <a:p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892092"/>
                  </a:ext>
                </a:extLst>
              </a:tr>
              <a:tr h="390111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BSSc</a:t>
                      </a:r>
                      <a:r>
                        <a:rPr lang="en-GB" sz="1800" dirty="0" smtClean="0"/>
                        <a:t/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AS03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RAS#14, GAF, Loss of D2 or H2 into the Accelerator Vault due to rupture of gas supply system, Category III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937773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AS04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RAS#15, VIS, Loss of vacuum in ion source due to containment rupture, Category III</a:t>
                      </a:r>
                      <a:endParaRPr lang="it-IT" sz="1800" dirty="0" smtClean="0"/>
                    </a:p>
                    <a:p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8525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AS05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Overpower on beam scrapers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69212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BSSc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99289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50082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00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94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Part II : </a:t>
            </a:r>
            <a:r>
              <a:rPr lang="de-DE" sz="4400" dirty="0" err="1" smtClean="0"/>
              <a:t>Discussion</a:t>
            </a:r>
            <a:r>
              <a:rPr lang="de-DE" sz="4400" dirty="0" smtClean="0"/>
              <a:t> of </a:t>
            </a:r>
            <a:r>
              <a:rPr lang="de-DE" sz="4400" dirty="0" err="1" smtClean="0"/>
              <a:t>selected</a:t>
            </a:r>
            <a:r>
              <a:rPr lang="de-DE" sz="4400" dirty="0" smtClean="0"/>
              <a:t> (non </a:t>
            </a:r>
            <a:r>
              <a:rPr lang="de-DE" sz="4400" dirty="0" err="1" smtClean="0"/>
              <a:t>conventional</a:t>
            </a:r>
            <a:r>
              <a:rPr lang="de-DE" sz="4400" dirty="0" smtClean="0"/>
              <a:t>) </a:t>
            </a:r>
            <a:r>
              <a:rPr lang="de-DE" sz="4400" dirty="0" err="1" smtClean="0"/>
              <a:t>detection</a:t>
            </a:r>
            <a:r>
              <a:rPr lang="de-DE" sz="4400" dirty="0" smtClean="0"/>
              <a:t> </a:t>
            </a:r>
            <a:r>
              <a:rPr lang="de-DE" sz="4400" dirty="0" err="1" smtClean="0"/>
              <a:t>methods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84306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Transient </a:t>
            </a:r>
            <a:r>
              <a:rPr lang="de-DE" dirty="0" err="1" smtClean="0"/>
              <a:t>temperature</a:t>
            </a:r>
            <a:r>
              <a:rPr lang="de-DE" dirty="0" smtClean="0"/>
              <a:t> time </a:t>
            </a:r>
            <a:r>
              <a:rPr lang="de-DE" dirty="0" err="1" smtClean="0"/>
              <a:t>scales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Surface-</a:t>
            </a:r>
            <a:r>
              <a:rPr lang="de-DE" sz="2000" dirty="0" err="1" smtClean="0"/>
              <a:t>heated</a:t>
            </a:r>
            <a:r>
              <a:rPr lang="de-DE" sz="2000" dirty="0" smtClean="0"/>
              <a:t> </a:t>
            </a:r>
            <a:r>
              <a:rPr lang="de-DE" sz="2000" dirty="0" err="1" smtClean="0"/>
              <a:t>object</a:t>
            </a:r>
            <a:r>
              <a:rPr lang="de-DE" sz="2000" dirty="0" smtClean="0"/>
              <a:t>:</a:t>
            </a:r>
          </a:p>
          <a:p>
            <a:pPr lvl="1"/>
            <a:r>
              <a:rPr lang="de-DE" sz="1600" dirty="0" err="1" smtClean="0"/>
              <a:t>steady</a:t>
            </a:r>
            <a:r>
              <a:rPr lang="de-DE" sz="1600" dirty="0" smtClean="0"/>
              <a:t> </a:t>
            </a:r>
            <a:r>
              <a:rPr lang="de-DE" sz="1600" dirty="0" err="1" smtClean="0"/>
              <a:t>state</a:t>
            </a:r>
            <a:r>
              <a:rPr lang="de-DE" sz="1600" dirty="0" smtClean="0"/>
              <a:t> </a:t>
            </a:r>
            <a:r>
              <a:rPr lang="de-DE" sz="1600" dirty="0" err="1" smtClean="0"/>
              <a:t>level</a:t>
            </a:r>
            <a:r>
              <a:rPr lang="de-DE" sz="1600" dirty="0" smtClean="0"/>
              <a:t>: </a:t>
            </a:r>
            <a:r>
              <a:rPr lang="de-DE" sz="1600" dirty="0" err="1" smtClean="0"/>
              <a:t>T</a:t>
            </a:r>
            <a:r>
              <a:rPr lang="de-DE" sz="1600" baseline="-25000" dirty="0" err="1" smtClean="0"/>
              <a:t>steady</a:t>
            </a:r>
            <a:r>
              <a:rPr lang="de-DE" sz="1600" dirty="0" err="1" smtClean="0"/>
              <a:t>-T</a:t>
            </a:r>
            <a:r>
              <a:rPr lang="de-DE" sz="1600" baseline="-25000" dirty="0" err="1" smtClean="0"/>
              <a:t>coolant</a:t>
            </a:r>
            <a:r>
              <a:rPr lang="de-DE" sz="1600" dirty="0" smtClean="0"/>
              <a:t> = q‘‘ * (1/</a:t>
            </a:r>
            <a:r>
              <a:rPr lang="de-DE" sz="1600" dirty="0" err="1" smtClean="0"/>
              <a:t>HTC</a:t>
            </a:r>
            <a:r>
              <a:rPr lang="de-DE" sz="1600" baseline="-25000" dirty="0" err="1" smtClean="0"/>
              <a:t>fw</a:t>
            </a:r>
            <a:r>
              <a:rPr lang="de-DE" sz="1600" dirty="0" smtClean="0"/>
              <a:t> + s/</a:t>
            </a:r>
            <a:r>
              <a:rPr lang="de-DE" sz="1600" dirty="0" smtClean="0">
                <a:latin typeface="Symbol" panose="05050102010706020507" pitchFamily="18" charset="2"/>
              </a:rPr>
              <a:t>l</a:t>
            </a:r>
            <a:r>
              <a:rPr lang="de-DE" sz="1600" dirty="0" smtClean="0"/>
              <a:t>)	       </a:t>
            </a:r>
            <a:br>
              <a:rPr lang="de-DE" sz="1600" dirty="0" smtClean="0"/>
            </a:br>
            <a:r>
              <a:rPr lang="de-DE" sz="1600" i="1" dirty="0" smtClean="0">
                <a:sym typeface="Wingdings" panose="05000000000000000000" pitchFamily="2" charset="2"/>
              </a:rPr>
              <a:t>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increases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with</a:t>
            </a:r>
            <a:r>
              <a:rPr lang="de-DE" sz="1600" i="1" dirty="0" smtClean="0"/>
              <a:t> q‘‘, s, </a:t>
            </a:r>
            <a:r>
              <a:rPr lang="de-DE" sz="1600" i="1" dirty="0" err="1" smtClean="0"/>
              <a:t>decreases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with</a:t>
            </a:r>
            <a:r>
              <a:rPr lang="de-DE" sz="1600" i="1" dirty="0" smtClean="0"/>
              <a:t> HTC</a:t>
            </a:r>
            <a:endParaRPr lang="de-DE" sz="1600" i="1" dirty="0"/>
          </a:p>
          <a:p>
            <a:pPr lvl="1"/>
            <a:r>
              <a:rPr lang="de-DE" sz="1600" dirty="0" smtClean="0"/>
              <a:t>time-</a:t>
            </a:r>
            <a:r>
              <a:rPr lang="de-DE" sz="1600" dirty="0" err="1" smtClean="0"/>
              <a:t>constant</a:t>
            </a:r>
            <a:r>
              <a:rPr lang="de-DE" sz="1600" dirty="0" smtClean="0"/>
              <a:t>: </a:t>
            </a:r>
            <a:r>
              <a:rPr lang="de-DE" sz="1600" dirty="0" smtClean="0">
                <a:latin typeface="Symbol" panose="05050102010706020507" pitchFamily="18" charset="2"/>
              </a:rPr>
              <a:t>t</a:t>
            </a:r>
            <a:r>
              <a:rPr lang="de-DE" sz="1600" dirty="0" smtClean="0"/>
              <a:t>=(s*</a:t>
            </a:r>
            <a:r>
              <a:rPr lang="de-DE" sz="1600" dirty="0" smtClean="0">
                <a:latin typeface="Symbol" panose="05050102010706020507" pitchFamily="18" charset="2"/>
              </a:rPr>
              <a:t>r</a:t>
            </a:r>
            <a:r>
              <a:rPr lang="de-DE" sz="1600" dirty="0" smtClean="0"/>
              <a:t>*c)/k = (</a:t>
            </a:r>
            <a:r>
              <a:rPr lang="de-DE" sz="1600" dirty="0"/>
              <a:t>s*</a:t>
            </a:r>
            <a:r>
              <a:rPr lang="de-DE" sz="1600" dirty="0">
                <a:latin typeface="Symbol" panose="05050102010706020507" pitchFamily="18" charset="2"/>
              </a:rPr>
              <a:t>r</a:t>
            </a:r>
            <a:r>
              <a:rPr lang="de-DE" sz="1600" dirty="0"/>
              <a:t>*c)</a:t>
            </a:r>
            <a:r>
              <a:rPr lang="de-DE" sz="1600" dirty="0" smtClean="0"/>
              <a:t> </a:t>
            </a:r>
            <a:r>
              <a:rPr lang="de-DE" sz="1600" dirty="0"/>
              <a:t>* (1/</a:t>
            </a:r>
            <a:r>
              <a:rPr lang="de-DE" sz="1600" dirty="0" err="1"/>
              <a:t>HTC</a:t>
            </a:r>
            <a:r>
              <a:rPr lang="de-DE" sz="1600" baseline="-25000" dirty="0" err="1"/>
              <a:t>fw</a:t>
            </a:r>
            <a:r>
              <a:rPr lang="de-DE" sz="1600" dirty="0"/>
              <a:t> + s/</a:t>
            </a:r>
            <a:r>
              <a:rPr lang="de-DE" sz="1600" dirty="0">
                <a:latin typeface="Symbol" panose="05050102010706020507" pitchFamily="18" charset="2"/>
              </a:rPr>
              <a:t>l</a:t>
            </a:r>
            <a:r>
              <a:rPr lang="de-DE" sz="1600" dirty="0" smtClean="0"/>
              <a:t>)      </a:t>
            </a:r>
            <a:br>
              <a:rPr lang="de-DE" sz="1600" dirty="0" smtClean="0"/>
            </a:br>
            <a:r>
              <a:rPr lang="de-DE" sz="1600" i="1" dirty="0" smtClean="0">
                <a:sym typeface="Wingdings" panose="05000000000000000000" pitchFamily="2" charset="2"/>
              </a:rPr>
              <a:t>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increases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with</a:t>
            </a:r>
            <a:r>
              <a:rPr lang="de-DE" sz="1600" i="1" dirty="0" smtClean="0"/>
              <a:t> s, </a:t>
            </a:r>
            <a:r>
              <a:rPr lang="de-DE" sz="1600" i="1" dirty="0" smtClean="0">
                <a:latin typeface="Symbol" panose="05050102010706020507" pitchFamily="18" charset="2"/>
              </a:rPr>
              <a:t>r, </a:t>
            </a:r>
            <a:r>
              <a:rPr lang="de-DE" sz="1600" i="1" dirty="0" smtClean="0"/>
              <a:t>c, </a:t>
            </a:r>
            <a:r>
              <a:rPr lang="de-DE" sz="1600" i="1" dirty="0" err="1" smtClean="0"/>
              <a:t>decreases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with</a:t>
            </a:r>
            <a:r>
              <a:rPr lang="de-DE" sz="1600" i="1" dirty="0" smtClean="0"/>
              <a:t> HTC</a:t>
            </a:r>
            <a:endParaRPr lang="de-DE" sz="1600" i="1" dirty="0"/>
          </a:p>
          <a:p>
            <a:pPr marL="0" indent="0">
              <a:buNone/>
            </a:pPr>
            <a:r>
              <a:rPr lang="de-DE" sz="2000" dirty="0" err="1" smtClean="0"/>
              <a:t>Volumetric</a:t>
            </a:r>
            <a:r>
              <a:rPr lang="de-DE" sz="2000" dirty="0" err="1"/>
              <a:t>-</a:t>
            </a:r>
            <a:r>
              <a:rPr lang="de-DE" sz="2000" dirty="0" err="1" smtClean="0"/>
              <a:t>heated</a:t>
            </a:r>
            <a:r>
              <a:rPr lang="de-DE" sz="2000" dirty="0" smtClean="0"/>
              <a:t> </a:t>
            </a:r>
            <a:r>
              <a:rPr lang="de-DE" sz="2000" dirty="0" err="1" smtClean="0"/>
              <a:t>object</a:t>
            </a:r>
            <a:r>
              <a:rPr lang="de-DE" sz="2000" dirty="0" smtClean="0"/>
              <a:t>:</a:t>
            </a:r>
          </a:p>
          <a:p>
            <a:pPr lvl="1"/>
            <a:r>
              <a:rPr lang="de-DE" sz="1600" dirty="0" err="1"/>
              <a:t>steady</a:t>
            </a:r>
            <a:r>
              <a:rPr lang="de-DE" sz="1600" dirty="0"/>
              <a:t> </a:t>
            </a:r>
            <a:r>
              <a:rPr lang="de-DE" sz="1600" dirty="0" err="1" smtClean="0"/>
              <a:t>state</a:t>
            </a:r>
            <a:r>
              <a:rPr lang="de-DE" sz="1600" dirty="0" smtClean="0"/>
              <a:t> </a:t>
            </a:r>
            <a:r>
              <a:rPr lang="de-DE" sz="1600" dirty="0" err="1" smtClean="0"/>
              <a:t>level</a:t>
            </a:r>
            <a:r>
              <a:rPr lang="de-DE" sz="1600" dirty="0" smtClean="0"/>
              <a:t>: </a:t>
            </a:r>
            <a:r>
              <a:rPr lang="de-DE" sz="1600" dirty="0" err="1"/>
              <a:t>T</a:t>
            </a:r>
            <a:r>
              <a:rPr lang="de-DE" sz="1600" baseline="-25000" dirty="0" err="1"/>
              <a:t>steady</a:t>
            </a:r>
            <a:r>
              <a:rPr lang="de-DE" sz="1600" dirty="0" err="1"/>
              <a:t>-T</a:t>
            </a:r>
            <a:r>
              <a:rPr lang="de-DE" sz="1600" baseline="-25000" dirty="0" err="1"/>
              <a:t>coolant</a:t>
            </a:r>
            <a:r>
              <a:rPr lang="de-DE" sz="1600" dirty="0"/>
              <a:t> = q</a:t>
            </a:r>
            <a:r>
              <a:rPr lang="de-DE" sz="1600" dirty="0" smtClean="0"/>
              <a:t>‘‘‘*s </a:t>
            </a:r>
            <a:r>
              <a:rPr lang="de-DE" sz="1600" dirty="0"/>
              <a:t>* (1/</a:t>
            </a:r>
            <a:r>
              <a:rPr lang="de-DE" sz="1600" dirty="0" err="1"/>
              <a:t>HTC</a:t>
            </a:r>
            <a:r>
              <a:rPr lang="de-DE" sz="1600" baseline="-25000" dirty="0" err="1"/>
              <a:t>fw</a:t>
            </a:r>
            <a:r>
              <a:rPr lang="de-DE" sz="1600" dirty="0"/>
              <a:t> + s/</a:t>
            </a:r>
            <a:r>
              <a:rPr lang="de-DE" sz="1600" dirty="0">
                <a:latin typeface="Symbol" panose="05050102010706020507" pitchFamily="18" charset="2"/>
              </a:rPr>
              <a:t>l</a:t>
            </a:r>
            <a:r>
              <a:rPr lang="de-DE" sz="1600" dirty="0" smtClean="0"/>
              <a:t>)</a:t>
            </a:r>
            <a:r>
              <a:rPr lang="de-DE" sz="1600" dirty="0"/>
              <a:t>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i="1" dirty="0" smtClean="0">
                <a:sym typeface="Wingdings" panose="05000000000000000000" pitchFamily="2" charset="2"/>
              </a:rPr>
              <a:t></a:t>
            </a:r>
            <a:r>
              <a:rPr lang="de-DE" sz="1600" i="1" dirty="0" smtClean="0"/>
              <a:t> </a:t>
            </a:r>
            <a:r>
              <a:rPr lang="de-DE" sz="1600" i="1" dirty="0" err="1"/>
              <a:t>increases</a:t>
            </a:r>
            <a:r>
              <a:rPr lang="de-DE" sz="1600" i="1" dirty="0"/>
              <a:t> </a:t>
            </a:r>
            <a:r>
              <a:rPr lang="de-DE" sz="1600" i="1" dirty="0" err="1"/>
              <a:t>with</a:t>
            </a:r>
            <a:r>
              <a:rPr lang="de-DE" sz="1600" i="1" dirty="0"/>
              <a:t> q‘‘, </a:t>
            </a:r>
            <a:r>
              <a:rPr lang="de-DE" sz="1600" b="1" i="1" dirty="0"/>
              <a:t>s</a:t>
            </a:r>
            <a:r>
              <a:rPr lang="de-DE" sz="1600" i="1" dirty="0"/>
              <a:t>, </a:t>
            </a:r>
            <a:r>
              <a:rPr lang="de-DE" sz="1600" i="1" dirty="0" err="1"/>
              <a:t>decreases</a:t>
            </a:r>
            <a:r>
              <a:rPr lang="de-DE" sz="1600" i="1" dirty="0"/>
              <a:t> </a:t>
            </a:r>
            <a:r>
              <a:rPr lang="de-DE" sz="1600" i="1" dirty="0" err="1"/>
              <a:t>with</a:t>
            </a:r>
            <a:r>
              <a:rPr lang="de-DE" sz="1600" i="1" dirty="0"/>
              <a:t> </a:t>
            </a:r>
            <a:r>
              <a:rPr lang="de-DE" sz="1600" i="1" dirty="0" smtClean="0"/>
              <a:t>HTC</a:t>
            </a:r>
            <a:endParaRPr lang="de-DE" sz="1600" i="1" dirty="0"/>
          </a:p>
          <a:p>
            <a:pPr lvl="1"/>
            <a:r>
              <a:rPr lang="de-DE" sz="1600" dirty="0"/>
              <a:t>time-</a:t>
            </a:r>
            <a:r>
              <a:rPr lang="de-DE" sz="1600" dirty="0" err="1"/>
              <a:t>constant</a:t>
            </a:r>
            <a:r>
              <a:rPr lang="de-DE" sz="1600" dirty="0"/>
              <a:t>: </a:t>
            </a:r>
            <a:r>
              <a:rPr lang="de-DE" sz="1600" dirty="0">
                <a:latin typeface="Symbol" panose="05050102010706020507" pitchFamily="18" charset="2"/>
              </a:rPr>
              <a:t>t</a:t>
            </a:r>
            <a:r>
              <a:rPr lang="de-DE" sz="1600" dirty="0"/>
              <a:t>=(s*</a:t>
            </a:r>
            <a:r>
              <a:rPr lang="de-DE" sz="1600" dirty="0">
                <a:latin typeface="Symbol" panose="05050102010706020507" pitchFamily="18" charset="2"/>
              </a:rPr>
              <a:t>r</a:t>
            </a:r>
            <a:r>
              <a:rPr lang="de-DE" sz="1600" dirty="0"/>
              <a:t>*c)/k = </a:t>
            </a:r>
            <a:r>
              <a:rPr lang="de-DE" sz="1600" dirty="0" smtClean="0"/>
              <a:t>(</a:t>
            </a:r>
            <a:r>
              <a:rPr lang="de-DE" sz="1600" dirty="0"/>
              <a:t>s*</a:t>
            </a:r>
            <a:r>
              <a:rPr lang="de-DE" sz="1600" dirty="0">
                <a:latin typeface="Symbol" panose="05050102010706020507" pitchFamily="18" charset="2"/>
              </a:rPr>
              <a:t>r</a:t>
            </a:r>
            <a:r>
              <a:rPr lang="de-DE" sz="1600" dirty="0"/>
              <a:t>*c) * (1/</a:t>
            </a:r>
            <a:r>
              <a:rPr lang="de-DE" sz="1600" dirty="0" err="1"/>
              <a:t>HTC</a:t>
            </a:r>
            <a:r>
              <a:rPr lang="de-DE" sz="1600" baseline="-25000" dirty="0" err="1"/>
              <a:t>fw</a:t>
            </a:r>
            <a:r>
              <a:rPr lang="de-DE" sz="1600" dirty="0"/>
              <a:t> + s/</a:t>
            </a:r>
            <a:r>
              <a:rPr lang="de-DE" sz="1600" dirty="0">
                <a:latin typeface="Symbol" panose="05050102010706020507" pitchFamily="18" charset="2"/>
              </a:rPr>
              <a:t>l</a:t>
            </a:r>
            <a:r>
              <a:rPr lang="de-DE" sz="1600" dirty="0"/>
              <a:t>)   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i="1" dirty="0" smtClean="0">
                <a:sym typeface="Wingdings" panose="05000000000000000000" pitchFamily="2" charset="2"/>
              </a:rPr>
              <a:t> </a:t>
            </a:r>
            <a:r>
              <a:rPr lang="de-DE" sz="1600" i="1" dirty="0" err="1" smtClean="0"/>
              <a:t>increases</a:t>
            </a:r>
            <a:r>
              <a:rPr lang="de-DE" sz="1600" i="1" dirty="0" smtClean="0"/>
              <a:t> </a:t>
            </a:r>
            <a:r>
              <a:rPr lang="de-DE" sz="1600" i="1" dirty="0" err="1"/>
              <a:t>with</a:t>
            </a:r>
            <a:r>
              <a:rPr lang="de-DE" sz="1600" i="1" dirty="0"/>
              <a:t> s, </a:t>
            </a:r>
            <a:r>
              <a:rPr lang="de-DE" sz="1600" i="1" dirty="0">
                <a:latin typeface="Symbol" panose="05050102010706020507" pitchFamily="18" charset="2"/>
              </a:rPr>
              <a:t>r, </a:t>
            </a:r>
            <a:r>
              <a:rPr lang="de-DE" sz="1600" i="1" dirty="0"/>
              <a:t>c, </a:t>
            </a:r>
            <a:r>
              <a:rPr lang="de-DE" sz="1600" i="1" dirty="0" err="1"/>
              <a:t>decreases</a:t>
            </a:r>
            <a:r>
              <a:rPr lang="de-DE" sz="1600" i="1" dirty="0"/>
              <a:t> </a:t>
            </a:r>
            <a:r>
              <a:rPr lang="de-DE" sz="1600" i="1" dirty="0" err="1"/>
              <a:t>with</a:t>
            </a:r>
            <a:r>
              <a:rPr lang="de-DE" sz="1600" i="1" dirty="0"/>
              <a:t> HTC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2000" dirty="0" err="1" smtClean="0">
                <a:sym typeface="Wingdings" panose="05000000000000000000" pitchFamily="2" charset="2"/>
              </a:rPr>
              <a:t>There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is</a:t>
            </a:r>
            <a:r>
              <a:rPr lang="de-DE" sz="2000" dirty="0" smtClean="0">
                <a:sym typeface="Wingdings" panose="05000000000000000000" pitchFamily="2" charset="2"/>
              </a:rPr>
              <a:t> a trade-off </a:t>
            </a:r>
            <a:r>
              <a:rPr lang="de-DE" sz="2000" dirty="0" err="1" smtClean="0">
                <a:sym typeface="Wingdings" panose="05000000000000000000" pitchFamily="2" charset="2"/>
              </a:rPr>
              <a:t>between</a:t>
            </a:r>
            <a:r>
              <a:rPr lang="de-DE" sz="2000" dirty="0" smtClean="0">
                <a:sym typeface="Wingdings" panose="05000000000000000000" pitchFamily="2" charset="2"/>
              </a:rPr>
              <a:t> high </a:t>
            </a:r>
            <a:r>
              <a:rPr lang="de-DE" sz="2000" dirty="0" err="1" smtClean="0">
                <a:sym typeface="Wingdings" panose="05000000000000000000" pitchFamily="2" charset="2"/>
              </a:rPr>
              <a:t>signal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level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and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short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response</a:t>
            </a:r>
            <a:r>
              <a:rPr lang="de-DE" sz="2000" dirty="0" smtClean="0">
                <a:sym typeface="Wingdings" panose="05000000000000000000" pitchFamily="2" charset="2"/>
              </a:rPr>
              <a:t> time</a:t>
            </a:r>
          </a:p>
          <a:p>
            <a:pPr>
              <a:buFont typeface="Wingdings" panose="05000000000000000000" pitchFamily="2" charset="2"/>
              <a:buChar char="è"/>
            </a:pPr>
            <a:endParaRPr lang="de-DE" sz="2000" dirty="0"/>
          </a:p>
          <a:p>
            <a:pPr marL="0" indent="0">
              <a:buNone/>
            </a:pPr>
            <a:r>
              <a:rPr lang="de-DE" sz="2000" dirty="0" err="1" smtClean="0"/>
              <a:t>Usable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detection</a:t>
            </a:r>
            <a:r>
              <a:rPr lang="de-DE" sz="2000" dirty="0" smtClean="0"/>
              <a:t>? :</a:t>
            </a:r>
          </a:p>
          <a:p>
            <a:r>
              <a:rPr lang="de-DE" sz="1800" dirty="0" smtClean="0"/>
              <a:t>Time-</a:t>
            </a:r>
            <a:r>
              <a:rPr lang="de-DE" sz="1800" dirty="0" err="1" smtClean="0"/>
              <a:t>scale</a:t>
            </a:r>
            <a:r>
              <a:rPr lang="de-DE" sz="1800" dirty="0"/>
              <a:t> </a:t>
            </a:r>
            <a:r>
              <a:rPr lang="de-DE" sz="1800" dirty="0" smtClean="0"/>
              <a:t>of </a:t>
            </a:r>
            <a:r>
              <a:rPr lang="de-DE" sz="1800" dirty="0" err="1" smtClean="0"/>
              <a:t>sensing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+ </a:t>
            </a:r>
            <a:r>
              <a:rPr lang="de-DE" sz="1800" dirty="0" err="1" smtClean="0"/>
              <a:t>reaction</a:t>
            </a:r>
            <a:r>
              <a:rPr lang="de-DE" sz="1800" dirty="0" smtClean="0"/>
              <a:t> time of counter-</a:t>
            </a:r>
            <a:r>
              <a:rPr lang="de-DE" sz="1800" dirty="0" err="1" smtClean="0"/>
              <a:t>measure</a:t>
            </a:r>
            <a:r>
              <a:rPr lang="de-DE" sz="1800" dirty="0" smtClean="0"/>
              <a:t> must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smaller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time </a:t>
            </a:r>
            <a:r>
              <a:rPr lang="de-DE" sz="1800" dirty="0" err="1" smtClean="0"/>
              <a:t>scale</a:t>
            </a:r>
            <a:r>
              <a:rPr lang="de-DE" sz="1800" dirty="0" smtClean="0"/>
              <a:t> (</a:t>
            </a:r>
            <a:r>
              <a:rPr lang="de-DE" sz="1800" dirty="0" err="1" smtClean="0"/>
              <a:t>grace</a:t>
            </a:r>
            <a:r>
              <a:rPr lang="de-DE" sz="1800" dirty="0" smtClean="0"/>
              <a:t> time) of </a:t>
            </a:r>
            <a:r>
              <a:rPr lang="de-DE" sz="1800" dirty="0" err="1" smtClean="0"/>
              <a:t>to-be-protected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endParaRPr lang="de-DE" sz="1800" dirty="0" smtClean="0"/>
          </a:p>
          <a:p>
            <a:r>
              <a:rPr lang="de-DE" sz="1800" dirty="0" smtClean="0"/>
              <a:t>Signal </a:t>
            </a:r>
            <a:r>
              <a:rPr lang="de-DE" sz="1800" dirty="0" err="1" smtClean="0"/>
              <a:t>level</a:t>
            </a:r>
            <a:r>
              <a:rPr lang="de-DE" sz="1800" dirty="0" smtClean="0"/>
              <a:t> </a:t>
            </a:r>
            <a:r>
              <a:rPr lang="de-DE" sz="1800" dirty="0" err="1" smtClean="0"/>
              <a:t>induced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to-be-detected</a:t>
            </a:r>
            <a:r>
              <a:rPr lang="de-DE" sz="1800" dirty="0" smtClean="0"/>
              <a:t> </a:t>
            </a:r>
            <a:r>
              <a:rPr lang="de-DE" sz="1800" dirty="0" err="1" smtClean="0"/>
              <a:t>event</a:t>
            </a:r>
            <a:r>
              <a:rPr lang="de-DE" sz="1800" dirty="0" smtClean="0"/>
              <a:t> must </a:t>
            </a:r>
            <a:r>
              <a:rPr lang="de-DE" sz="1800" dirty="0" err="1" smtClean="0"/>
              <a:t>be</a:t>
            </a:r>
            <a:r>
              <a:rPr lang="de-DE" sz="1800" dirty="0" smtClean="0"/>
              <a:t> larger </a:t>
            </a:r>
            <a:r>
              <a:rPr lang="de-DE" sz="1800" dirty="0" err="1" smtClean="0"/>
              <a:t>than</a:t>
            </a:r>
            <a:r>
              <a:rPr lang="de-DE" sz="1800" dirty="0" smtClean="0"/>
              <a:t> „</a:t>
            </a:r>
            <a:r>
              <a:rPr lang="de-DE" sz="1800" dirty="0" err="1" smtClean="0"/>
              <a:t>background</a:t>
            </a:r>
            <a:r>
              <a:rPr lang="de-DE" sz="1800" dirty="0" smtClean="0"/>
              <a:t>“ </a:t>
            </a:r>
            <a:r>
              <a:rPr lang="de-DE" sz="1800" dirty="0" err="1" smtClean="0"/>
              <a:t>changes</a:t>
            </a:r>
            <a:r>
              <a:rPr lang="de-DE" sz="1800" dirty="0" smtClean="0"/>
              <a:t> of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signal</a:t>
            </a:r>
            <a:r>
              <a:rPr lang="de-DE" sz="1800" dirty="0" smtClean="0"/>
              <a:t> (</a:t>
            </a:r>
            <a:r>
              <a:rPr lang="de-DE" sz="1800" dirty="0" err="1" smtClean="0"/>
              <a:t>drift</a:t>
            </a:r>
            <a:r>
              <a:rPr lang="de-DE" sz="1800" dirty="0" smtClean="0"/>
              <a:t>, </a:t>
            </a:r>
            <a:r>
              <a:rPr lang="de-DE" sz="1800" dirty="0" err="1" smtClean="0"/>
              <a:t>oscillation</a:t>
            </a:r>
            <a:r>
              <a:rPr lang="de-DE" sz="1800" dirty="0" smtClean="0"/>
              <a:t>, </a:t>
            </a:r>
            <a:r>
              <a:rPr lang="de-DE" sz="1800" dirty="0" err="1" smtClean="0"/>
              <a:t>noise</a:t>
            </a:r>
            <a:r>
              <a:rPr lang="de-DE" sz="1800" dirty="0" smtClean="0"/>
              <a:t>, …) OR must </a:t>
            </a:r>
            <a:r>
              <a:rPr lang="de-DE" sz="1800" dirty="0" err="1" smtClean="0"/>
              <a:t>exhibit</a:t>
            </a:r>
            <a:r>
              <a:rPr lang="de-DE" sz="1800" dirty="0" smtClean="0"/>
              <a:t> a </a:t>
            </a:r>
            <a:r>
              <a:rPr lang="de-DE" sz="1800" dirty="0" err="1" smtClean="0"/>
              <a:t>specific</a:t>
            </a:r>
            <a:r>
              <a:rPr lang="de-DE" sz="1800" dirty="0" smtClean="0"/>
              <a:t> „</a:t>
            </a:r>
            <a:r>
              <a:rPr lang="de-DE" sz="1800" dirty="0" err="1" smtClean="0"/>
              <a:t>fingerprint</a:t>
            </a:r>
            <a:r>
              <a:rPr lang="de-DE" sz="1800" dirty="0" smtClean="0"/>
              <a:t>“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detected</a:t>
            </a:r>
            <a:r>
              <a:rPr lang="de-DE" sz="1800" dirty="0" smtClean="0"/>
              <a:t> </a:t>
            </a:r>
            <a:r>
              <a:rPr lang="de-DE" sz="1800" dirty="0" err="1" smtClean="0"/>
              <a:t>automatically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operator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14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Annex: </a:t>
            </a:r>
            <a:r>
              <a:rPr lang="de-DE" dirty="0" err="1" smtClean="0"/>
              <a:t>heated</a:t>
            </a:r>
            <a:r>
              <a:rPr lang="de-DE" dirty="0" smtClean="0"/>
              <a:t> </a:t>
            </a:r>
            <a:r>
              <a:rPr lang="de-DE" dirty="0" err="1" smtClean="0"/>
              <a:t>bodies</a:t>
            </a:r>
            <a:r>
              <a:rPr lang="de-DE" dirty="0" smtClean="0"/>
              <a:t> </a:t>
            </a:r>
            <a:r>
              <a:rPr lang="de-DE" dirty="0" err="1" smtClean="0"/>
              <a:t>responses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4283968" y="2605555"/>
            <a:ext cx="2016224" cy="1944216"/>
          </a:xfrm>
          <a:prstGeom prst="rect">
            <a:avLst/>
          </a:prstGeom>
          <a:pattFill prst="lt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4283968" y="2317523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154863" y="198884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923928" y="270892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923928" y="2996952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923928" y="328498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923928" y="3573016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923928" y="386104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923928" y="414908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923928" y="4437112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347864" y="329902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q‘‘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54863" y="32869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q‘‘‘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5634481" y="3496001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462973" y="3656235"/>
            <a:ext cx="205022" cy="276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4762095" y="3488092"/>
            <a:ext cx="308853" cy="6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5539574" y="3111382"/>
            <a:ext cx="267924" cy="2406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5030955" y="3078252"/>
            <a:ext cx="189117" cy="278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5030955" y="3645023"/>
            <a:ext cx="191940" cy="2880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 rot="16200000">
            <a:off x="6840252" y="3356992"/>
            <a:ext cx="13681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T</a:t>
            </a:r>
            <a:r>
              <a:rPr lang="de-DE" baseline="-25000" dirty="0" err="1" smtClean="0"/>
              <a:t>coolant</a:t>
            </a:r>
            <a:endParaRPr lang="de-DE" baseline="-25000" dirty="0"/>
          </a:p>
        </p:txBody>
      </p:sp>
      <p:sp>
        <p:nvSpPr>
          <p:cNvPr id="33" name="Pfeil nach links und rechts 32"/>
          <p:cNvSpPr/>
          <p:nvPr/>
        </p:nvSpPr>
        <p:spPr>
          <a:xfrm>
            <a:off x="6355431" y="3351985"/>
            <a:ext cx="815656" cy="3650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HTC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1547467" y="4856911"/>
            <a:ext cx="3607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Solid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Thickness</a:t>
            </a:r>
            <a:r>
              <a:rPr lang="de-DE" dirty="0" smtClean="0"/>
              <a:t> s [m]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Thermal </a:t>
            </a:r>
            <a:r>
              <a:rPr lang="de-DE" dirty="0" err="1" smtClean="0"/>
              <a:t>conductivity</a:t>
            </a:r>
            <a:r>
              <a:rPr lang="de-DE" dirty="0" smtClean="0"/>
              <a:t> </a:t>
            </a:r>
            <a:r>
              <a:rPr lang="de-DE" dirty="0" smtClean="0">
                <a:latin typeface="Symbol" panose="05050102010706020507" pitchFamily="18" charset="2"/>
              </a:rPr>
              <a:t>l</a:t>
            </a:r>
            <a:r>
              <a:rPr lang="de-DE" dirty="0" smtClean="0">
                <a:latin typeface="+mj-lt"/>
              </a:rPr>
              <a:t> [W/m/K]</a:t>
            </a:r>
            <a:endParaRPr lang="de-DE" dirty="0" smtClean="0">
              <a:latin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lang="de-DE" dirty="0" smtClean="0"/>
              <a:t> c [J/kg/K]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smtClean="0">
                <a:latin typeface="Symbol" panose="05050102010706020507" pitchFamily="18" charset="2"/>
              </a:rPr>
              <a:t>r</a:t>
            </a:r>
            <a:r>
              <a:rPr lang="de-DE" dirty="0" smtClean="0">
                <a:latin typeface="+mj-lt"/>
              </a:rPr>
              <a:t> [kg/m^3]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j-lt"/>
              </a:rPr>
              <a:t>Temperature</a:t>
            </a:r>
            <a:r>
              <a:rPr lang="de-DE" dirty="0" smtClean="0">
                <a:latin typeface="+mj-lt"/>
              </a:rPr>
              <a:t> T (time </a:t>
            </a:r>
            <a:r>
              <a:rPr lang="de-DE" dirty="0" err="1" smtClean="0">
                <a:latin typeface="+mj-lt"/>
              </a:rPr>
              <a:t>dependent</a:t>
            </a:r>
            <a:r>
              <a:rPr lang="de-DE" dirty="0" smtClean="0">
                <a:latin typeface="+mj-lt"/>
              </a:rPr>
              <a:t>)</a:t>
            </a:r>
            <a:endParaRPr lang="de-DE" dirty="0">
              <a:latin typeface="Symbol" panose="05050102010706020507" pitchFamily="18" charset="2"/>
            </a:endParaRPr>
          </a:p>
        </p:txBody>
      </p:sp>
      <p:sp>
        <p:nvSpPr>
          <p:cNvPr id="35" name="Freihandform 34"/>
          <p:cNvSpPr/>
          <p:nvPr/>
        </p:nvSpPr>
        <p:spPr>
          <a:xfrm rot="2508582" flipH="1">
            <a:off x="4156561" y="4312367"/>
            <a:ext cx="229344" cy="872055"/>
          </a:xfrm>
          <a:custGeom>
            <a:avLst/>
            <a:gdLst>
              <a:gd name="connsiteX0" fmla="*/ 156940 w 294793"/>
              <a:gd name="connsiteY0" fmla="*/ 0 h 611768"/>
              <a:gd name="connsiteX1" fmla="*/ 2768 w 294793"/>
              <a:gd name="connsiteY1" fmla="*/ 287079 h 611768"/>
              <a:gd name="connsiteX2" fmla="*/ 273899 w 294793"/>
              <a:gd name="connsiteY2" fmla="*/ 467832 h 611768"/>
              <a:gd name="connsiteX3" fmla="*/ 273899 w 294793"/>
              <a:gd name="connsiteY3" fmla="*/ 595423 h 611768"/>
              <a:gd name="connsiteX4" fmla="*/ 252633 w 294793"/>
              <a:gd name="connsiteY4" fmla="*/ 606056 h 61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93" h="611768">
                <a:moveTo>
                  <a:pt x="156940" y="0"/>
                </a:moveTo>
                <a:cubicBezTo>
                  <a:pt x="70107" y="104553"/>
                  <a:pt x="-16725" y="209107"/>
                  <a:pt x="2768" y="287079"/>
                </a:cubicBezTo>
                <a:cubicBezTo>
                  <a:pt x="22261" y="365051"/>
                  <a:pt x="228711" y="416441"/>
                  <a:pt x="273899" y="467832"/>
                </a:cubicBezTo>
                <a:cubicBezTo>
                  <a:pt x="319087" y="519223"/>
                  <a:pt x="277443" y="572386"/>
                  <a:pt x="273899" y="595423"/>
                </a:cubicBezTo>
                <a:cubicBezTo>
                  <a:pt x="270355" y="618460"/>
                  <a:pt x="261494" y="612258"/>
                  <a:pt x="252633" y="606056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134436" y="2541164"/>
            <a:ext cx="3607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Heat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loads</a:t>
            </a:r>
            <a:r>
              <a:rPr lang="de-DE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Surface HL q‘‘ [W/m^2]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FF0000"/>
                </a:solidFill>
                <a:latin typeface="+mj-lt"/>
              </a:rPr>
              <a:t>Volumetric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HL q‘‘‘ [W/m^3]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587875" y="846662"/>
            <a:ext cx="4361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</a:rPr>
              <a:t>Convective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heat</a:t>
            </a:r>
            <a:r>
              <a:rPr lang="de-DE" dirty="0" smtClean="0">
                <a:solidFill>
                  <a:srgbClr val="0070C0"/>
                </a:solidFill>
              </a:rPr>
              <a:t> sink: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Heat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transfer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coefficient</a:t>
            </a:r>
            <a:r>
              <a:rPr lang="de-DE" dirty="0" smtClean="0">
                <a:solidFill>
                  <a:srgbClr val="0070C0"/>
                </a:solidFill>
              </a:rPr>
              <a:t> HTC [W/m^2/K]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Heat</a:t>
            </a:r>
            <a:r>
              <a:rPr lang="de-DE" dirty="0" smtClean="0">
                <a:solidFill>
                  <a:srgbClr val="0070C0"/>
                </a:solidFill>
              </a:rPr>
              <a:t> sink/</a:t>
            </a:r>
            <a:r>
              <a:rPr lang="de-DE" dirty="0" err="1" smtClean="0">
                <a:solidFill>
                  <a:srgbClr val="0070C0"/>
                </a:solidFill>
              </a:rPr>
              <a:t>coolant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temperature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</a:t>
            </a:r>
            <a:r>
              <a:rPr lang="de-DE" baseline="-25000" dirty="0" err="1" smtClean="0">
                <a:solidFill>
                  <a:srgbClr val="0070C0"/>
                </a:solidFill>
              </a:rPr>
              <a:t>coolant</a:t>
            </a:r>
            <a:r>
              <a:rPr lang="de-DE" dirty="0" smtClean="0">
                <a:solidFill>
                  <a:srgbClr val="0070C0"/>
                </a:solidFill>
              </a:rPr>
              <a:t> [K]</a:t>
            </a:r>
            <a:endParaRPr lang="de-DE" baseline="-25000" dirty="0" smtClean="0">
              <a:solidFill>
                <a:srgbClr val="0070C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1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thermocouples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3861048"/>
            <a:ext cx="8648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Only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few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listed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temperature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measurements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have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acceptable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detection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capability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08720"/>
            <a:ext cx="8229600" cy="25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Hot </a:t>
            </a:r>
            <a:r>
              <a:rPr lang="de-DE" dirty="0" err="1" smtClean="0"/>
              <a:t>streak</a:t>
            </a:r>
            <a:r>
              <a:rPr lang="de-DE" dirty="0" smtClean="0"/>
              <a:t> in Lithium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30" y="1772816"/>
            <a:ext cx="5407690" cy="331693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619672" y="5373216"/>
            <a:ext cx="6593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wake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</a:t>
            </a:r>
            <a:r>
              <a:rPr lang="de-DE" dirty="0" err="1" smtClean="0"/>
              <a:t>thermally</a:t>
            </a:r>
            <a:r>
              <a:rPr lang="de-DE" dirty="0" smtClean="0"/>
              <a:t> „</a:t>
            </a:r>
            <a:r>
              <a:rPr lang="de-DE" dirty="0" err="1" smtClean="0"/>
              <a:t>visible</a:t>
            </a:r>
            <a:r>
              <a:rPr lang="de-DE" dirty="0" smtClean="0"/>
              <a:t>“ in </a:t>
            </a:r>
            <a:r>
              <a:rPr lang="de-DE" dirty="0" err="1" smtClean="0"/>
              <a:t>the</a:t>
            </a:r>
            <a:r>
              <a:rPr lang="de-DE" dirty="0" smtClean="0"/>
              <a:t> BP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!</a:t>
            </a:r>
          </a:p>
          <a:p>
            <a:r>
              <a:rPr lang="de-DE" dirty="0" smtClean="0"/>
              <a:t>Lateral </a:t>
            </a:r>
            <a:r>
              <a:rPr lang="de-DE" dirty="0" err="1" smtClean="0"/>
              <a:t>size</a:t>
            </a:r>
            <a:r>
              <a:rPr lang="de-DE" dirty="0" smtClean="0"/>
              <a:t>: O(</a:t>
            </a:r>
            <a:r>
              <a:rPr lang="de-DE" dirty="0" err="1" smtClean="0"/>
              <a:t>centimeters</a:t>
            </a:r>
            <a:r>
              <a:rPr lang="de-DE" dirty="0" smtClean="0"/>
              <a:t>) </a:t>
            </a:r>
            <a:r>
              <a:rPr lang="de-DE" dirty="0" err="1" smtClean="0"/>
              <a:t>Intensity</a:t>
            </a:r>
            <a:r>
              <a:rPr lang="de-DE" dirty="0" smtClean="0"/>
              <a:t>: 9K@1mm, 16K@2mm</a:t>
            </a:r>
          </a:p>
          <a:p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This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effect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is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very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well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detectable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with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an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array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of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thermocouples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/>
            </a:r>
            <a:b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A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warning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for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growing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disturbance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precursor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of BSS6)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is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possible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!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5" y="908720"/>
            <a:ext cx="8599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CFD </a:t>
            </a:r>
            <a:r>
              <a:rPr lang="de-DE" dirty="0" err="1" smtClean="0"/>
              <a:t>simulation</a:t>
            </a:r>
            <a:r>
              <a:rPr lang="de-DE" dirty="0" smtClean="0"/>
              <a:t>, a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protrusion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dipped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flowing</a:t>
            </a:r>
            <a:r>
              <a:rPr lang="de-DE" dirty="0" smtClean="0"/>
              <a:t> Li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nozle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creates</a:t>
            </a:r>
            <a:r>
              <a:rPr lang="de-DE" dirty="0" smtClean="0"/>
              <a:t> </a:t>
            </a:r>
            <a:r>
              <a:rPr lang="de-DE" dirty="0" err="1" smtClean="0"/>
              <a:t>wakes</a:t>
            </a:r>
            <a:r>
              <a:rPr lang="de-DE" dirty="0" smtClean="0"/>
              <a:t> of 1 </a:t>
            </a:r>
            <a:r>
              <a:rPr lang="de-DE" dirty="0" err="1" smtClean="0"/>
              <a:t>or</a:t>
            </a:r>
            <a:r>
              <a:rPr lang="de-DE" dirty="0" smtClean="0"/>
              <a:t> 2mm </a:t>
            </a:r>
            <a:r>
              <a:rPr lang="de-DE" dirty="0" err="1" smtClean="0"/>
              <a:t>depth</a:t>
            </a:r>
            <a:r>
              <a:rPr lang="de-DE" dirty="0" smtClean="0"/>
              <a:t>. The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BP/</a:t>
            </a:r>
            <a:r>
              <a:rPr lang="de-DE" dirty="0" err="1" smtClean="0"/>
              <a:t>chute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1"/>
          <a:stretch/>
        </p:blipFill>
        <p:spPr bwMode="auto">
          <a:xfrm>
            <a:off x="172040" y="2115512"/>
            <a:ext cx="1447632" cy="3889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18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Approach of </a:t>
            </a:r>
            <a:r>
              <a:rPr lang="de-DE" dirty="0" err="1" smtClean="0"/>
              <a:t>the</a:t>
            </a:r>
            <a:r>
              <a:rPr lang="de-DE" dirty="0" smtClean="0"/>
              <a:t> Bragg </a:t>
            </a:r>
            <a:r>
              <a:rPr lang="de-DE" dirty="0" err="1" smtClean="0"/>
              <a:t>peak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BP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751" y="4807760"/>
            <a:ext cx="8229600" cy="1717584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smtClean="0"/>
              <a:t>The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volumetric</a:t>
            </a:r>
            <a:r>
              <a:rPr lang="de-DE" sz="1600" dirty="0" smtClean="0"/>
              <a:t> power </a:t>
            </a:r>
            <a:r>
              <a:rPr lang="de-DE" sz="1600" dirty="0" err="1" smtClean="0"/>
              <a:t>release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D+ in Li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Simakov</a:t>
            </a:r>
            <a:r>
              <a:rPr lang="de-DE" sz="1600" dirty="0" smtClean="0"/>
              <a:t>, </a:t>
            </a:r>
            <a:r>
              <a:rPr lang="de-DE" sz="1600" dirty="0" err="1" smtClean="0"/>
              <a:t>early</a:t>
            </a:r>
            <a:r>
              <a:rPr lang="de-DE" sz="1600" dirty="0" smtClean="0"/>
              <a:t> IFMIF </a:t>
            </a:r>
            <a:r>
              <a:rPr lang="de-DE" sz="1600" dirty="0" err="1" smtClean="0"/>
              <a:t>project</a:t>
            </a:r>
            <a:r>
              <a:rPr lang="de-DE" sz="1600" dirty="0" smtClean="0"/>
              <a:t> </a:t>
            </a:r>
            <a:r>
              <a:rPr lang="de-DE" sz="1600" dirty="0" err="1" smtClean="0"/>
              <a:t>phase</a:t>
            </a:r>
            <a:r>
              <a:rPr lang="de-DE" sz="1600" dirty="0" smtClean="0"/>
              <a:t>.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„</a:t>
            </a:r>
            <a:r>
              <a:rPr lang="de-DE" sz="1600" dirty="0" err="1" smtClean="0"/>
              <a:t>tail</a:t>
            </a:r>
            <a:r>
              <a:rPr lang="de-DE" sz="1600" dirty="0" smtClean="0"/>
              <a:t>“ </a:t>
            </a:r>
            <a:r>
              <a:rPr lang="de-DE" sz="1600" dirty="0" err="1" smtClean="0"/>
              <a:t>region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scattered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not </a:t>
            </a:r>
            <a:r>
              <a:rPr lang="de-DE" sz="1600" dirty="0" err="1" smtClean="0"/>
              <a:t>fully</a:t>
            </a:r>
            <a:r>
              <a:rPr lang="de-DE" sz="1600" dirty="0" smtClean="0"/>
              <a:t> fit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purpose</a:t>
            </a:r>
            <a:r>
              <a:rPr lang="de-DE" sz="1600" dirty="0" smtClean="0"/>
              <a:t> of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present</a:t>
            </a:r>
            <a:r>
              <a:rPr lang="de-DE" sz="1600" dirty="0" smtClean="0"/>
              <a:t> </a:t>
            </a:r>
            <a:r>
              <a:rPr lang="de-DE" sz="1600" dirty="0" err="1" smtClean="0"/>
              <a:t>study</a:t>
            </a:r>
            <a:r>
              <a:rPr lang="de-DE" sz="1600" dirty="0" smtClean="0"/>
              <a:t>.</a:t>
            </a:r>
          </a:p>
          <a:p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Li </a:t>
            </a:r>
            <a:r>
              <a:rPr lang="de-DE" sz="1600" dirty="0" err="1" smtClean="0"/>
              <a:t>thickness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reduced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(25-21.1592)=3.84mm, BP </a:t>
            </a:r>
            <a:r>
              <a:rPr lang="de-DE" sz="1600" dirty="0" err="1" smtClean="0"/>
              <a:t>temp</a:t>
            </a:r>
            <a:r>
              <a:rPr lang="de-DE" sz="1600" dirty="0" smtClean="0"/>
              <a:t>. </a:t>
            </a:r>
            <a:r>
              <a:rPr lang="de-DE" sz="1600" dirty="0" err="1" smtClean="0"/>
              <a:t>increases</a:t>
            </a:r>
            <a:r>
              <a:rPr lang="de-DE" sz="1600" dirty="0" smtClean="0"/>
              <a:t> 186K</a:t>
            </a:r>
          </a:p>
          <a:p>
            <a:r>
              <a:rPr lang="de-DE" sz="1600" dirty="0" err="1" smtClean="0"/>
              <a:t>If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Li </a:t>
            </a:r>
            <a:r>
              <a:rPr lang="de-DE" sz="1600" dirty="0" err="1" smtClean="0"/>
              <a:t>thickness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reduced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(25-21.0592)=3.94mm, BP </a:t>
            </a:r>
            <a:r>
              <a:rPr lang="de-DE" sz="1600" dirty="0" err="1" smtClean="0"/>
              <a:t>temp</a:t>
            </a:r>
            <a:r>
              <a:rPr lang="de-DE" sz="1600" dirty="0" smtClean="0"/>
              <a:t>. </a:t>
            </a:r>
            <a:r>
              <a:rPr lang="de-DE" sz="1600" dirty="0" err="1" smtClean="0"/>
              <a:t>Increases</a:t>
            </a:r>
            <a:r>
              <a:rPr lang="de-DE" sz="1600" dirty="0" smtClean="0"/>
              <a:t> 911K</a:t>
            </a:r>
          </a:p>
          <a:p>
            <a:pPr marL="0" indent="0">
              <a:buNone/>
            </a:pPr>
            <a:r>
              <a:rPr lang="de-DE" sz="1600" dirty="0" smtClean="0">
                <a:sym typeface="Wingdings" panose="05000000000000000000" pitchFamily="2" charset="2"/>
              </a:rPr>
              <a:t> 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this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region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there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is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no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„soft“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warning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However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, a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warning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level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i="1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could</a:t>
            </a:r>
            <a:r>
              <a:rPr lang="de-DE" sz="1600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i="1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be</a:t>
            </a:r>
            <a:r>
              <a:rPr lang="de-DE" sz="1600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in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the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range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for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which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there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is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no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data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available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(</a:t>
            </a:r>
            <a:r>
              <a:rPr lang="de-DE" sz="1600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yet</a:t>
            </a:r>
            <a:r>
              <a:rPr lang="de-DE" sz="1600" dirty="0" smtClean="0">
                <a:solidFill>
                  <a:srgbClr val="FFC000"/>
                </a:solidFill>
                <a:sym typeface="Wingdings" panose="05000000000000000000" pitchFamily="2" charset="2"/>
              </a:rPr>
              <a:t>).</a:t>
            </a:r>
            <a:endParaRPr lang="de-DE" sz="1600" dirty="0">
              <a:solidFill>
                <a:srgbClr val="FFC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5" name="Inhaltsplatzhalt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9187" r="1539"/>
          <a:stretch/>
        </p:blipFill>
        <p:spPr bwMode="auto">
          <a:xfrm>
            <a:off x="251520" y="908720"/>
            <a:ext cx="2376264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123728" y="2348880"/>
            <a:ext cx="216023" cy="96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836712"/>
            <a:ext cx="3565434" cy="22997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7502" y="2933734"/>
            <a:ext cx="212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Numbers valid </a:t>
            </a:r>
            <a:r>
              <a:rPr lang="de-DE" dirty="0" err="1" smtClean="0"/>
              <a:t>for</a:t>
            </a:r>
            <a:endParaRPr lang="de-DE" dirty="0" smtClean="0"/>
          </a:p>
          <a:p>
            <a:r>
              <a:rPr lang="de-DE" dirty="0" smtClean="0"/>
              <a:t>250mA@5x20cm² </a:t>
            </a:r>
            <a:r>
              <a:rPr lang="de-DE" dirty="0" err="1" smtClean="0"/>
              <a:t>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125mA@5x10cm²</a:t>
            </a:r>
            <a:endParaRPr lang="de-DE" dirty="0"/>
          </a:p>
        </p:txBody>
      </p:sp>
      <p:cxnSp>
        <p:nvCxnSpPr>
          <p:cNvPr id="13" name="Gerader Verbinder 12"/>
          <p:cNvCxnSpPr/>
          <p:nvPr/>
        </p:nvCxnSpPr>
        <p:spPr>
          <a:xfrm flipV="1">
            <a:off x="2339751" y="1124744"/>
            <a:ext cx="864097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2339750" y="2454131"/>
            <a:ext cx="864098" cy="5571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946" y="1775607"/>
            <a:ext cx="1666013" cy="189525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553258" y="778252"/>
            <a:ext cx="239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Integrated beam power</a:t>
            </a:r>
            <a:endParaRPr lang="de-DE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5956101" y="2377892"/>
            <a:ext cx="0" cy="370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220072" y="2089407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X0=2.12592cm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6713108" y="1106628"/>
                <a:ext cx="1943353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′′′</m:t>
                              </m:r>
                            </m:sup>
                          </m:s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108" y="1106628"/>
                <a:ext cx="1943353" cy="622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fik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79" y="3880347"/>
            <a:ext cx="8928992" cy="857258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7684785" y="4378517"/>
            <a:ext cx="882566" cy="413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980884" y="1337669"/>
            <a:ext cx="243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 smtClean="0"/>
              <a:t>Polynomic</a:t>
            </a:r>
            <a:r>
              <a:rPr lang="de-DE" sz="1200" dirty="0" smtClean="0"/>
              <a:t> fit </a:t>
            </a:r>
            <a:r>
              <a:rPr lang="de-DE" sz="1200" dirty="0" err="1" smtClean="0"/>
              <a:t>with</a:t>
            </a:r>
            <a:r>
              <a:rPr lang="de-DE" sz="1200" dirty="0" smtClean="0"/>
              <a:t> a </a:t>
            </a:r>
            <a:r>
              <a:rPr lang="de-DE" sz="1200" i="1" dirty="0" smtClean="0"/>
              <a:t>zero-</a:t>
            </a:r>
            <a:r>
              <a:rPr lang="de-DE" sz="1200" i="1" dirty="0" err="1" smtClean="0"/>
              <a:t>crossing</a:t>
            </a:r>
            <a:endParaRPr lang="de-DE" sz="1200" i="1" dirty="0" smtClean="0"/>
          </a:p>
          <a:p>
            <a:pPr algn="r"/>
            <a:r>
              <a:rPr lang="de-DE" sz="1200" dirty="0" smtClean="0"/>
              <a:t>(real </a:t>
            </a:r>
            <a:r>
              <a:rPr lang="de-DE" sz="1200" dirty="0" err="1" smtClean="0"/>
              <a:t>function</a:t>
            </a:r>
            <a:r>
              <a:rPr lang="de-DE" sz="1200" dirty="0" smtClean="0"/>
              <a:t> </a:t>
            </a:r>
            <a:r>
              <a:rPr lang="de-DE" sz="1200" dirty="0" err="1" smtClean="0"/>
              <a:t>should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asymptotic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cxnSp>
        <p:nvCxnSpPr>
          <p:cNvPr id="28" name="Gerade Verbindung mit Pfeil 27"/>
          <p:cNvCxnSpPr/>
          <p:nvPr/>
        </p:nvCxnSpPr>
        <p:spPr>
          <a:xfrm flipH="1">
            <a:off x="3777969" y="1504507"/>
            <a:ext cx="443157" cy="124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9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7" y="116632"/>
            <a:ext cx="7200800" cy="504056"/>
          </a:xfrm>
        </p:spPr>
        <p:txBody>
          <a:bodyPr/>
          <a:lstStyle/>
          <a:p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a </a:t>
            </a:r>
            <a:r>
              <a:rPr lang="de-DE" dirty="0" err="1" smtClean="0"/>
              <a:t>measurable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D+ beam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BP?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9" name="Inhaltsplatzhalt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9187" r="1539"/>
          <a:stretch/>
        </p:blipFill>
        <p:spPr bwMode="auto">
          <a:xfrm>
            <a:off x="251520" y="908720"/>
            <a:ext cx="2376264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771800" y="1265855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W. </a:t>
            </a:r>
            <a:r>
              <a:rPr lang="de-DE" sz="1600" dirty="0" err="1" smtClean="0"/>
              <a:t>Krolas</a:t>
            </a:r>
            <a:r>
              <a:rPr lang="de-DE" sz="1600" dirty="0" smtClean="0"/>
              <a:t>, IDCM#18 </a:t>
            </a:r>
            <a:r>
              <a:rPr lang="de-DE" sz="1600" dirty="0" err="1" smtClean="0"/>
              <a:t>Krakow</a:t>
            </a:r>
            <a:r>
              <a:rPr lang="de-DE" sz="1600" dirty="0" smtClean="0"/>
              <a:t>: „in </a:t>
            </a:r>
            <a:r>
              <a:rPr lang="de-DE" sz="1600" dirty="0" err="1" smtClean="0"/>
              <a:t>first</a:t>
            </a:r>
            <a:r>
              <a:rPr lang="de-DE" sz="1600" dirty="0" smtClean="0"/>
              <a:t> </a:t>
            </a:r>
            <a:r>
              <a:rPr lang="de-DE" sz="1600" dirty="0" err="1" smtClean="0"/>
              <a:t>approximation</a:t>
            </a:r>
            <a:r>
              <a:rPr lang="de-DE" sz="1600" dirty="0" smtClean="0"/>
              <a:t>, </a:t>
            </a:r>
            <a:r>
              <a:rPr lang="de-DE" sz="1600" dirty="0" err="1" smtClean="0"/>
              <a:t>neutron</a:t>
            </a:r>
            <a:r>
              <a:rPr lang="de-DE" sz="1600" dirty="0" smtClean="0"/>
              <a:t> </a:t>
            </a:r>
            <a:r>
              <a:rPr lang="de-DE" sz="1600" dirty="0" err="1" smtClean="0"/>
              <a:t>production</a:t>
            </a:r>
            <a:r>
              <a:rPr lang="de-DE" sz="1600" dirty="0" smtClean="0"/>
              <a:t> will not </a:t>
            </a:r>
            <a:r>
              <a:rPr lang="de-DE" sz="1600" dirty="0" err="1" smtClean="0"/>
              <a:t>change</a:t>
            </a:r>
            <a:r>
              <a:rPr lang="de-DE" sz="1600" dirty="0" smtClean="0"/>
              <a:t> </a:t>
            </a:r>
            <a:r>
              <a:rPr lang="de-DE" sz="1600" dirty="0" err="1" smtClean="0"/>
              <a:t>when</a:t>
            </a:r>
            <a:r>
              <a:rPr lang="de-DE" sz="1600" dirty="0" smtClean="0"/>
              <a:t> Li-</a:t>
            </a:r>
            <a:r>
              <a:rPr lang="de-DE" sz="1600" dirty="0" err="1" smtClean="0"/>
              <a:t>thickness</a:t>
            </a:r>
            <a:r>
              <a:rPr lang="de-DE" sz="1600" dirty="0" smtClean="0"/>
              <a:t> </a:t>
            </a:r>
            <a:r>
              <a:rPr lang="de-DE" sz="1600" dirty="0" err="1" smtClean="0"/>
              <a:t>decreases</a:t>
            </a:r>
            <a:r>
              <a:rPr lang="de-DE" sz="1600" dirty="0" smtClean="0"/>
              <a:t>, </a:t>
            </a:r>
            <a:r>
              <a:rPr lang="de-DE" sz="1600" dirty="0" err="1" smtClean="0"/>
              <a:t>because</a:t>
            </a:r>
            <a:r>
              <a:rPr lang="de-DE" sz="1600" dirty="0" smtClean="0"/>
              <a:t> </a:t>
            </a:r>
            <a:r>
              <a:rPr lang="de-DE" sz="1600" dirty="0" err="1" smtClean="0"/>
              <a:t>most</a:t>
            </a:r>
            <a:r>
              <a:rPr lang="de-DE" sz="1600" dirty="0" smtClean="0"/>
              <a:t> </a:t>
            </a:r>
            <a:r>
              <a:rPr lang="de-DE" sz="1600" dirty="0" err="1" smtClean="0"/>
              <a:t>neutrons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generated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surface</a:t>
            </a:r>
            <a:r>
              <a:rPr lang="de-DE" sz="1600" dirty="0" smtClean="0"/>
              <a:t> </a:t>
            </a:r>
            <a:r>
              <a:rPr lang="de-DE" sz="1600" dirty="0" err="1" smtClean="0"/>
              <a:t>where</a:t>
            </a:r>
            <a:r>
              <a:rPr lang="de-DE" sz="1600" dirty="0" smtClean="0"/>
              <a:t> E</a:t>
            </a:r>
            <a:r>
              <a:rPr lang="de-DE" sz="1600" baseline="-25000" dirty="0" smtClean="0"/>
              <a:t>d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still high“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539552" y="3112213"/>
            <a:ext cx="8167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But, </a:t>
            </a:r>
            <a:r>
              <a:rPr lang="de-DE" sz="1600" dirty="0" err="1" smtClean="0"/>
              <a:t>maybe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detect</a:t>
            </a:r>
            <a:r>
              <a:rPr lang="de-DE" sz="1600" dirty="0" smtClean="0"/>
              <a:t> </a:t>
            </a:r>
            <a:r>
              <a:rPr lang="de-DE" sz="1600" dirty="0" err="1" smtClean="0"/>
              <a:t>something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n/</a:t>
            </a:r>
            <a:r>
              <a:rPr lang="de-DE" sz="1600" dirty="0" err="1" smtClean="0"/>
              <a:t>gamma</a:t>
            </a:r>
            <a:r>
              <a:rPr lang="de-DE" sz="1600" dirty="0" smtClean="0"/>
              <a:t> </a:t>
            </a:r>
            <a:r>
              <a:rPr lang="de-DE" sz="1600" dirty="0" err="1" smtClean="0"/>
              <a:t>ratio</a:t>
            </a:r>
            <a:r>
              <a:rPr lang="de-DE" sz="1600" dirty="0" smtClean="0"/>
              <a:t>?  </a:t>
            </a:r>
            <a:r>
              <a:rPr lang="de-DE" sz="1600" dirty="0" err="1" smtClean="0"/>
              <a:t>Seems</a:t>
            </a:r>
            <a:r>
              <a:rPr lang="de-DE" sz="1600" dirty="0" smtClean="0"/>
              <a:t> not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promising, </a:t>
            </a:r>
            <a:r>
              <a:rPr lang="de-DE" sz="1600" dirty="0" err="1" smtClean="0"/>
              <a:t>because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Deuteron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„</a:t>
            </a:r>
            <a:r>
              <a:rPr lang="de-DE" sz="1600" dirty="0" err="1" smtClean="0"/>
              <a:t>vanishes</a:t>
            </a:r>
            <a:r>
              <a:rPr lang="de-DE" sz="1600" dirty="0" smtClean="0"/>
              <a:t>“ </a:t>
            </a:r>
            <a:r>
              <a:rPr lang="de-DE" sz="1600" dirty="0" err="1" smtClean="0"/>
              <a:t>before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</a:t>
            </a:r>
            <a:r>
              <a:rPr lang="de-DE" sz="1600" dirty="0" err="1" smtClean="0"/>
              <a:t>deposition</a:t>
            </a:r>
            <a:r>
              <a:rPr lang="de-DE" sz="1600" dirty="0" smtClean="0"/>
              <a:t> </a:t>
            </a:r>
            <a:r>
              <a:rPr lang="de-DE" sz="1600" dirty="0" err="1" smtClean="0"/>
              <a:t>reaches</a:t>
            </a:r>
            <a:r>
              <a:rPr lang="de-DE" sz="1600" dirty="0" smtClean="0"/>
              <a:t> a </a:t>
            </a:r>
            <a:r>
              <a:rPr lang="de-DE" sz="1600" dirty="0" err="1" smtClean="0"/>
              <a:t>sufficiently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level</a:t>
            </a:r>
            <a:r>
              <a:rPr lang="de-DE" sz="1600" dirty="0" smtClean="0"/>
              <a:t>.</a:t>
            </a:r>
          </a:p>
          <a:p>
            <a:endParaRPr lang="de-DE" sz="1600" dirty="0"/>
          </a:p>
          <a:p>
            <a:r>
              <a:rPr lang="de-DE" sz="1600" dirty="0" smtClean="0"/>
              <a:t>Can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put</a:t>
            </a:r>
            <a:r>
              <a:rPr lang="de-DE" sz="1600" dirty="0" smtClean="0"/>
              <a:t> a „</a:t>
            </a:r>
            <a:r>
              <a:rPr lang="de-DE" sz="1600" dirty="0" err="1" smtClean="0"/>
              <a:t>pin</a:t>
            </a:r>
            <a:r>
              <a:rPr lang="de-DE" sz="1600" dirty="0" smtClean="0"/>
              <a:t>“ </a:t>
            </a:r>
            <a:r>
              <a:rPr lang="de-DE" sz="1600" dirty="0" err="1" smtClean="0"/>
              <a:t>made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element</a:t>
            </a:r>
            <a:r>
              <a:rPr lang="de-DE" sz="1600" dirty="0" smtClean="0"/>
              <a:t> on </a:t>
            </a:r>
            <a:r>
              <a:rPr lang="de-DE" sz="1600" dirty="0" err="1" smtClean="0"/>
              <a:t>the</a:t>
            </a:r>
            <a:r>
              <a:rPr lang="de-DE" sz="1600" dirty="0" smtClean="0"/>
              <a:t> BP (</a:t>
            </a:r>
            <a:r>
              <a:rPr lang="de-DE" sz="1600" dirty="0" err="1" smtClean="0"/>
              <a:t>immersed</a:t>
            </a:r>
            <a:r>
              <a:rPr lang="de-DE" sz="1600" dirty="0" smtClean="0"/>
              <a:t> </a:t>
            </a:r>
            <a:r>
              <a:rPr lang="de-DE" sz="1600" dirty="0" err="1" smtClean="0"/>
              <a:t>below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Li) </a:t>
            </a:r>
            <a:r>
              <a:rPr lang="de-DE" sz="1600" dirty="0" err="1" smtClean="0"/>
              <a:t>that</a:t>
            </a:r>
            <a:r>
              <a:rPr lang="de-DE" sz="1600" dirty="0" smtClean="0"/>
              <a:t> will </a:t>
            </a:r>
            <a:r>
              <a:rPr lang="de-DE" sz="1600" dirty="0" err="1" smtClean="0"/>
              <a:t>emit</a:t>
            </a:r>
            <a:r>
              <a:rPr lang="de-DE" sz="1600" dirty="0" smtClean="0"/>
              <a:t>  </a:t>
            </a:r>
            <a:r>
              <a:rPr lang="de-DE" sz="1600" dirty="0" err="1" smtClean="0"/>
              <a:t>discernible</a:t>
            </a:r>
            <a:r>
              <a:rPr lang="de-DE" sz="1600" dirty="0" smtClean="0"/>
              <a:t> strong </a:t>
            </a:r>
            <a:r>
              <a:rPr lang="de-DE" sz="1600" dirty="0" err="1" smtClean="0"/>
              <a:t>gamma</a:t>
            </a:r>
            <a:r>
              <a:rPr lang="de-DE" sz="1600" dirty="0" smtClean="0"/>
              <a:t> </a:t>
            </a:r>
            <a:r>
              <a:rPr lang="de-DE" sz="1600" dirty="0" err="1" smtClean="0"/>
              <a:t>when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deuterons</a:t>
            </a:r>
            <a:r>
              <a:rPr lang="de-DE" sz="1600" dirty="0" smtClean="0"/>
              <a:t> </a:t>
            </a:r>
            <a:r>
              <a:rPr lang="de-DE" sz="1600" dirty="0" err="1" smtClean="0"/>
              <a:t>hit</a:t>
            </a:r>
            <a:r>
              <a:rPr lang="de-DE" sz="1600" dirty="0" smtClean="0"/>
              <a:t> </a:t>
            </a:r>
            <a:r>
              <a:rPr lang="de-DE" sz="1600" dirty="0" err="1" smtClean="0"/>
              <a:t>it</a:t>
            </a:r>
            <a:r>
              <a:rPr lang="de-DE" sz="1600" dirty="0" smtClean="0"/>
              <a:t> ?</a:t>
            </a:r>
          </a:p>
          <a:p>
            <a:endParaRPr lang="de-DE" sz="1600" dirty="0"/>
          </a:p>
          <a:p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No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reliable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detection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solution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has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been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found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this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category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up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now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15" name="Rechteck 14"/>
          <p:cNvSpPr/>
          <p:nvPr/>
        </p:nvSpPr>
        <p:spPr>
          <a:xfrm>
            <a:off x="2083100" y="1628800"/>
            <a:ext cx="256651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58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 </a:t>
            </a:r>
            <a:r>
              <a:rPr lang="de-DE" dirty="0" err="1" smtClean="0"/>
              <a:t>observation</a:t>
            </a:r>
            <a:r>
              <a:rPr lang="de-DE" dirty="0" smtClean="0"/>
              <a:t> of </a:t>
            </a:r>
            <a:r>
              <a:rPr lang="de-DE" dirty="0" err="1" smtClean="0"/>
              <a:t>footprint</a:t>
            </a:r>
            <a:r>
              <a:rPr lang="de-DE" dirty="0" smtClean="0"/>
              <a:t> on Li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11626"/>
          <a:stretch/>
        </p:blipFill>
        <p:spPr>
          <a:xfrm>
            <a:off x="4067944" y="1628800"/>
            <a:ext cx="4968552" cy="445555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162880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Favourable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 </a:t>
            </a:r>
            <a:r>
              <a:rPr lang="de-DE" dirty="0" err="1" smtClean="0"/>
              <a:t>is</a:t>
            </a:r>
            <a:r>
              <a:rPr lang="de-DE" dirty="0" smtClean="0"/>
              <a:t> OK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IR-</a:t>
            </a:r>
            <a:r>
              <a:rPr lang="de-DE" dirty="0" err="1" smtClean="0"/>
              <a:t>detection</a:t>
            </a:r>
            <a:r>
              <a:rPr lang="de-DE" dirty="0" smtClean="0"/>
              <a:t>, </a:t>
            </a:r>
            <a:r>
              <a:rPr lang="de-DE" dirty="0" err="1" smtClean="0"/>
              <a:t>lambda</a:t>
            </a:r>
            <a:r>
              <a:rPr lang="de-DE" dirty="0" smtClean="0"/>
              <a:t> ~ 5µm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Increase</a:t>
            </a:r>
            <a:r>
              <a:rPr lang="de-DE" dirty="0" smtClean="0"/>
              <a:t> of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„immediate“ ~3ms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err="1" smtClean="0"/>
              <a:t>Issues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Lifetime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useability</a:t>
            </a:r>
            <a:r>
              <a:rPr lang="de-DE" dirty="0" smtClean="0"/>
              <a:t> at all of</a:t>
            </a:r>
            <a:br>
              <a:rPr lang="de-DE" dirty="0" smtClean="0"/>
            </a:br>
            <a:r>
              <a:rPr lang="de-DE" dirty="0" smtClean="0"/>
              <a:t>IR </a:t>
            </a:r>
            <a:r>
              <a:rPr lang="de-DE" dirty="0" err="1" smtClean="0"/>
              <a:t>camera</a:t>
            </a:r>
            <a:r>
              <a:rPr lang="de-DE" dirty="0" smtClean="0"/>
              <a:t> in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doubtful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Observation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conflicts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in </a:t>
            </a:r>
            <a:r>
              <a:rPr lang="de-DE" dirty="0" err="1" smtClean="0"/>
              <a:t>second</a:t>
            </a:r>
            <a:r>
              <a:rPr lang="de-DE" dirty="0" smtClean="0"/>
              <a:t> beam </a:t>
            </a:r>
            <a:r>
              <a:rPr lang="de-DE" dirty="0" err="1" smtClean="0"/>
              <a:t>duct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Li-</a:t>
            </a:r>
            <a:r>
              <a:rPr lang="de-DE" dirty="0" err="1" smtClean="0"/>
              <a:t>vapor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obstruct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/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precipitate</a:t>
            </a:r>
            <a:r>
              <a:rPr lang="de-DE" dirty="0" smtClean="0"/>
              <a:t> on </a:t>
            </a:r>
            <a:r>
              <a:rPr lang="de-DE" dirty="0" err="1" smtClean="0"/>
              <a:t>optics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96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6769" r="33936"/>
          <a:stretch/>
        </p:blipFill>
        <p:spPr>
          <a:xfrm>
            <a:off x="7380312" y="2132856"/>
            <a:ext cx="1734871" cy="31683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Radar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6779096" cy="4896544"/>
          </a:xfrm>
        </p:spPr>
        <p:txBody>
          <a:bodyPr/>
          <a:lstStyle/>
          <a:p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product</a:t>
            </a:r>
            <a:r>
              <a:rPr lang="de-DE" sz="2000" dirty="0" smtClean="0"/>
              <a:t> „Hexagon ATS600“</a:t>
            </a:r>
          </a:p>
          <a:p>
            <a:r>
              <a:rPr lang="de-DE" sz="2000" dirty="0" smtClean="0"/>
              <a:t>Can </a:t>
            </a:r>
            <a:r>
              <a:rPr lang="de-DE" sz="2000" dirty="0" err="1" smtClean="0"/>
              <a:t>measure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</a:t>
            </a:r>
            <a:r>
              <a:rPr lang="de-DE" sz="2000" dirty="0" err="1" smtClean="0"/>
              <a:t>second</a:t>
            </a:r>
            <a:r>
              <a:rPr lang="de-DE" sz="2000" dirty="0" smtClean="0"/>
              <a:t> BD </a:t>
            </a:r>
            <a:r>
              <a:rPr lang="de-DE" sz="2000" dirty="0" err="1" smtClean="0"/>
              <a:t>from</a:t>
            </a:r>
            <a:r>
              <a:rPr lang="de-DE" sz="2000" dirty="0" smtClean="0"/>
              <a:t> TIR</a:t>
            </a:r>
          </a:p>
          <a:p>
            <a:r>
              <a:rPr lang="de-DE" sz="2000" dirty="0" smtClean="0"/>
              <a:t>Alternative: </a:t>
            </a:r>
            <a:r>
              <a:rPr lang="de-DE" sz="2000" dirty="0" err="1" smtClean="0"/>
              <a:t>optical</a:t>
            </a:r>
            <a:r>
              <a:rPr lang="de-DE" sz="2000" dirty="0" smtClean="0"/>
              <a:t> </a:t>
            </a:r>
            <a:r>
              <a:rPr lang="de-DE" sz="2000" dirty="0" err="1" smtClean="0"/>
              <a:t>fibre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TC </a:t>
            </a:r>
            <a:r>
              <a:rPr lang="de-DE" sz="2000" dirty="0" err="1" smtClean="0"/>
              <a:t>to</a:t>
            </a:r>
            <a:r>
              <a:rPr lang="de-DE" sz="2000" dirty="0" smtClean="0"/>
              <a:t> TA </a:t>
            </a:r>
            <a:r>
              <a:rPr lang="de-DE" sz="2000" dirty="0" err="1" smtClean="0"/>
              <a:t>chamber</a:t>
            </a:r>
            <a:r>
              <a:rPr lang="de-DE" sz="2000" dirty="0" smtClean="0"/>
              <a:t>, but </a:t>
            </a:r>
            <a:r>
              <a:rPr lang="de-DE" sz="2000" dirty="0" err="1" smtClean="0"/>
              <a:t>problem</a:t>
            </a:r>
            <a:r>
              <a:rPr lang="de-DE" sz="2000" dirty="0" smtClean="0"/>
              <a:t> of Li </a:t>
            </a:r>
            <a:r>
              <a:rPr lang="de-DE" sz="2000" dirty="0" err="1" smtClean="0"/>
              <a:t>deposition</a:t>
            </a:r>
            <a:r>
              <a:rPr lang="de-DE" sz="2000" dirty="0" smtClean="0"/>
              <a:t> on </a:t>
            </a:r>
            <a:r>
              <a:rPr lang="de-DE" sz="2000" dirty="0" err="1" smtClean="0"/>
              <a:t>optics</a:t>
            </a:r>
            <a:endParaRPr lang="de-DE" sz="2000" dirty="0" smtClean="0"/>
          </a:p>
          <a:p>
            <a:r>
              <a:rPr lang="de-DE" sz="2000" dirty="0" err="1" smtClean="0"/>
              <a:t>Measures</a:t>
            </a:r>
            <a:r>
              <a:rPr lang="de-DE" sz="2000" dirty="0" smtClean="0"/>
              <a:t> 120 </a:t>
            </a:r>
            <a:r>
              <a:rPr lang="de-DE" sz="2000" dirty="0" err="1" smtClean="0"/>
              <a:t>spots</a:t>
            </a:r>
            <a:r>
              <a:rPr lang="de-DE" sz="2000" dirty="0" smtClean="0"/>
              <a:t> in 1s (8.3ms per </a:t>
            </a:r>
            <a:r>
              <a:rPr lang="de-DE" sz="2000" dirty="0" err="1" smtClean="0"/>
              <a:t>spot</a:t>
            </a:r>
            <a:r>
              <a:rPr lang="de-DE" sz="2000" dirty="0" smtClean="0"/>
              <a:t>) in „high </a:t>
            </a:r>
            <a:r>
              <a:rPr lang="de-DE" sz="2000" dirty="0" err="1" smtClean="0"/>
              <a:t>precision</a:t>
            </a:r>
            <a:r>
              <a:rPr lang="de-DE" sz="2000" dirty="0" smtClean="0"/>
              <a:t>“</a:t>
            </a:r>
          </a:p>
          <a:p>
            <a:r>
              <a:rPr lang="de-DE" sz="2000" dirty="0" smtClean="0"/>
              <a:t>In </a:t>
            </a:r>
            <a:r>
              <a:rPr lang="de-DE" sz="2000" dirty="0" err="1" smtClean="0"/>
              <a:t>case</a:t>
            </a:r>
            <a:r>
              <a:rPr lang="de-DE" sz="2000" dirty="0" smtClean="0"/>
              <a:t> of </a:t>
            </a:r>
            <a:r>
              <a:rPr lang="de-DE" sz="2000" dirty="0" err="1" smtClean="0"/>
              <a:t>disturbance</a:t>
            </a:r>
            <a:r>
              <a:rPr lang="de-DE" sz="2000" dirty="0" smtClean="0"/>
              <a:t> in Li, lateral </a:t>
            </a:r>
            <a:r>
              <a:rPr lang="de-DE" sz="2000" dirty="0" err="1" smtClean="0"/>
              <a:t>wavelength</a:t>
            </a:r>
            <a:r>
              <a:rPr lang="de-DE" sz="2000" dirty="0" smtClean="0"/>
              <a:t> </a:t>
            </a:r>
            <a:r>
              <a:rPr lang="de-DE" sz="2000" dirty="0" err="1" smtClean="0"/>
              <a:t>peak</a:t>
            </a:r>
            <a:r>
              <a:rPr lang="de-DE" sz="2000" dirty="0" smtClean="0"/>
              <a:t>-</a:t>
            </a:r>
            <a:r>
              <a:rPr lang="de-DE" sz="2000" dirty="0" err="1" smtClean="0"/>
              <a:t>to</a:t>
            </a:r>
            <a:r>
              <a:rPr lang="de-DE" sz="2000" dirty="0" smtClean="0"/>
              <a:t>-valley </a:t>
            </a:r>
            <a:r>
              <a:rPr lang="de-DE" sz="2000" dirty="0" err="1" smtClean="0"/>
              <a:t>is</a:t>
            </a:r>
            <a:r>
              <a:rPr lang="de-DE" sz="2000" dirty="0" smtClean="0"/>
              <a:t> O(10mm), </a:t>
            </a:r>
            <a:r>
              <a:rPr lang="de-DE" sz="2000" dirty="0" err="1" smtClean="0"/>
              <a:t>suggested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</a:t>
            </a:r>
            <a:r>
              <a:rPr lang="de-DE" sz="2000" dirty="0" smtClean="0"/>
              <a:t> </a:t>
            </a:r>
            <a:r>
              <a:rPr lang="de-DE" sz="2000" dirty="0" err="1" smtClean="0"/>
              <a:t>spots</a:t>
            </a:r>
            <a:r>
              <a:rPr lang="de-DE" sz="2000" dirty="0" smtClean="0"/>
              <a:t> 4mm apart </a:t>
            </a:r>
            <a:br>
              <a:rPr lang="de-DE" sz="2000" dirty="0" smtClean="0"/>
            </a:br>
            <a:r>
              <a:rPr lang="de-DE" sz="2000" dirty="0" smtClean="0">
                <a:sym typeface="Wingdings" panose="05000000000000000000" pitchFamily="2" charset="2"/>
              </a:rPr>
              <a:t> 200/4=50 </a:t>
            </a:r>
            <a:r>
              <a:rPr lang="de-DE" sz="2000" dirty="0" err="1" smtClean="0">
                <a:sym typeface="Wingdings" panose="05000000000000000000" pitchFamily="2" charset="2"/>
              </a:rPr>
              <a:t>spots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over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footprint</a:t>
            </a:r>
            <a:r>
              <a:rPr lang="de-DE" sz="2000" dirty="0" smtClean="0">
                <a:sym typeface="Wingdings" panose="05000000000000000000" pitchFamily="2" charset="2"/>
              </a:rPr>
              <a:t>, ~0.5s per </a:t>
            </a:r>
            <a:r>
              <a:rPr lang="de-DE" sz="2000" dirty="0" err="1" smtClean="0">
                <a:sym typeface="Wingdings" panose="05000000000000000000" pitchFamily="2" charset="2"/>
              </a:rPr>
              <a:t>full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scan</a:t>
            </a:r>
            <a:endParaRPr lang="de-DE" sz="2000" dirty="0" smtClean="0">
              <a:sym typeface="Wingdings" panose="05000000000000000000" pitchFamily="2" charset="2"/>
            </a:endParaRPr>
          </a:p>
          <a:p>
            <a:r>
              <a:rPr lang="de-DE" sz="2000" dirty="0" smtClean="0">
                <a:sym typeface="Wingdings" panose="05000000000000000000" pitchFamily="2" charset="2"/>
              </a:rPr>
              <a:t>Alternative </a:t>
            </a:r>
            <a:r>
              <a:rPr lang="de-DE" sz="2000" dirty="0" err="1" smtClean="0">
                <a:sym typeface="Wingdings" panose="05000000000000000000" pitchFamily="2" charset="2"/>
              </a:rPr>
              <a:t>strategy</a:t>
            </a:r>
            <a:r>
              <a:rPr lang="de-DE" sz="2000" dirty="0" smtClean="0">
                <a:sym typeface="Wingdings" panose="05000000000000000000" pitchFamily="2" charset="2"/>
              </a:rPr>
              <a:t>: </a:t>
            </a:r>
            <a:r>
              <a:rPr lang="de-DE" sz="2000" dirty="0" err="1" smtClean="0">
                <a:sym typeface="Wingdings" panose="05000000000000000000" pitchFamily="2" charset="2"/>
              </a:rPr>
              <a:t>monitor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surface</a:t>
            </a:r>
            <a:r>
              <a:rPr lang="de-DE" sz="2000" dirty="0" smtClean="0">
                <a:sym typeface="Wingdings" panose="05000000000000000000" pitchFamily="2" charset="2"/>
              </a:rPr>
              <a:t> in „</a:t>
            </a:r>
            <a:r>
              <a:rPr lang="de-DE" sz="2000" dirty="0" err="1" smtClean="0">
                <a:sym typeface="Wingdings" panose="05000000000000000000" pitchFamily="2" charset="2"/>
              </a:rPr>
              <a:t>low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precision</a:t>
            </a:r>
            <a:r>
              <a:rPr lang="de-DE" sz="2000" dirty="0" smtClean="0">
                <a:sym typeface="Wingdings" panose="05000000000000000000" pitchFamily="2" charset="2"/>
              </a:rPr>
              <a:t>“, but </a:t>
            </a:r>
            <a:r>
              <a:rPr lang="de-DE" sz="2000" dirty="0" err="1" smtClean="0">
                <a:sym typeface="Wingdings" panose="05000000000000000000" pitchFamily="2" charset="2"/>
              </a:rPr>
              <a:t>focus</a:t>
            </a:r>
            <a:r>
              <a:rPr lang="de-DE" sz="2000" dirty="0" smtClean="0">
                <a:sym typeface="Wingdings" panose="05000000000000000000" pitchFamily="2" charset="2"/>
              </a:rPr>
              <a:t> on </a:t>
            </a:r>
            <a:r>
              <a:rPr lang="de-DE" sz="2000" dirty="0" err="1" smtClean="0">
                <a:sym typeface="Wingdings" panose="05000000000000000000" pitchFamily="2" charset="2"/>
              </a:rPr>
              <a:t>regions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where</a:t>
            </a:r>
            <a:r>
              <a:rPr lang="de-DE" sz="2000" dirty="0" smtClean="0">
                <a:sym typeface="Wingdings" panose="05000000000000000000" pitchFamily="2" charset="2"/>
              </a:rPr>
              <a:t> a </a:t>
            </a:r>
            <a:r>
              <a:rPr lang="de-DE" sz="2000" dirty="0" err="1" smtClean="0">
                <a:sym typeface="Wingdings" panose="05000000000000000000" pitchFamily="2" charset="2"/>
              </a:rPr>
              <a:t>disturbance</a:t>
            </a:r>
            <a:r>
              <a:rPr lang="de-DE" sz="2000" dirty="0" smtClean="0">
                <a:sym typeface="Wingdings" panose="05000000000000000000" pitchFamily="2" charset="2"/>
              </a:rPr>
              <a:t> &gt;1mm was </a:t>
            </a:r>
            <a:r>
              <a:rPr lang="de-DE" sz="2000" dirty="0" err="1" smtClean="0">
                <a:sym typeface="Wingdings" panose="05000000000000000000" pitchFamily="2" charset="2"/>
              </a:rPr>
              <a:t>detected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decrease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time per pass.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7524328" y="5445224"/>
            <a:ext cx="1498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smtClean="0"/>
              <a:t>Image </a:t>
            </a:r>
            <a:r>
              <a:rPr lang="de-DE" sz="1600" i="1" dirty="0" err="1" smtClean="0"/>
              <a:t>from</a:t>
            </a:r>
            <a:r>
              <a:rPr lang="de-DE" sz="1600" i="1" dirty="0" smtClean="0"/>
              <a:t> </a:t>
            </a:r>
            <a:br>
              <a:rPr lang="de-DE" sz="1600" i="1" dirty="0" smtClean="0"/>
            </a:br>
            <a:r>
              <a:rPr lang="de-DE" sz="1600" i="1" dirty="0" err="1" smtClean="0"/>
              <a:t>product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catalog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67160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Structure</a:t>
            </a:r>
            <a:r>
              <a:rPr lang="de-DE" dirty="0" smtClean="0"/>
              <a:t> of </a:t>
            </a:r>
            <a:r>
              <a:rPr lang="de-DE" dirty="0" err="1" smtClean="0"/>
              <a:t>action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Identification</a:t>
            </a:r>
            <a:r>
              <a:rPr lang="de-DE" dirty="0" smtClean="0"/>
              <a:t> of </a:t>
            </a:r>
            <a:r>
              <a:rPr lang="de-DE" dirty="0" err="1" smtClean="0"/>
              <a:t>scenarios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 smtClean="0"/>
              <a:t> a beam </a:t>
            </a:r>
            <a:r>
              <a:rPr lang="de-DE" dirty="0" err="1" smtClean="0"/>
              <a:t>shutdown</a:t>
            </a:r>
            <a:r>
              <a:rPr lang="de-DE" dirty="0" smtClean="0"/>
              <a:t> (</a:t>
            </a:r>
            <a:r>
              <a:rPr lang="de-DE" dirty="0" err="1" smtClean="0"/>
              <a:t>BSScnXX</a:t>
            </a:r>
            <a:r>
              <a:rPr lang="de-DE" dirty="0" smtClean="0"/>
              <a:t>) (RAS, </a:t>
            </a:r>
            <a:r>
              <a:rPr lang="de-DE" dirty="0" err="1" smtClean="0"/>
              <a:t>others</a:t>
            </a:r>
            <a:r>
              <a:rPr lang="de-DE" dirty="0" smtClean="0"/>
              <a:t>) .  (19 </a:t>
            </a:r>
            <a:r>
              <a:rPr lang="de-DE" dirty="0" err="1" smtClean="0"/>
              <a:t>scenarios</a:t>
            </a:r>
            <a:r>
              <a:rPr lang="de-DE" dirty="0" smtClean="0"/>
              <a:t> </a:t>
            </a:r>
            <a:r>
              <a:rPr lang="de-DE" dirty="0" err="1" smtClean="0"/>
              <a:t>documented</a:t>
            </a:r>
            <a:r>
              <a:rPr 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Discussion</a:t>
            </a:r>
            <a:r>
              <a:rPr lang="de-DE" dirty="0" smtClean="0"/>
              <a:t> of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Compilation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completion</a:t>
            </a:r>
            <a:r>
              <a:rPr lang="de-DE" dirty="0" smtClean="0"/>
              <a:t> of </a:t>
            </a:r>
            <a:r>
              <a:rPr lang="de-DE" dirty="0" err="1" smtClean="0"/>
              <a:t>list</a:t>
            </a:r>
            <a:r>
              <a:rPr lang="de-DE" dirty="0" smtClean="0"/>
              <a:t> of </a:t>
            </a:r>
            <a:r>
              <a:rPr lang="de-DE" dirty="0" err="1" smtClean="0"/>
              <a:t>sensors</a:t>
            </a:r>
            <a:r>
              <a:rPr lang="de-DE" dirty="0" smtClean="0"/>
              <a:t> in TS/LS/AS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Allocation</a:t>
            </a:r>
            <a:r>
              <a:rPr lang="de-DE" dirty="0" smtClean="0"/>
              <a:t> of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BSScn</a:t>
            </a:r>
            <a:r>
              <a:rPr lang="de-DE" dirty="0" smtClean="0"/>
              <a:t>.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characteristic</a:t>
            </a:r>
            <a:r>
              <a:rPr lang="de-DE" dirty="0"/>
              <a:t> : time-</a:t>
            </a:r>
            <a:r>
              <a:rPr lang="de-DE" dirty="0" err="1"/>
              <a:t>scales</a:t>
            </a:r>
            <a:r>
              <a:rPr lang="de-DE" dirty="0"/>
              <a:t> of (a) </a:t>
            </a:r>
            <a:r>
              <a:rPr lang="de-DE" dirty="0" err="1"/>
              <a:t>detection</a:t>
            </a:r>
            <a:r>
              <a:rPr lang="de-DE" dirty="0"/>
              <a:t> vs. (b)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degradation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Action </a:t>
            </a:r>
            <a:r>
              <a:rPr lang="de-DE" dirty="0" err="1" smtClean="0"/>
              <a:t>is</a:t>
            </a:r>
            <a:r>
              <a:rPr lang="de-DE" dirty="0" smtClean="0"/>
              <a:t> still </a:t>
            </a:r>
            <a:r>
              <a:rPr lang="de-DE" dirty="0" err="1" smtClean="0"/>
              <a:t>ongoing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30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monitoring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Li </a:t>
            </a:r>
            <a:r>
              <a:rPr lang="de-DE" dirty="0" err="1" smtClean="0"/>
              <a:t>surface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Allows</a:t>
            </a:r>
            <a:r>
              <a:rPr lang="de-DE" dirty="0" smtClean="0"/>
              <a:t> a qualitative </a:t>
            </a:r>
            <a:r>
              <a:rPr lang="de-DE" dirty="0" err="1" smtClean="0"/>
              <a:t>indication</a:t>
            </a:r>
            <a:r>
              <a:rPr lang="de-DE" dirty="0" smtClean="0"/>
              <a:t> of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disturbances</a:t>
            </a:r>
            <a:r>
              <a:rPr lang="de-DE" dirty="0" smtClean="0"/>
              <a:t>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instantanously</a:t>
            </a:r>
            <a:endParaRPr lang="de-DE" dirty="0" smtClean="0"/>
          </a:p>
          <a:p>
            <a:r>
              <a:rPr lang="de-DE" dirty="0" smtClean="0"/>
              <a:t>Image </a:t>
            </a:r>
            <a:r>
              <a:rPr lang="de-DE" dirty="0" err="1" smtClean="0"/>
              <a:t>analysis</a:t>
            </a:r>
            <a:r>
              <a:rPr lang="de-DE" dirty="0" smtClean="0"/>
              <a:t> must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of </a:t>
            </a:r>
            <a:r>
              <a:rPr lang="de-DE" dirty="0" err="1" smtClean="0"/>
              <a:t>coherent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lithium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6" y="3573017"/>
            <a:ext cx="2668246" cy="20011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2668246" cy="200118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339031">
            <a:off x="5099062" y="3582472"/>
            <a:ext cx="288032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 rot="21320259">
            <a:off x="5776117" y="3570235"/>
            <a:ext cx="288032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580566" y="5733256"/>
            <a:ext cx="555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[B. Brenneis, KIT, </a:t>
            </a:r>
            <a:r>
              <a:rPr lang="de-DE" dirty="0" err="1" smtClean="0"/>
              <a:t>imaging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smtClean="0"/>
              <a:t>FIDES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„</a:t>
            </a:r>
            <a:r>
              <a:rPr lang="de-DE" dirty="0" err="1" smtClean="0"/>
              <a:t>target</a:t>
            </a:r>
            <a:r>
              <a:rPr lang="de-DE" dirty="0" smtClean="0"/>
              <a:t>“]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22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 In-</a:t>
            </a:r>
            <a:r>
              <a:rPr lang="de-DE" dirty="0" err="1" smtClean="0"/>
              <a:t>Vessel</a:t>
            </a:r>
            <a:r>
              <a:rPr lang="de-DE" dirty="0" smtClean="0"/>
              <a:t> </a:t>
            </a:r>
            <a:r>
              <a:rPr lang="de-DE" dirty="0" err="1" smtClean="0"/>
              <a:t>viewing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ITER ~10y </a:t>
            </a:r>
            <a:r>
              <a:rPr lang="de-DE" dirty="0" err="1" smtClean="0"/>
              <a:t>ago</a:t>
            </a:r>
            <a:endParaRPr lang="de-DE" dirty="0" smtClean="0"/>
          </a:p>
          <a:p>
            <a:r>
              <a:rPr lang="de-DE" dirty="0" err="1" smtClean="0"/>
              <a:t>Distance</a:t>
            </a:r>
            <a:r>
              <a:rPr lang="de-DE" dirty="0" smtClean="0"/>
              <a:t> &gt;10m</a:t>
            </a:r>
          </a:p>
          <a:p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r>
              <a:rPr lang="de-DE" dirty="0" smtClean="0"/>
              <a:t> 0.3mm</a:t>
            </a:r>
          </a:p>
          <a:p>
            <a:r>
              <a:rPr lang="de-DE" dirty="0" smtClean="0"/>
              <a:t>Spot </a:t>
            </a:r>
            <a:r>
              <a:rPr lang="de-DE" dirty="0" err="1" smtClean="0"/>
              <a:t>size</a:t>
            </a:r>
            <a:r>
              <a:rPr lang="de-DE" dirty="0" smtClean="0"/>
              <a:t> 3mm @ 10m</a:t>
            </a:r>
          </a:p>
          <a:p>
            <a:r>
              <a:rPr lang="de-DE" dirty="0" smtClean="0"/>
              <a:t>40µs per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spot</a:t>
            </a:r>
            <a:r>
              <a:rPr lang="de-DE" dirty="0" smtClean="0"/>
              <a:t> (</a:t>
            </a:r>
            <a:r>
              <a:rPr lang="de-DE" dirty="0" err="1" smtClean="0"/>
              <a:t>optomechanical</a:t>
            </a:r>
            <a:r>
              <a:rPr lang="de-DE" dirty="0" smtClean="0"/>
              <a:t> </a:t>
            </a:r>
            <a:r>
              <a:rPr lang="de-DE" dirty="0" err="1" smtClean="0"/>
              <a:t>scanning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Operation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5-10MGy,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r>
              <a:rPr lang="de-DE" dirty="0" smtClean="0"/>
              <a:t> &gt;2y in TIR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78764"/>
            <a:ext cx="3049530" cy="213055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067944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ea typeface="Calibri" panose="020F0502020204030204" pitchFamily="34" charset="0"/>
              </a:rPr>
              <a:t>[2011 </a:t>
            </a:r>
            <a:r>
              <a:rPr lang="en-US" dirty="0" err="1">
                <a:solidFill>
                  <a:srgbClr val="1F497D"/>
                </a:solidFill>
                <a:ea typeface="Calibri" panose="020F0502020204030204" pitchFamily="34" charset="0"/>
              </a:rPr>
              <a:t>C.Neri</a:t>
            </a:r>
            <a:r>
              <a:rPr lang="en-US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ea typeface="Calibri" panose="020F0502020204030204" pitchFamily="34" charset="0"/>
              </a:rPr>
              <a:t>et al., </a:t>
            </a:r>
            <a:r>
              <a:rPr lang="en-US" dirty="0" err="1" smtClean="0">
                <a:solidFill>
                  <a:srgbClr val="1F497D"/>
                </a:solidFill>
                <a:ea typeface="Calibri" panose="020F0502020204030204" pitchFamily="34" charset="0"/>
              </a:rPr>
              <a:t>Iter</a:t>
            </a:r>
            <a:r>
              <a:rPr lang="en-US" dirty="0" smtClean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1F497D"/>
                </a:solidFill>
                <a:ea typeface="Calibri" panose="020F0502020204030204" pitchFamily="34" charset="0"/>
              </a:rPr>
              <a:t>in vessel viewing system design and assessment activities, Fusion Engineering and </a:t>
            </a:r>
            <a:r>
              <a:rPr lang="en-US" dirty="0" smtClean="0">
                <a:solidFill>
                  <a:srgbClr val="1F497D"/>
                </a:solidFill>
                <a:ea typeface="Calibri" panose="020F0502020204030204" pitchFamily="34" charset="0"/>
              </a:rPr>
              <a:t>Design]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2129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sensors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Earthquake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suggested</a:t>
            </a:r>
            <a:r>
              <a:rPr lang="de-DE" dirty="0" smtClean="0"/>
              <a:t> (</a:t>
            </a:r>
            <a:r>
              <a:rPr lang="de-DE" dirty="0" err="1" smtClean="0"/>
              <a:t>part</a:t>
            </a:r>
            <a:r>
              <a:rPr lang="de-DE" dirty="0" smtClean="0"/>
              <a:t> of PS?)</a:t>
            </a:r>
          </a:p>
          <a:p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endParaRPr lang="de-DE" dirty="0" smtClean="0"/>
          </a:p>
          <a:p>
            <a:r>
              <a:rPr lang="de-DE" dirty="0" err="1" smtClean="0"/>
              <a:t>Personnell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forbidden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endParaRPr lang="de-DE" dirty="0" smtClean="0"/>
          </a:p>
          <a:p>
            <a:r>
              <a:rPr lang="de-DE" dirty="0" smtClean="0"/>
              <a:t>RAMSES</a:t>
            </a:r>
          </a:p>
          <a:p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 Can also </a:t>
            </a:r>
            <a:r>
              <a:rPr lang="de-DE" dirty="0" err="1" smtClean="0">
                <a:sym typeface="Wingdings" panose="05000000000000000000" pitchFamily="2" charset="2"/>
              </a:rPr>
              <a:t>trigger</a:t>
            </a:r>
            <a:r>
              <a:rPr lang="de-DE" dirty="0" smtClean="0">
                <a:sym typeface="Wingdings" panose="05000000000000000000" pitchFamily="2" charset="2"/>
              </a:rPr>
              <a:t> beam </a:t>
            </a:r>
            <a:r>
              <a:rPr lang="de-DE" dirty="0" err="1" smtClean="0">
                <a:sym typeface="Wingdings" panose="05000000000000000000" pitchFamily="2" charset="2"/>
              </a:rPr>
              <a:t>shutdown</a:t>
            </a:r>
            <a:r>
              <a:rPr lang="de-DE" dirty="0" smtClean="0">
                <a:sym typeface="Wingdings" panose="05000000000000000000" pitchFamily="2" charset="2"/>
              </a:rPr>
              <a:t>. Part of PS, not </a:t>
            </a:r>
            <a:r>
              <a:rPr lang="de-DE" dirty="0" err="1" smtClean="0">
                <a:sym typeface="Wingdings" panose="05000000000000000000" pitchFamily="2" charset="2"/>
              </a:rPr>
              <a:t>covered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action</a:t>
            </a:r>
            <a:r>
              <a:rPr lang="de-DE" dirty="0" smtClean="0">
                <a:sym typeface="Wingdings" panose="05000000000000000000" pitchFamily="2" charset="2"/>
              </a:rPr>
              <a:t> (LS/TS/AS). But not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forgotten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3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Part III : </a:t>
            </a:r>
            <a:r>
              <a:rPr lang="de-DE" sz="4400" dirty="0" err="1" smtClean="0"/>
              <a:t>Defined</a:t>
            </a:r>
            <a:r>
              <a:rPr lang="de-DE" sz="4400" dirty="0" smtClean="0"/>
              <a:t> </a:t>
            </a:r>
            <a:r>
              <a:rPr lang="de-DE" sz="4400" dirty="0" err="1" smtClean="0"/>
              <a:t>instrumentation</a:t>
            </a:r>
            <a:r>
              <a:rPr lang="de-DE" sz="4400" dirty="0" smtClean="0"/>
              <a:t> of </a:t>
            </a:r>
            <a:r>
              <a:rPr lang="de-DE" sz="4400" dirty="0" err="1" smtClean="0"/>
              <a:t>systems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74412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 of TS/LS/AS </a:t>
            </a:r>
            <a:r>
              <a:rPr lang="de-DE" dirty="0" err="1" smtClean="0"/>
              <a:t>instrumentation</a:t>
            </a:r>
            <a:r>
              <a:rPr lang="de-DE" dirty="0" smtClean="0"/>
              <a:t>, IDCM13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92696"/>
            <a:ext cx="5616624" cy="58803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48264" y="1700808"/>
            <a:ext cx="15944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List </a:t>
            </a:r>
            <a:r>
              <a:rPr lang="de-DE" dirty="0" err="1" smtClean="0"/>
              <a:t>updated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endParaRPr lang="de-DE" dirty="0" smtClean="0"/>
          </a:p>
          <a:p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 smtClean="0"/>
          </a:p>
          <a:p>
            <a:r>
              <a:rPr lang="de-DE" dirty="0" err="1" smtClean="0"/>
              <a:t>timescale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34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 of AS </a:t>
            </a:r>
            <a:r>
              <a:rPr lang="de-DE" dirty="0" err="1" smtClean="0"/>
              <a:t>instrumentation</a:t>
            </a:r>
            <a:r>
              <a:rPr lang="de-DE" dirty="0" smtClean="0"/>
              <a:t> 2MQLFY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" t="13363" r="56125" b="34726"/>
          <a:stretch/>
        </p:blipFill>
        <p:spPr>
          <a:xfrm>
            <a:off x="323527" y="1052736"/>
            <a:ext cx="7942059" cy="54006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52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5" name="Imagen 142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91" y="2212722"/>
            <a:ext cx="5204018" cy="329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73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5" name="Imagen 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04" y="2692805"/>
            <a:ext cx="5914791" cy="2335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65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Part IV : </a:t>
            </a:r>
            <a:r>
              <a:rPr lang="de-DE" sz="4400" dirty="0" err="1" smtClean="0"/>
              <a:t>Allocating</a:t>
            </a:r>
            <a:r>
              <a:rPr lang="de-DE" sz="4400" dirty="0" smtClean="0"/>
              <a:t> </a:t>
            </a:r>
            <a:r>
              <a:rPr lang="de-DE" sz="4400" dirty="0" err="1" smtClean="0"/>
              <a:t>BSSc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detection</a:t>
            </a:r>
            <a:r>
              <a:rPr lang="de-DE" sz="4400" dirty="0" smtClean="0"/>
              <a:t> </a:t>
            </a:r>
            <a:r>
              <a:rPr lang="de-DE" sz="4400" dirty="0" err="1" smtClean="0"/>
              <a:t>methods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6939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Detection</a:t>
            </a:r>
            <a:r>
              <a:rPr lang="it-IT" dirty="0" smtClean="0"/>
              <a:t> of </a:t>
            </a:r>
            <a:r>
              <a:rPr lang="it-IT" dirty="0" smtClean="0"/>
              <a:t>BSScLS01 RAS#1</a:t>
            </a:r>
            <a:r>
              <a:rPr lang="it-IT" dirty="0"/>
              <a:t>, FLIL1 : </a:t>
            </a:r>
            <a:r>
              <a:rPr lang="en-GB" dirty="0"/>
              <a:t>Loss of flow in the Lithium Loop due to EMP trip.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4896544"/>
          </a:xfrm>
        </p:spPr>
        <p:txBody>
          <a:bodyPr/>
          <a:lstStyle/>
          <a:p>
            <a:r>
              <a:rPr lang="de-DE" sz="1600" dirty="0" err="1" smtClean="0"/>
              <a:t>Assumption</a:t>
            </a:r>
            <a:r>
              <a:rPr lang="de-DE" sz="1600" dirty="0" smtClean="0"/>
              <a:t>: </a:t>
            </a:r>
            <a:r>
              <a:rPr lang="de-DE" sz="1600" dirty="0" err="1" smtClean="0"/>
              <a:t>the</a:t>
            </a:r>
            <a:r>
              <a:rPr lang="de-DE" sz="1600" dirty="0" smtClean="0"/>
              <a:t> Li </a:t>
            </a:r>
            <a:r>
              <a:rPr lang="de-DE" sz="1600" dirty="0" err="1" smtClean="0"/>
              <a:t>flow</a:t>
            </a:r>
            <a:r>
              <a:rPr lang="de-DE" sz="1600" dirty="0" smtClean="0"/>
              <a:t> (</a:t>
            </a:r>
            <a:r>
              <a:rPr lang="de-DE" sz="1600" dirty="0" err="1" smtClean="0"/>
              <a:t>several</a:t>
            </a:r>
            <a:r>
              <a:rPr lang="de-DE" sz="1600" dirty="0" smtClean="0"/>
              <a:t> m³) </a:t>
            </a:r>
            <a:r>
              <a:rPr lang="de-DE" sz="1600" dirty="0" err="1" smtClean="0"/>
              <a:t>has</a:t>
            </a:r>
            <a:r>
              <a:rPr lang="de-DE" sz="1600" dirty="0" smtClean="0"/>
              <a:t> an </a:t>
            </a:r>
            <a:r>
              <a:rPr lang="de-DE" sz="1600" dirty="0" err="1" smtClean="0"/>
              <a:t>inertia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will not </a:t>
            </a:r>
            <a:r>
              <a:rPr lang="de-DE" sz="1600" dirty="0" err="1" smtClean="0"/>
              <a:t>immediately</a:t>
            </a:r>
            <a:r>
              <a:rPr lang="de-DE" sz="1600" dirty="0" smtClean="0"/>
              <a:t> </a:t>
            </a:r>
            <a:r>
              <a:rPr lang="de-DE" sz="1600" dirty="0" err="1" smtClean="0"/>
              <a:t>stop</a:t>
            </a:r>
            <a:r>
              <a:rPr lang="de-DE" sz="1600" dirty="0" smtClean="0"/>
              <a:t> due </a:t>
            </a:r>
            <a:r>
              <a:rPr lang="de-DE" sz="1600" dirty="0" err="1" smtClean="0"/>
              <a:t>to</a:t>
            </a:r>
            <a:r>
              <a:rPr lang="de-DE" sz="1600" dirty="0" smtClean="0"/>
              <a:t> a pump </a:t>
            </a:r>
            <a:r>
              <a:rPr lang="de-DE" sz="1600" dirty="0" err="1" smtClean="0"/>
              <a:t>trip</a:t>
            </a:r>
            <a:endParaRPr lang="de-DE" sz="1600" dirty="0" smtClean="0"/>
          </a:p>
          <a:p>
            <a:r>
              <a:rPr lang="de-DE" sz="1600" dirty="0" err="1" smtClean="0"/>
              <a:t>Decay</a:t>
            </a:r>
            <a:r>
              <a:rPr lang="de-DE" sz="1600" dirty="0" smtClean="0"/>
              <a:t> time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velocity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Li-jet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0.5 - 9s</a:t>
            </a:r>
          </a:p>
          <a:p>
            <a:r>
              <a:rPr lang="de-DE" sz="1600" dirty="0" smtClean="0"/>
              <a:t>Li </a:t>
            </a:r>
            <a:r>
              <a:rPr lang="de-DE" sz="1600" dirty="0" err="1" smtClean="0"/>
              <a:t>jet</a:t>
            </a:r>
            <a:r>
              <a:rPr lang="de-DE" sz="1600" dirty="0" smtClean="0"/>
              <a:t> </a:t>
            </a:r>
            <a:r>
              <a:rPr lang="de-DE" sz="1600" dirty="0" err="1" smtClean="0"/>
              <a:t>velocity</a:t>
            </a:r>
            <a:r>
              <a:rPr lang="de-DE" sz="1600" dirty="0" smtClean="0"/>
              <a:t> will </a:t>
            </a:r>
            <a:r>
              <a:rPr lang="de-DE" sz="1600" dirty="0" err="1" smtClean="0"/>
              <a:t>decrease</a:t>
            </a:r>
            <a:r>
              <a:rPr lang="de-DE" sz="1600" dirty="0" smtClean="0"/>
              <a:t> </a:t>
            </a:r>
            <a:r>
              <a:rPr lang="de-DE" sz="1600" dirty="0" err="1" smtClean="0"/>
              <a:t>first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(</a:t>
            </a:r>
            <a:r>
              <a:rPr lang="de-DE" sz="1600" dirty="0" err="1" smtClean="0"/>
              <a:t>delayed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velocity</a:t>
            </a:r>
            <a:r>
              <a:rPr lang="de-DE" sz="1600" dirty="0" smtClean="0"/>
              <a:t>) also Li </a:t>
            </a:r>
            <a:r>
              <a:rPr lang="de-DE" sz="1600" dirty="0" err="1" smtClean="0"/>
              <a:t>jet</a:t>
            </a:r>
            <a:r>
              <a:rPr lang="de-DE" sz="1600" dirty="0" smtClean="0"/>
              <a:t> </a:t>
            </a:r>
            <a:r>
              <a:rPr lang="de-DE" sz="1600" dirty="0" err="1" smtClean="0"/>
              <a:t>thickness</a:t>
            </a:r>
            <a:endParaRPr lang="de-DE" sz="1600" dirty="0" smtClean="0"/>
          </a:p>
          <a:p>
            <a:r>
              <a:rPr lang="de-DE" sz="1600" dirty="0" err="1" smtClean="0"/>
              <a:t>Detection</a:t>
            </a:r>
            <a:r>
              <a:rPr lang="de-DE" sz="1600" dirty="0" smtClean="0"/>
              <a:t> </a:t>
            </a:r>
            <a:r>
              <a:rPr lang="de-DE" sz="1600" dirty="0" err="1" smtClean="0"/>
              <a:t>instruments</a:t>
            </a:r>
            <a:r>
              <a:rPr lang="de-DE" sz="1600" dirty="0" smtClean="0"/>
              <a:t> </a:t>
            </a:r>
            <a:r>
              <a:rPr lang="de-DE" sz="1600" dirty="0" smtClean="0"/>
              <a:t>: </a:t>
            </a:r>
          </a:p>
          <a:p>
            <a:pPr lvl="1"/>
            <a:r>
              <a:rPr lang="de-DE" sz="1200" dirty="0"/>
              <a:t>0.5.3.1.4.1_CF_001 ELECTROMAGNETIC FLOW METER</a:t>
            </a:r>
          </a:p>
          <a:p>
            <a:pPr lvl="1"/>
            <a:r>
              <a:rPr lang="de-DE" sz="1200" dirty="0"/>
              <a:t>PT CP001 </a:t>
            </a:r>
            <a:r>
              <a:rPr lang="de-DE" sz="1200" dirty="0" err="1"/>
              <a:t>and</a:t>
            </a:r>
            <a:r>
              <a:rPr lang="de-DE" sz="1200" dirty="0"/>
              <a:t> PT </a:t>
            </a:r>
            <a:r>
              <a:rPr lang="de-DE" sz="1200" dirty="0" smtClean="0"/>
              <a:t>CP002</a:t>
            </a:r>
          </a:p>
          <a:p>
            <a:pPr lvl="1"/>
            <a:r>
              <a:rPr lang="de-DE" sz="1200" dirty="0" smtClean="0">
                <a:solidFill>
                  <a:srgbClr val="FF0000"/>
                </a:solidFill>
              </a:rPr>
              <a:t>A </a:t>
            </a:r>
            <a:r>
              <a:rPr lang="de-DE" sz="1200" dirty="0" err="1" smtClean="0">
                <a:solidFill>
                  <a:srgbClr val="FF0000"/>
                </a:solidFill>
              </a:rPr>
              <a:t>magnetic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sensor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checking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operation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could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be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installed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directly</a:t>
            </a:r>
            <a:r>
              <a:rPr lang="de-DE" sz="1200" dirty="0" smtClean="0">
                <a:solidFill>
                  <a:srgbClr val="FF0000"/>
                </a:solidFill>
              </a:rPr>
              <a:t> on </a:t>
            </a:r>
            <a:r>
              <a:rPr lang="de-DE" sz="1200" dirty="0" err="1" smtClean="0">
                <a:solidFill>
                  <a:srgbClr val="FF0000"/>
                </a:solidFill>
              </a:rPr>
              <a:t>the</a:t>
            </a:r>
            <a:r>
              <a:rPr lang="de-DE" sz="1200" dirty="0" smtClean="0">
                <a:solidFill>
                  <a:srgbClr val="FF0000"/>
                </a:solidFill>
              </a:rPr>
              <a:t> pump</a:t>
            </a:r>
            <a:endParaRPr lang="de-DE" sz="1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de-DE" sz="1600" dirty="0" smtClean="0"/>
              <a:t>will </a:t>
            </a:r>
            <a:r>
              <a:rPr lang="de-DE" sz="1600" dirty="0" err="1"/>
              <a:t>indicate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drop</a:t>
            </a:r>
            <a:r>
              <a:rPr lang="de-DE" sz="1600" dirty="0"/>
              <a:t> of </a:t>
            </a:r>
            <a:r>
              <a:rPr lang="de-DE" sz="1600" dirty="0" err="1"/>
              <a:t>flow</a:t>
            </a:r>
            <a:r>
              <a:rPr lang="de-DE" sz="1600" dirty="0"/>
              <a:t> in O(</a:t>
            </a:r>
            <a:r>
              <a:rPr lang="de-DE" sz="1600" dirty="0" err="1"/>
              <a:t>seconds</a:t>
            </a:r>
            <a:r>
              <a:rPr lang="de-DE" sz="1600" dirty="0"/>
              <a:t>) . Integration time </a:t>
            </a:r>
            <a:r>
              <a:rPr lang="de-DE" sz="1600" dirty="0" err="1"/>
              <a:t>scales</a:t>
            </a:r>
            <a:r>
              <a:rPr lang="de-DE" sz="1600" dirty="0"/>
              <a:t> of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transducer</a:t>
            </a:r>
            <a:r>
              <a:rPr lang="de-DE" sz="1600" dirty="0"/>
              <a:t> </a:t>
            </a:r>
            <a:r>
              <a:rPr lang="de-DE" sz="1600" dirty="0" err="1"/>
              <a:t>electronics</a:t>
            </a:r>
            <a:r>
              <a:rPr lang="de-DE" sz="1600" dirty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 smtClean="0"/>
              <a:t>defined</a:t>
            </a:r>
            <a:r>
              <a:rPr lang="de-DE" sz="1600" dirty="0" smtClean="0"/>
              <a:t>!</a:t>
            </a:r>
            <a:endParaRPr lang="de-DE" sz="1600" dirty="0" smtClean="0"/>
          </a:p>
          <a:p>
            <a:r>
              <a:rPr lang="de-DE" sz="1600" dirty="0" smtClean="0"/>
              <a:t>IR </a:t>
            </a:r>
            <a:r>
              <a:rPr lang="de-DE" sz="1600" dirty="0" err="1" smtClean="0"/>
              <a:t>surface</a:t>
            </a:r>
            <a:r>
              <a:rPr lang="de-DE" sz="1600" dirty="0" smtClean="0"/>
              <a:t> </a:t>
            </a:r>
            <a:r>
              <a:rPr lang="de-DE" sz="1600" dirty="0" err="1" smtClean="0"/>
              <a:t>measurement</a:t>
            </a:r>
            <a:r>
              <a:rPr lang="de-DE" sz="1600" dirty="0" smtClean="0"/>
              <a:t> (</a:t>
            </a:r>
            <a:r>
              <a:rPr lang="de-DE" sz="1600" dirty="0" err="1" smtClean="0"/>
              <a:t>application</a:t>
            </a:r>
            <a:r>
              <a:rPr lang="de-DE" sz="1600" dirty="0" smtClean="0"/>
              <a:t> not </a:t>
            </a:r>
            <a:r>
              <a:rPr lang="de-DE" sz="1600" dirty="0" err="1" smtClean="0"/>
              <a:t>confirmed</a:t>
            </a:r>
            <a:r>
              <a:rPr lang="de-DE" sz="1600" dirty="0" smtClean="0"/>
              <a:t>)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provide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increased</a:t>
            </a:r>
            <a:r>
              <a:rPr lang="de-DE" sz="1600" dirty="0" smtClean="0"/>
              <a:t> Li </a:t>
            </a:r>
            <a:r>
              <a:rPr lang="de-DE" sz="1600" dirty="0" err="1" smtClean="0"/>
              <a:t>temperature</a:t>
            </a:r>
            <a:r>
              <a:rPr lang="de-DE" sz="1600" dirty="0" smtClean="0"/>
              <a:t> in O(10ms)</a:t>
            </a:r>
          </a:p>
          <a:p>
            <a:r>
              <a:rPr lang="de-DE" sz="1600" dirty="0" smtClean="0"/>
              <a:t>Laser Radar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provide</a:t>
            </a:r>
            <a:r>
              <a:rPr lang="de-DE" sz="1600" dirty="0" smtClean="0"/>
              <a:t> </a:t>
            </a:r>
            <a:r>
              <a:rPr lang="de-DE" sz="1600" dirty="0" err="1" smtClean="0"/>
              <a:t>decreased</a:t>
            </a:r>
            <a:r>
              <a:rPr lang="de-DE" sz="1600" dirty="0" smtClean="0"/>
              <a:t> Li </a:t>
            </a:r>
            <a:r>
              <a:rPr lang="de-DE" sz="1600" dirty="0" err="1" smtClean="0"/>
              <a:t>jet</a:t>
            </a:r>
            <a:r>
              <a:rPr lang="de-DE" sz="1600" dirty="0" smtClean="0"/>
              <a:t> </a:t>
            </a:r>
            <a:r>
              <a:rPr lang="de-DE" sz="1600" dirty="0" err="1" smtClean="0"/>
              <a:t>thickness</a:t>
            </a:r>
            <a:r>
              <a:rPr lang="de-DE" sz="1600" dirty="0" smtClean="0"/>
              <a:t> in O (0.5s) (but </a:t>
            </a:r>
          </a:p>
          <a:p>
            <a:r>
              <a:rPr lang="de-DE" sz="1600" dirty="0" err="1" smtClean="0"/>
              <a:t>Thermocouples</a:t>
            </a:r>
            <a:r>
              <a:rPr lang="de-DE" sz="1600" dirty="0" smtClean="0"/>
              <a:t> on Li-</a:t>
            </a:r>
            <a:r>
              <a:rPr lang="de-DE" sz="1600" dirty="0" err="1" smtClean="0"/>
              <a:t>chute</a:t>
            </a:r>
            <a:r>
              <a:rPr lang="de-DE" sz="1600" dirty="0" smtClean="0"/>
              <a:t> will </a:t>
            </a:r>
            <a:r>
              <a:rPr lang="de-DE" sz="1600" dirty="0" err="1" smtClean="0"/>
              <a:t>indicate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increased</a:t>
            </a:r>
            <a:r>
              <a:rPr lang="de-DE" sz="1600" dirty="0" smtClean="0"/>
              <a:t> </a:t>
            </a:r>
            <a:r>
              <a:rPr lang="de-DE" sz="1600" dirty="0" err="1" smtClean="0"/>
              <a:t>local+bulk</a:t>
            </a:r>
            <a:r>
              <a:rPr lang="de-DE" sz="1600" dirty="0" smtClean="0"/>
              <a:t> Li </a:t>
            </a:r>
            <a:r>
              <a:rPr lang="de-DE" sz="1600" dirty="0" err="1" smtClean="0"/>
              <a:t>temperature</a:t>
            </a:r>
            <a:r>
              <a:rPr lang="de-DE" sz="1600" dirty="0" smtClean="0"/>
              <a:t> in O(10s)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1600" dirty="0" err="1" smtClean="0">
                <a:sym typeface="Wingdings" panose="05000000000000000000" pitchFamily="2" charset="2"/>
              </a:rPr>
              <a:t>Suitable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signals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for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detection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lvl="1"/>
            <a:r>
              <a:rPr lang="de-DE" sz="1200" dirty="0" smtClean="0">
                <a:sym typeface="Wingdings" panose="05000000000000000000" pitchFamily="2" charset="2"/>
              </a:rPr>
              <a:t>A fast </a:t>
            </a:r>
            <a:r>
              <a:rPr lang="de-DE" sz="1200" dirty="0" err="1" smtClean="0">
                <a:sym typeface="Wingdings" panose="05000000000000000000" pitchFamily="2" charset="2"/>
              </a:rPr>
              <a:t>magnetic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sensor</a:t>
            </a:r>
            <a:r>
              <a:rPr lang="de-DE" sz="1200" dirty="0" smtClean="0">
                <a:sym typeface="Wingdings" panose="05000000000000000000" pitchFamily="2" charset="2"/>
              </a:rPr>
              <a:t>(s) on </a:t>
            </a:r>
            <a:r>
              <a:rPr lang="de-DE" sz="1200" dirty="0" err="1" smtClean="0">
                <a:sym typeface="Wingdings" panose="05000000000000000000" pitchFamily="2" charset="2"/>
              </a:rPr>
              <a:t>the</a:t>
            </a:r>
            <a:r>
              <a:rPr lang="de-DE" sz="1200" dirty="0" smtClean="0">
                <a:sym typeface="Wingdings" panose="05000000000000000000" pitchFamily="2" charset="2"/>
              </a:rPr>
              <a:t> pump (</a:t>
            </a:r>
            <a:r>
              <a:rPr lang="de-DE" sz="1200" dirty="0" err="1" smtClean="0">
                <a:sym typeface="Wingdings" panose="05000000000000000000" pitchFamily="2" charset="2"/>
              </a:rPr>
              <a:t>detection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timescale</a:t>
            </a:r>
            <a:r>
              <a:rPr lang="de-DE" sz="1200" dirty="0" smtClean="0">
                <a:sym typeface="Wingdings" panose="05000000000000000000" pitchFamily="2" charset="2"/>
              </a:rPr>
              <a:t> in </a:t>
            </a:r>
            <a:r>
              <a:rPr lang="de-DE" sz="1200" dirty="0" err="1" smtClean="0">
                <a:sym typeface="Wingdings" panose="05000000000000000000" pitchFamily="2" charset="2"/>
              </a:rPr>
              <a:t>order</a:t>
            </a:r>
            <a:r>
              <a:rPr lang="de-DE" sz="1200" dirty="0" smtClean="0">
                <a:sym typeface="Wingdings" panose="05000000000000000000" pitchFamily="2" charset="2"/>
              </a:rPr>
              <a:t> of inverse AC </a:t>
            </a:r>
            <a:r>
              <a:rPr lang="de-DE" sz="1200" dirty="0" err="1" smtClean="0">
                <a:sym typeface="Wingdings" panose="05000000000000000000" pitchFamily="2" charset="2"/>
              </a:rPr>
              <a:t>frequency</a:t>
            </a:r>
            <a:r>
              <a:rPr lang="de-DE" sz="1200" dirty="0" smtClean="0">
                <a:sym typeface="Wingdings" panose="05000000000000000000" pitchFamily="2" charset="2"/>
              </a:rPr>
              <a:t>)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(NOT YET DEFINED)</a:t>
            </a:r>
          </a:p>
          <a:p>
            <a:pPr lvl="1"/>
            <a:r>
              <a:rPr lang="de-DE" sz="1200" dirty="0" smtClean="0">
                <a:sym typeface="Wingdings" panose="05000000000000000000" pitchFamily="2" charset="2"/>
              </a:rPr>
              <a:t>A </a:t>
            </a:r>
            <a:r>
              <a:rPr lang="de-DE" sz="1200" dirty="0" err="1" smtClean="0">
                <a:sym typeface="Wingdings" panose="05000000000000000000" pitchFamily="2" charset="2"/>
              </a:rPr>
              <a:t>thermocouple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array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with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low</a:t>
            </a:r>
            <a:r>
              <a:rPr lang="de-DE" sz="1200" dirty="0" smtClean="0">
                <a:sym typeface="Wingdings" panose="05000000000000000000" pitchFamily="2" charset="2"/>
              </a:rPr>
              <a:t> thermal </a:t>
            </a:r>
            <a:r>
              <a:rPr lang="de-DE" sz="1200" dirty="0" err="1" smtClean="0">
                <a:sym typeface="Wingdings" panose="05000000000000000000" pitchFamily="2" charset="2"/>
              </a:rPr>
              <a:t>inertia</a:t>
            </a:r>
            <a:r>
              <a:rPr lang="de-DE" sz="1200" dirty="0" smtClean="0">
                <a:sym typeface="Wingdings" panose="05000000000000000000" pitchFamily="2" charset="2"/>
              </a:rPr>
              <a:t>, i.e. </a:t>
            </a:r>
            <a:r>
              <a:rPr lang="de-DE" sz="1200" dirty="0" err="1" smtClean="0">
                <a:sym typeface="Wingdings" panose="05000000000000000000" pitchFamily="2" charset="2"/>
              </a:rPr>
              <a:t>directly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touching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the</a:t>
            </a:r>
            <a:r>
              <a:rPr lang="de-DE" sz="1200" dirty="0" smtClean="0">
                <a:sym typeface="Wingdings" panose="05000000000000000000" pitchFamily="2" charset="2"/>
              </a:rPr>
              <a:t> Li </a:t>
            </a:r>
            <a:r>
              <a:rPr lang="de-DE" sz="1200" dirty="0" err="1" smtClean="0">
                <a:sym typeface="Wingdings" panose="05000000000000000000" pitchFamily="2" charset="2"/>
              </a:rPr>
              <a:t>flow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(NOT YET DEFINED)</a:t>
            </a:r>
          </a:p>
          <a:p>
            <a:pPr lvl="1"/>
            <a:r>
              <a:rPr lang="de-DE" sz="1200" dirty="0" smtClean="0">
                <a:sym typeface="Wingdings" panose="05000000000000000000" pitchFamily="2" charset="2"/>
              </a:rPr>
              <a:t>(</a:t>
            </a:r>
            <a:r>
              <a:rPr lang="de-DE" sz="1200" dirty="0" err="1" smtClean="0">
                <a:sym typeface="Wingdings" panose="05000000000000000000" pitchFamily="2" charset="2"/>
              </a:rPr>
              <a:t>Maybe</a:t>
            </a:r>
            <a:r>
              <a:rPr lang="de-DE" sz="1200" dirty="0" smtClean="0">
                <a:sym typeface="Wingdings" panose="05000000000000000000" pitchFamily="2" charset="2"/>
              </a:rPr>
              <a:t>) The </a:t>
            </a:r>
            <a:r>
              <a:rPr lang="de-DE" sz="1200" dirty="0" err="1" smtClean="0">
                <a:sym typeface="Wingdings" panose="05000000000000000000" pitchFamily="2" charset="2"/>
              </a:rPr>
              <a:t>laser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radar</a:t>
            </a:r>
            <a:r>
              <a:rPr lang="de-DE" sz="1200" dirty="0" smtClean="0">
                <a:sym typeface="Wingdings" panose="05000000000000000000" pitchFamily="2" charset="2"/>
              </a:rPr>
              <a:t> (but time </a:t>
            </a:r>
            <a:r>
              <a:rPr lang="de-DE" sz="1200" dirty="0" err="1" smtClean="0">
                <a:sym typeface="Wingdings" panose="05000000000000000000" pitchFamily="2" charset="2"/>
              </a:rPr>
              <a:t>between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warning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and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catastrophic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failure</a:t>
            </a:r>
            <a:r>
              <a:rPr lang="de-DE" sz="1200" dirty="0" smtClean="0"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ym typeface="Wingdings" panose="05000000000000000000" pitchFamily="2" charset="2"/>
              </a:rPr>
              <a:t>is</a:t>
            </a:r>
            <a:r>
              <a:rPr lang="de-DE" sz="1200" dirty="0" smtClean="0">
                <a:sym typeface="Wingdings" panose="05000000000000000000" pitchFamily="2" charset="2"/>
              </a:rPr>
              <a:t> not </a:t>
            </a:r>
            <a:r>
              <a:rPr lang="de-DE" sz="1200" dirty="0" err="1" smtClean="0">
                <a:sym typeface="Wingdings" panose="05000000000000000000" pitchFamily="2" charset="2"/>
              </a:rPr>
              <a:t>known</a:t>
            </a:r>
            <a:r>
              <a:rPr lang="de-DE" sz="1200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endParaRPr lang="de-DE" sz="1200" dirty="0" smtClean="0"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Adequate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sensor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must still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selected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officially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defined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and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specified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Li Loop DDD.</a:t>
            </a:r>
          </a:p>
          <a:p>
            <a:pPr marL="57150" indent="0">
              <a:buNone/>
            </a:pP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Data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that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should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produced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credible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VFR(t)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and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Li-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tickness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(t) </a:t>
            </a:r>
            <a:r>
              <a:rPr lang="de-DE" sz="1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functions</a:t>
            </a:r>
            <a:r>
              <a:rPr lang="de-DE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!</a:t>
            </a:r>
            <a:endParaRPr lang="de-DE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de-DE" sz="1800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34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power </a:t>
            </a:r>
            <a:r>
              <a:rPr lang="de-DE" dirty="0" err="1" smtClean="0"/>
              <a:t>source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Under</a:t>
            </a:r>
            <a:r>
              <a:rPr lang="de-DE" dirty="0" smtClean="0"/>
              <a:t> normal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transports</a:t>
            </a:r>
            <a:r>
              <a:rPr lang="de-DE" dirty="0" smtClean="0"/>
              <a:t> a power P=5MW (</a:t>
            </a:r>
            <a:r>
              <a:rPr lang="de-DE" dirty="0" err="1" smtClean="0"/>
              <a:t>by</a:t>
            </a:r>
            <a:r>
              <a:rPr lang="de-DE" dirty="0" smtClean="0"/>
              <a:t> 125mA of D+ </a:t>
            </a:r>
            <a:r>
              <a:rPr lang="de-DE" dirty="0" err="1" smtClean="0"/>
              <a:t>particles</a:t>
            </a:r>
            <a:r>
              <a:rPr lang="de-DE" dirty="0" smtClean="0"/>
              <a:t> at 40MeV)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on an </a:t>
            </a:r>
            <a:r>
              <a:rPr lang="de-DE" dirty="0" err="1" smtClean="0"/>
              <a:t>area</a:t>
            </a:r>
            <a:r>
              <a:rPr lang="de-DE" dirty="0" smtClean="0"/>
              <a:t> of 200x50mm² (q‘‘=0.5E9 W/m²), </a:t>
            </a:r>
            <a:r>
              <a:rPr lang="de-DE" dirty="0" err="1" smtClean="0"/>
              <a:t>alternatively</a:t>
            </a:r>
            <a:r>
              <a:rPr lang="de-DE" dirty="0" smtClean="0"/>
              <a:t> 100x50mm² (q‘‘=1.0E9 W/m^2).</a:t>
            </a:r>
          </a:p>
          <a:p>
            <a:r>
              <a:rPr lang="de-DE" dirty="0" smtClean="0"/>
              <a:t>This large (</a:t>
            </a:r>
            <a:r>
              <a:rPr lang="de-DE" dirty="0" err="1" smtClean="0"/>
              <a:t>particle</a:t>
            </a:r>
            <a:r>
              <a:rPr lang="de-DE" dirty="0" smtClean="0"/>
              <a:t>) power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converted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thermal </a:t>
            </a:r>
            <a:r>
              <a:rPr lang="de-DE" dirty="0" err="1" smtClean="0"/>
              <a:t>energy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flowing</a:t>
            </a:r>
            <a:r>
              <a:rPr lang="de-DE" dirty="0" smtClean="0"/>
              <a:t> </a:t>
            </a:r>
            <a:r>
              <a:rPr lang="de-DE" dirty="0" err="1" smtClean="0"/>
              <a:t>lithium</a:t>
            </a:r>
            <a:r>
              <a:rPr lang="de-DE" dirty="0" smtClean="0"/>
              <a:t>, </a:t>
            </a:r>
            <a:r>
              <a:rPr lang="de-DE" dirty="0" err="1" smtClean="0"/>
              <a:t>dominantly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Bragg </a:t>
            </a:r>
            <a:r>
              <a:rPr lang="de-DE" dirty="0" err="1" smtClean="0"/>
              <a:t>peak</a:t>
            </a:r>
            <a:r>
              <a:rPr lang="de-DE" dirty="0" smtClean="0"/>
              <a:t> ~19..20mm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(q‘‘‘=8E10 W/m³). The Li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en-GB" dirty="0" smtClean="0">
                <a:cs typeface="Calibri" panose="020F0502020204030204" pitchFamily="34" charset="0"/>
              </a:rPr>
              <a:t>Δ</a:t>
            </a:r>
            <a:r>
              <a:rPr lang="en-GB" dirty="0" smtClean="0"/>
              <a:t>T = P / (U </a:t>
            </a:r>
            <a:r>
              <a:rPr lang="en-GB" dirty="0" err="1" smtClean="0"/>
              <a:t>tb</a:t>
            </a:r>
            <a:r>
              <a:rPr lang="en-GB" dirty="0" smtClean="0"/>
              <a:t> </a:t>
            </a:r>
            <a:r>
              <a:rPr lang="el-GR" dirty="0" smtClean="0"/>
              <a:t>ρ</a:t>
            </a:r>
            <a:r>
              <a:rPr lang="it-IT" dirty="0" err="1" smtClean="0"/>
              <a:t>c</a:t>
            </a:r>
            <a:r>
              <a:rPr lang="it-IT" baseline="-25000" dirty="0" err="1" smtClean="0"/>
              <a:t>Li</a:t>
            </a:r>
            <a:r>
              <a:rPr lang="it-IT" dirty="0" smtClean="0"/>
              <a:t>) = 24 K </a:t>
            </a:r>
            <a:br>
              <a:rPr lang="it-IT" dirty="0" smtClean="0"/>
            </a:br>
            <a:r>
              <a:rPr lang="it-IT" dirty="0" smtClean="0"/>
              <a:t>(Flow </a:t>
            </a:r>
            <a:r>
              <a:rPr lang="it-IT" dirty="0" err="1" smtClean="0"/>
              <a:t>velocity</a:t>
            </a:r>
            <a:r>
              <a:rPr lang="it-IT" dirty="0" smtClean="0"/>
              <a:t> U, jet </a:t>
            </a:r>
            <a:r>
              <a:rPr lang="it-IT" dirty="0" err="1" smtClean="0"/>
              <a:t>thickness</a:t>
            </a:r>
            <a:r>
              <a:rPr lang="it-IT" dirty="0" smtClean="0"/>
              <a:t> t) . The </a:t>
            </a:r>
            <a:r>
              <a:rPr lang="it-IT" dirty="0" err="1" smtClean="0"/>
              <a:t>generated</a:t>
            </a:r>
            <a:r>
              <a:rPr lang="it-IT" dirty="0" smtClean="0"/>
              <a:t> </a:t>
            </a:r>
            <a:r>
              <a:rPr lang="it-IT" dirty="0" err="1" smtClean="0"/>
              <a:t>neutrons,gammas+secondary</a:t>
            </a:r>
            <a:r>
              <a:rPr lang="it-IT" dirty="0" smtClean="0"/>
              <a:t> </a:t>
            </a:r>
            <a:r>
              <a:rPr lang="it-IT" dirty="0" err="1" smtClean="0"/>
              <a:t>gammas</a:t>
            </a:r>
            <a:r>
              <a:rPr lang="it-IT" dirty="0" smtClean="0"/>
              <a:t> </a:t>
            </a:r>
            <a:r>
              <a:rPr lang="it-IT" dirty="0" err="1" smtClean="0"/>
              <a:t>deposit</a:t>
            </a:r>
            <a:r>
              <a:rPr lang="it-IT" dirty="0" smtClean="0"/>
              <a:t> O(100 kW) in the TC </a:t>
            </a:r>
            <a:r>
              <a:rPr lang="it-IT" dirty="0" err="1" smtClean="0"/>
              <a:t>components</a:t>
            </a:r>
            <a:r>
              <a:rPr lang="it-IT" dirty="0" smtClean="0"/>
              <a:t>, in the HFTM </a:t>
            </a:r>
            <a:r>
              <a:rPr lang="it-IT" dirty="0" err="1" smtClean="0"/>
              <a:t>q</a:t>
            </a:r>
            <a:r>
              <a:rPr lang="it-IT" baseline="-25000" dirty="0" err="1" smtClean="0"/>
              <a:t>m</a:t>
            </a:r>
            <a:r>
              <a:rPr lang="it-IT" dirty="0" smtClean="0"/>
              <a:t>=2..3 W/g, q’’’=16..24E6 W/m³</a:t>
            </a:r>
            <a:endParaRPr lang="en-GB" baseline="-25000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20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94928"/>
            <a:ext cx="8136904" cy="673224"/>
          </a:xfrm>
        </p:spPr>
        <p:txBody>
          <a:bodyPr/>
          <a:lstStyle/>
          <a:p>
            <a:r>
              <a:rPr lang="en-US" sz="2000" dirty="0"/>
              <a:t>Detection of BSScLS02 RAS#2</a:t>
            </a:r>
            <a:r>
              <a:rPr lang="en-US" sz="2000" dirty="0"/>
              <a:t>, HLIL1 : </a:t>
            </a:r>
            <a:r>
              <a:rPr lang="en-GB" sz="2000" dirty="0"/>
              <a:t>Loss of heat sink for removal of heat loads from Li loop due to seizure of the Secondary Loop </a:t>
            </a:r>
            <a:r>
              <a:rPr lang="en-GB" sz="2000" dirty="0"/>
              <a:t>pump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800" dirty="0" smtClean="0"/>
                  <a:t>The </a:t>
                </a:r>
                <a:r>
                  <a:rPr lang="de-DE" sz="1800" dirty="0" err="1" smtClean="0"/>
                  <a:t>cooling</a:t>
                </a:r>
                <a:r>
                  <a:rPr lang="de-DE" sz="1800" dirty="0" smtClean="0"/>
                  <a:t> of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HX1 will </a:t>
                </a:r>
                <a:r>
                  <a:rPr lang="de-DE" sz="1800" dirty="0" err="1" smtClean="0"/>
                  <a:t>be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impaired</a:t>
                </a:r>
                <a:r>
                  <a:rPr lang="de-DE" sz="1800" dirty="0" smtClean="0"/>
                  <a:t>. </a:t>
                </a:r>
                <a:r>
                  <a:rPr lang="de-DE" sz="1800" dirty="0" err="1" smtClean="0"/>
                  <a:t>Instead</a:t>
                </a:r>
                <a:r>
                  <a:rPr lang="de-DE" sz="1800" dirty="0" smtClean="0"/>
                  <a:t> of </a:t>
                </a:r>
                <a:r>
                  <a:rPr lang="de-DE" sz="1800" dirty="0" err="1" smtClean="0"/>
                  <a:t>continous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heat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transfer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to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heat</a:t>
                </a:r>
                <a:r>
                  <a:rPr lang="de-DE" sz="1800" dirty="0" smtClean="0"/>
                  <a:t> sink, </a:t>
                </a:r>
                <a:r>
                  <a:rPr lang="de-DE" sz="1800" dirty="0" err="1" smtClean="0"/>
                  <a:t>only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instationary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term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𝑑𝑇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de-DE" sz="1800" dirty="0" smtClean="0"/>
                  <a:t> </a:t>
                </a:r>
                <a:r>
                  <a:rPr lang="de-DE" sz="1800" dirty="0" err="1" smtClean="0"/>
                  <a:t>can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absorb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heat</a:t>
                </a:r>
                <a:r>
                  <a:rPr lang="de-DE" sz="1800" dirty="0" smtClean="0"/>
                  <a:t> power </a:t>
                </a:r>
              </a:p>
              <a:p>
                <a:pPr lvl="1"/>
                <a:r>
                  <a:rPr lang="de-DE" sz="1400" dirty="0" err="1" smtClean="0"/>
                  <a:t>Internally</a:t>
                </a:r>
                <a:r>
                  <a:rPr lang="de-DE" sz="1400" dirty="0" smtClean="0"/>
                  <a:t>,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oil</a:t>
                </a:r>
                <a:r>
                  <a:rPr lang="de-DE" sz="1400" dirty="0" smtClean="0"/>
                  <a:t> will </a:t>
                </a:r>
                <a:r>
                  <a:rPr lang="de-DE" sz="1400" dirty="0" err="1" smtClean="0"/>
                  <a:t>assimilate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flowing</a:t>
                </a:r>
                <a:r>
                  <a:rPr lang="de-DE" sz="1400" dirty="0" smtClean="0"/>
                  <a:t> Li </a:t>
                </a:r>
                <a:r>
                  <a:rPr lang="de-DE" sz="1400" dirty="0" err="1" smtClean="0"/>
                  <a:t>temperature</a:t>
                </a:r>
                <a:endParaRPr lang="de-DE" sz="1400" dirty="0" smtClean="0"/>
              </a:p>
              <a:p>
                <a:pPr lvl="1"/>
                <a:r>
                  <a:rPr lang="de-DE" sz="1400" dirty="0" err="1" smtClean="0"/>
                  <a:t>Externally</a:t>
                </a:r>
                <a:r>
                  <a:rPr lang="de-DE" sz="1400" dirty="0" smtClean="0"/>
                  <a:t>, a </a:t>
                </a:r>
                <a:r>
                  <a:rPr lang="de-DE" sz="1400" dirty="0" err="1" smtClean="0"/>
                  <a:t>temperature</a:t>
                </a:r>
                <a:r>
                  <a:rPr lang="de-DE" sz="1400" dirty="0" smtClean="0"/>
                  <a:t> front will </a:t>
                </a:r>
                <a:r>
                  <a:rPr lang="de-DE" sz="1400" dirty="0" err="1" smtClean="0"/>
                  <a:t>propagate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into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Li </a:t>
                </a:r>
                <a:r>
                  <a:rPr lang="de-DE" sz="1400" dirty="0" err="1" smtClean="0"/>
                  <a:t>loop</a:t>
                </a:r>
                <a:endParaRPr lang="de-DE" sz="1400" dirty="0"/>
              </a:p>
              <a:p>
                <a:r>
                  <a:rPr lang="de-DE" sz="1800" dirty="0" smtClean="0"/>
                  <a:t>The </a:t>
                </a:r>
                <a:r>
                  <a:rPr lang="de-DE" sz="1800" dirty="0" err="1" smtClean="0"/>
                  <a:t>temperature</a:t>
                </a:r>
                <a:r>
                  <a:rPr lang="de-DE" sz="1800" dirty="0" smtClean="0"/>
                  <a:t> front </a:t>
                </a:r>
                <a:r>
                  <a:rPr lang="de-DE" sz="1800" dirty="0" err="1" smtClean="0"/>
                  <a:t>propagates</a:t>
                </a:r>
                <a:r>
                  <a:rPr lang="de-DE" sz="1800" dirty="0" smtClean="0"/>
                  <a:t> in 0.686m³/0.104m³/s=6.6s </a:t>
                </a:r>
                <a:r>
                  <a:rPr lang="de-DE" sz="1800" dirty="0" err="1" smtClean="0"/>
                  <a:t>to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nozzle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inlet</a:t>
                </a:r>
                <a:r>
                  <a:rPr lang="de-DE" sz="1800" dirty="0" smtClean="0"/>
                  <a:t>,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time </a:t>
                </a:r>
                <a:r>
                  <a:rPr lang="de-DE" sz="1800" dirty="0" err="1" smtClean="0"/>
                  <a:t>constant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is</a:t>
                </a:r>
                <a:r>
                  <a:rPr lang="de-DE" sz="1800" dirty="0" smtClean="0"/>
                  <a:t> ~8m³/0.104m³=77s. Per </a:t>
                </a:r>
                <a:r>
                  <a:rPr lang="de-DE" sz="1800" dirty="0" err="1" smtClean="0"/>
                  <a:t>revolution</a:t>
                </a:r>
                <a:r>
                  <a:rPr lang="de-DE" sz="1800" dirty="0" smtClean="0"/>
                  <a:t>, DT=24K </a:t>
                </a:r>
                <a:r>
                  <a:rPr lang="de-DE" sz="1800" dirty="0" err="1" smtClean="0"/>
                  <a:t>increase</a:t>
                </a:r>
                <a:endParaRPr lang="de-DE" sz="1800" dirty="0" smtClean="0"/>
              </a:p>
              <a:p>
                <a:r>
                  <a:rPr lang="de-DE" sz="1800" dirty="0" err="1" smtClean="0"/>
                  <a:t>Deterministic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analysis</a:t>
                </a:r>
                <a:r>
                  <a:rPr lang="de-DE" sz="1800" dirty="0" smtClean="0"/>
                  <a:t> in 2MWUXV v1.1 : 160s </a:t>
                </a:r>
                <a:r>
                  <a:rPr lang="de-DE" sz="1800" dirty="0" err="1" smtClean="0"/>
                  <a:t>to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reach</a:t>
                </a:r>
                <a:r>
                  <a:rPr lang="de-DE" sz="1800" dirty="0" smtClean="0"/>
                  <a:t> interlock </a:t>
                </a:r>
                <a:r>
                  <a:rPr lang="de-DE" sz="1800" dirty="0" err="1" smtClean="0"/>
                  <a:t>value</a:t>
                </a:r>
                <a:endParaRPr lang="de-DE" sz="1800" dirty="0" smtClean="0"/>
              </a:p>
              <a:p>
                <a:r>
                  <a:rPr lang="de-DE" sz="1800" dirty="0" err="1" smtClean="0"/>
                  <a:t>Detection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instruments</a:t>
                </a:r>
                <a:r>
                  <a:rPr lang="de-DE" sz="1800" dirty="0" smtClean="0"/>
                  <a:t> </a:t>
                </a:r>
                <a:r>
                  <a:rPr lang="de-DE" sz="1800" dirty="0"/>
                  <a:t>in 2NGKUJ </a:t>
                </a:r>
                <a:r>
                  <a:rPr lang="de-DE" sz="1800" dirty="0" smtClean="0"/>
                  <a:t>v1.2 (P&amp;ID)</a:t>
                </a:r>
              </a:p>
              <a:p>
                <a:pPr lvl="1"/>
                <a:r>
                  <a:rPr lang="de-DE" sz="1400" dirty="0" smtClean="0"/>
                  <a:t>TT-CT002 (Thermometer </a:t>
                </a:r>
                <a:r>
                  <a:rPr lang="de-DE" sz="1400" dirty="0" err="1" smtClean="0"/>
                  <a:t>directly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aufter</a:t>
                </a:r>
                <a:r>
                  <a:rPr lang="de-DE" sz="1400" dirty="0" smtClean="0"/>
                  <a:t> HX1)</a:t>
                </a:r>
              </a:p>
              <a:p>
                <a:pPr lvl="1"/>
                <a:r>
                  <a:rPr lang="de-DE" sz="1400" dirty="0" smtClean="0"/>
                  <a:t>FE-CF002  (Flow </a:t>
                </a:r>
                <a:r>
                  <a:rPr lang="de-DE" sz="1400" dirty="0" err="1" smtClean="0"/>
                  <a:t>meter</a:t>
                </a:r>
                <a:r>
                  <a:rPr lang="de-DE" sz="1400" dirty="0" smtClean="0"/>
                  <a:t>(?) of </a:t>
                </a:r>
                <a:r>
                  <a:rPr lang="de-DE" sz="1400" dirty="0" err="1" smtClean="0"/>
                  <a:t>the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secondary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loop</a:t>
                </a:r>
                <a:r>
                  <a:rPr lang="de-DE" sz="1400" dirty="0" smtClean="0"/>
                  <a:t> </a:t>
                </a:r>
                <a:r>
                  <a:rPr lang="de-DE" sz="1400" dirty="0" err="1"/>
                  <a:t>o</a:t>
                </a:r>
                <a:r>
                  <a:rPr lang="de-DE" sz="1400" dirty="0" err="1" smtClean="0"/>
                  <a:t>il</a:t>
                </a:r>
                <a:r>
                  <a:rPr lang="de-DE" sz="1400" dirty="0" smtClean="0"/>
                  <a:t>)</a:t>
                </a:r>
              </a:p>
              <a:p>
                <a:pPr lvl="1"/>
                <a:r>
                  <a:rPr lang="de-DE" sz="1400" dirty="0" smtClean="0"/>
                  <a:t>TT-CT005 (Thermometer in </a:t>
                </a:r>
                <a:r>
                  <a:rPr lang="de-DE" sz="1400" dirty="0" err="1" smtClean="0"/>
                  <a:t>secondary</a:t>
                </a:r>
                <a:r>
                  <a:rPr lang="de-DE" sz="1400" dirty="0" smtClean="0"/>
                  <a:t> </a:t>
                </a:r>
                <a:r>
                  <a:rPr lang="de-DE" sz="1400" dirty="0" err="1" smtClean="0"/>
                  <a:t>loop</a:t>
                </a:r>
                <a:r>
                  <a:rPr lang="de-DE" sz="1400" dirty="0" smtClean="0"/>
                  <a:t>) –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doubtful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if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this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will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give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a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signal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at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no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rgbClr val="FF0000"/>
                    </a:solidFill>
                  </a:rPr>
                  <a:t>flow</a:t>
                </a:r>
                <a:r>
                  <a:rPr lang="de-DE" sz="1400" dirty="0" smtClean="0">
                    <a:solidFill>
                      <a:srgbClr val="FF0000"/>
                    </a:solidFill>
                  </a:rPr>
                  <a:t>!</a:t>
                </a:r>
              </a:p>
              <a:p>
                <a:pPr marL="0" indent="0">
                  <a:buNone/>
                </a:pPr>
                <a:r>
                  <a:rPr lang="de-DE" sz="1800" dirty="0" smtClean="0">
                    <a:sym typeface="Wingdings" panose="05000000000000000000" pitchFamily="2" charset="2"/>
                  </a:rPr>
                  <a:t> </a:t>
                </a:r>
                <a:r>
                  <a:rPr lang="de-DE" sz="1800" dirty="0" err="1" smtClean="0"/>
                  <a:t>Suitable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signals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detection</a:t>
                </a:r>
                <a:endParaRPr lang="de-DE" sz="1800" dirty="0" smtClean="0"/>
              </a:p>
              <a:p>
                <a:r>
                  <a:rPr lang="de-DE" sz="1800" dirty="0" smtClean="0"/>
                  <a:t>(TT-CT002 &gt; ALARM_H) OR (FE-CF005 &lt; ALARM_L) OR (TT-CT005 &gt; ALARM_H)</a:t>
                </a:r>
              </a:p>
              <a:p>
                <a:endParaRPr lang="de-DE" sz="1800" dirty="0"/>
              </a:p>
              <a:p>
                <a:pPr marL="0" indent="0">
                  <a:buNone/>
                </a:pPr>
                <a:r>
                  <a:rPr lang="de-DE" sz="1800" dirty="0" smtClean="0">
                    <a:sym typeface="Wingdings" panose="05000000000000000000" pitchFamily="2" charset="2"/>
                  </a:rPr>
                  <a:t> 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The time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constants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of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this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event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seem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sufficiently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high, </a:t>
                </a:r>
                <a:r>
                  <a:rPr lang="de-DE" sz="1800" dirty="0" err="1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detection</a:t>
                </a:r>
                <a:r>
                  <a:rPr lang="de-DE" sz="1800" dirty="0" smtClean="0">
                    <a:solidFill>
                      <a:srgbClr val="00B050"/>
                    </a:solidFill>
                    <a:sym typeface="Wingdings" panose="05000000000000000000" pitchFamily="2" charset="2"/>
                  </a:rPr>
                  <a:t> OK.</a:t>
                </a:r>
                <a:endParaRPr lang="de-DE" sz="1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7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913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92317" cy="457200"/>
          </a:xfrm>
        </p:spPr>
        <p:txBody>
          <a:bodyPr/>
          <a:lstStyle/>
          <a:p>
            <a:r>
              <a:rPr lang="en-US" sz="2000" dirty="0" smtClean="0"/>
              <a:t>Detection of BSScLS03 RAS#3</a:t>
            </a:r>
            <a:r>
              <a:rPr lang="en-US" sz="2000" dirty="0"/>
              <a:t>, LLLA1: Loss of lithium in Lithium Loop Area due to large break at the electromagnetic pump outlet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driving pressure to the feed leg to the Li nozzle becomes zero ~instantly. Gravity pulls down Li through Target, but also in reverse direction.</a:t>
            </a:r>
          </a:p>
          <a:p>
            <a:r>
              <a:rPr lang="en-US" sz="1800" dirty="0" smtClean="0"/>
              <a:t>Only the Li that is already above the nozzle will probably continue to flow as some kind of jet.</a:t>
            </a:r>
          </a:p>
          <a:p>
            <a:r>
              <a:rPr lang="en-US" sz="1800" dirty="0" smtClean="0"/>
              <a:t>The time constant before the Li screen loses &gt;4mm is very </a:t>
            </a:r>
            <a:r>
              <a:rPr lang="en-US" sz="1800" dirty="0" err="1" smtClean="0"/>
              <a:t>very</a:t>
            </a:r>
            <a:r>
              <a:rPr lang="en-US" sz="1800" dirty="0" smtClean="0"/>
              <a:t> small, </a:t>
            </a:r>
            <a:br>
              <a:rPr lang="en-US" sz="1800" dirty="0" smtClean="0"/>
            </a:br>
            <a:r>
              <a:rPr lang="en-US" sz="1800" dirty="0" smtClean="0"/>
              <a:t>guessed O(1/10s) </a:t>
            </a:r>
            <a:r>
              <a:rPr lang="en-US" sz="1800" dirty="0" smtClean="0"/>
              <a:t>?</a:t>
            </a:r>
          </a:p>
          <a:p>
            <a:r>
              <a:rPr lang="de-DE" sz="1800" dirty="0" err="1"/>
              <a:t>Deterministic</a:t>
            </a:r>
            <a:r>
              <a:rPr lang="de-DE" sz="1800" dirty="0"/>
              <a:t> </a:t>
            </a:r>
            <a:r>
              <a:rPr lang="de-DE" sz="1800" dirty="0" err="1"/>
              <a:t>analysis</a:t>
            </a:r>
            <a:r>
              <a:rPr lang="de-DE" sz="1800" dirty="0"/>
              <a:t> in 2MWUXV v1.1 : </a:t>
            </a:r>
            <a:r>
              <a:rPr lang="de-DE" sz="1800" dirty="0" smtClean="0"/>
              <a:t>0.1s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reach</a:t>
            </a:r>
            <a:r>
              <a:rPr lang="de-DE" sz="1800" dirty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flow</a:t>
            </a:r>
            <a:r>
              <a:rPr lang="de-DE" sz="1800" dirty="0" smtClean="0"/>
              <a:t> interlock </a:t>
            </a:r>
            <a:r>
              <a:rPr lang="de-DE" sz="1800" dirty="0" err="1" smtClean="0"/>
              <a:t>value</a:t>
            </a:r>
            <a:r>
              <a:rPr lang="de-DE" sz="1800" dirty="0" smtClean="0"/>
              <a:t>, </a:t>
            </a:r>
            <a:r>
              <a:rPr lang="de-DE" sz="1800" dirty="0" err="1" smtClean="0"/>
              <a:t>target</a:t>
            </a:r>
            <a:r>
              <a:rPr lang="de-DE" sz="1800" dirty="0" smtClean="0"/>
              <a:t> </a:t>
            </a:r>
            <a:r>
              <a:rPr lang="de-DE" sz="1800" dirty="0" err="1" smtClean="0"/>
              <a:t>drained</a:t>
            </a:r>
            <a:r>
              <a:rPr lang="de-DE" sz="1800" dirty="0" smtClean="0"/>
              <a:t> in 13s (but </a:t>
            </a:r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does</a:t>
            </a:r>
            <a:r>
              <a:rPr lang="de-DE" sz="1800" dirty="0" smtClean="0"/>
              <a:t>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mean</a:t>
            </a:r>
            <a:r>
              <a:rPr lang="de-DE" sz="1800" dirty="0" smtClean="0"/>
              <a:t>?)</a:t>
            </a:r>
          </a:p>
          <a:p>
            <a:r>
              <a:rPr lang="de-DE" sz="1800" dirty="0" err="1" smtClean="0"/>
              <a:t>Detection</a:t>
            </a:r>
            <a:r>
              <a:rPr lang="de-DE" sz="1800" dirty="0" smtClean="0"/>
              <a:t> </a:t>
            </a:r>
            <a:r>
              <a:rPr lang="de-DE" sz="1800" dirty="0" err="1" smtClean="0"/>
              <a:t>instruments</a:t>
            </a:r>
            <a:r>
              <a:rPr lang="de-DE" sz="1800" dirty="0" smtClean="0"/>
              <a:t>:</a:t>
            </a:r>
            <a:endParaRPr lang="de-DE" sz="1800" dirty="0"/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Conventional </a:t>
            </a:r>
            <a:r>
              <a:rPr lang="en-US" sz="1400" dirty="0" smtClean="0">
                <a:solidFill>
                  <a:srgbClr val="FF0000"/>
                </a:solidFill>
              </a:rPr>
              <a:t>flow instrumentation can probably not catch this event. </a:t>
            </a:r>
            <a:r>
              <a:rPr lang="en-US" sz="1400" dirty="0" smtClean="0">
                <a:solidFill>
                  <a:srgbClr val="FF0000"/>
                </a:solidFill>
              </a:rPr>
              <a:t>(Mechanical aspects and electronic </a:t>
            </a:r>
            <a:r>
              <a:rPr lang="en-US" sz="1400" dirty="0" smtClean="0">
                <a:solidFill>
                  <a:srgbClr val="FF0000"/>
                </a:solidFill>
              </a:rPr>
              <a:t>filtering </a:t>
            </a:r>
            <a:r>
              <a:rPr lang="en-US" sz="1400" dirty="0" smtClean="0">
                <a:solidFill>
                  <a:srgbClr val="FF0000"/>
                </a:solidFill>
              </a:rPr>
              <a:t>make </a:t>
            </a:r>
            <a:r>
              <a:rPr lang="en-US" sz="1400" dirty="0" smtClean="0">
                <a:solidFill>
                  <a:srgbClr val="FF0000"/>
                </a:solidFill>
              </a:rPr>
              <a:t>the signal slow)</a:t>
            </a:r>
          </a:p>
          <a:p>
            <a:pPr lvl="1"/>
            <a:r>
              <a:rPr lang="en-US" sz="1400" dirty="0" smtClean="0"/>
              <a:t>Maybe a dedicated fast pressure detector could be installed just before the Li enters the TLIC.</a:t>
            </a:r>
            <a:endParaRPr 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30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6147" y="163488"/>
            <a:ext cx="6844245" cy="601216"/>
          </a:xfrm>
        </p:spPr>
        <p:txBody>
          <a:bodyPr/>
          <a:lstStyle/>
          <a:p>
            <a:r>
              <a:rPr lang="en-US" sz="2000" dirty="0"/>
              <a:t>Detection of BSScLS04: RAS#4</a:t>
            </a:r>
            <a:r>
              <a:rPr lang="en-US" sz="2000" dirty="0"/>
              <a:t>, LTTC1, Loss of lithium in the TC due to large break in piping running inside the </a:t>
            </a:r>
            <a:r>
              <a:rPr lang="en-US" sz="2000" dirty="0"/>
              <a:t>cell</a:t>
            </a:r>
            <a:r>
              <a:rPr lang="en-US" sz="2000" dirty="0"/>
              <a:t/>
            </a:r>
            <a:br>
              <a:rPr lang="en-US" sz="2000" dirty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Break of </a:t>
            </a:r>
            <a:r>
              <a:rPr lang="de-DE" sz="1800" dirty="0" err="1" smtClean="0"/>
              <a:t>the</a:t>
            </a:r>
            <a:r>
              <a:rPr lang="de-DE" sz="1800" dirty="0" smtClean="0"/>
              <a:t> BP / outlet of double </a:t>
            </a:r>
            <a:r>
              <a:rPr lang="de-DE" sz="1800" dirty="0" err="1" smtClean="0"/>
              <a:t>red.nozzle</a:t>
            </a:r>
            <a:endParaRPr lang="de-DE" sz="1800" dirty="0" smtClean="0"/>
          </a:p>
          <a:p>
            <a:r>
              <a:rPr lang="de-DE" sz="1800" dirty="0" err="1" smtClean="0"/>
              <a:t>Assumption</a:t>
            </a:r>
            <a:r>
              <a:rPr lang="de-DE" sz="1800" dirty="0" smtClean="0"/>
              <a:t> : </a:t>
            </a:r>
            <a:r>
              <a:rPr lang="de-DE" sz="1800" dirty="0" err="1" smtClean="0"/>
              <a:t>loss</a:t>
            </a:r>
            <a:r>
              <a:rPr lang="de-DE" sz="1800" dirty="0" smtClean="0"/>
              <a:t> of Li </a:t>
            </a:r>
            <a:r>
              <a:rPr lang="de-DE" sz="1800" dirty="0" err="1" smtClean="0"/>
              <a:t>into</a:t>
            </a:r>
            <a:r>
              <a:rPr lang="de-DE" sz="1800" dirty="0" smtClean="0"/>
              <a:t> TC</a:t>
            </a:r>
          </a:p>
          <a:p>
            <a:r>
              <a:rPr lang="de-DE" sz="1800" dirty="0" smtClean="0"/>
              <a:t>Note: due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pressure</a:t>
            </a:r>
            <a:r>
              <a:rPr lang="de-DE" sz="1800" dirty="0" smtClean="0"/>
              <a:t> </a:t>
            </a:r>
            <a:r>
              <a:rPr lang="de-DE" sz="1800" dirty="0" err="1" smtClean="0"/>
              <a:t>balance</a:t>
            </a:r>
            <a:r>
              <a:rPr lang="de-DE" sz="1800" dirty="0" smtClean="0"/>
              <a:t>, a </a:t>
            </a:r>
            <a:r>
              <a:rPr lang="de-DE" sz="1800" dirty="0" err="1" smtClean="0"/>
              <a:t>small</a:t>
            </a:r>
            <a:r>
              <a:rPr lang="de-DE" sz="1800" dirty="0" smtClean="0"/>
              <a:t> break/crack O(mm) of </a:t>
            </a:r>
            <a:r>
              <a:rPr lang="de-DE" sz="1800" dirty="0" err="1" smtClean="0"/>
              <a:t>the</a:t>
            </a:r>
            <a:r>
              <a:rPr lang="de-DE" sz="1800" dirty="0" smtClean="0"/>
              <a:t> BP will not </a:t>
            </a:r>
            <a:r>
              <a:rPr lang="de-DE" sz="1800" dirty="0" err="1" smtClean="0"/>
              <a:t>result</a:t>
            </a:r>
            <a:r>
              <a:rPr lang="de-DE" sz="1800" dirty="0" smtClean="0"/>
              <a:t> in large Li </a:t>
            </a:r>
            <a:r>
              <a:rPr lang="de-DE" sz="1800" dirty="0" err="1" smtClean="0"/>
              <a:t>flow</a:t>
            </a:r>
            <a:r>
              <a:rPr lang="de-DE" sz="1800" dirty="0" smtClean="0"/>
              <a:t> due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pressure</a:t>
            </a:r>
            <a:r>
              <a:rPr lang="de-DE" sz="1800" dirty="0" smtClean="0"/>
              <a:t> </a:t>
            </a:r>
            <a:r>
              <a:rPr lang="de-DE" sz="1800" dirty="0" err="1" smtClean="0"/>
              <a:t>balance</a:t>
            </a:r>
            <a:r>
              <a:rPr lang="de-DE" sz="1800" dirty="0" smtClean="0"/>
              <a:t>. </a:t>
            </a:r>
            <a:r>
              <a:rPr lang="de-DE" sz="1800" dirty="0" err="1" smtClean="0"/>
              <a:t>For</a:t>
            </a:r>
            <a:r>
              <a:rPr lang="de-DE" sz="1800" dirty="0" smtClean="0"/>
              <a:t> a large break („</a:t>
            </a:r>
            <a:r>
              <a:rPr lang="de-DE" sz="1800" dirty="0" err="1" smtClean="0"/>
              <a:t>window</a:t>
            </a:r>
            <a:r>
              <a:rPr lang="de-DE" sz="1800" dirty="0" smtClean="0"/>
              <a:t>“)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 smtClean="0"/>
              <a:t> </a:t>
            </a: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prediction</a:t>
            </a:r>
            <a:r>
              <a:rPr lang="de-DE" sz="1800" dirty="0" smtClean="0"/>
              <a:t>, so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assume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effective</a:t>
            </a:r>
            <a:r>
              <a:rPr lang="de-DE" sz="1800" dirty="0" smtClean="0"/>
              <a:t> Li </a:t>
            </a:r>
            <a:r>
              <a:rPr lang="de-DE" sz="1800" dirty="0" err="1" smtClean="0"/>
              <a:t>thickness</a:t>
            </a:r>
            <a:r>
              <a:rPr lang="de-DE" sz="1800" dirty="0" smtClean="0"/>
              <a:t> </a:t>
            </a:r>
            <a:r>
              <a:rPr lang="de-DE" sz="1800" dirty="0" err="1" smtClean="0"/>
              <a:t>reduces</a:t>
            </a:r>
            <a:r>
              <a:rPr lang="de-DE" sz="1800" dirty="0" smtClean="0"/>
              <a:t> </a:t>
            </a:r>
            <a:r>
              <a:rPr lang="de-DE" sz="1800" dirty="0" err="1" smtClean="0"/>
              <a:t>significantly</a:t>
            </a:r>
            <a:r>
              <a:rPr lang="de-DE" sz="1800" dirty="0" smtClean="0"/>
              <a:t> at least </a:t>
            </a:r>
            <a:r>
              <a:rPr lang="de-DE" sz="1800" dirty="0" err="1" smtClean="0"/>
              <a:t>locally</a:t>
            </a:r>
            <a:r>
              <a:rPr lang="de-DE" sz="1800" dirty="0" smtClean="0"/>
              <a:t> due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flow</a:t>
            </a:r>
            <a:r>
              <a:rPr lang="de-DE" sz="1800" dirty="0" smtClean="0"/>
              <a:t> </a:t>
            </a:r>
            <a:r>
              <a:rPr lang="de-DE" sz="1800" dirty="0" err="1" smtClean="0"/>
              <a:t>instabilities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The </a:t>
            </a:r>
            <a:r>
              <a:rPr lang="de-DE" sz="1800" dirty="0" err="1" smtClean="0"/>
              <a:t>scenario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not </a:t>
            </a:r>
            <a:r>
              <a:rPr lang="de-DE" sz="1800" dirty="0" err="1" smtClean="0"/>
              <a:t>fully</a:t>
            </a:r>
            <a:r>
              <a:rPr lang="de-DE" sz="1800" dirty="0" smtClean="0"/>
              <a:t> </a:t>
            </a:r>
            <a:r>
              <a:rPr lang="de-DE" sz="1800" dirty="0" err="1" smtClean="0"/>
              <a:t>clear</a:t>
            </a:r>
            <a:r>
              <a:rPr lang="de-DE" sz="1800" dirty="0" smtClean="0"/>
              <a:t> (</a:t>
            </a:r>
            <a:r>
              <a:rPr lang="de-DE" sz="1800" dirty="0" err="1" smtClean="0"/>
              <a:t>to</a:t>
            </a:r>
            <a:r>
              <a:rPr lang="de-DE" sz="1800" dirty="0" smtClean="0"/>
              <a:t> FAR), </a:t>
            </a:r>
            <a:r>
              <a:rPr lang="de-DE" sz="1800" dirty="0" err="1" smtClean="0"/>
              <a:t>neither</a:t>
            </a:r>
            <a:r>
              <a:rPr lang="de-DE" sz="1800" dirty="0" smtClean="0"/>
              <a:t> </a:t>
            </a:r>
            <a:r>
              <a:rPr lang="de-DE" sz="1800" dirty="0" err="1" smtClean="0"/>
              <a:t>magnitude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time </a:t>
            </a:r>
            <a:r>
              <a:rPr lang="de-DE" sz="1800" dirty="0" err="1" smtClean="0"/>
              <a:t>constants</a:t>
            </a:r>
            <a:endParaRPr lang="de-DE" sz="1800" dirty="0" smtClean="0"/>
          </a:p>
          <a:p>
            <a:r>
              <a:rPr lang="de-DE" sz="1800" dirty="0" smtClean="0"/>
              <a:t>Instruments: </a:t>
            </a:r>
          </a:p>
          <a:p>
            <a:pPr lvl="1"/>
            <a:r>
              <a:rPr lang="de-DE" sz="1600" dirty="0" smtClean="0"/>
              <a:t>Below </a:t>
            </a:r>
            <a:r>
              <a:rPr lang="de-DE" sz="1600" dirty="0" err="1" smtClean="0"/>
              <a:t>the</a:t>
            </a:r>
            <a:r>
              <a:rPr lang="de-DE" sz="1600" dirty="0" smtClean="0"/>
              <a:t> BP on TC </a:t>
            </a:r>
            <a:r>
              <a:rPr lang="de-DE" sz="1600" dirty="0" err="1" smtClean="0"/>
              <a:t>side</a:t>
            </a:r>
            <a:r>
              <a:rPr lang="de-DE" sz="1600" dirty="0" smtClean="0"/>
              <a:t>, a </a:t>
            </a:r>
            <a:r>
              <a:rPr lang="de-DE" sz="1600" dirty="0" err="1" smtClean="0"/>
              <a:t>spill</a:t>
            </a:r>
            <a:r>
              <a:rPr lang="de-DE" sz="1600" dirty="0" smtClean="0"/>
              <a:t> </a:t>
            </a:r>
            <a:r>
              <a:rPr lang="de-DE" sz="1600" dirty="0" err="1" smtClean="0"/>
              <a:t>detector</a:t>
            </a:r>
            <a:r>
              <a:rPr lang="de-DE" sz="1600" dirty="0" smtClean="0"/>
              <a:t> </a:t>
            </a: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installed</a:t>
            </a:r>
            <a:r>
              <a:rPr lang="de-DE" sz="1600" dirty="0" smtClean="0"/>
              <a:t> (not </a:t>
            </a:r>
            <a:r>
              <a:rPr lang="de-DE" sz="1600" dirty="0" err="1" smtClean="0"/>
              <a:t>defined</a:t>
            </a:r>
            <a:r>
              <a:rPr lang="de-DE" sz="1600" dirty="0" smtClean="0"/>
              <a:t> in </a:t>
            </a:r>
            <a:r>
              <a:rPr lang="de-DE" sz="1600" dirty="0" err="1" smtClean="0"/>
              <a:t>detail</a:t>
            </a:r>
            <a:r>
              <a:rPr lang="de-DE" sz="1600" dirty="0" smtClean="0"/>
              <a:t>!). </a:t>
            </a:r>
            <a:r>
              <a:rPr lang="de-DE" sz="1600" dirty="0" err="1" smtClean="0"/>
              <a:t>Reaction</a:t>
            </a:r>
            <a:r>
              <a:rPr lang="de-DE" sz="1600" dirty="0" smtClean="0"/>
              <a:t> time </a:t>
            </a:r>
            <a:r>
              <a:rPr lang="de-DE" sz="1600" dirty="0" err="1" smtClean="0"/>
              <a:t>depends</a:t>
            </a:r>
            <a:r>
              <a:rPr lang="de-DE" sz="1600" dirty="0" smtClean="0"/>
              <a:t> </a:t>
            </a:r>
            <a:r>
              <a:rPr lang="de-DE" sz="1600" dirty="0" err="1" smtClean="0"/>
              <a:t>inversely</a:t>
            </a:r>
            <a:r>
              <a:rPr lang="de-DE" sz="1600" dirty="0" smtClean="0"/>
              <a:t> on </a:t>
            </a:r>
            <a:r>
              <a:rPr lang="de-DE" sz="1600" dirty="0" err="1" smtClean="0"/>
              <a:t>spill</a:t>
            </a:r>
            <a:r>
              <a:rPr lang="de-DE" sz="1600" dirty="0" smtClean="0"/>
              <a:t> </a:t>
            </a:r>
            <a:r>
              <a:rPr lang="de-DE" sz="1600" dirty="0" err="1" smtClean="0"/>
              <a:t>size</a:t>
            </a:r>
            <a:endParaRPr lang="de-DE" sz="1600" dirty="0" smtClean="0"/>
          </a:p>
          <a:p>
            <a:pPr lvl="1"/>
            <a:r>
              <a:rPr lang="de-DE" sz="1600" dirty="0" smtClean="0"/>
              <a:t>The TC </a:t>
            </a:r>
            <a:r>
              <a:rPr lang="de-DE" sz="1600" dirty="0" err="1" smtClean="0"/>
              <a:t>atmosphere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 (</a:t>
            </a:r>
            <a:r>
              <a:rPr lang="de-DE" sz="1600" dirty="0" err="1" smtClean="0"/>
              <a:t>mass</a:t>
            </a:r>
            <a:r>
              <a:rPr lang="de-DE" sz="1600" dirty="0" smtClean="0"/>
              <a:t> </a:t>
            </a:r>
            <a:r>
              <a:rPr lang="de-DE" sz="1600" dirty="0" err="1" smtClean="0"/>
              <a:t>spectrometry</a:t>
            </a:r>
            <a:r>
              <a:rPr lang="de-DE" sz="1600" dirty="0" smtClean="0"/>
              <a:t>) of TC-GPS </a:t>
            </a:r>
            <a:r>
              <a:rPr lang="de-DE" sz="1600" dirty="0" err="1" smtClean="0"/>
              <a:t>could</a:t>
            </a:r>
            <a:r>
              <a:rPr lang="de-DE" sz="1600" dirty="0" smtClean="0"/>
              <a:t> </a:t>
            </a:r>
            <a:r>
              <a:rPr lang="de-DE" sz="1600" dirty="0" err="1" smtClean="0"/>
              <a:t>detect</a:t>
            </a:r>
            <a:r>
              <a:rPr lang="de-DE" sz="1600" dirty="0" smtClean="0"/>
              <a:t> Li </a:t>
            </a:r>
            <a:r>
              <a:rPr lang="de-DE" sz="1600" dirty="0" err="1" smtClean="0"/>
              <a:t>vapor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circulated</a:t>
            </a:r>
            <a:r>
              <a:rPr lang="de-DE" sz="1600" dirty="0" smtClean="0"/>
              <a:t> gas in O (</a:t>
            </a:r>
            <a:r>
              <a:rPr lang="de-DE" sz="1600" dirty="0" err="1" smtClean="0"/>
              <a:t>minutes</a:t>
            </a:r>
            <a:r>
              <a:rPr lang="de-DE" sz="1600" dirty="0" smtClean="0"/>
              <a:t>), IF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vapour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not lost on </a:t>
            </a:r>
            <a:r>
              <a:rPr lang="de-DE" sz="1600" dirty="0" err="1" smtClean="0"/>
              <a:t>surfaces</a:t>
            </a:r>
            <a:r>
              <a:rPr lang="de-DE" sz="1600" dirty="0" smtClean="0"/>
              <a:t> </a:t>
            </a:r>
            <a:r>
              <a:rPr lang="de-DE" sz="1600" dirty="0" err="1" smtClean="0"/>
              <a:t>during</a:t>
            </a:r>
            <a:r>
              <a:rPr lang="de-DE" sz="1600" dirty="0" smtClean="0"/>
              <a:t> </a:t>
            </a:r>
            <a:r>
              <a:rPr lang="de-DE" sz="1600" dirty="0" err="1" smtClean="0"/>
              <a:t>convective</a:t>
            </a:r>
            <a:r>
              <a:rPr lang="de-DE" sz="1600" dirty="0" smtClean="0"/>
              <a:t> </a:t>
            </a:r>
            <a:r>
              <a:rPr lang="de-DE" sz="1600" dirty="0" err="1" smtClean="0"/>
              <a:t>transport</a:t>
            </a:r>
            <a:r>
              <a:rPr lang="de-DE" sz="1600" dirty="0" smtClean="0"/>
              <a:t>. </a:t>
            </a:r>
            <a:r>
              <a:rPr lang="de-DE" sz="1600" dirty="0" err="1" smtClean="0"/>
              <a:t>Caution</a:t>
            </a:r>
            <a:r>
              <a:rPr lang="de-DE" sz="1600" dirty="0" smtClean="0"/>
              <a:t>: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function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not </a:t>
            </a:r>
            <a:r>
              <a:rPr lang="de-DE" sz="1600" dirty="0" err="1" smtClean="0"/>
              <a:t>contained</a:t>
            </a:r>
            <a:r>
              <a:rPr lang="de-DE" sz="1600" dirty="0" smtClean="0"/>
              <a:t> in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current</a:t>
            </a:r>
            <a:r>
              <a:rPr lang="de-DE" sz="1600" dirty="0" smtClean="0"/>
              <a:t> TSA SRD!</a:t>
            </a:r>
          </a:p>
          <a:p>
            <a:pPr lvl="1"/>
            <a:r>
              <a:rPr lang="de-DE" sz="1600" dirty="0" smtClean="0"/>
              <a:t>The Laser Radar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probably</a:t>
            </a:r>
            <a:r>
              <a:rPr lang="de-DE" sz="1600" dirty="0" smtClean="0"/>
              <a:t> not fast </a:t>
            </a:r>
            <a:r>
              <a:rPr lang="de-DE" sz="1600" dirty="0" err="1" smtClean="0"/>
              <a:t>enough</a:t>
            </a:r>
            <a:r>
              <a:rPr lang="de-DE" sz="1600" dirty="0" smtClean="0"/>
              <a:t> due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rastering</a:t>
            </a:r>
            <a:r>
              <a:rPr lang="de-DE" sz="1600" dirty="0" smtClean="0"/>
              <a:t> (10ms per </a:t>
            </a:r>
            <a:r>
              <a:rPr lang="de-DE" sz="1600" dirty="0" err="1" smtClean="0"/>
              <a:t>spot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smtClean="0"/>
              <a:t>Optical </a:t>
            </a:r>
            <a:r>
              <a:rPr lang="de-DE" sz="1600" dirty="0" err="1" smtClean="0"/>
              <a:t>image</a:t>
            </a:r>
            <a:r>
              <a:rPr lang="de-DE" sz="1600" dirty="0" smtClean="0"/>
              <a:t>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 </a:t>
            </a:r>
            <a:r>
              <a:rPr lang="de-DE" sz="1600" dirty="0" err="1" smtClean="0"/>
              <a:t>could</a:t>
            </a:r>
            <a:r>
              <a:rPr lang="de-DE" sz="1600" dirty="0" smtClean="0"/>
              <a:t> </a:t>
            </a:r>
            <a:r>
              <a:rPr lang="de-DE" sz="1600" dirty="0" err="1" smtClean="0"/>
              <a:t>yield</a:t>
            </a:r>
            <a:r>
              <a:rPr lang="de-DE" sz="1600" dirty="0" smtClean="0"/>
              <a:t> fast </a:t>
            </a:r>
            <a:r>
              <a:rPr lang="de-DE" sz="1600" dirty="0" err="1" smtClean="0"/>
              <a:t>enough</a:t>
            </a:r>
            <a:r>
              <a:rPr lang="de-DE" sz="1600" dirty="0" smtClean="0"/>
              <a:t> </a:t>
            </a:r>
            <a:r>
              <a:rPr lang="de-DE" sz="1600" dirty="0" err="1" smtClean="0"/>
              <a:t>result</a:t>
            </a:r>
            <a:r>
              <a:rPr lang="de-DE" sz="1600" dirty="0" smtClean="0"/>
              <a:t> (not </a:t>
            </a:r>
            <a:r>
              <a:rPr lang="de-DE" sz="1600" dirty="0" err="1" smtClean="0"/>
              <a:t>proven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smtClean="0"/>
              <a:t>IVVS </a:t>
            </a:r>
            <a:r>
              <a:rPr lang="de-DE" sz="1600" dirty="0" err="1" smtClean="0"/>
              <a:t>could</a:t>
            </a:r>
            <a:r>
              <a:rPr lang="de-DE" sz="1600" dirty="0" smtClean="0"/>
              <a:t> </a:t>
            </a:r>
            <a:r>
              <a:rPr lang="de-DE" sz="1600" dirty="0" err="1" smtClean="0"/>
              <a:t>yield</a:t>
            </a:r>
            <a:r>
              <a:rPr lang="de-DE" sz="1600" dirty="0" smtClean="0"/>
              <a:t> fast </a:t>
            </a:r>
            <a:r>
              <a:rPr lang="de-DE" sz="1600" dirty="0" err="1" smtClean="0"/>
              <a:t>enough</a:t>
            </a:r>
            <a:r>
              <a:rPr lang="de-DE" sz="1600" dirty="0" smtClean="0"/>
              <a:t> </a:t>
            </a:r>
            <a:r>
              <a:rPr lang="de-DE" sz="1600" dirty="0" err="1" smtClean="0"/>
              <a:t>result</a:t>
            </a:r>
            <a:r>
              <a:rPr lang="de-DE" sz="1600" dirty="0" smtClean="0"/>
              <a:t> (not </a:t>
            </a:r>
            <a:r>
              <a:rPr lang="de-DE" sz="1600" dirty="0" err="1" smtClean="0"/>
              <a:t>proven</a:t>
            </a:r>
            <a:r>
              <a:rPr lang="de-DE" sz="1600" dirty="0" smtClean="0"/>
              <a:t>)</a:t>
            </a:r>
          </a:p>
          <a:p>
            <a:pPr marL="57150" indent="0">
              <a:buNone/>
            </a:pP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Situation not </a:t>
            </a:r>
            <a:r>
              <a:rPr lang="de-DE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clear</a:t>
            </a: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/ </a:t>
            </a:r>
            <a:r>
              <a:rPr lang="de-DE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maybe</a:t>
            </a: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not </a:t>
            </a:r>
            <a:r>
              <a:rPr lang="de-DE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detectable</a:t>
            </a: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before</a:t>
            </a: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spread</a:t>
            </a:r>
            <a:r>
              <a:rPr 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de-DE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damage</a:t>
            </a:r>
            <a:endParaRPr lang="de-DE" sz="2000" dirty="0" smtClean="0">
              <a:solidFill>
                <a:srgbClr val="FF0000"/>
              </a:solidFill>
            </a:endParaRPr>
          </a:p>
          <a:p>
            <a:pPr lvl="1"/>
            <a:endParaRPr lang="de-DE" sz="1600" dirty="0"/>
          </a:p>
          <a:p>
            <a:pPr marL="57150" indent="0">
              <a:buNone/>
            </a:pPr>
            <a:endParaRPr lang="de-DE" sz="2000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788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“Beam on HFTM” as consequence of progressing BSScLS01/(02)/03/04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2MWUXV v1.1: „</a:t>
            </a:r>
            <a:r>
              <a:rPr lang="en-US" sz="1800" dirty="0"/>
              <a:t>it would take 3.3 s to the beam to perforate the HFTM module </a:t>
            </a:r>
            <a:r>
              <a:rPr lang="de-DE" sz="1800" dirty="0" smtClean="0"/>
              <a:t>“ (</a:t>
            </a:r>
            <a:r>
              <a:rPr lang="de-DE" sz="1800" dirty="0" err="1" smtClean="0"/>
              <a:t>melting</a:t>
            </a:r>
            <a:r>
              <a:rPr lang="de-DE" sz="1800" dirty="0" smtClean="0"/>
              <a:t> 12cm of </a:t>
            </a:r>
            <a:r>
              <a:rPr lang="de-DE" sz="1800" dirty="0" err="1" smtClean="0"/>
              <a:t>stainless</a:t>
            </a:r>
            <a:r>
              <a:rPr lang="de-DE" sz="1800" dirty="0" smtClean="0"/>
              <a:t> </a:t>
            </a:r>
            <a:r>
              <a:rPr lang="de-DE" sz="1800" dirty="0" err="1" smtClean="0"/>
              <a:t>steel</a:t>
            </a:r>
            <a:r>
              <a:rPr lang="de-DE" sz="1800" dirty="0" smtClean="0"/>
              <a:t>)</a:t>
            </a:r>
          </a:p>
          <a:p>
            <a:r>
              <a:rPr lang="de-DE" sz="1800" dirty="0" err="1" smtClean="0"/>
              <a:t>Thermocouples</a:t>
            </a:r>
            <a:r>
              <a:rPr lang="de-DE" sz="1800" dirty="0" smtClean="0"/>
              <a:t> </a:t>
            </a:r>
            <a:r>
              <a:rPr lang="de-DE" sz="1800" dirty="0" err="1" smtClean="0"/>
              <a:t>directly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beam </a:t>
            </a:r>
            <a:r>
              <a:rPr lang="de-DE" sz="1800" dirty="0" err="1" smtClean="0"/>
              <a:t>footprint</a:t>
            </a:r>
            <a:r>
              <a:rPr lang="de-DE" sz="1800" dirty="0" smtClean="0"/>
              <a:t> will jump </a:t>
            </a:r>
            <a:r>
              <a:rPr lang="de-DE" sz="1800" dirty="0" err="1" smtClean="0"/>
              <a:t>to</a:t>
            </a:r>
            <a:r>
              <a:rPr lang="de-DE" sz="1800" dirty="0" smtClean="0"/>
              <a:t> high </a:t>
            </a:r>
            <a:r>
              <a:rPr lang="de-DE" sz="1800" dirty="0" err="1" smtClean="0"/>
              <a:t>temperatures</a:t>
            </a:r>
            <a:r>
              <a:rPr lang="de-DE" sz="1800" dirty="0" smtClean="0"/>
              <a:t>, </a:t>
            </a:r>
            <a:r>
              <a:rPr lang="de-DE" sz="1800" dirty="0" err="1" smtClean="0"/>
              <a:t>then</a:t>
            </a:r>
            <a:r>
              <a:rPr lang="de-DE" sz="1800" dirty="0" smtClean="0"/>
              <a:t> lose </a:t>
            </a:r>
            <a:r>
              <a:rPr lang="de-DE" sz="1800" dirty="0" err="1" smtClean="0"/>
              <a:t>signal</a:t>
            </a:r>
            <a:endParaRPr lang="de-DE" sz="1800" dirty="0" smtClean="0"/>
          </a:p>
          <a:p>
            <a:r>
              <a:rPr lang="de-DE" sz="1800" dirty="0" err="1" smtClean="0"/>
              <a:t>Thermocouples</a:t>
            </a:r>
            <a:r>
              <a:rPr lang="de-DE" sz="1800" dirty="0" smtClean="0"/>
              <a:t> </a:t>
            </a:r>
            <a:r>
              <a:rPr lang="de-DE" sz="1800" dirty="0" err="1" smtClean="0"/>
              <a:t>above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beam </a:t>
            </a:r>
            <a:r>
              <a:rPr lang="de-DE" sz="1800" dirty="0" err="1" smtClean="0"/>
              <a:t>footprint</a:t>
            </a:r>
            <a:r>
              <a:rPr lang="de-DE" sz="1800" dirty="0" smtClean="0"/>
              <a:t> (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HFTM COMPx-CPSy-T1 </a:t>
            </a:r>
            <a:r>
              <a:rPr lang="de-DE" sz="1800" dirty="0" err="1"/>
              <a:t>and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–T2</a:t>
            </a:r>
            <a:r>
              <a:rPr lang="de-DE" sz="1800" dirty="0" smtClean="0"/>
              <a:t>)  will </a:t>
            </a:r>
            <a:r>
              <a:rPr lang="de-DE" sz="1800" dirty="0" err="1" smtClean="0"/>
              <a:t>go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permanently</a:t>
            </a:r>
            <a:r>
              <a:rPr lang="de-DE" sz="1800" dirty="0" smtClean="0"/>
              <a:t> </a:t>
            </a:r>
            <a:r>
              <a:rPr lang="de-DE" sz="1800" dirty="0" err="1" smtClean="0"/>
              <a:t>very</a:t>
            </a:r>
            <a:r>
              <a:rPr lang="de-DE" sz="1800" dirty="0" smtClean="0"/>
              <a:t> high </a:t>
            </a:r>
            <a:r>
              <a:rPr lang="de-DE" sz="1800" dirty="0" err="1" smtClean="0"/>
              <a:t>temperatures</a:t>
            </a:r>
            <a:r>
              <a:rPr lang="de-DE" sz="1800" dirty="0" smtClean="0"/>
              <a:t>, </a:t>
            </a:r>
            <a:r>
              <a:rPr lang="de-DE" sz="1800" dirty="0" err="1" smtClean="0"/>
              <a:t>timeconstants</a:t>
            </a:r>
            <a:r>
              <a:rPr lang="de-DE" sz="1800" dirty="0" smtClean="0"/>
              <a:t> not </a:t>
            </a:r>
            <a:r>
              <a:rPr lang="de-DE" sz="1800" dirty="0" err="1" smtClean="0"/>
              <a:t>calculated</a:t>
            </a:r>
            <a:endParaRPr lang="de-DE" sz="1800" dirty="0" smtClean="0"/>
          </a:p>
          <a:p>
            <a:r>
              <a:rPr lang="de-DE" sz="1800" dirty="0" smtClean="0"/>
              <a:t>Response of </a:t>
            </a:r>
            <a:r>
              <a:rPr lang="de-DE" sz="1800" dirty="0" err="1" smtClean="0"/>
              <a:t>radiation</a:t>
            </a:r>
            <a:r>
              <a:rPr lang="de-DE" sz="1800" dirty="0" smtClean="0"/>
              <a:t> </a:t>
            </a:r>
            <a:r>
              <a:rPr lang="de-DE" sz="1800" dirty="0" err="1" smtClean="0"/>
              <a:t>sensors</a:t>
            </a:r>
            <a:r>
              <a:rPr lang="de-DE" sz="1800" dirty="0" smtClean="0"/>
              <a:t> ?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1800" dirty="0" smtClean="0"/>
              <a:t>Recommended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dedicate</a:t>
            </a:r>
            <a:r>
              <a:rPr lang="de-DE" sz="1800" dirty="0" smtClean="0"/>
              <a:t> </a:t>
            </a:r>
            <a:r>
              <a:rPr lang="de-DE" sz="1800" dirty="0" err="1" smtClean="0"/>
              <a:t>thermocouples</a:t>
            </a:r>
            <a:r>
              <a:rPr lang="de-DE" sz="1800" dirty="0" smtClean="0"/>
              <a:t> (outside)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container</a:t>
            </a:r>
            <a:r>
              <a:rPr lang="de-DE" sz="1800" dirty="0" smtClean="0"/>
              <a:t> </a:t>
            </a:r>
            <a:r>
              <a:rPr lang="de-DE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CNT-</a:t>
            </a:r>
            <a:r>
              <a:rPr lang="de-DE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de-DE" sz="1800" dirty="0" smtClean="0"/>
              <a:t> i=1…8 </a:t>
            </a:r>
            <a:r>
              <a:rPr lang="de-DE" sz="1800" dirty="0" err="1" smtClean="0"/>
              <a:t>above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beam </a:t>
            </a:r>
            <a:r>
              <a:rPr lang="de-DE" sz="1800" dirty="0" err="1" smtClean="0"/>
              <a:t>footprint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beam </a:t>
            </a:r>
            <a:r>
              <a:rPr lang="de-DE" sz="1800" dirty="0" err="1" smtClean="0"/>
              <a:t>shutdown</a:t>
            </a:r>
            <a:r>
              <a:rPr lang="de-DE" sz="1800" dirty="0" smtClean="0"/>
              <a:t> </a:t>
            </a:r>
            <a:r>
              <a:rPr lang="de-DE" sz="1800" dirty="0" err="1" smtClean="0"/>
              <a:t>function</a:t>
            </a:r>
            <a:r>
              <a:rPr lang="de-DE" sz="1800" dirty="0" smtClean="0"/>
              <a:t> (tau~3s, but </a:t>
            </a:r>
            <a:r>
              <a:rPr lang="de-DE" sz="1800" dirty="0" err="1" smtClean="0"/>
              <a:t>dT</a:t>
            </a:r>
            <a:r>
              <a:rPr lang="de-DE" sz="1800" dirty="0" smtClean="0"/>
              <a:t>/</a:t>
            </a:r>
            <a:r>
              <a:rPr lang="de-DE" sz="1800" dirty="0" err="1" smtClean="0"/>
              <a:t>dt</a:t>
            </a:r>
            <a:r>
              <a:rPr lang="de-DE" sz="1800" dirty="0" smtClean="0"/>
              <a:t> </a:t>
            </a:r>
            <a:r>
              <a:rPr lang="de-DE" sz="1800" dirty="0" err="1" smtClean="0"/>
              <a:t>should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high)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1800" dirty="0" err="1" smtClean="0"/>
              <a:t>Possibility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/>
              <a:t> </a:t>
            </a:r>
            <a:r>
              <a:rPr lang="de-DE" sz="1800" dirty="0" err="1" smtClean="0"/>
              <a:t>wire</a:t>
            </a:r>
            <a:r>
              <a:rPr lang="de-DE" sz="1800" dirty="0" smtClean="0"/>
              <a:t> </a:t>
            </a:r>
            <a:r>
              <a:rPr lang="de-DE" sz="1800" dirty="0" err="1" smtClean="0"/>
              <a:t>sensors</a:t>
            </a:r>
            <a:r>
              <a:rPr lang="de-DE" sz="1800" dirty="0" smtClean="0"/>
              <a:t> on </a:t>
            </a:r>
            <a:r>
              <a:rPr lang="de-DE" sz="1800" dirty="0" err="1" smtClean="0"/>
              <a:t>the</a:t>
            </a:r>
            <a:r>
              <a:rPr lang="de-DE" sz="1800" dirty="0" smtClean="0"/>
              <a:t> HFTM </a:t>
            </a:r>
            <a:r>
              <a:rPr lang="de-DE" sz="1800" dirty="0" err="1" smtClean="0"/>
              <a:t>or</a:t>
            </a:r>
            <a:r>
              <a:rPr lang="de-DE" sz="1800" dirty="0" smtClean="0"/>
              <a:t> BP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detect</a:t>
            </a:r>
            <a:r>
              <a:rPr lang="de-DE" sz="1800" dirty="0" smtClean="0"/>
              <a:t> </a:t>
            </a:r>
            <a:r>
              <a:rPr lang="de-DE" sz="1800" dirty="0" err="1" smtClean="0"/>
              <a:t>burn-through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 err="1" smtClean="0"/>
              <a:t>ie</a:t>
            </a:r>
            <a:r>
              <a:rPr lang="de-DE" sz="1800" dirty="0" smtClean="0"/>
              <a:t>. 3 </a:t>
            </a:r>
            <a:r>
              <a:rPr lang="de-DE" sz="1800" dirty="0" err="1" smtClean="0"/>
              <a:t>thermocoax</a:t>
            </a:r>
            <a:r>
              <a:rPr lang="de-DE" sz="1800" dirty="0" smtClean="0"/>
              <a:t> </a:t>
            </a:r>
            <a:r>
              <a:rPr lang="de-DE" sz="1800" dirty="0" err="1" smtClean="0"/>
              <a:t>wires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a </a:t>
            </a:r>
            <a:r>
              <a:rPr lang="de-DE" sz="1800" dirty="0" err="1" smtClean="0"/>
              <a:t>small</a:t>
            </a:r>
            <a:r>
              <a:rPr lang="de-DE" sz="1800" dirty="0" smtClean="0"/>
              <a:t> test-</a:t>
            </a:r>
            <a:r>
              <a:rPr lang="de-DE" sz="1800" dirty="0" err="1" smtClean="0"/>
              <a:t>current</a:t>
            </a:r>
            <a:r>
              <a:rPr lang="de-DE" sz="1800" dirty="0" smtClean="0"/>
              <a:t> transversal </a:t>
            </a:r>
            <a:r>
              <a:rPr lang="de-DE" sz="1800" dirty="0" err="1" smtClean="0"/>
              <a:t>through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footprint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a 2 out of 3 </a:t>
            </a:r>
            <a:r>
              <a:rPr lang="de-DE" sz="1800" dirty="0" err="1" smtClean="0"/>
              <a:t>logic</a:t>
            </a:r>
            <a:r>
              <a:rPr lang="de-DE" sz="1800" dirty="0" smtClean="0"/>
              <a:t>) ? (</a:t>
            </a:r>
            <a:r>
              <a:rPr lang="de-DE" sz="1800" dirty="0" err="1" smtClean="0"/>
              <a:t>Function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carefully</a:t>
            </a:r>
            <a:r>
              <a:rPr lang="de-DE" sz="1800" dirty="0" smtClean="0"/>
              <a:t> </a:t>
            </a:r>
            <a:r>
              <a:rPr lang="de-DE" sz="1800" dirty="0" err="1" smtClean="0"/>
              <a:t>assessed</a:t>
            </a:r>
            <a:r>
              <a:rPr lang="de-DE" sz="1800" dirty="0" smtClean="0"/>
              <a:t>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1800" dirty="0" err="1" smtClean="0">
                <a:solidFill>
                  <a:srgbClr val="FF0000"/>
                </a:solidFill>
              </a:rPr>
              <a:t>We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should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have</a:t>
            </a:r>
            <a:r>
              <a:rPr lang="de-DE" sz="1800" dirty="0" smtClean="0">
                <a:solidFill>
                  <a:srgbClr val="FF0000"/>
                </a:solidFill>
              </a:rPr>
              <a:t> a </a:t>
            </a:r>
            <a:r>
              <a:rPr lang="de-DE" sz="1800" dirty="0" err="1" smtClean="0">
                <a:solidFill>
                  <a:srgbClr val="FF0000"/>
                </a:solidFill>
              </a:rPr>
              <a:t>heat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release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profile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for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the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case</a:t>
            </a:r>
            <a:r>
              <a:rPr lang="de-DE" sz="1800" dirty="0" smtClean="0">
                <a:solidFill>
                  <a:srgbClr val="FF0000"/>
                </a:solidFill>
              </a:rPr>
              <a:t> of beam </a:t>
            </a:r>
            <a:r>
              <a:rPr lang="de-DE" sz="1800" dirty="0" err="1" smtClean="0">
                <a:solidFill>
                  <a:srgbClr val="FF0000"/>
                </a:solidFill>
              </a:rPr>
              <a:t>without</a:t>
            </a:r>
            <a:r>
              <a:rPr lang="de-DE" sz="1800" dirty="0" smtClean="0">
                <a:solidFill>
                  <a:srgbClr val="FF0000"/>
                </a:solidFill>
              </a:rPr>
              <a:t> Li on BP </a:t>
            </a:r>
            <a:r>
              <a:rPr lang="de-DE" sz="1800" dirty="0" err="1" smtClean="0">
                <a:solidFill>
                  <a:srgbClr val="FF0000"/>
                </a:solidFill>
              </a:rPr>
              <a:t>and</a:t>
            </a:r>
            <a:r>
              <a:rPr lang="de-DE" sz="1800" dirty="0" smtClean="0">
                <a:solidFill>
                  <a:srgbClr val="FF0000"/>
                </a:solidFill>
              </a:rPr>
              <a:t> HFTM </a:t>
            </a:r>
            <a:r>
              <a:rPr lang="de-DE" sz="1800" dirty="0" err="1" smtClean="0">
                <a:solidFill>
                  <a:srgbClr val="FF0000"/>
                </a:solidFill>
              </a:rPr>
              <a:t>to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evaluate</a:t>
            </a:r>
            <a:r>
              <a:rPr lang="de-DE" sz="1800" dirty="0" smtClean="0">
                <a:solidFill>
                  <a:srgbClr val="FF0000"/>
                </a:solidFill>
              </a:rPr>
              <a:t> thermal </a:t>
            </a:r>
            <a:r>
              <a:rPr lang="de-DE" sz="1800" dirty="0" err="1" smtClean="0">
                <a:solidFill>
                  <a:srgbClr val="FF0000"/>
                </a:solidFill>
              </a:rPr>
              <a:t>responses</a:t>
            </a: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F. Arbeiter</a:t>
            </a:r>
            <a:r>
              <a:rPr lang="pl-PL" dirty="0" smtClean="0"/>
              <a:t> </a:t>
            </a:r>
            <a:r>
              <a:rPr lang="en-GB" dirty="0" smtClean="0"/>
              <a:t>| Signals to effect beam shutdown| </a:t>
            </a:r>
            <a:r>
              <a:rPr lang="it-IT" dirty="0" smtClean="0"/>
              <a:t>25-Feb-2020</a:t>
            </a:r>
            <a:r>
              <a:rPr lang="pl-PL" dirty="0" smtClean="0"/>
              <a:t> </a:t>
            </a:r>
            <a:r>
              <a:rPr lang="en-GB" dirty="0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943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</a:t>
            </a:r>
            <a:r>
              <a:rPr lang="en-US" dirty="0" smtClean="0"/>
              <a:t>BSScLS05 RAS#5</a:t>
            </a:r>
            <a:r>
              <a:rPr lang="en-US" dirty="0"/>
              <a:t>, VTVC1, Loss of vacuum in Target Vacuum Chamber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Postulated</a:t>
            </a:r>
            <a:r>
              <a:rPr lang="de-DE" sz="2000" dirty="0" smtClean="0"/>
              <a:t>: </a:t>
            </a:r>
            <a:r>
              <a:rPr lang="de-DE" sz="2000" dirty="0" err="1" smtClean="0"/>
              <a:t>leak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TC </a:t>
            </a:r>
            <a:r>
              <a:rPr lang="de-DE" sz="2000" dirty="0" err="1" smtClean="0"/>
              <a:t>into</a:t>
            </a:r>
            <a:r>
              <a:rPr lang="de-DE" sz="2000" dirty="0" smtClean="0"/>
              <a:t> TA </a:t>
            </a:r>
            <a:r>
              <a:rPr lang="de-DE" sz="2000" dirty="0" err="1" smtClean="0"/>
              <a:t>chamber</a:t>
            </a:r>
            <a:endParaRPr lang="de-DE" sz="2000" dirty="0" smtClean="0"/>
          </a:p>
          <a:p>
            <a:r>
              <a:rPr lang="de-DE" sz="2000" dirty="0" smtClean="0"/>
              <a:t>TC </a:t>
            </a:r>
            <a:r>
              <a:rPr lang="de-DE" sz="2000" dirty="0" err="1"/>
              <a:t>during</a:t>
            </a:r>
            <a:r>
              <a:rPr lang="de-DE" sz="2000" dirty="0"/>
              <a:t> </a:t>
            </a:r>
            <a:r>
              <a:rPr lang="de-DE" sz="2000" dirty="0" err="1"/>
              <a:t>irradiation</a:t>
            </a:r>
            <a:r>
              <a:rPr lang="de-DE" sz="2000" dirty="0"/>
              <a:t>: 9.18E3 </a:t>
            </a:r>
            <a:r>
              <a:rPr lang="de-DE" sz="2000" dirty="0" err="1"/>
              <a:t>Pa</a:t>
            </a:r>
            <a:r>
              <a:rPr lang="de-DE" sz="2000" dirty="0"/>
              <a:t> (He) [2N7GAB v 1.0] </a:t>
            </a:r>
            <a:r>
              <a:rPr lang="de-DE" sz="2000" dirty="0" err="1"/>
              <a:t>could</a:t>
            </a:r>
            <a:r>
              <a:rPr lang="de-DE" sz="2000" dirty="0"/>
              <a:t> </a:t>
            </a:r>
            <a:r>
              <a:rPr lang="de-DE" sz="2000" dirty="0" err="1"/>
              <a:t>equalize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Target </a:t>
            </a:r>
            <a:r>
              <a:rPr lang="de-DE" sz="2000" dirty="0" err="1"/>
              <a:t>Chamber</a:t>
            </a:r>
            <a:r>
              <a:rPr lang="de-DE" sz="2000" dirty="0"/>
              <a:t> in </a:t>
            </a:r>
            <a:r>
              <a:rPr lang="de-DE" sz="2000" dirty="0" err="1"/>
              <a:t>case</a:t>
            </a:r>
            <a:r>
              <a:rPr lang="de-DE" sz="2000" dirty="0"/>
              <a:t> of </a:t>
            </a:r>
            <a:r>
              <a:rPr lang="de-DE" sz="2000" dirty="0" err="1"/>
              <a:t>leak</a:t>
            </a:r>
            <a:endParaRPr lang="de-DE" sz="2000" dirty="0"/>
          </a:p>
          <a:p>
            <a:r>
              <a:rPr lang="de-DE" sz="2000" dirty="0" smtClean="0"/>
              <a:t>Beam </a:t>
            </a:r>
            <a:r>
              <a:rPr lang="de-DE" sz="2000" dirty="0" err="1" smtClean="0"/>
              <a:t>dynamics</a:t>
            </a:r>
            <a:r>
              <a:rPr lang="de-DE" sz="2000" dirty="0" smtClean="0"/>
              <a:t>: </a:t>
            </a:r>
            <a:r>
              <a:rPr lang="de-DE" sz="2000" dirty="0" err="1" smtClean="0"/>
              <a:t>Scattering</a:t>
            </a:r>
            <a:r>
              <a:rPr lang="de-DE" sz="2000" dirty="0" smtClean="0"/>
              <a:t>  „</a:t>
            </a:r>
            <a:r>
              <a:rPr lang="en-US" sz="2000" dirty="0"/>
              <a:t>245 W in case of 10E-2 mbar </a:t>
            </a:r>
            <a:r>
              <a:rPr lang="en-US" sz="2000" dirty="0" smtClean="0"/>
              <a:t>(</a:t>
            </a:r>
            <a:r>
              <a:rPr lang="en-US" sz="2000" dirty="0" err="1" smtClean="0"/>
              <a:t>Ar</a:t>
            </a:r>
            <a:r>
              <a:rPr lang="en-US" sz="2000" dirty="0" smtClean="0"/>
              <a:t>, between LT and TIR)</a:t>
            </a:r>
            <a:r>
              <a:rPr lang="de-DE" sz="2000" dirty="0" smtClean="0"/>
              <a:t>“  (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Q~p</a:t>
            </a:r>
            <a:r>
              <a:rPr lang="de-DE" sz="2000" dirty="0" smtClean="0"/>
              <a:t> (?), </a:t>
            </a:r>
            <a:r>
              <a:rPr lang="de-DE" sz="2000" dirty="0" err="1" smtClean="0"/>
              <a:t>then</a:t>
            </a:r>
            <a:r>
              <a:rPr lang="de-DE" sz="2000" dirty="0" smtClean="0"/>
              <a:t> 2.45MW @ 10kPa ???)</a:t>
            </a:r>
          </a:p>
          <a:p>
            <a:r>
              <a:rPr lang="de-DE" sz="2000" dirty="0" smtClean="0"/>
              <a:t>Instrumentation of TA:</a:t>
            </a:r>
          </a:p>
          <a:p>
            <a:pPr lvl="1"/>
            <a:r>
              <a:rPr lang="en-GB" sz="1800" dirty="0"/>
              <a:t>Beam Duct Temperature</a:t>
            </a:r>
            <a:endParaRPr lang="de-DE" sz="1800" dirty="0"/>
          </a:p>
          <a:p>
            <a:pPr lvl="1"/>
            <a:r>
              <a:rPr lang="en-GB" sz="1800" dirty="0" err="1"/>
              <a:t>Backplate</a:t>
            </a:r>
            <a:r>
              <a:rPr lang="en-GB" sz="1800" dirty="0"/>
              <a:t> </a:t>
            </a:r>
            <a:r>
              <a:rPr lang="en-GB" sz="1800" dirty="0" smtClean="0"/>
              <a:t>Temperature (not sensitive for this event)</a:t>
            </a:r>
          </a:p>
          <a:p>
            <a:pPr lvl="1"/>
            <a:r>
              <a:rPr lang="en-GB" sz="1800" dirty="0"/>
              <a:t>Vacuum Chamber </a:t>
            </a:r>
            <a:r>
              <a:rPr lang="en-GB" sz="1800" dirty="0" smtClean="0"/>
              <a:t>pressure (timescale not known)</a:t>
            </a:r>
            <a:endParaRPr lang="de-DE" sz="1800" dirty="0"/>
          </a:p>
          <a:p>
            <a:pPr lvl="1"/>
            <a:r>
              <a:rPr lang="en-GB" sz="1800" dirty="0"/>
              <a:t>Temperature of the heaters attached to the </a:t>
            </a:r>
            <a:r>
              <a:rPr lang="en-GB" sz="1800" dirty="0" smtClean="0"/>
              <a:t>TS (not sensitive)</a:t>
            </a:r>
            <a:endParaRPr lang="de-DE" sz="1800" dirty="0"/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Temperature</a:t>
            </a:r>
            <a:r>
              <a:rPr lang="de-DE" sz="1800" dirty="0" smtClean="0">
                <a:solidFill>
                  <a:srgbClr val="FF0000"/>
                </a:solidFill>
              </a:rPr>
              <a:t>(s) of TA </a:t>
            </a:r>
            <a:r>
              <a:rPr lang="de-DE" sz="1800" dirty="0" err="1" smtClean="0">
                <a:solidFill>
                  <a:srgbClr val="FF0000"/>
                </a:solidFill>
              </a:rPr>
              <a:t>chamber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to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added</a:t>
            </a:r>
            <a:r>
              <a:rPr lang="de-DE" sz="1800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de-DE" sz="1800" dirty="0" smtClean="0">
                <a:solidFill>
                  <a:srgbClr val="FF0000"/>
                </a:solidFill>
              </a:rPr>
              <a:t>Pyrometer / </a:t>
            </a:r>
            <a:r>
              <a:rPr lang="de-DE" sz="1800" dirty="0" err="1" smtClean="0">
                <a:solidFill>
                  <a:srgbClr val="FF0000"/>
                </a:solidFill>
              </a:rPr>
              <a:t>Luminescence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measurement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through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beamduct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to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be</a:t>
            </a:r>
            <a:r>
              <a:rPr lang="de-DE" sz="1800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</a:rPr>
              <a:t>added</a:t>
            </a:r>
            <a:r>
              <a:rPr lang="de-DE" sz="1800" dirty="0" smtClean="0">
                <a:solidFill>
                  <a:srgbClr val="FF0000"/>
                </a:solidFill>
              </a:rPr>
              <a:t> ?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Timescales</a:t>
            </a: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and</a:t>
            </a: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magnitude</a:t>
            </a: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event</a:t>
            </a: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not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quantified</a:t>
            </a:r>
            <a:endParaRPr lang="de-DE" sz="2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Short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timescale</a:t>
            </a: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sensors</a:t>
            </a: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should</a:t>
            </a: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de-D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added</a:t>
            </a:r>
            <a:endParaRPr lang="de-DE" sz="2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de-DE" sz="22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F. Arbeiter</a:t>
            </a:r>
            <a:r>
              <a:rPr lang="pl-PL" smtClean="0"/>
              <a:t> </a:t>
            </a:r>
            <a:r>
              <a:rPr lang="en-GB" dirty="0" smtClean="0"/>
              <a:t>| Signals to effect beam shutdown| </a:t>
            </a:r>
            <a:r>
              <a:rPr lang="it-IT" dirty="0" smtClean="0"/>
              <a:t>25-Feb-2020</a:t>
            </a:r>
            <a:r>
              <a:rPr lang="pl-PL" smtClean="0"/>
              <a:t> </a:t>
            </a:r>
            <a:r>
              <a:rPr lang="en-GB" dirty="0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645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6147" y="163488"/>
            <a:ext cx="6844245" cy="673224"/>
          </a:xfrm>
        </p:spPr>
        <p:txBody>
          <a:bodyPr/>
          <a:lstStyle/>
          <a:p>
            <a:r>
              <a:rPr lang="de-DE" sz="2000" dirty="0" err="1" smtClean="0"/>
              <a:t>Detection</a:t>
            </a:r>
            <a:r>
              <a:rPr lang="de-DE" sz="2000" dirty="0" smtClean="0"/>
              <a:t> of BSScLS06 </a:t>
            </a:r>
            <a:r>
              <a:rPr lang="en-US" sz="2000" dirty="0" smtClean="0"/>
              <a:t>Evolution </a:t>
            </a:r>
            <a:r>
              <a:rPr lang="en-US" sz="2000" dirty="0"/>
              <a:t>of large scale waves/wakes </a:t>
            </a:r>
            <a:r>
              <a:rPr lang="en-US" sz="2000" dirty="0" smtClean="0"/>
              <a:t>on </a:t>
            </a:r>
            <a:r>
              <a:rPr lang="en-US" sz="2000" dirty="0"/>
              <a:t>the Li surface Ds&gt;2mm by growing </a:t>
            </a:r>
            <a:r>
              <a:rPr lang="en-US" sz="2000" dirty="0" smtClean="0"/>
              <a:t>disturbance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Change in </a:t>
            </a:r>
            <a:r>
              <a:rPr lang="de-DE" dirty="0" err="1" smtClean="0"/>
              <a:t>edge</a:t>
            </a:r>
            <a:r>
              <a:rPr lang="de-DE" dirty="0" smtClean="0"/>
              <a:t> of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(a) </a:t>
            </a:r>
            <a:r>
              <a:rPr lang="de-DE" dirty="0" err="1" smtClean="0"/>
              <a:t>corrosion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(b) </a:t>
            </a:r>
            <a:r>
              <a:rPr lang="de-DE" dirty="0" err="1" smtClean="0"/>
              <a:t>agglomeration</a:t>
            </a:r>
            <a:r>
              <a:rPr lang="de-DE" dirty="0" smtClean="0"/>
              <a:t> of (</a:t>
            </a:r>
            <a:r>
              <a:rPr lang="de-DE" dirty="0" err="1" smtClean="0"/>
              <a:t>oxide</a:t>
            </a:r>
            <a:r>
              <a:rPr lang="de-DE" dirty="0" smtClean="0"/>
              <a:t>, </a:t>
            </a:r>
            <a:r>
              <a:rPr lang="de-DE" dirty="0" err="1" smtClean="0"/>
              <a:t>nitride</a:t>
            </a:r>
            <a:r>
              <a:rPr lang="de-DE" dirty="0" smtClean="0"/>
              <a:t> etc.)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formation</a:t>
            </a:r>
            <a:r>
              <a:rPr lang="de-DE" dirty="0" smtClean="0">
                <a:sym typeface="Wingdings" panose="05000000000000000000" pitchFamily="2" charset="2"/>
              </a:rPr>
              <a:t> of </a:t>
            </a:r>
            <a:r>
              <a:rPr lang="de-DE" dirty="0" err="1" smtClean="0">
                <a:sym typeface="Wingdings" panose="05000000000000000000" pitchFamily="2" charset="2"/>
              </a:rPr>
              <a:t>wakes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Li </a:t>
            </a:r>
            <a:r>
              <a:rPr lang="de-DE" dirty="0" err="1" smtClean="0">
                <a:sym typeface="Wingdings" panose="05000000000000000000" pitchFamily="2" charset="2"/>
              </a:rPr>
              <a:t>surface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Assumption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Effect</a:t>
            </a:r>
            <a:r>
              <a:rPr lang="de-DE" dirty="0" smtClean="0">
                <a:sym typeface="Wingdings" panose="05000000000000000000" pitchFamily="2" charset="2"/>
              </a:rPr>
              <a:t> of „</a:t>
            </a:r>
            <a:r>
              <a:rPr lang="de-DE" dirty="0" err="1" smtClean="0">
                <a:sym typeface="Wingdings" panose="05000000000000000000" pitchFamily="2" charset="2"/>
              </a:rPr>
              <a:t>slow</a:t>
            </a:r>
            <a:r>
              <a:rPr lang="de-DE" dirty="0" smtClean="0">
                <a:sym typeface="Wingdings" panose="05000000000000000000" pitchFamily="2" charset="2"/>
              </a:rPr>
              <a:t>“, </a:t>
            </a:r>
            <a:r>
              <a:rPr lang="de-DE" dirty="0" err="1" smtClean="0">
                <a:sym typeface="Wingdings" panose="05000000000000000000" pitchFamily="2" charset="2"/>
              </a:rPr>
              <a:t>cumulative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processes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:</a:t>
            </a:r>
          </a:p>
          <a:p>
            <a:pPr lvl="1"/>
            <a:r>
              <a:rPr lang="de-DE" dirty="0" smtClean="0"/>
              <a:t>Laser Radar O(0.5s)</a:t>
            </a:r>
          </a:p>
          <a:p>
            <a:pPr lvl="1"/>
            <a:r>
              <a:rPr lang="de-DE" dirty="0" smtClean="0"/>
              <a:t>Image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lvl="1"/>
            <a:r>
              <a:rPr lang="de-DE" dirty="0" smtClean="0"/>
              <a:t>IVVS</a:t>
            </a:r>
          </a:p>
          <a:p>
            <a:pPr lvl="1"/>
            <a:r>
              <a:rPr lang="de-DE" dirty="0" err="1"/>
              <a:t>Thermocouples</a:t>
            </a:r>
            <a:r>
              <a:rPr lang="de-DE" dirty="0"/>
              <a:t> on Li-</a:t>
            </a:r>
            <a:r>
              <a:rPr lang="de-DE" dirty="0" err="1"/>
              <a:t>chute</a:t>
            </a:r>
            <a:r>
              <a:rPr lang="de-DE" dirty="0"/>
              <a:t> will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local+bulk</a:t>
            </a:r>
            <a:r>
              <a:rPr lang="de-DE" dirty="0"/>
              <a:t> Li </a:t>
            </a:r>
            <a:r>
              <a:rPr lang="de-DE" dirty="0" err="1"/>
              <a:t>temperature</a:t>
            </a:r>
            <a:r>
              <a:rPr lang="de-DE" dirty="0"/>
              <a:t> in O(10s</a:t>
            </a:r>
            <a:r>
              <a:rPr lang="de-DE" dirty="0" smtClean="0"/>
              <a:t>)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Detection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case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of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slow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evolution</a:t>
            </a:r>
            <a:r>
              <a:rPr lang="de-DE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possible</a:t>
            </a:r>
            <a:endParaRPr lang="de-DE" dirty="0">
              <a:solidFill>
                <a:srgbClr val="00B050"/>
              </a:solidFill>
            </a:endParaRP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42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and</a:t>
            </a:r>
            <a:r>
              <a:rPr lang="de-DE" dirty="0" smtClean="0"/>
              <a:t> (</a:t>
            </a:r>
            <a:r>
              <a:rPr lang="de-DE" dirty="0" err="1" smtClean="0"/>
              <a:t>preliminary</a:t>
            </a:r>
            <a:r>
              <a:rPr lang="de-DE" dirty="0" smtClean="0"/>
              <a:t>) 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List of </a:t>
            </a:r>
            <a:r>
              <a:rPr lang="de-DE" dirty="0" err="1" smtClean="0"/>
              <a:t>scenarios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necessitate</a:t>
            </a:r>
            <a:r>
              <a:rPr lang="de-DE" dirty="0" smtClean="0"/>
              <a:t> „beam off“ was </a:t>
            </a:r>
            <a:r>
              <a:rPr lang="de-DE" dirty="0" err="1" smtClean="0"/>
              <a:t>compiled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please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help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complete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Capabilities</a:t>
            </a:r>
            <a:r>
              <a:rPr lang="de-DE" dirty="0" smtClean="0"/>
              <a:t> of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instrumentation</a:t>
            </a:r>
            <a:r>
              <a:rPr lang="de-DE" dirty="0" smtClean="0"/>
              <a:t> was </a:t>
            </a:r>
            <a:r>
              <a:rPr lang="de-DE" dirty="0" err="1" smtClean="0"/>
              <a:t>evaluated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err="1" smtClean="0">
                <a:sym typeface="Wingdings" panose="05000000000000000000" pitchFamily="2" charset="2"/>
              </a:rPr>
              <a:t>we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only</a:t>
            </a:r>
            <a:r>
              <a:rPr lang="de-DE" dirty="0" smtClean="0">
                <a:sym typeface="Wingdings" panose="05000000000000000000" pitchFamily="2" charset="2"/>
              </a:rPr>
              <a:t> a limited </a:t>
            </a:r>
            <a:r>
              <a:rPr lang="de-DE" dirty="0" err="1" smtClean="0">
                <a:sym typeface="Wingdings" panose="05000000000000000000" pitchFamily="2" charset="2"/>
              </a:rPr>
              <a:t>choice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which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provide</a:t>
            </a:r>
            <a:r>
              <a:rPr lang="de-DE" dirty="0" smtClean="0">
                <a:sym typeface="Wingdings" panose="05000000000000000000" pitchFamily="2" charset="2"/>
              </a:rPr>
              <a:t> fast </a:t>
            </a:r>
            <a:r>
              <a:rPr lang="de-DE" dirty="0" err="1" smtClean="0">
                <a:sym typeface="Wingdings" panose="05000000000000000000" pitchFamily="2" charset="2"/>
              </a:rPr>
              <a:t>responses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many</a:t>
            </a:r>
            <a:r>
              <a:rPr lang="de-DE" dirty="0" smtClean="0">
                <a:sym typeface="Wingdings" panose="05000000000000000000" pitchFamily="2" charset="2"/>
              </a:rPr>
              <a:t> still </a:t>
            </a:r>
            <a:r>
              <a:rPr lang="de-DE" dirty="0" err="1" smtClean="0">
                <a:sym typeface="Wingdings" panose="05000000000000000000" pitchFamily="2" charset="2"/>
              </a:rPr>
              <a:t>need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developed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creditable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evolution</a:t>
            </a:r>
            <a:r>
              <a:rPr lang="de-DE" dirty="0" smtClean="0"/>
              <a:t> of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quantified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design </a:t>
            </a:r>
            <a:r>
              <a:rPr lang="de-DE" dirty="0" err="1" smtClean="0"/>
              <a:t>analyses</a:t>
            </a:r>
            <a:endParaRPr lang="de-DE" dirty="0" smtClean="0"/>
          </a:p>
          <a:p>
            <a:r>
              <a:rPr lang="de-DE" dirty="0" smtClean="0"/>
              <a:t>Instrumentation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precisely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(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,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transmitter</a:t>
            </a:r>
            <a:r>
              <a:rPr lang="de-DE" dirty="0" smtClean="0"/>
              <a:t> type, </a:t>
            </a:r>
            <a:r>
              <a:rPr lang="de-DE" dirty="0" err="1" smtClean="0"/>
              <a:t>timescales</a:t>
            </a:r>
            <a:r>
              <a:rPr lang="de-DE" dirty="0" smtClean="0"/>
              <a:t> of </a:t>
            </a:r>
            <a:r>
              <a:rPr lang="de-DE" dirty="0" err="1" smtClean="0"/>
              <a:t>physics</a:t>
            </a:r>
            <a:r>
              <a:rPr lang="de-DE" dirty="0" smtClean="0"/>
              <a:t>,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acquisition</a:t>
            </a:r>
            <a:r>
              <a:rPr lang="de-DE" dirty="0" smtClean="0"/>
              <a:t>) in </a:t>
            </a:r>
            <a:r>
              <a:rPr lang="de-DE" dirty="0" err="1" smtClean="0"/>
              <a:t>the</a:t>
            </a:r>
            <a:r>
              <a:rPr lang="de-DE" dirty="0" smtClean="0"/>
              <a:t> DDDs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judge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detect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r>
              <a:rPr lang="de-DE" dirty="0" err="1" smtClean="0"/>
              <a:t>Some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RAS (like double </a:t>
            </a:r>
            <a:r>
              <a:rPr lang="de-DE" dirty="0" err="1" smtClean="0"/>
              <a:t>guillotine</a:t>
            </a:r>
            <a:r>
              <a:rPr lang="de-DE" dirty="0" smtClean="0"/>
              <a:t> break of Li </a:t>
            </a:r>
            <a:r>
              <a:rPr lang="de-DE" dirty="0" err="1" smtClean="0"/>
              <a:t>pipe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challenging</a:t>
            </a:r>
            <a:r>
              <a:rPr lang="de-DE" dirty="0" smtClean="0"/>
              <a:t> –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?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18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4371"/>
            <a:ext cx="8229600" cy="2932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70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5698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02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Part I : List of Beam </a:t>
            </a:r>
            <a:r>
              <a:rPr lang="de-DE" sz="4400" dirty="0" err="1" smtClean="0"/>
              <a:t>Shutdown</a:t>
            </a:r>
            <a:r>
              <a:rPr lang="de-DE" sz="4400" dirty="0" smtClean="0"/>
              <a:t> Scenarios (</a:t>
            </a:r>
            <a:r>
              <a:rPr lang="de-DE" sz="4400" dirty="0" err="1" smtClean="0"/>
              <a:t>BSSc</a:t>
            </a:r>
            <a:r>
              <a:rPr lang="de-DE" sz="4400" dirty="0" smtClean="0"/>
              <a:t>) </a:t>
            </a:r>
            <a:endParaRPr lang="de-DE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74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avoided</a:t>
            </a:r>
            <a:r>
              <a:rPr lang="de-DE" dirty="0" smtClean="0"/>
              <a:t>/</a:t>
            </a:r>
            <a:r>
              <a:rPr lang="de-DE" dirty="0" err="1" smtClean="0"/>
              <a:t>detected</a:t>
            </a:r>
            <a:r>
              <a:rPr lang="de-DE" dirty="0" smtClean="0"/>
              <a:t> (</a:t>
            </a:r>
            <a:r>
              <a:rPr lang="de-DE" dirty="0" err="1" smtClean="0"/>
              <a:t>general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838" y="836711"/>
            <a:ext cx="8229600" cy="5956919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AS-</a:t>
            </a:r>
            <a:r>
              <a:rPr lang="de-DE" sz="1800" b="1" dirty="0" err="1" smtClean="0"/>
              <a:t>related</a:t>
            </a:r>
            <a:r>
              <a:rPr lang="de-DE" sz="1800" b="1" dirty="0" smtClean="0"/>
              <a:t>:</a:t>
            </a:r>
          </a:p>
          <a:p>
            <a:r>
              <a:rPr lang="de-DE" sz="1800" dirty="0" err="1"/>
              <a:t>Overpower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D+ </a:t>
            </a:r>
            <a:r>
              <a:rPr lang="de-DE" sz="1800" dirty="0" smtClean="0"/>
              <a:t>beam</a:t>
            </a:r>
          </a:p>
          <a:p>
            <a:r>
              <a:rPr lang="de-DE" sz="1800" dirty="0" err="1" smtClean="0"/>
              <a:t>Decrease</a:t>
            </a:r>
            <a:r>
              <a:rPr lang="de-DE" sz="1800" dirty="0" smtClean="0"/>
              <a:t> of beam </a:t>
            </a:r>
            <a:r>
              <a:rPr lang="de-DE" sz="1800" dirty="0" err="1" smtClean="0"/>
              <a:t>footprint</a:t>
            </a:r>
            <a:r>
              <a:rPr lang="de-DE" sz="1800" dirty="0" smtClean="0"/>
              <a:t> </a:t>
            </a:r>
            <a:r>
              <a:rPr lang="de-DE" sz="1800" dirty="0" err="1" smtClean="0"/>
              <a:t>area</a:t>
            </a:r>
            <a:r>
              <a:rPr lang="de-DE" sz="1800" dirty="0" smtClean="0"/>
              <a:t> </a:t>
            </a:r>
            <a:endParaRPr lang="de-DE" sz="1800" dirty="0" smtClean="0"/>
          </a:p>
          <a:p>
            <a:r>
              <a:rPr lang="de-DE" sz="1800" dirty="0" err="1" smtClean="0"/>
              <a:t>Misplacement</a:t>
            </a:r>
            <a:r>
              <a:rPr lang="de-DE" sz="1800" dirty="0" smtClean="0"/>
              <a:t> of beam </a:t>
            </a:r>
            <a:r>
              <a:rPr lang="de-DE" sz="1800" dirty="0" err="1" smtClean="0"/>
              <a:t>centroid</a:t>
            </a:r>
            <a:r>
              <a:rPr lang="de-DE" sz="1800" dirty="0" smtClean="0"/>
              <a:t> (</a:t>
            </a:r>
            <a:r>
              <a:rPr lang="de-DE" sz="1800" dirty="0" err="1" smtClean="0"/>
              <a:t>scrapers</a:t>
            </a:r>
            <a:r>
              <a:rPr lang="de-DE" sz="1800" dirty="0" smtClean="0"/>
              <a:t>, beam </a:t>
            </a:r>
            <a:r>
              <a:rPr lang="de-DE" sz="1800" dirty="0" err="1" smtClean="0"/>
              <a:t>tubes</a:t>
            </a:r>
            <a:r>
              <a:rPr lang="de-DE" sz="1800" dirty="0" smtClean="0"/>
              <a:t>, LT-frame</a:t>
            </a:r>
            <a:r>
              <a:rPr lang="de-DE" sz="1800" dirty="0" smtClean="0"/>
              <a:t>)</a:t>
            </a:r>
          </a:p>
          <a:p>
            <a:r>
              <a:rPr lang="de-DE" sz="1800" dirty="0" err="1" smtClean="0"/>
              <a:t>Excessive</a:t>
            </a:r>
            <a:r>
              <a:rPr lang="de-DE" sz="1800" dirty="0" smtClean="0"/>
              <a:t> </a:t>
            </a:r>
            <a:r>
              <a:rPr lang="de-DE" sz="1800" dirty="0" err="1" smtClean="0"/>
              <a:t>scattering</a:t>
            </a:r>
            <a:r>
              <a:rPr lang="de-DE" sz="1800" dirty="0" smtClean="0"/>
              <a:t> of beam (i.e. gas </a:t>
            </a:r>
            <a:r>
              <a:rPr lang="de-DE" sz="1800" dirty="0" err="1" smtClean="0"/>
              <a:t>ingress</a:t>
            </a:r>
            <a:r>
              <a:rPr lang="de-DE" sz="1800" dirty="0" smtClean="0"/>
              <a:t> – but </a:t>
            </a:r>
            <a:r>
              <a:rPr lang="de-DE" sz="1800" dirty="0" err="1" smtClean="0"/>
              <a:t>severity</a:t>
            </a:r>
            <a:r>
              <a:rPr lang="de-DE" sz="1800" dirty="0" smtClean="0"/>
              <a:t> not </a:t>
            </a:r>
            <a:r>
              <a:rPr lang="de-DE" sz="1800" dirty="0" err="1" smtClean="0"/>
              <a:t>clear</a:t>
            </a:r>
            <a:r>
              <a:rPr lang="de-DE" sz="1800" dirty="0" smtClean="0"/>
              <a:t>)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LT/LS-</a:t>
            </a:r>
            <a:r>
              <a:rPr lang="de-DE" sz="1800" b="1" dirty="0" err="1" smtClean="0"/>
              <a:t>related</a:t>
            </a:r>
            <a:r>
              <a:rPr lang="de-DE" sz="1800" b="1" dirty="0" smtClean="0"/>
              <a:t>:</a:t>
            </a:r>
          </a:p>
          <a:p>
            <a:r>
              <a:rPr lang="de-DE" sz="1800" dirty="0" err="1"/>
              <a:t>Reduction</a:t>
            </a:r>
            <a:r>
              <a:rPr lang="de-DE" sz="1800" dirty="0"/>
              <a:t> of Li </a:t>
            </a:r>
            <a:r>
              <a:rPr lang="de-DE" sz="1800" dirty="0" err="1"/>
              <a:t>flow</a:t>
            </a:r>
            <a:r>
              <a:rPr lang="de-DE" sz="1800" dirty="0"/>
              <a:t> </a:t>
            </a:r>
            <a:r>
              <a:rPr lang="de-DE" sz="1800" dirty="0" err="1"/>
              <a:t>thickness</a:t>
            </a:r>
            <a:endParaRPr lang="de-DE" sz="1800" dirty="0"/>
          </a:p>
          <a:p>
            <a:r>
              <a:rPr lang="de-DE" sz="1800" dirty="0" err="1" smtClean="0"/>
              <a:t>Reduction</a:t>
            </a:r>
            <a:r>
              <a:rPr lang="de-DE" sz="1800" dirty="0" smtClean="0"/>
              <a:t> </a:t>
            </a:r>
            <a:r>
              <a:rPr lang="de-DE" sz="1800" dirty="0" smtClean="0"/>
              <a:t>of Li </a:t>
            </a:r>
            <a:r>
              <a:rPr lang="de-DE" sz="1800" dirty="0" err="1" smtClean="0"/>
              <a:t>flow</a:t>
            </a:r>
            <a:r>
              <a:rPr lang="de-DE" sz="1800" dirty="0" smtClean="0"/>
              <a:t> </a:t>
            </a:r>
            <a:r>
              <a:rPr lang="de-DE" sz="1800" dirty="0" err="1" smtClean="0"/>
              <a:t>velocity</a:t>
            </a:r>
            <a:endParaRPr lang="de-DE" sz="1800" dirty="0" smtClean="0"/>
          </a:p>
          <a:p>
            <a:r>
              <a:rPr lang="de-DE" sz="1800" dirty="0" err="1" smtClean="0"/>
              <a:t>Increase</a:t>
            </a:r>
            <a:r>
              <a:rPr lang="de-DE" sz="1800" dirty="0" smtClean="0"/>
              <a:t> </a:t>
            </a:r>
            <a:r>
              <a:rPr lang="de-DE" sz="1800" dirty="0" smtClean="0"/>
              <a:t>of Li </a:t>
            </a:r>
            <a:r>
              <a:rPr lang="de-DE" sz="1800" dirty="0" err="1" smtClean="0"/>
              <a:t>inlet</a:t>
            </a:r>
            <a:r>
              <a:rPr lang="de-DE" sz="1800" dirty="0" smtClean="0"/>
              <a:t> </a:t>
            </a:r>
            <a:r>
              <a:rPr lang="de-DE" sz="1800" dirty="0" err="1" smtClean="0"/>
              <a:t>temperature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LT</a:t>
            </a:r>
          </a:p>
          <a:p>
            <a:r>
              <a:rPr lang="de-DE" sz="1800" dirty="0" err="1" smtClean="0"/>
              <a:t>Mechanical</a:t>
            </a:r>
            <a:r>
              <a:rPr lang="de-DE" sz="1800" dirty="0" smtClean="0"/>
              <a:t> break</a:t>
            </a:r>
          </a:p>
          <a:p>
            <a:endParaRPr lang="de-DE" sz="1800" dirty="0" smtClean="0"/>
          </a:p>
          <a:p>
            <a:pPr marL="0" indent="0">
              <a:buNone/>
            </a:pPr>
            <a:r>
              <a:rPr lang="de-DE" sz="1800" b="1" dirty="0" smtClean="0"/>
              <a:t>TC-</a:t>
            </a:r>
            <a:r>
              <a:rPr lang="de-DE" sz="1800" b="1" dirty="0" err="1" smtClean="0"/>
              <a:t>component</a:t>
            </a:r>
            <a:r>
              <a:rPr lang="de-DE" sz="1800" b="1" dirty="0" smtClean="0"/>
              <a:t> (HFTM, STUMM, TC-Liner, TC-</a:t>
            </a:r>
            <a:r>
              <a:rPr lang="de-DE" sz="1800" b="1" dirty="0" err="1" smtClean="0"/>
              <a:t>bioshield</a:t>
            </a:r>
            <a:r>
              <a:rPr lang="de-DE" sz="1800" b="1" dirty="0" smtClean="0"/>
              <a:t>) </a:t>
            </a:r>
            <a:r>
              <a:rPr lang="de-DE" sz="1800" b="1" dirty="0" err="1" smtClean="0"/>
              <a:t>related</a:t>
            </a:r>
            <a:r>
              <a:rPr lang="de-DE" sz="1800" b="1" dirty="0"/>
              <a:t>:</a:t>
            </a:r>
            <a:endParaRPr lang="de-DE" sz="1800" b="1" dirty="0" smtClean="0"/>
          </a:p>
          <a:p>
            <a:r>
              <a:rPr lang="de-DE" sz="1800" dirty="0" err="1"/>
              <a:t>Direct</a:t>
            </a:r>
            <a:r>
              <a:rPr lang="de-DE" sz="1800" dirty="0"/>
              <a:t> </a:t>
            </a:r>
            <a:r>
              <a:rPr lang="de-DE" sz="1800" dirty="0" err="1"/>
              <a:t>exposure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beam after LT </a:t>
            </a:r>
            <a:r>
              <a:rPr lang="de-DE" sz="1800" dirty="0" err="1"/>
              <a:t>failure</a:t>
            </a:r>
            <a:endParaRPr lang="de-DE" sz="1800" dirty="0"/>
          </a:p>
          <a:p>
            <a:r>
              <a:rPr lang="de-DE" sz="1800" dirty="0" err="1" smtClean="0"/>
              <a:t>Reduction</a:t>
            </a:r>
            <a:r>
              <a:rPr lang="de-DE" sz="1800" dirty="0" smtClean="0"/>
              <a:t> </a:t>
            </a:r>
            <a:r>
              <a:rPr lang="de-DE" sz="1800" dirty="0" smtClean="0"/>
              <a:t>of </a:t>
            </a:r>
            <a:r>
              <a:rPr lang="de-DE" sz="1800" dirty="0" err="1" smtClean="0"/>
              <a:t>coolant</a:t>
            </a:r>
            <a:r>
              <a:rPr lang="de-DE" sz="1800" dirty="0" smtClean="0"/>
              <a:t> </a:t>
            </a:r>
            <a:r>
              <a:rPr lang="de-DE" sz="1800" dirty="0" err="1" smtClean="0"/>
              <a:t>mass</a:t>
            </a:r>
            <a:r>
              <a:rPr lang="de-DE" sz="1800" dirty="0" smtClean="0"/>
              <a:t> </a:t>
            </a:r>
            <a:r>
              <a:rPr lang="de-DE" sz="1800" dirty="0" err="1" smtClean="0"/>
              <a:t>flow</a:t>
            </a:r>
            <a:r>
              <a:rPr lang="de-DE" sz="1800" dirty="0" smtClean="0"/>
              <a:t> rate,</a:t>
            </a:r>
          </a:p>
          <a:p>
            <a:r>
              <a:rPr lang="de-DE" sz="1800" dirty="0" err="1" smtClean="0"/>
              <a:t>Increase</a:t>
            </a:r>
            <a:r>
              <a:rPr lang="de-DE" sz="1800" dirty="0" smtClean="0"/>
              <a:t> in </a:t>
            </a:r>
            <a:r>
              <a:rPr lang="de-DE" sz="1800" dirty="0" err="1" smtClean="0"/>
              <a:t>coolant</a:t>
            </a:r>
            <a:r>
              <a:rPr lang="de-DE" sz="1800" dirty="0" smtClean="0"/>
              <a:t> </a:t>
            </a:r>
            <a:r>
              <a:rPr lang="de-DE" sz="1800" dirty="0" err="1" smtClean="0"/>
              <a:t>inlet</a:t>
            </a:r>
            <a:r>
              <a:rPr lang="de-DE" sz="1800" dirty="0" smtClean="0"/>
              <a:t> </a:t>
            </a:r>
            <a:r>
              <a:rPr lang="de-DE" sz="1800" dirty="0" err="1" smtClean="0"/>
              <a:t>temperature</a:t>
            </a:r>
            <a:endParaRPr lang="de-DE" sz="1800" dirty="0" smtClean="0"/>
          </a:p>
          <a:p>
            <a:r>
              <a:rPr lang="de-DE" sz="1800" dirty="0" err="1" smtClean="0"/>
              <a:t>Mechanical</a:t>
            </a:r>
            <a:r>
              <a:rPr lang="de-DE" sz="1800" dirty="0" smtClean="0"/>
              <a:t> </a:t>
            </a:r>
            <a:r>
              <a:rPr lang="de-DE" sz="1800" dirty="0" smtClean="0"/>
              <a:t>break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F. Arbeiter</a:t>
            </a:r>
            <a:r>
              <a:rPr lang="pl-PL" dirty="0" smtClean="0"/>
              <a:t> </a:t>
            </a:r>
            <a:r>
              <a:rPr lang="en-GB" dirty="0" smtClean="0"/>
              <a:t>| Signals to effect beam shutdown| </a:t>
            </a:r>
            <a:r>
              <a:rPr lang="it-IT" dirty="0" smtClean="0"/>
              <a:t>25-Feb-2020</a:t>
            </a:r>
            <a:r>
              <a:rPr lang="pl-PL" dirty="0" smtClean="0"/>
              <a:t> </a:t>
            </a:r>
            <a:r>
              <a:rPr lang="en-GB" dirty="0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4283968" y="1196752"/>
            <a:ext cx="216024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499992" y="1300118"/>
            <a:ext cx="157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increase</a:t>
            </a:r>
            <a:r>
              <a:rPr lang="de-DE" dirty="0"/>
              <a:t> of q‘‘)</a:t>
            </a:r>
          </a:p>
        </p:txBody>
      </p:sp>
    </p:spTree>
    <p:extLst>
      <p:ext uri="{BB962C8B-B14F-4D97-AF65-F5344CB8AC3E}">
        <p14:creationId xmlns:p14="http://schemas.microsoft.com/office/powerpoint/2010/main" val="375786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5" y="163488"/>
            <a:ext cx="7879854" cy="457200"/>
          </a:xfrm>
        </p:spPr>
        <p:txBody>
          <a:bodyPr/>
          <a:lstStyle/>
          <a:p>
            <a:r>
              <a:rPr lang="de-DE" dirty="0" smtClean="0"/>
              <a:t>Scenarios </a:t>
            </a:r>
            <a:r>
              <a:rPr lang="de-DE" dirty="0" err="1" smtClean="0"/>
              <a:t>concerning</a:t>
            </a:r>
            <a:r>
              <a:rPr lang="de-DE" dirty="0" smtClean="0"/>
              <a:t> </a:t>
            </a:r>
            <a:r>
              <a:rPr lang="de-DE" dirty="0" smtClean="0"/>
              <a:t>LT/LS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ABDFN</a:t>
            </a:r>
            <a:r>
              <a:rPr lang="pl-PL" smtClean="0"/>
              <a:t> </a:t>
            </a:r>
            <a:r>
              <a:rPr lang="en-GB" smtClean="0"/>
              <a:t>| </a:t>
            </a:r>
            <a:r>
              <a:rPr lang="en-US" smtClean="0"/>
              <a:t>Meeting on IDCM Action 18-3, Be7 issues</a:t>
            </a:r>
            <a:r>
              <a:rPr lang="en-GB" smtClean="0"/>
              <a:t>| </a:t>
            </a:r>
            <a:r>
              <a:rPr lang="it-IT" smtClean="0"/>
              <a:t>27-02-20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5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07934"/>
              </p:ext>
            </p:extLst>
          </p:nvPr>
        </p:nvGraphicFramePr>
        <p:xfrm>
          <a:off x="69627" y="870688"/>
          <a:ext cx="8822853" cy="507944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1973">
                  <a:extLst>
                    <a:ext uri="{9D8B030D-6E8A-4147-A177-3AD203B41FA5}">
                      <a16:colId xmlns:a16="http://schemas.microsoft.com/office/drawing/2014/main" val="1435998536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1917132473"/>
                    </a:ext>
                  </a:extLst>
                </a:gridCol>
              </a:tblGrid>
              <a:tr h="39011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N.</a:t>
                      </a:r>
                      <a:endParaRPr lang="en-GB" sz="18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Description</a:t>
                      </a:r>
                      <a:endParaRPr lang="en-GB" sz="18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9335"/>
                  </a:ext>
                </a:extLst>
              </a:tr>
              <a:tr h="707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BSSc</a:t>
                      </a:r>
                      <a:r>
                        <a:rPr lang="it-IT" sz="1800" dirty="0" smtClean="0"/>
                        <a:t/>
                      </a:r>
                      <a:br>
                        <a:rPr lang="it-IT" sz="1800" dirty="0" smtClean="0"/>
                      </a:br>
                      <a:r>
                        <a:rPr lang="it-IT" sz="1800" dirty="0" smtClean="0"/>
                        <a:t>LS01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RAS#1, FLIL1 :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flow in the Lithium Loop due to EMP trip. Category III</a:t>
                      </a:r>
                      <a:endParaRPr lang="it-IT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322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LS02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RAS#2, HLIL1 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 of heat sink for removal of heat loads from Li loop due to seizure of the Secondary Loop pump,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Categoty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892092"/>
                  </a:ext>
                </a:extLst>
              </a:tr>
              <a:tr h="390111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BSSc</a:t>
                      </a:r>
                      <a:r>
                        <a:rPr lang="en-GB" sz="1800" dirty="0" smtClean="0"/>
                        <a:t/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LS03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RAS#3, LLLA1: Loss of lithium in Lithium Loop Area due to large break at the electromagnetic pump outlet, Category IV</a:t>
                      </a:r>
                      <a:endParaRPr lang="en-GB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937773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LS04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RAS#4, LTTC1, Loss of lithium in the TC due to large break in piping running inside the cell, Category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8525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LS05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RAS#5, VTVC1,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Loss of vacuum in Target Vacuum Chamber, Category III</a:t>
                      </a:r>
                    </a:p>
                    <a:p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69212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BSSc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LS06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Evolution of large scale waves/wakes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(gravity waves) on the Li surface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s&gt;2mm by growing disturbance (i.e. deposits, oxides) on the nozzle outlet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99289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5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31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Scenarios </a:t>
            </a:r>
            <a:r>
              <a:rPr lang="de-DE" dirty="0" err="1" smtClean="0"/>
              <a:t>concerning</a:t>
            </a:r>
            <a:r>
              <a:rPr lang="de-DE" dirty="0" smtClean="0"/>
              <a:t> 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F. Arbeiter</a:t>
            </a:r>
            <a:r>
              <a:rPr lang="pl-PL" smtClean="0"/>
              <a:t> </a:t>
            </a:r>
            <a:r>
              <a:rPr lang="en-GB" smtClean="0"/>
              <a:t>| Signals to effect beam shutdown| </a:t>
            </a:r>
            <a:r>
              <a:rPr lang="it-IT" smtClean="0"/>
              <a:t>25-Feb-2020</a:t>
            </a:r>
            <a:r>
              <a:rPr lang="pl-PL" smtClean="0"/>
              <a:t> </a:t>
            </a:r>
            <a:r>
              <a:rPr lang="en-GB" smtClean="0"/>
              <a:t>| Page </a:t>
            </a:r>
            <a:fld id="{4F66EC46-2A95-4ACB-80B2-DCC2083C390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5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95092"/>
              </p:ext>
            </p:extLst>
          </p:nvPr>
        </p:nvGraphicFramePr>
        <p:xfrm>
          <a:off x="69627" y="870688"/>
          <a:ext cx="8822853" cy="62349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1973">
                  <a:extLst>
                    <a:ext uri="{9D8B030D-6E8A-4147-A177-3AD203B41FA5}">
                      <a16:colId xmlns:a16="http://schemas.microsoft.com/office/drawing/2014/main" val="1435998536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1917132473"/>
                    </a:ext>
                  </a:extLst>
                </a:gridCol>
              </a:tblGrid>
              <a:tr h="39011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N.</a:t>
                      </a:r>
                      <a:endParaRPr lang="en-GB" sz="18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Description</a:t>
                      </a:r>
                      <a:endParaRPr lang="en-GB" sz="18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9335"/>
                  </a:ext>
                </a:extLst>
              </a:tr>
              <a:tr h="707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err="1" smtClean="0"/>
                        <a:t>BSSc</a:t>
                      </a:r>
                      <a:r>
                        <a:rPr lang="it-IT" sz="1800" dirty="0" smtClean="0"/>
                        <a:t/>
                      </a:r>
                      <a:br>
                        <a:rPr lang="it-IT" sz="1800" dirty="0" smtClean="0"/>
                      </a:br>
                      <a:r>
                        <a:rPr lang="it-IT" sz="1800" dirty="0" smtClean="0"/>
                        <a:t>TS01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RAS#6, LHFM1,</a:t>
                      </a:r>
                      <a:r>
                        <a:rPr lang="en-GB" sz="1800" dirty="0" smtClean="0">
                          <a:effectLst/>
                        </a:rPr>
                        <a:t> Loss of helium gas from HFTM cooling circuit inside TC</a:t>
                      </a:r>
                      <a:r>
                        <a:rPr lang="en-US" sz="1800" dirty="0" smtClean="0"/>
                        <a:t>, Category IV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322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TS02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RAS#7, FHCSLP1, Loss of flow in the TC-HCS-LP due to spurious valve closure, Category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892092"/>
                  </a:ext>
                </a:extLst>
              </a:tr>
              <a:tr h="390111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BSSc</a:t>
                      </a:r>
                      <a:r>
                        <a:rPr lang="en-GB" sz="1800" dirty="0" smtClean="0"/>
                        <a:t/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TS03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RAS#8, LHFTM2, Loss of helium gas from HFTM cooling circuit inside the cooling room hosting TS-HCS-LP equipment, Category III</a:t>
                      </a:r>
                      <a:endParaRPr lang="en-GB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937773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TS04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RAS#9, FWCS1, Loss of water flow in the TC-WCS due to spurious closure of isolation valve in the loop hot leg, Category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98525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BSSc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TS05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RAS#10, LWCS1, Loss of cooling water from TC-WCS circuit inside the room hosting the TC-WCS equipment, Category III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69212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BSSc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of HFTM capsule temperature +15K over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setpoint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[HFTM DDD sect 4.6]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99289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BSSc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TS07</a:t>
                      </a:r>
                    </a:p>
                    <a:p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of HFTM body temperature +15K over nominal level [suggestion] </a:t>
                      </a:r>
                    </a:p>
                    <a:p>
                      <a:endParaRPr lang="en-US" sz="18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50082"/>
                  </a:ext>
                </a:extLst>
              </a:tr>
              <a:tr h="673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BSSc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TS08</a:t>
                      </a:r>
                    </a:p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 of TC liner temperature +15K over nominal level [suggestion]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00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0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2939</Words>
  <Application>Microsoft Office PowerPoint</Application>
  <PresentationFormat>Bildschirmpräsentation (4:3)</PresentationFormat>
  <Paragraphs>313</Paragraphs>
  <Slides>36</Slides>
  <Notes>1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Detection of beam shutdown conditions in TS/LS/AS</vt:lpstr>
      <vt:lpstr>Structure of action</vt:lpstr>
      <vt:lpstr>The power source</vt:lpstr>
      <vt:lpstr>PowerPoint-Präsentation</vt:lpstr>
      <vt:lpstr>PowerPoint-Präsentation</vt:lpstr>
      <vt:lpstr>PowerPoint-Präsentation</vt:lpstr>
      <vt:lpstr>Conditions to be avoided/detected (general)</vt:lpstr>
      <vt:lpstr>Scenarios concerning LT/LS</vt:lpstr>
      <vt:lpstr>Scenarios concerning TS</vt:lpstr>
      <vt:lpstr>Scenarios concerning AS</vt:lpstr>
      <vt:lpstr>PowerPoint-Präsentation</vt:lpstr>
      <vt:lpstr>Transient temperature time scales</vt:lpstr>
      <vt:lpstr>Annex: heated bodies responses</vt:lpstr>
      <vt:lpstr>Detection by thermocouples</vt:lpstr>
      <vt:lpstr>Hot streak in Lithium</vt:lpstr>
      <vt:lpstr>Approach of the Bragg peak towards BP</vt:lpstr>
      <vt:lpstr>Can we detect a measurable radiation change when the D+ beam approaches the BP?</vt:lpstr>
      <vt:lpstr>IR observation of footprint on Li</vt:lpstr>
      <vt:lpstr>Laser Radar</vt:lpstr>
      <vt:lpstr>Optical monitoring of the Li surface</vt:lpstr>
      <vt:lpstr>ITER In-Vessel viewing system</vt:lpstr>
      <vt:lpstr>Other sensors</vt:lpstr>
      <vt:lpstr>PowerPoint-Präsentation</vt:lpstr>
      <vt:lpstr>List of TS/LS/AS instrumentation, IDCM13</vt:lpstr>
      <vt:lpstr>List of AS instrumentation 2MQLFY</vt:lpstr>
      <vt:lpstr>PowerPoint-Präsentation</vt:lpstr>
      <vt:lpstr>PowerPoint-Präsentation</vt:lpstr>
      <vt:lpstr>PowerPoint-Präsentation</vt:lpstr>
      <vt:lpstr>Detection of BSScLS01 RAS#1, FLIL1 : Loss of flow in the Lithium Loop due to EMP trip. </vt:lpstr>
      <vt:lpstr>Detection of BSScLS02 RAS#2, HLIL1 : Loss of heat sink for removal of heat loads from Li loop due to seizure of the Secondary Loop pump </vt:lpstr>
      <vt:lpstr>Detection of BSScLS03 RAS#3, LLLA1: Loss of lithium in Lithium Loop Area due to large break at the electromagnetic pump outlet</vt:lpstr>
      <vt:lpstr>Detection of BSScLS04: RAS#4, LTTC1, Loss of lithium in the TC due to large break in piping running inside the cell </vt:lpstr>
      <vt:lpstr>“Beam on HFTM” as consequence of progressing BSScLS01/(02)/03/04 </vt:lpstr>
      <vt:lpstr>Detection of BSScLS05 RAS#5, VTVC1, Loss of vacuum in Target Vacuum Chamber</vt:lpstr>
      <vt:lpstr>Detection of BSScLS06 Evolution of large scale waves/wakes on the Li surface Ds&gt;2mm by growing disturbance  </vt:lpstr>
      <vt:lpstr>Summary and (preliminary)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Kinga Gal</dc:creator>
  <cp:lastModifiedBy>Arbeiter, Frederik (INR)</cp:lastModifiedBy>
  <cp:revision>528</cp:revision>
  <cp:lastPrinted>2020-03-16T10:39:09Z</cp:lastPrinted>
  <dcterms:created xsi:type="dcterms:W3CDTF">2014-10-27T16:40:37Z</dcterms:created>
  <dcterms:modified xsi:type="dcterms:W3CDTF">2020-03-16T16:15:45Z</dcterms:modified>
</cp:coreProperties>
</file>