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1" r:id="rId3"/>
    <p:sldId id="296" r:id="rId4"/>
    <p:sldId id="297" r:id="rId5"/>
    <p:sldId id="317" r:id="rId6"/>
    <p:sldId id="323" r:id="rId7"/>
    <p:sldId id="324" r:id="rId8"/>
    <p:sldId id="278" r:id="rId9"/>
    <p:sldId id="322" r:id="rId10"/>
    <p:sldId id="332" r:id="rId11"/>
    <p:sldId id="303" r:id="rId12"/>
    <p:sldId id="331" r:id="rId13"/>
    <p:sldId id="319" r:id="rId14"/>
    <p:sldId id="294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94291" autoAdjust="0"/>
  </p:normalViewPr>
  <p:slideViewPr>
    <p:cSldViewPr>
      <p:cViewPr>
        <p:scale>
          <a:sx n="70" d="100"/>
          <a:sy n="70" d="100"/>
        </p:scale>
        <p:origin x="141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7401-34AC-46C5-8A43-FE57A6F5AF58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91C9-CEC2-45ED-BB32-77A189549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B56977-5BE4-4D30-9517-895E6C297472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0400" y="4714560"/>
            <a:ext cx="5436360" cy="4465080"/>
          </a:xfrm>
          <a:prstGeom prst="rect">
            <a:avLst/>
          </a:prstGeom>
        </p:spPr>
        <p:txBody>
          <a:bodyPr lIns="88200" tIns="43920" rIns="88200" bIns="4392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850920" y="9429480"/>
            <a:ext cx="294372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/>
          <a:lstStyle/>
          <a:p>
            <a:pPr algn="r">
              <a:lnSpc>
                <a:spcPct val="100000"/>
              </a:lnSpc>
            </a:pPr>
            <a:fld id="{56F6CADB-C3DA-413B-9269-6B8CB48A4D7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0400" y="4714560"/>
            <a:ext cx="5436360" cy="4465080"/>
          </a:xfrm>
          <a:prstGeom prst="rect">
            <a:avLst/>
          </a:prstGeom>
        </p:spPr>
        <p:txBody>
          <a:bodyPr lIns="88200" tIns="43920" rIns="88200" bIns="4392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850920" y="9429480"/>
            <a:ext cx="294372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/>
          <a:lstStyle/>
          <a:p>
            <a:pPr algn="r">
              <a:lnSpc>
                <a:spcPct val="100000"/>
              </a:lnSpc>
            </a:pPr>
            <a:fld id="{EEE40C8C-2888-402F-A319-222ABF0CD4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6B56977-5BE4-4D30-9517-895E6C297472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0400" y="4714560"/>
            <a:ext cx="5436360" cy="4465080"/>
          </a:xfrm>
          <a:prstGeom prst="rect">
            <a:avLst/>
          </a:prstGeom>
        </p:spPr>
        <p:txBody>
          <a:bodyPr lIns="88200" tIns="43920" rIns="88200" bIns="4392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850920" y="9429480"/>
            <a:ext cx="294372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/>
          <a:lstStyle/>
          <a:p>
            <a:pPr algn="r">
              <a:lnSpc>
                <a:spcPct val="100000"/>
              </a:lnSpc>
            </a:pPr>
            <a:fld id="{EEE40C8C-2888-402F-A319-222ABF0CD4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0400" y="4714560"/>
            <a:ext cx="5436360" cy="4465080"/>
          </a:xfrm>
          <a:prstGeom prst="rect">
            <a:avLst/>
          </a:prstGeom>
        </p:spPr>
        <p:txBody>
          <a:bodyPr lIns="88200" tIns="43920" rIns="88200" bIns="4392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850920" y="9429480"/>
            <a:ext cx="294372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/>
          <a:lstStyle/>
          <a:p>
            <a:pPr algn="r">
              <a:lnSpc>
                <a:spcPct val="100000"/>
              </a:lnSpc>
            </a:pPr>
            <a:fld id="{EEE40C8C-2888-402F-A319-222ABF0CD4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91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0400" y="4714560"/>
            <a:ext cx="5436360" cy="4465080"/>
          </a:xfrm>
          <a:prstGeom prst="rect">
            <a:avLst/>
          </a:prstGeom>
        </p:spPr>
        <p:txBody>
          <a:bodyPr lIns="88200" tIns="43920" rIns="88200" bIns="4392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850920" y="9429480"/>
            <a:ext cx="294372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/>
          <a:lstStyle/>
          <a:p>
            <a:pPr algn="r">
              <a:lnSpc>
                <a:spcPct val="100000"/>
              </a:lnSpc>
            </a:pPr>
            <a:fld id="{EEE40C8C-2888-402F-A319-222ABF0CD4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56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6B56977-5BE4-4D30-9517-895E6C297472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6B56977-5BE4-4D30-9517-895E6C297472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51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285720" y="2214554"/>
            <a:ext cx="8462744" cy="13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review of methods of resolution estimation for 3D reconstructions for nanoscale biological objects from experiments data on super-bright X-ray free electron lasers (XFELs)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/>
          </a:p>
          <a:p>
            <a:pPr algn="ctr"/>
            <a:endParaRPr lang="ru-RU" sz="2800" b="1" dirty="0"/>
          </a:p>
        </p:txBody>
      </p:sp>
      <p:sp>
        <p:nvSpPr>
          <p:cNvPr id="43" name="CustomShape 3"/>
          <p:cNvSpPr/>
          <p:nvPr/>
        </p:nvSpPr>
        <p:spPr>
          <a:xfrm>
            <a:off x="2714612" y="4357694"/>
            <a:ext cx="25783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Ikonnikova Kseniia</a:t>
            </a:r>
            <a:endParaRPr lang="ru-RU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357298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IV International Workshop "Data life cycle in physics", DLC-2020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Национальный исследовательский центр Курчатовский институт"/>
          <p:cNvPicPr>
            <a:picLocks noChangeAspect="1" noChangeArrowheads="1"/>
          </p:cNvPicPr>
          <p:nvPr/>
        </p:nvPicPr>
        <p:blipFill>
          <a:blip r:embed="rId3"/>
          <a:srcRect l="4412" r="58088" b="50000"/>
          <a:stretch>
            <a:fillRect/>
          </a:stretch>
        </p:blipFill>
        <p:spPr bwMode="auto">
          <a:xfrm>
            <a:off x="285720" y="5929330"/>
            <a:ext cx="607201" cy="714356"/>
          </a:xfrm>
          <a:prstGeom prst="rect">
            <a:avLst/>
          </a:prstGeom>
          <a:noFill/>
        </p:spPr>
      </p:pic>
      <p:pic>
        <p:nvPicPr>
          <p:cNvPr id="1032" name="Picture 8" descr="http://eng.nrcki.ru/dyn_images/img12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072206"/>
            <a:ext cx="2857520" cy="504268"/>
          </a:xfrm>
          <a:prstGeom prst="rect">
            <a:avLst/>
          </a:prstGeom>
          <a:noFill/>
        </p:spPr>
      </p:pic>
      <p:pic>
        <p:nvPicPr>
          <p:cNvPr id="21" name="Рисунок 20" descr="181913_web_1.jpg"/>
          <p:cNvPicPr>
            <a:picLocks noChangeAspect="1"/>
          </p:cNvPicPr>
          <p:nvPr/>
        </p:nvPicPr>
        <p:blipFill>
          <a:blip r:embed="rId5" cstate="print"/>
          <a:srcRect b="3540"/>
          <a:stretch>
            <a:fillRect/>
          </a:stretch>
        </p:blipFill>
        <p:spPr>
          <a:xfrm>
            <a:off x="0" y="0"/>
            <a:ext cx="1714480" cy="1163397"/>
          </a:xfrm>
          <a:prstGeom prst="rect">
            <a:avLst/>
          </a:prstGeom>
        </p:spPr>
      </p:pic>
      <p:pic>
        <p:nvPicPr>
          <p:cNvPr id="22" name="Рисунок 21" descr="c13123e8bfb0c121c29c9317d635e11d-620x3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-1"/>
            <a:ext cx="1928826" cy="1172851"/>
          </a:xfrm>
          <a:prstGeom prst="rect">
            <a:avLst/>
          </a:prstGeom>
        </p:spPr>
      </p:pic>
      <p:pic>
        <p:nvPicPr>
          <p:cNvPr id="23" name="Рисунок 22" descr="2018-11-22_X-ray-laser-beam_00040.jpg"/>
          <p:cNvPicPr>
            <a:picLocks noChangeAspect="1"/>
          </p:cNvPicPr>
          <p:nvPr/>
        </p:nvPicPr>
        <p:blipFill>
          <a:blip r:embed="rId7" cstate="print"/>
          <a:srcRect b="5882"/>
          <a:stretch>
            <a:fillRect/>
          </a:stretch>
        </p:blipFill>
        <p:spPr>
          <a:xfrm>
            <a:off x="5715008" y="0"/>
            <a:ext cx="1857388" cy="1165418"/>
          </a:xfrm>
          <a:prstGeom prst="rect">
            <a:avLst/>
          </a:prstGeom>
        </p:spPr>
      </p:pic>
      <p:pic>
        <p:nvPicPr>
          <p:cNvPr id="1044" name="Picture 20" descr="Figure 1"/>
          <p:cNvPicPr>
            <a:picLocks noChangeAspect="1" noChangeArrowheads="1"/>
          </p:cNvPicPr>
          <p:nvPr/>
        </p:nvPicPr>
        <p:blipFill>
          <a:blip r:embed="rId8" cstate="print"/>
          <a:srcRect r="4571"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26" name="Рисунок 25" descr="2017-03-20-XFE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0"/>
            <a:ext cx="2286016" cy="1175666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71802" y="4929198"/>
            <a:ext cx="264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ikonk8@gmail.com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87640" y="21429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Local resolution method </a:t>
            </a:r>
            <a:r>
              <a:rPr lang="en-US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ResMap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4" name="CustomShape 2"/>
          <p:cNvSpPr/>
          <p:nvPr/>
        </p:nvSpPr>
        <p:spPr>
          <a:xfrm>
            <a:off x="709920" y="2160"/>
            <a:ext cx="1532520" cy="54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	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8887" y="1904791"/>
            <a:ext cx="8080795" cy="37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081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A </a:t>
            </a:r>
            <a:r>
              <a:rPr lang="el-G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Å feature exists at a point in the volume if a three dimensional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(3D) local-sinusoid of wavelength </a:t>
            </a:r>
            <a:r>
              <a:rPr lang="el-G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statistically detectable above noise at that point. </a:t>
            </a:r>
          </a:p>
          <a:p>
            <a:pPr indent="15081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A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likelihood-ratio hypothesis test of the local-sinusoid vs. noise can detect this feature at a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given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–value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5081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Thus the local resolution at a point as the smallest </a:t>
            </a:r>
            <a:r>
              <a:rPr lang="el-G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which the local-sinusoid is detectable, accounting for multiple testing with a false discovery rate (FDR) procedure.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E3FE97-46B6-4E22-89DF-CD99C6BC7F4E}"/>
              </a:ext>
            </a:extLst>
          </p:cNvPr>
          <p:cNvSpPr/>
          <p:nvPr/>
        </p:nvSpPr>
        <p:spPr>
          <a:xfrm>
            <a:off x="590067" y="1009793"/>
            <a:ext cx="8462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main idea of ​​the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ResMap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method base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the detection of 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sinusoidal wave above the noise level for each point in the volume</a:t>
            </a:r>
            <a:endParaRPr lang="ru-RU" sz="20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01979EB-982C-41C5-8B5B-EBC069A6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2" y="6269034"/>
            <a:ext cx="8993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Kucukelbir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, Alp et al. “Quantifying the local resolution of cryo-EM density maps.” Nature methods vol. 11,1 (2014): 63-5.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87640" y="21429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Local resolution method </a:t>
            </a:r>
            <a:r>
              <a:rPr lang="en-US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ResMap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4" name="CustomShape 2"/>
          <p:cNvSpPr/>
          <p:nvPr/>
        </p:nvSpPr>
        <p:spPr>
          <a:xfrm>
            <a:off x="709920" y="2160"/>
            <a:ext cx="1532520" cy="54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	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55E72A-0FA8-4373-848A-755371000B99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D2A382-8711-4EDD-A2E6-3E8334A6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4857"/>
            <a:ext cx="6696744" cy="475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1440" y="130335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Result of estimation local resolution using 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ResMap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5" name="CustomShape 3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55E72A-0FA8-4373-848A-755371000B99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727A59-1E48-4C11-BD2C-F79E63E2181C}"/>
              </a:ext>
            </a:extLst>
          </p:cNvPr>
          <p:cNvSpPr/>
          <p:nvPr/>
        </p:nvSpPr>
        <p:spPr>
          <a:xfrm>
            <a:off x="642994" y="591523"/>
            <a:ext cx="8286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for datasets with different level of noise 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number of images = const=20000)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64A8F0-D1E7-4EB1-B798-DD4D04E1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9" y="877447"/>
            <a:ext cx="8286482" cy="56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104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87640" y="21429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Acknowledgments </a:t>
            </a:r>
          </a:p>
        </p:txBody>
      </p:sp>
      <p:sp>
        <p:nvSpPr>
          <p:cNvPr id="114" name="CustomShape 2"/>
          <p:cNvSpPr/>
          <p:nvPr/>
        </p:nvSpPr>
        <p:spPr>
          <a:xfrm>
            <a:off x="709920" y="2160"/>
            <a:ext cx="1532520" cy="54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		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7158" y="1500174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0813" algn="just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research was supported by Helmholtz Association’s Initiative and Networking Fund and Russian Science Foundation (project no. 18-41-06001).</a:t>
            </a:r>
          </a:p>
          <a:p>
            <a:pPr indent="150813" algn="just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endParaRPr lang="en-US" sz="24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150813" algn="just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This work has been carried out using computing resources provided by NRC Kurchatov institute project "Development of modular platform for scientific data processing and mining". </a:t>
            </a:r>
          </a:p>
          <a:p>
            <a:pPr indent="15081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257300" algn="l"/>
              </a:tabLst>
            </a:pPr>
            <a:endParaRPr lang="en-US" sz="24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257300" algn="l"/>
              </a:tabLst>
            </a:pPr>
            <a:endParaRPr kumimoji="0" lang="en-GB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257300" algn="l"/>
              </a:tabLst>
            </a:pPr>
            <a:endParaRPr lang="en-GB" altLang="ko-KR" sz="2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257300" algn="l"/>
              </a:tabLst>
            </a:pPr>
            <a:endParaRPr kumimoji="0" lang="en-GB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FEA99A-6B4F-433E-BDE0-006919763C4A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954BF-C484-43A9-9CB2-186158C64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9" y="5053613"/>
            <a:ext cx="3206160" cy="11446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D15AB-68CA-4F9D-B42E-C5923A82D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0" y="4950103"/>
            <a:ext cx="4469160" cy="135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21429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257174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4B5CB4-E5C6-411C-ABF1-24ACBA769CB0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85840" y="21420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XFEL: Single-Particle X-ray Imaging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000080" y="1143000"/>
            <a:ext cx="4570200" cy="22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25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7877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388" y="435769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diffraction patterns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femtosecond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X-ray laser pulse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71435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Biomolecule/particle  injection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174" y="27146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detector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500702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different orientations of sample in the collision point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6215082"/>
            <a:ext cx="5049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Gaffney, K. J. &amp; Chapman, H. N. (2007). </a:t>
            </a:r>
            <a:r>
              <a:rPr kumimoji="0" lang="en-US" altLang="ko-KR" sz="1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Science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, </a:t>
            </a: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316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, 1444–1448.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85840" y="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/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Resolution estimation: Fourier shell correlation</a:t>
            </a:r>
            <a:endParaRPr lang="en-US" sz="2800" b="1" dirty="0"/>
          </a:p>
        </p:txBody>
      </p:sp>
      <p:sp>
        <p:nvSpPr>
          <p:cNvPr id="108" name="CustomShape 2"/>
          <p:cNvSpPr/>
          <p:nvPr/>
        </p:nvSpPr>
        <p:spPr>
          <a:xfrm>
            <a:off x="709920" y="2160"/>
            <a:ext cx="1532520" cy="54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	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Рисунок 7" descr="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928670"/>
            <a:ext cx="966871" cy="972000"/>
          </a:xfrm>
          <a:prstGeom prst="rect">
            <a:avLst/>
          </a:prstGeom>
        </p:spPr>
      </p:pic>
      <p:pic>
        <p:nvPicPr>
          <p:cNvPr id="10" name="Рисунок 9" descr="r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928670"/>
            <a:ext cx="966884" cy="972000"/>
          </a:xfrm>
          <a:prstGeom prst="rect">
            <a:avLst/>
          </a:prstGeom>
        </p:spPr>
      </p:pic>
      <p:pic>
        <p:nvPicPr>
          <p:cNvPr id="11" name="Рисунок 10" descr="r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28670"/>
            <a:ext cx="969426" cy="972000"/>
          </a:xfrm>
          <a:prstGeom prst="rect">
            <a:avLst/>
          </a:prstGeom>
        </p:spPr>
      </p:pic>
      <p:pic>
        <p:nvPicPr>
          <p:cNvPr id="12" name="Рисунок 11" descr="r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9" y="928670"/>
            <a:ext cx="969426" cy="972000"/>
          </a:xfrm>
          <a:prstGeom prst="rect">
            <a:avLst/>
          </a:prstGeom>
        </p:spPr>
      </p:pic>
      <p:pic>
        <p:nvPicPr>
          <p:cNvPr id="13" name="Рисунок 12" descr="r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928670"/>
            <a:ext cx="972000" cy="972000"/>
          </a:xfrm>
          <a:prstGeom prst="rect">
            <a:avLst/>
          </a:prstGeom>
        </p:spPr>
      </p:pic>
      <p:pic>
        <p:nvPicPr>
          <p:cNvPr id="14" name="Рисунок 13" descr="r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9" y="928670"/>
            <a:ext cx="974574" cy="97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28" y="42860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 diffraction images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are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divided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into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two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715538" y="1499380"/>
            <a:ext cx="1285884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16200000">
            <a:off x="6107917" y="321447"/>
            <a:ext cx="142876" cy="335758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285984" y="2143116"/>
            <a:ext cx="285752" cy="3571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elec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2571744"/>
            <a:ext cx="1858736" cy="648000"/>
          </a:xfrm>
          <a:prstGeom prst="rect">
            <a:avLst/>
          </a:prstGeom>
        </p:spPr>
      </p:pic>
      <p:pic>
        <p:nvPicPr>
          <p:cNvPr id="28" name="Рисунок 27" descr="elec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2571744"/>
            <a:ext cx="1891931" cy="648000"/>
          </a:xfrm>
          <a:prstGeom prst="rect">
            <a:avLst/>
          </a:prstGeom>
        </p:spPr>
      </p:pic>
      <p:sp>
        <p:nvSpPr>
          <p:cNvPr id="30" name="Стрелка вниз 29"/>
          <p:cNvSpPr/>
          <p:nvPr/>
        </p:nvSpPr>
        <p:spPr>
          <a:xfrm>
            <a:off x="6000760" y="2143116"/>
            <a:ext cx="285752" cy="3571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428728" y="5139534"/>
            <a:ext cx="6072230" cy="92333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Each 3D electron density  is divided into spherical shells and for each shell of radius q the corresponding  Fourier shell correlation (FSC) coefficients are calculated.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2393141" y="321447"/>
            <a:ext cx="142876" cy="335758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71670" y="2571744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reconstructed 3D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electron density in real space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6314" y="2571744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reconstructed 3D electron density in real space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086545" y="3577576"/>
            <a:ext cx="357190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857488" y="3563724"/>
            <a:ext cx="29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3D Fourier Transformation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2273683" y="3573016"/>
            <a:ext cx="357190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71600" y="4182179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(3D) Fourie image of the reconstructed 3D electron density  in Fourier space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292080" y="4182179"/>
            <a:ext cx="260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(3D) Fourie image of the reconstructed 3D electron density  in Fourier space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2285992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YZ plane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85786" y="2285992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XZ plane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500166" y="2285992"/>
            <a:ext cx="803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XY plane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625746" y="2285992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XZ plane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340126" y="2285992"/>
            <a:ext cx="803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XY plane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000892" y="2285992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YZ plane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49161" y="6168709"/>
            <a:ext cx="8466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Marin Van Heel and Michael Schatz (2005), Fourier shell correlation threshold criteria. </a:t>
            </a:r>
            <a:r>
              <a:rPr lang="en-GB" sz="1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Journal of Structural Biology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151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(3): 25-262.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E3D4EF-47A6-49D8-94AA-2FE4C5268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9" y="765974"/>
            <a:ext cx="7778681" cy="4542258"/>
          </a:xfrm>
          <a:prstGeom prst="rect">
            <a:avLst/>
          </a:prstGeom>
        </p:spPr>
      </p:pic>
      <p:sp>
        <p:nvSpPr>
          <p:cNvPr id="113" name="CustomShape 1"/>
          <p:cNvSpPr/>
          <p:nvPr/>
        </p:nvSpPr>
        <p:spPr>
          <a:xfrm>
            <a:off x="285720" y="142852"/>
            <a:ext cx="885828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/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Resolution estimation: Fourier shell correlation</a:t>
            </a:r>
            <a:endParaRPr lang="en-US" sz="2800" b="1" dirty="0"/>
          </a:p>
        </p:txBody>
      </p:sp>
      <p:sp>
        <p:nvSpPr>
          <p:cNvPr id="114" name="CustomShape 2"/>
          <p:cNvSpPr/>
          <p:nvPr/>
        </p:nvSpPr>
        <p:spPr>
          <a:xfrm>
            <a:off x="709920" y="2160"/>
            <a:ext cx="1532520" cy="54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		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0" y="0"/>
            <a:ext cx="18288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884501"/>
            <a:ext cx="8643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Marin Van Heel and Michael Schatz (2005) Fourier shell correlation threshold criteria. </a:t>
            </a:r>
            <a:r>
              <a:rPr lang="en-GB" sz="1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Journal of Structural Biology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151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(3): 25-262.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496508">
            <a:off x="5989116" y="3630166"/>
            <a:ext cx="357190" cy="5000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628" y="307181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Fourier shell correlation curve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89856" y="309440"/>
            <a:ext cx="885636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Problems related to FSC method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5679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The choice of a threshold value is currently a controversial issue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this approach can’t account fact that the quality of reconstruction can be uneven and depend on the specific area of ​​the biomolecule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C27839-7B6E-44D7-8C18-A7009BE10D9D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05E71E-85CA-411A-B43F-E055517B222A}"/>
              </a:ext>
            </a:extLst>
          </p:cNvPr>
          <p:cNvSpPr/>
          <p:nvPr/>
        </p:nvSpPr>
        <p:spPr>
          <a:xfrm>
            <a:off x="683568" y="4661410"/>
            <a:ext cx="7960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issue of effective resolution estimation methods remains open.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4282" y="214200"/>
            <a:ext cx="8927918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Adaptive thresholding of FSC curves for resolution estimation</a:t>
            </a: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C27839-7B6E-44D7-8C18-A7009BE10D9D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335094-A26A-4A44-B61E-7D8ACD2C9074}"/>
              </a:ext>
            </a:extLst>
          </p:cNvPr>
          <p:cNvSpPr/>
          <p:nvPr/>
        </p:nvSpPr>
        <p:spPr>
          <a:xfrm>
            <a:off x="214282" y="6303684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Beckers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Maximilian (2020).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Inference of cryo-EM Maps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European Molecular Biology Laboratory (EMBL), Heidelberg.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0CEE3-C98C-4FBE-A635-E7D6BAC37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7359"/>
            <a:ext cx="6264696" cy="50363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817E30-0311-4A20-9E98-D2E0925A578A}"/>
              </a:ext>
            </a:extLst>
          </p:cNvPr>
          <p:cNvSpPr/>
          <p:nvPr/>
        </p:nvSpPr>
        <p:spPr>
          <a:xfrm>
            <a:off x="1106840" y="751436"/>
            <a:ext cx="3177128" cy="369332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1.</a:t>
            </a:r>
            <a:r>
              <a:rPr lang="en-US" b="1" dirty="0"/>
              <a:t>Sample noise distribution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7050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4282" y="214200"/>
            <a:ext cx="8927918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Adaptive thresholding of FSC curves for resolution estimation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C27839-7B6E-44D7-8C18-A7009BE10D9D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335094-A26A-4A44-B61E-7D8ACD2C9074}"/>
              </a:ext>
            </a:extLst>
          </p:cNvPr>
          <p:cNvSpPr/>
          <p:nvPr/>
        </p:nvSpPr>
        <p:spPr>
          <a:xfrm>
            <a:off x="214282" y="6303684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Beckers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Maximilian (2020).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Inference of cryo-EM Maps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European Molecular Biology Laboratory (EMBL), Heidelberg.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FF102B-661F-4477-8AC7-1B5B06D9F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0498"/>
            <a:ext cx="6156116" cy="36724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E96FC9-B7DF-44A6-A767-A7C7A3BB9D5D}"/>
              </a:ext>
            </a:extLst>
          </p:cNvPr>
          <p:cNvSpPr/>
          <p:nvPr/>
        </p:nvSpPr>
        <p:spPr>
          <a:xfrm>
            <a:off x="971600" y="963753"/>
            <a:ext cx="3177128" cy="369332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/>
              <a:t>2</a:t>
            </a:r>
            <a:r>
              <a:rPr lang="ru-RU" b="1" dirty="0"/>
              <a:t>.</a:t>
            </a:r>
            <a:r>
              <a:rPr lang="en-US" b="1" dirty="0"/>
              <a:t> Conversion to </a:t>
            </a:r>
            <a:r>
              <a:rPr lang="en-US" b="1" i="1" dirty="0"/>
              <a:t>p</a:t>
            </a:r>
            <a:r>
              <a:rPr lang="en-US" b="1" dirty="0"/>
              <a:t>-values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C0FA30-6AB1-4FAE-AC86-E2D056FAAC4B}"/>
              </a:ext>
            </a:extLst>
          </p:cNvPr>
          <p:cNvSpPr/>
          <p:nvPr/>
        </p:nvSpPr>
        <p:spPr>
          <a:xfrm>
            <a:off x="971600" y="5615392"/>
            <a:ext cx="5200295" cy="369332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/>
              <a:t>3</a:t>
            </a:r>
            <a:r>
              <a:rPr lang="ru-RU" b="1" dirty="0"/>
              <a:t>.</a:t>
            </a:r>
            <a:r>
              <a:rPr lang="en-US" b="1" dirty="0"/>
              <a:t> False discovery control (FDC) of </a:t>
            </a:r>
            <a:r>
              <a:rPr lang="en-US" b="1" i="1" dirty="0"/>
              <a:t>p</a:t>
            </a:r>
            <a:r>
              <a:rPr lang="en-US" b="1" dirty="0"/>
              <a:t>-values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8432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4282" y="142852"/>
            <a:ext cx="8929718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Comparison of the 0.143 cutoff values thresholds</a:t>
            </a:r>
          </a:p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with the FDR-FSC values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479840" y="-304560"/>
            <a:ext cx="182520" cy="60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258" y="5549175"/>
            <a:ext cx="8787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0.143 cutoff values thresholds and FDR-FSC values are a very similar, but the FDR-FSC  resolution estimate is more optimistic.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4769" y="5046483"/>
            <a:ext cx="4068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diffraction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= 20 000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2E5A69-1BE0-4F31-A754-4E6130B25330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F8A987-A5FA-4F74-9C20-10EC88F4E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/>
          <a:stretch/>
        </p:blipFill>
        <p:spPr>
          <a:xfrm>
            <a:off x="1824043" y="1044944"/>
            <a:ext cx="5852172" cy="397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4282" y="142852"/>
            <a:ext cx="8929718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Comparison of the 0.143 cutoff values thresholds</a:t>
            </a:r>
          </a:p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with the FDR-FSC values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479840" y="-304560"/>
            <a:ext cx="182520" cy="60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518" y="561312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0.143 cutoff values thresholds and FDR-FSC values are a very similar, but the FDR-FSC  resolution estimate is more optimistic.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225286"/>
            <a:ext cx="2529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noise </a:t>
            </a:r>
            <a:r>
              <a:rPr lang="el-GR" sz="1400" dirty="0">
                <a:solidFill>
                  <a:prstClr val="black"/>
                </a:solidFill>
              </a:rPr>
              <a:t>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const = 0 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2E5A69-1BE0-4F31-A754-4E6130B25330}"/>
              </a:ext>
            </a:extLst>
          </p:cNvPr>
          <p:cNvSpPr/>
          <p:nvPr/>
        </p:nvSpPr>
        <p:spPr>
          <a:xfrm>
            <a:off x="0" y="6572272"/>
            <a:ext cx="658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Ikonnikova Kseniia, DLC-2020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87504F-85ED-4079-A218-0AEA9C93D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1736274" y="1122636"/>
            <a:ext cx="5852172" cy="39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26046</TotalTime>
  <Words>765</Words>
  <Application>Microsoft Office PowerPoint</Application>
  <PresentationFormat>Экран (4:3)</PresentationFormat>
  <Paragraphs>96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StarSymbol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Сегментация изображений</dc:title>
  <dc:creator>Ксения Иконникова</dc:creator>
  <cp:lastModifiedBy>Ксения Иконникова</cp:lastModifiedBy>
  <cp:revision>1465</cp:revision>
  <dcterms:created xsi:type="dcterms:W3CDTF">2016-09-18T13:27:12Z</dcterms:created>
  <dcterms:modified xsi:type="dcterms:W3CDTF">2020-06-09T05:22:59Z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