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 id="2147483723" r:id="rId2"/>
  </p:sldMasterIdLst>
  <p:notesMasterIdLst>
    <p:notesMasterId r:id="rId17"/>
  </p:notesMasterIdLst>
  <p:handoutMasterIdLst>
    <p:handoutMasterId r:id="rId18"/>
  </p:handoutMasterIdLst>
  <p:sldIdLst>
    <p:sldId id="265" r:id="rId3"/>
    <p:sldId id="259" r:id="rId4"/>
    <p:sldId id="271" r:id="rId5"/>
    <p:sldId id="270" r:id="rId6"/>
    <p:sldId id="272" r:id="rId7"/>
    <p:sldId id="273" r:id="rId8"/>
    <p:sldId id="277" r:id="rId9"/>
    <p:sldId id="276" r:id="rId10"/>
    <p:sldId id="275" r:id="rId11"/>
    <p:sldId id="274" r:id="rId12"/>
    <p:sldId id="278" r:id="rId13"/>
    <p:sldId id="279" r:id="rId14"/>
    <p:sldId id="280" r:id="rId15"/>
    <p:sldId id="281" r:id="rId16"/>
  </p:sldIdLst>
  <p:sldSz cx="12192000" cy="6858000"/>
  <p:notesSz cx="6718300" cy="9867900"/>
  <p:embeddedFontLst>
    <p:embeddedFont>
      <p:font typeface="Effra" panose="020B0604020202020204" charset="0"/>
      <p:regular r:id="rId19"/>
      <p:bold r:id="rId20"/>
      <p:italic r:id="rId21"/>
      <p:boldItalic r:id="rId22"/>
    </p:embeddedFont>
    <p:embeddedFont>
      <p:font typeface="Arial Bold" panose="020B0704020202020204" pitchFamily="34" charset="0"/>
      <p:bold r:id="rId23"/>
    </p:embeddedFont>
    <p:embeddedFont>
      <p:font typeface="Calibri" panose="020F0502020204030204" pitchFamily="34" charset="0"/>
      <p:regular r:id="rId24"/>
      <p:bold r:id="rId25"/>
      <p:italic r:id="rId26"/>
      <p:boldItalic r:id="rId27"/>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F3D6"/>
    <a:srgbClr val="FDE6AB"/>
    <a:srgbClr val="FFFFCC"/>
    <a:srgbClr val="000000"/>
    <a:srgbClr val="D799A1"/>
    <a:srgbClr val="BF0071"/>
    <a:srgbClr val="7EAF35"/>
    <a:srgbClr val="F3F3F3"/>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85973" autoAdjust="0"/>
  </p:normalViewPr>
  <p:slideViewPr>
    <p:cSldViewPr showGuides="1">
      <p:cViewPr varScale="1">
        <p:scale>
          <a:sx n="80" d="100"/>
          <a:sy n="80" d="100"/>
        </p:scale>
        <p:origin x="67" y="437"/>
      </p:cViewPr>
      <p:guideLst>
        <p:guide orient="horz" pos="2160"/>
        <p:guide pos="384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71438" y="739775"/>
            <a:ext cx="657860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https://www.flickr.com/photos/environment-agency/8214525706</a:t>
            </a:r>
          </a:p>
          <a:p>
            <a:r>
              <a:rPr lang="en-GB" dirty="0" smtClean="0"/>
              <a:t>https://odditymall.com/dam-easy-flood-barrier</a:t>
            </a:r>
          </a:p>
          <a:p>
            <a:r>
              <a:rPr lang="en-GB" dirty="0" smtClean="0"/>
              <a:t>https://www.edp24.co.uk/news/weather/environment-agency-issues-flood-alert-for-north-norfolk-coast-1-3171990</a:t>
            </a:r>
          </a:p>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83121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7</a:t>
            </a:fld>
            <a:endParaRPr lang="en-GB" altLang="en-US" dirty="0"/>
          </a:p>
        </p:txBody>
      </p:sp>
    </p:spTree>
    <p:extLst>
      <p:ext uri="{BB962C8B-B14F-4D97-AF65-F5344CB8AC3E}">
        <p14:creationId xmlns:p14="http://schemas.microsoft.com/office/powerpoint/2010/main" val="362900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450"/>
              </a:spcAft>
            </a:pPr>
            <a:r>
              <a:rPr lang="en-GB" dirty="0" smtClean="0">
                <a:latin typeface="Calibri" panose="020F0502020204030204" pitchFamily="34" charset="0"/>
                <a:ea typeface="Calibri" panose="020F0502020204030204" pitchFamily="34" charset="0"/>
                <a:cs typeface="Times New Roman" panose="02020603050405020304" pitchFamily="18" charset="0"/>
              </a:rPr>
              <a:t>In particular they wanted to know:</a:t>
            </a:r>
          </a:p>
          <a:p>
            <a:pPr marL="192881" indent="-192881">
              <a:lnSpc>
                <a:spcPct val="107000"/>
              </a:lnSpc>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Arial" panose="020B0604020202020204" pitchFamily="34" charset="0"/>
              </a:rPr>
              <a:t>What is the current science around precipitation observations and forecasts</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192881" indent="-192881">
              <a:lnSpc>
                <a:spcPct val="107000"/>
              </a:lnSpc>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Arial" panose="020B0604020202020204" pitchFamily="34" charset="0"/>
              </a:rPr>
              <a:t>What tools are available for pluvial flood forecasting at multiple scales</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192881" indent="-192881">
              <a:lnSpc>
                <a:spcPct val="107000"/>
              </a:lnSpc>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Arial" panose="020B0604020202020204" pitchFamily="34" charset="0"/>
              </a:rPr>
              <a:t>What tools are available for monitoring surface water flooding impacts in real time?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192881" indent="-192881">
              <a:lnSpc>
                <a:spcPct val="107000"/>
              </a:lnSpc>
              <a:spcAft>
                <a:spcPts val="450"/>
              </a:spcAft>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Arial" panose="020B0604020202020204" pitchFamily="34" charset="0"/>
              </a:rPr>
              <a:t>What possible approaches could be taken to pluvial flood forecasting in Scotland?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9</a:t>
            </a:fld>
            <a:endParaRPr lang="en-GB" altLang="en-US" dirty="0"/>
          </a:p>
        </p:txBody>
      </p:sp>
    </p:spTree>
    <p:extLst>
      <p:ext uri="{BB962C8B-B14F-4D97-AF65-F5344CB8AC3E}">
        <p14:creationId xmlns:p14="http://schemas.microsoft.com/office/powerpoint/2010/main" val="21418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1:20</a:t>
            </a:r>
            <a:r>
              <a:rPr lang="en-GB" baseline="0" dirty="0" smtClean="0"/>
              <a:t> for video</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14</a:t>
            </a:fld>
            <a:endParaRPr lang="en-GB" altLang="en-US" dirty="0"/>
          </a:p>
        </p:txBody>
      </p:sp>
    </p:spTree>
    <p:extLst>
      <p:ext uri="{BB962C8B-B14F-4D97-AF65-F5344CB8AC3E}">
        <p14:creationId xmlns:p14="http://schemas.microsoft.com/office/powerpoint/2010/main" val="141895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smtClean="0"/>
              <a:t>Click icon to add picture</a:t>
            </a:r>
            <a:endParaRPr lang="en-GB" dirty="0"/>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smtClean="0"/>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smtClean="0"/>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566400" y="2322040"/>
            <a:ext cx="5184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6400" y="1340768"/>
            <a:ext cx="1104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10704702" y="634328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566400" y="2319968"/>
            <a:ext cx="1104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rgbClr val="FDE6AB"/>
        </a:soli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tx2"/>
                </a:solidFill>
                <a:latin typeface="Arial" panose="020B0604020202020204" pitchFamily="34" charset="0"/>
                <a:cs typeface="Arial" panose="020B0604020202020204" pitchFamily="34" charset="0"/>
              </a:defRPr>
            </a:lvl1pPr>
          </a:lstStyle>
          <a:p>
            <a:r>
              <a:rPr lang="en-GB" dirty="0"/>
              <a:t>Wednesday, 11 June 2014</a:t>
            </a:r>
          </a:p>
        </p:txBody>
      </p:sp>
      <p:pic>
        <p:nvPicPr>
          <p:cNvPr id="15" name="Picture 4" descr="Background image of spiralling trails of light." title="Swirling light"/>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2"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566400" y="476672"/>
            <a:ext cx="1104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52128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2" y="0"/>
            <a:ext cx="8127692"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8400256" y="2214000"/>
            <a:ext cx="3456384"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566400" y="2322040"/>
            <a:ext cx="1104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566400"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6108436"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2000"/>
          </a:p>
        </p:txBody>
      </p:sp>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pic>
        <p:nvPicPr>
          <p:cNvPr id="32" name="Picture 55" descr="White version of the University of Reading's logo." title="University of Reading logo"/>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hidden">
          <a:xfrm>
            <a:off x="10033002" y="439662"/>
            <a:ext cx="1575546" cy="514125"/>
          </a:xfrm>
          <a:prstGeom prst="rect">
            <a:avLst/>
          </a:prstGeom>
          <a:noFill/>
          <a:ln>
            <a:noFill/>
          </a:ln>
        </p:spPr>
      </p:pic>
      <p:sp>
        <p:nvSpPr>
          <p:cNvPr id="3" name="Text Placeholder 2"/>
          <p:cNvSpPr>
            <a:spLocks noGrp="1"/>
          </p:cNvSpPr>
          <p:nvPr>
            <p:ph type="body" sz="quarter" idx="13" hasCustomPrompt="1"/>
          </p:nvPr>
        </p:nvSpPr>
        <p:spPr>
          <a:xfrm>
            <a:off x="556685" y="3"/>
            <a:ext cx="2442971"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286000"/>
            <a:ext cx="12192000" cy="2351208"/>
          </a:xfrm>
          <a:prstGeom prst="rect">
            <a:avLst/>
          </a:prstGeom>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3084" name="Rectangle 12"/>
          <p:cNvSpPr>
            <a:spLocks noGrp="1" noChangeArrowheads="1"/>
          </p:cNvSpPr>
          <p:nvPr>
            <p:ph type="subTitle" idx="1" hasCustomPrompt="1"/>
          </p:nvPr>
        </p:nvSpPr>
        <p:spPr>
          <a:xfrm>
            <a:off x="566401" y="4653136"/>
            <a:ext cx="10560051"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556685" y="3"/>
            <a:ext cx="2442972"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sp>
        <p:nvSpPr>
          <p:cNvPr id="19" name="TextBox 18"/>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hidden">
          <a:xfrm>
            <a:off x="10033002" y="439662"/>
            <a:ext cx="1575546" cy="514125"/>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 name="Content Placeholder 5"/>
          <p:cNvSpPr>
            <a:spLocks noGrp="1"/>
          </p:cNvSpPr>
          <p:nvPr>
            <p:ph sz="quarter" idx="11" hasCustomPrompt="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19"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hidden">
          <a:xfrm>
            <a:off x="10033002" y="438150"/>
            <a:ext cx="1560195" cy="510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705" r:id="rId5"/>
    <p:sldLayoutId id="2147483696" r:id="rId6"/>
    <p:sldLayoutId id="2147483701" r:id="rId7"/>
    <p:sldLayoutId id="2147483702" r:id="rId8"/>
    <p:sldLayoutId id="2147483708" r:id="rId9"/>
    <p:sldLayoutId id="2147483713" r:id="rId10"/>
    <p:sldLayoutId id="2147483709" r:id="rId11"/>
    <p:sldLayoutId id="2147483710" r:id="rId12"/>
    <p:sldLayoutId id="2147483711" r:id="rId13"/>
    <p:sldLayoutId id="2147483712" r:id="rId14"/>
    <p:sldLayoutId id="2147483714" r:id="rId15"/>
    <p:sldLayoutId id="2147483715" r:id="rId16"/>
    <p:sldLayoutId id="2147483716" r:id="rId17"/>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6400" y="137012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566400" y="234932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loodforecastingservice.files.wordpress.com/2014/10/3rd-aug-forecast.png" TargetMode="External"/><Relationship Id="rId1" Type="http://schemas.openxmlformats.org/officeDocument/2006/relationships/slideLayout" Target="../slideLayouts/slideLayout2.xml"/><Relationship Id="rId4" Type="http://schemas.openxmlformats.org/officeDocument/2006/relationships/hyperlink" Target="https://hepex.irstea.fr/developing-a-pilot-surface-water-flood-forecasting-tool-for-glasgow-and-operational-use-during-the-commonwealth-game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5sEDM3kbj00" TargetMode="External"/><Relationship Id="rId6" Type="http://schemas.openxmlformats.org/officeDocument/2006/relationships/hyperlink" Target="https://www.youtube.com/watch?v=5sEDM3kbj00" TargetMode="External"/><Relationship Id="rId5" Type="http://schemas.openxmlformats.org/officeDocument/2006/relationships/image" Target="../media/image2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7868/69416"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doi.org/10.1111/jfr3.12281" TargetMode="External"/><Relationship Id="rId4" Type="http://schemas.openxmlformats.org/officeDocument/2006/relationships/hyperlink" Target="https://blogs.reading.ac.uk/flood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tv.com/news/westcountry/2017-08-05/coverack-open-for-business-after-flash-floodi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doi.org/10.3390/w11040725" TargetMode="External"/><Relationship Id="rId4" Type="http://schemas.openxmlformats.org/officeDocument/2006/relationships/hyperlink" Target="http://blogs.reading.ac.uk/flooding/files/2013/11/Flooding-From-Intense-Rainfall-Summaries.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edp24.co.uk/news/weather/environment-agency-issues-flood-alert-for-north-norfolk-coast-1-3171990" TargetMode="External"/><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odditymall.com/dam-easy-flood-barrier" TargetMode="External"/><Relationship Id="rId5" Type="http://schemas.openxmlformats.org/officeDocument/2006/relationships/image" Target="../media/image14.png"/><Relationship Id="rId4" Type="http://schemas.openxmlformats.org/officeDocument/2006/relationships/hyperlink" Target="https://www.flickr.com/photos/environment-agency/821452570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oi.org/10.17868/694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sz="3600" dirty="0"/>
              <a:t>Turning convective forecasts into flood warnings that lead to action</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10" name="Text Placeholder 9"/>
          <p:cNvSpPr>
            <a:spLocks noGrp="1"/>
          </p:cNvSpPr>
          <p:nvPr>
            <p:ph type="body" sz="quarter" idx="13"/>
          </p:nvPr>
        </p:nvSpPr>
        <p:spPr>
          <a:xfrm>
            <a:off x="556685" y="3"/>
            <a:ext cx="2442971" cy="842484"/>
          </a:xfrm>
        </p:spPr>
        <p:txBody>
          <a:bodyPr/>
          <a:lstStyle/>
          <a:p>
            <a:r>
              <a:rPr lang="en-GB" dirty="0" err="1" smtClean="0"/>
              <a:t>RealPEP</a:t>
            </a:r>
            <a:r>
              <a:rPr lang="en-GB" dirty="0" smtClean="0"/>
              <a:t> Conference </a:t>
            </a:r>
          </a:p>
          <a:p>
            <a:r>
              <a:rPr lang="en-GB" dirty="0" smtClean="0"/>
              <a:t>October 2020</a:t>
            </a:r>
            <a:endParaRPr lang="en-GB" dirty="0"/>
          </a:p>
        </p:txBody>
      </p:sp>
      <p:sp>
        <p:nvSpPr>
          <p:cNvPr id="11" name="Subtitle 2"/>
          <p:cNvSpPr txBox="1">
            <a:spLocks/>
          </p:cNvSpPr>
          <p:nvPr/>
        </p:nvSpPr>
        <p:spPr bwMode="auto">
          <a:xfrm>
            <a:off x="569365" y="4800318"/>
            <a:ext cx="11040000" cy="92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marR="0" indent="0" algn="l" defTabSz="1219170" rtl="0" eaLnBrk="1" fontAlgn="base" latinLnBrk="0" hangingPunct="1">
              <a:lnSpc>
                <a:spcPct val="100000"/>
              </a:lnSpc>
              <a:spcBef>
                <a:spcPct val="20000"/>
              </a:spcBef>
              <a:spcAft>
                <a:spcPct val="0"/>
              </a:spcAft>
              <a:buClr>
                <a:schemeClr val="accent1"/>
              </a:buClr>
              <a:buSzTx/>
              <a:buFontTx/>
              <a:buNone/>
              <a:tabLst/>
              <a:defRPr sz="2000" baseline="0">
                <a:solidFill>
                  <a:schemeClr val="bg1"/>
                </a:solidFill>
                <a:latin typeface="Arial" panose="020B0604020202020204" pitchFamily="34" charset="0"/>
                <a:ea typeface="+mn-ea"/>
                <a:cs typeface="Arial" panose="020B0604020202020204" pitchFamily="34" charset="0"/>
              </a:defRPr>
            </a:lvl1pPr>
            <a:lvl2pPr marL="719982" marR="0" indent="-239994" algn="l" defTabSz="121917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667" baseline="0">
                <a:solidFill>
                  <a:schemeClr val="tx2"/>
                </a:solidFill>
                <a:latin typeface="Arial" panose="020B0604020202020204" pitchFamily="34" charset="0"/>
                <a:cs typeface="Arial" panose="020B0604020202020204" pitchFamily="34" charset="0"/>
              </a:defRPr>
            </a:lvl2pPr>
            <a:lvl3pPr marL="1199970" marR="0" indent="-239994" algn="l" defTabSz="1219170" rtl="0" eaLnBrk="1" fontAlgn="base" latinLnBrk="0" hangingPunct="1">
              <a:lnSpc>
                <a:spcPct val="100000"/>
              </a:lnSpc>
              <a:spcBef>
                <a:spcPct val="20000"/>
              </a:spcBef>
              <a:spcAft>
                <a:spcPct val="0"/>
              </a:spcAft>
              <a:buClrTx/>
              <a:buSzTx/>
              <a:buFont typeface="Effra" panose="020B0603020203020204" pitchFamily="34" charset="0"/>
              <a:buChar char="•"/>
              <a:tabLst/>
              <a:defRPr sz="2667" baseline="0">
                <a:solidFill>
                  <a:schemeClr val="tx2"/>
                </a:solidFill>
                <a:latin typeface="Arial" panose="020B0604020202020204" pitchFamily="34" charset="0"/>
                <a:cs typeface="Arial" panose="020B0604020202020204" pitchFamily="34" charset="0"/>
              </a:defRPr>
            </a:lvl3pPr>
            <a:lvl4pPr marL="1679958" marR="0" indent="-239994" algn="l" defTabSz="1219170" rtl="0" eaLnBrk="1" fontAlgn="base" latinLnBrk="0" hangingPunct="1">
              <a:lnSpc>
                <a:spcPct val="100000"/>
              </a:lnSpc>
              <a:spcBef>
                <a:spcPct val="20000"/>
              </a:spcBef>
              <a:spcAft>
                <a:spcPct val="0"/>
              </a:spcAft>
              <a:buClrTx/>
              <a:buSzTx/>
              <a:buFont typeface="Effra" panose="020B0603020203020204" pitchFamily="34" charset="0"/>
              <a:buChar char="&gt;"/>
              <a:tabLst/>
              <a:defRPr sz="2667" baseline="0">
                <a:solidFill>
                  <a:schemeClr val="tx2"/>
                </a:solidFill>
                <a:latin typeface="Arial" panose="020B0604020202020204" pitchFamily="34" charset="0"/>
                <a:cs typeface="Arial" panose="020B0604020202020204" pitchFamily="34" charset="0"/>
              </a:defRPr>
            </a:lvl4pPr>
            <a:lvl5pPr marL="2159946" marR="0" indent="-239994" algn="l" defTabSz="1219170" rtl="0" eaLnBrk="1" fontAlgn="base" latinLnBrk="0" hangingPunct="1">
              <a:lnSpc>
                <a:spcPct val="100000"/>
              </a:lnSpc>
              <a:spcBef>
                <a:spcPct val="20000"/>
              </a:spcBef>
              <a:spcAft>
                <a:spcPct val="0"/>
              </a:spcAft>
              <a:buClrTx/>
              <a:buSzTx/>
              <a:buFont typeface="Effra" panose="020B0603020203020204" pitchFamily="34" charset="0"/>
              <a:buChar char="-"/>
              <a:tabLst/>
              <a:defRPr sz="2667" baseline="0">
                <a:solidFill>
                  <a:schemeClr val="tx2"/>
                </a:solidFill>
                <a:latin typeface="Arial" panose="020B0604020202020204" pitchFamily="34" charset="0"/>
                <a:cs typeface="Arial" panose="020B0604020202020204" pitchFamily="34" charset="0"/>
              </a:defRPr>
            </a:lvl5pPr>
            <a:lvl6pPr marL="3352716" indent="-304792" algn="l" rtl="0" eaLnBrk="1" fontAlgn="base" hangingPunct="1">
              <a:lnSpc>
                <a:spcPct val="110000"/>
              </a:lnSpc>
              <a:spcBef>
                <a:spcPct val="10000"/>
              </a:spcBef>
              <a:spcAft>
                <a:spcPct val="0"/>
              </a:spcAft>
              <a:buClr>
                <a:schemeClr val="tx2"/>
              </a:buClr>
              <a:buFont typeface="Effra" pitchFamily="2" charset="0"/>
              <a:buChar char="»"/>
              <a:defRPr sz="2667">
                <a:solidFill>
                  <a:schemeClr val="tx1"/>
                </a:solidFill>
                <a:latin typeface="+mn-lt"/>
              </a:defRPr>
            </a:lvl6pPr>
            <a:lvl7pPr marL="3962301" indent="-304792" algn="l" rtl="0" eaLnBrk="1" fontAlgn="base" hangingPunct="1">
              <a:lnSpc>
                <a:spcPct val="110000"/>
              </a:lnSpc>
              <a:spcBef>
                <a:spcPct val="10000"/>
              </a:spcBef>
              <a:spcAft>
                <a:spcPct val="0"/>
              </a:spcAft>
              <a:buClr>
                <a:schemeClr val="tx2"/>
              </a:buClr>
              <a:buFont typeface="Effra" pitchFamily="2" charset="0"/>
              <a:buChar char="»"/>
              <a:defRPr sz="2667">
                <a:solidFill>
                  <a:schemeClr val="tx1"/>
                </a:solidFill>
                <a:latin typeface="+mn-lt"/>
              </a:defRPr>
            </a:lvl7pPr>
            <a:lvl8pPr marL="4571886" indent="-304792" algn="l" rtl="0" eaLnBrk="1" fontAlgn="base" hangingPunct="1">
              <a:lnSpc>
                <a:spcPct val="110000"/>
              </a:lnSpc>
              <a:spcBef>
                <a:spcPct val="10000"/>
              </a:spcBef>
              <a:spcAft>
                <a:spcPct val="0"/>
              </a:spcAft>
              <a:buClr>
                <a:schemeClr val="tx2"/>
              </a:buClr>
              <a:buFont typeface="Effra" pitchFamily="2" charset="0"/>
              <a:buChar char="»"/>
              <a:defRPr sz="2667">
                <a:solidFill>
                  <a:schemeClr val="tx1"/>
                </a:solidFill>
                <a:latin typeface="+mn-lt"/>
              </a:defRPr>
            </a:lvl8pPr>
            <a:lvl9pPr marL="5181470" indent="-304792" algn="l" rtl="0" eaLnBrk="1" fontAlgn="base" hangingPunct="1">
              <a:lnSpc>
                <a:spcPct val="110000"/>
              </a:lnSpc>
              <a:spcBef>
                <a:spcPct val="10000"/>
              </a:spcBef>
              <a:spcAft>
                <a:spcPct val="0"/>
              </a:spcAft>
              <a:buClr>
                <a:schemeClr val="tx2"/>
              </a:buClr>
              <a:buFont typeface="Effra" pitchFamily="2" charset="0"/>
              <a:buChar char="»"/>
              <a:defRPr sz="2667">
                <a:solidFill>
                  <a:schemeClr val="tx1"/>
                </a:solidFill>
                <a:latin typeface="+mn-lt"/>
              </a:defRPr>
            </a:lvl9pPr>
          </a:lstStyle>
          <a:p>
            <a:pPr marL="0" marR="0" lvl="0" indent="0" algn="l" defTabSz="1219170" rtl="0" eaLnBrk="1" fontAlgn="base" latinLnBrk="0" hangingPunct="1">
              <a:lnSpc>
                <a:spcPct val="100000"/>
              </a:lnSpc>
              <a:spcBef>
                <a:spcPct val="20000"/>
              </a:spcBef>
              <a:spcAft>
                <a:spcPct val="0"/>
              </a:spcAft>
              <a:buClr>
                <a:srgbClr val="D2002E"/>
              </a:buClr>
              <a:buSzTx/>
              <a:buFontTx/>
              <a:buNone/>
              <a:tabLst/>
              <a:defRPr/>
            </a:pPr>
            <a:r>
              <a:rPr kumimoji="0" lang="en-GB" sz="2800" b="0" i="0" u="none" strike="noStrike" kern="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Linda Speight</a:t>
            </a:r>
            <a:endParaRPr kumimoji="0" lang="en-GB" sz="2800" b="0" i="0" u="none" strike="noStrike" kern="0" cap="none" spc="0" normalizeH="0" baseline="3000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base" latinLnBrk="0" hangingPunct="1">
              <a:lnSpc>
                <a:spcPct val="100000"/>
              </a:lnSpc>
              <a:spcBef>
                <a:spcPct val="20000"/>
              </a:spcBef>
              <a:spcAft>
                <a:spcPct val="0"/>
              </a:spcAft>
              <a:buClr>
                <a:srgbClr val="D2002E"/>
              </a:buClr>
              <a:buSzTx/>
              <a:buFontTx/>
              <a:buNone/>
              <a:tabLst/>
              <a:defRPr/>
            </a:pPr>
            <a:r>
              <a:rPr kumimoji="0" lang="en-GB" sz="2000" b="0" i="0" u="none" strike="noStrike" kern="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University of Reading</a:t>
            </a:r>
          </a:p>
          <a:p>
            <a:pPr marL="0" marR="0" lvl="0" indent="0" algn="l" defTabSz="1219170" rtl="0" eaLnBrk="1" fontAlgn="base" latinLnBrk="0" hangingPunct="1">
              <a:lnSpc>
                <a:spcPct val="100000"/>
              </a:lnSpc>
              <a:spcBef>
                <a:spcPct val="20000"/>
              </a:spcBef>
              <a:spcAft>
                <a:spcPct val="0"/>
              </a:spcAft>
              <a:buClr>
                <a:srgbClr val="D2002E"/>
              </a:buClr>
              <a:buSzTx/>
              <a:buFontTx/>
              <a:buNone/>
              <a:tabLst/>
              <a:defRPr/>
            </a:pPr>
            <a:endParaRPr kumimoji="0" lang="en-GB" sz="1600" b="0" i="0" u="none" strike="noStrike" kern="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base" latinLnBrk="0" hangingPunct="1">
              <a:lnSpc>
                <a:spcPct val="100000"/>
              </a:lnSpc>
              <a:spcBef>
                <a:spcPct val="20000"/>
              </a:spcBef>
              <a:spcAft>
                <a:spcPct val="0"/>
              </a:spcAft>
              <a:buClr>
                <a:srgbClr val="D2002E"/>
              </a:buClr>
              <a:buSzTx/>
              <a:buFontTx/>
              <a:buNone/>
              <a:tabLst/>
              <a:defRPr/>
            </a:pPr>
            <a:r>
              <a:rPr kumimoji="0" lang="en-GB" sz="1600" b="0" i="0" u="none" strike="noStrike" kern="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l.j.speight@reading.ac.uk           @linda_sp8</a:t>
            </a:r>
          </a:p>
          <a:p>
            <a:pPr marL="0" marR="0" lvl="0" indent="0" algn="l" defTabSz="1219170" rtl="0" eaLnBrk="1" fontAlgn="base" latinLnBrk="0" hangingPunct="1">
              <a:lnSpc>
                <a:spcPct val="100000"/>
              </a:lnSpc>
              <a:spcBef>
                <a:spcPct val="20000"/>
              </a:spcBef>
              <a:spcAft>
                <a:spcPct val="0"/>
              </a:spcAft>
              <a:buClr>
                <a:srgbClr val="D2002E"/>
              </a:buClr>
              <a:buSzTx/>
              <a:buFontTx/>
              <a:buNone/>
              <a:tabLst/>
              <a:defRPr/>
            </a:pPr>
            <a:endParaRPr kumimoji="0" lang="en-GB" sz="2000" b="0" i="0" u="none" strike="noStrike" kern="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base" latinLnBrk="0" hangingPunct="1">
              <a:lnSpc>
                <a:spcPct val="100000"/>
              </a:lnSpc>
              <a:spcBef>
                <a:spcPct val="20000"/>
              </a:spcBef>
              <a:spcAft>
                <a:spcPct val="0"/>
              </a:spcAft>
              <a:buClr>
                <a:srgbClr val="D2002E"/>
              </a:buClr>
              <a:buSzTx/>
              <a:buFontTx/>
              <a:buNone/>
              <a:tabLst/>
              <a:defRPr/>
            </a:pPr>
            <a:endParaRPr kumimoji="0" lang="en-GB" sz="20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2" name="Picture 4" descr="Image result for twitter"/>
          <p:cNvPicPr>
            <a:picLocks noChangeAspect="1" noChangeArrowheads="1"/>
          </p:cNvPicPr>
          <p:nvPr/>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3215680" y="6007643"/>
            <a:ext cx="199561" cy="162044"/>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bwMode="auto">
          <a:xfrm>
            <a:off x="5807968" y="5059695"/>
            <a:ext cx="6048672" cy="92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marR="0" indent="0" algn="l" defTabSz="1219170" rtl="0" eaLnBrk="1" fontAlgn="base" latinLnBrk="0" hangingPunct="1">
              <a:lnSpc>
                <a:spcPct val="100000"/>
              </a:lnSpc>
              <a:spcBef>
                <a:spcPct val="20000"/>
              </a:spcBef>
              <a:spcAft>
                <a:spcPct val="0"/>
              </a:spcAft>
              <a:buClr>
                <a:schemeClr val="accent1"/>
              </a:buClr>
              <a:buSzTx/>
              <a:buFontTx/>
              <a:buNone/>
              <a:tabLst/>
              <a:defRPr sz="2000" baseline="0">
                <a:solidFill>
                  <a:schemeClr val="bg1"/>
                </a:solidFill>
                <a:latin typeface="Arial" panose="020B0604020202020204" pitchFamily="34" charset="0"/>
                <a:ea typeface="+mn-ea"/>
                <a:cs typeface="Arial" panose="020B0604020202020204" pitchFamily="34" charset="0"/>
              </a:defRPr>
            </a:lvl1pPr>
            <a:lvl2pPr marL="719982" marR="0" indent="-239994" algn="l" defTabSz="121917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667" baseline="0">
                <a:solidFill>
                  <a:schemeClr val="tx2"/>
                </a:solidFill>
                <a:latin typeface="Arial" panose="020B0604020202020204" pitchFamily="34" charset="0"/>
                <a:cs typeface="Arial" panose="020B0604020202020204" pitchFamily="34" charset="0"/>
              </a:defRPr>
            </a:lvl2pPr>
            <a:lvl3pPr marL="1199970" marR="0" indent="-239994" algn="l" defTabSz="1219170" rtl="0" eaLnBrk="1" fontAlgn="base" latinLnBrk="0" hangingPunct="1">
              <a:lnSpc>
                <a:spcPct val="100000"/>
              </a:lnSpc>
              <a:spcBef>
                <a:spcPct val="20000"/>
              </a:spcBef>
              <a:spcAft>
                <a:spcPct val="0"/>
              </a:spcAft>
              <a:buClrTx/>
              <a:buSzTx/>
              <a:buFont typeface="Effra" panose="020B0603020203020204" pitchFamily="34" charset="0"/>
              <a:buChar char="•"/>
              <a:tabLst/>
              <a:defRPr sz="2667" baseline="0">
                <a:solidFill>
                  <a:schemeClr val="tx2"/>
                </a:solidFill>
                <a:latin typeface="Arial" panose="020B0604020202020204" pitchFamily="34" charset="0"/>
                <a:cs typeface="Arial" panose="020B0604020202020204" pitchFamily="34" charset="0"/>
              </a:defRPr>
            </a:lvl3pPr>
            <a:lvl4pPr marL="1679958" marR="0" indent="-239994" algn="l" defTabSz="1219170" rtl="0" eaLnBrk="1" fontAlgn="base" latinLnBrk="0" hangingPunct="1">
              <a:lnSpc>
                <a:spcPct val="100000"/>
              </a:lnSpc>
              <a:spcBef>
                <a:spcPct val="20000"/>
              </a:spcBef>
              <a:spcAft>
                <a:spcPct val="0"/>
              </a:spcAft>
              <a:buClrTx/>
              <a:buSzTx/>
              <a:buFont typeface="Effra" panose="020B0603020203020204" pitchFamily="34" charset="0"/>
              <a:buChar char="&gt;"/>
              <a:tabLst/>
              <a:defRPr sz="2667" baseline="0">
                <a:solidFill>
                  <a:schemeClr val="tx2"/>
                </a:solidFill>
                <a:latin typeface="Arial" panose="020B0604020202020204" pitchFamily="34" charset="0"/>
                <a:cs typeface="Arial" panose="020B0604020202020204" pitchFamily="34" charset="0"/>
              </a:defRPr>
            </a:lvl4pPr>
            <a:lvl5pPr marL="2159946" marR="0" indent="-239994" algn="l" defTabSz="1219170" rtl="0" eaLnBrk="1" fontAlgn="base" latinLnBrk="0" hangingPunct="1">
              <a:lnSpc>
                <a:spcPct val="100000"/>
              </a:lnSpc>
              <a:spcBef>
                <a:spcPct val="20000"/>
              </a:spcBef>
              <a:spcAft>
                <a:spcPct val="0"/>
              </a:spcAft>
              <a:buClrTx/>
              <a:buSzTx/>
              <a:buFont typeface="Effra" panose="020B0603020203020204" pitchFamily="34" charset="0"/>
              <a:buChar char="-"/>
              <a:tabLst/>
              <a:defRPr sz="2667" baseline="0">
                <a:solidFill>
                  <a:schemeClr val="tx2"/>
                </a:solidFill>
                <a:latin typeface="Arial" panose="020B0604020202020204" pitchFamily="34" charset="0"/>
                <a:cs typeface="Arial" panose="020B0604020202020204" pitchFamily="34" charset="0"/>
              </a:defRPr>
            </a:lvl5pPr>
            <a:lvl6pPr marL="3352716" indent="-304792" algn="l" rtl="0" eaLnBrk="1" fontAlgn="base" hangingPunct="1">
              <a:lnSpc>
                <a:spcPct val="110000"/>
              </a:lnSpc>
              <a:spcBef>
                <a:spcPct val="10000"/>
              </a:spcBef>
              <a:spcAft>
                <a:spcPct val="0"/>
              </a:spcAft>
              <a:buClr>
                <a:schemeClr val="tx2"/>
              </a:buClr>
              <a:buFont typeface="Effra" pitchFamily="2" charset="0"/>
              <a:buChar char="»"/>
              <a:defRPr sz="2667">
                <a:solidFill>
                  <a:schemeClr val="tx1"/>
                </a:solidFill>
                <a:latin typeface="+mn-lt"/>
              </a:defRPr>
            </a:lvl6pPr>
            <a:lvl7pPr marL="3962301" indent="-304792" algn="l" rtl="0" eaLnBrk="1" fontAlgn="base" hangingPunct="1">
              <a:lnSpc>
                <a:spcPct val="110000"/>
              </a:lnSpc>
              <a:spcBef>
                <a:spcPct val="10000"/>
              </a:spcBef>
              <a:spcAft>
                <a:spcPct val="0"/>
              </a:spcAft>
              <a:buClr>
                <a:schemeClr val="tx2"/>
              </a:buClr>
              <a:buFont typeface="Effra" pitchFamily="2" charset="0"/>
              <a:buChar char="»"/>
              <a:defRPr sz="2667">
                <a:solidFill>
                  <a:schemeClr val="tx1"/>
                </a:solidFill>
                <a:latin typeface="+mn-lt"/>
              </a:defRPr>
            </a:lvl7pPr>
            <a:lvl8pPr marL="4571886" indent="-304792" algn="l" rtl="0" eaLnBrk="1" fontAlgn="base" hangingPunct="1">
              <a:lnSpc>
                <a:spcPct val="110000"/>
              </a:lnSpc>
              <a:spcBef>
                <a:spcPct val="10000"/>
              </a:spcBef>
              <a:spcAft>
                <a:spcPct val="0"/>
              </a:spcAft>
              <a:buClr>
                <a:schemeClr val="tx2"/>
              </a:buClr>
              <a:buFont typeface="Effra" pitchFamily="2" charset="0"/>
              <a:buChar char="»"/>
              <a:defRPr sz="2667">
                <a:solidFill>
                  <a:schemeClr val="tx1"/>
                </a:solidFill>
                <a:latin typeface="+mn-lt"/>
              </a:defRPr>
            </a:lvl8pPr>
            <a:lvl9pPr marL="5181470" indent="-304792" algn="l" rtl="0" eaLnBrk="1" fontAlgn="base" hangingPunct="1">
              <a:lnSpc>
                <a:spcPct val="110000"/>
              </a:lnSpc>
              <a:spcBef>
                <a:spcPct val="10000"/>
              </a:spcBef>
              <a:spcAft>
                <a:spcPct val="0"/>
              </a:spcAft>
              <a:buClr>
                <a:schemeClr val="tx2"/>
              </a:buClr>
              <a:buFont typeface="Effra" pitchFamily="2" charset="0"/>
              <a:buChar char="»"/>
              <a:defRPr sz="2667">
                <a:solidFill>
                  <a:schemeClr val="tx1"/>
                </a:solidFill>
                <a:latin typeface="+mn-lt"/>
              </a:defRPr>
            </a:lvl9pPr>
          </a:lstStyle>
          <a:p>
            <a:pPr marL="0" marR="0" lvl="0" indent="0" algn="l" defTabSz="1219170" rtl="0" eaLnBrk="1" fontAlgn="base" latinLnBrk="0" hangingPunct="1">
              <a:lnSpc>
                <a:spcPct val="100000"/>
              </a:lnSpc>
              <a:spcBef>
                <a:spcPct val="20000"/>
              </a:spcBef>
              <a:spcAft>
                <a:spcPct val="0"/>
              </a:spcAft>
              <a:buClr>
                <a:srgbClr val="D2002E"/>
              </a:buClr>
              <a:buSzTx/>
              <a:buFontTx/>
              <a:buNone/>
              <a:tabLst/>
              <a:defRPr/>
            </a:pPr>
            <a:r>
              <a:rPr kumimoji="0" lang="en-GB" sz="2000" b="0" i="0" u="none" strike="noStrike" kern="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With thanks to colleagues at University of Reading,</a:t>
            </a:r>
            <a:r>
              <a:rPr kumimoji="0" lang="en-GB" sz="2000" b="0" i="0" u="none" strike="noStrike" kern="0" cap="none" spc="0" normalizeH="0" noProof="0" dirty="0" smtClean="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2000" b="0" i="0" u="none" strike="noStrike" kern="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Scottish Environment</a:t>
            </a:r>
            <a:r>
              <a:rPr kumimoji="0" lang="en-GB" sz="2000" b="0" i="0" u="none" strike="noStrike" kern="0" cap="none" spc="0" normalizeH="0" noProof="0" dirty="0" smtClean="0">
                <a:ln>
                  <a:noFill/>
                </a:ln>
                <a:solidFill>
                  <a:srgbClr val="FFFFFF"/>
                </a:solidFill>
                <a:effectLst/>
                <a:uLnTx/>
                <a:uFillTx/>
                <a:latin typeface="Arial" panose="020B0604020202020204" pitchFamily="34" charset="0"/>
                <a:ea typeface="+mn-ea"/>
                <a:cs typeface="Arial" panose="020B0604020202020204" pitchFamily="34" charset="0"/>
              </a:rPr>
              <a:t> Protection Agency, University of Strathclyde, </a:t>
            </a:r>
            <a:r>
              <a:rPr kumimoji="0" lang="en-GB" sz="2000" b="0" i="0" u="none" strike="noStrike" kern="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RAB Consultants and across</a:t>
            </a:r>
            <a:r>
              <a:rPr kumimoji="0" lang="en-GB" sz="2000" b="0" i="0" u="none" strike="noStrike" kern="0" cap="none" spc="0" normalizeH="0" noProof="0" dirty="0" smtClean="0">
                <a:ln>
                  <a:noFill/>
                </a:ln>
                <a:solidFill>
                  <a:srgbClr val="FFFFFF"/>
                </a:solidFill>
                <a:effectLst/>
                <a:uLnTx/>
                <a:uFillTx/>
                <a:latin typeface="Arial" panose="020B0604020202020204" pitchFamily="34" charset="0"/>
                <a:ea typeface="+mn-ea"/>
                <a:cs typeface="Arial" panose="020B0604020202020204" pitchFamily="34" charset="0"/>
              </a:rPr>
              <a:t> the FFIR Programme</a:t>
            </a:r>
            <a:endParaRPr kumimoji="0" lang="en-GB" sz="2000" b="0" i="0" u="none" strike="noStrike" kern="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base" latinLnBrk="0" hangingPunct="1">
              <a:lnSpc>
                <a:spcPct val="100000"/>
              </a:lnSpc>
              <a:spcBef>
                <a:spcPct val="20000"/>
              </a:spcBef>
              <a:spcAft>
                <a:spcPct val="0"/>
              </a:spcAft>
              <a:buClr>
                <a:srgbClr val="D2002E"/>
              </a:buClr>
              <a:buSzTx/>
              <a:buFontTx/>
              <a:buNone/>
              <a:tabLst/>
              <a:defRPr/>
            </a:pPr>
            <a:endParaRPr kumimoji="0" lang="en-GB" sz="20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56440" y="2533109"/>
            <a:ext cx="1986837" cy="1800571"/>
          </a:xfrm>
          <a:prstGeom prst="rect">
            <a:avLst/>
          </a:prstGeom>
        </p:spPr>
      </p:pic>
    </p:spTree>
    <p:extLst>
      <p:ext uri="{BB962C8B-B14F-4D97-AF65-F5344CB8AC3E}">
        <p14:creationId xmlns:p14="http://schemas.microsoft.com/office/powerpoint/2010/main" val="941670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CF6A46F-80AB-49F3-8C7E-9717ED945456}" type="slidenum">
              <a:rPr lang="en-GB" altLang="en-US" smtClean="0"/>
              <a:pPr/>
              <a:t>10</a:t>
            </a:fld>
            <a:endParaRPr lang="en-GB" altLang="en-US"/>
          </a:p>
        </p:txBody>
      </p:sp>
      <p:sp>
        <p:nvSpPr>
          <p:cNvPr id="4" name="Title 3"/>
          <p:cNvSpPr>
            <a:spLocks noGrp="1"/>
          </p:cNvSpPr>
          <p:nvPr>
            <p:ph type="title"/>
          </p:nvPr>
        </p:nvSpPr>
        <p:spPr>
          <a:xfrm>
            <a:off x="566400" y="116632"/>
            <a:ext cx="11040000" cy="828000"/>
          </a:xfrm>
        </p:spPr>
        <p:txBody>
          <a:bodyPr/>
          <a:lstStyle/>
          <a:p>
            <a:r>
              <a:rPr lang="en-GB" dirty="0"/>
              <a:t>Empirically based rainfall </a:t>
            </a:r>
            <a:r>
              <a:rPr lang="en-GB" dirty="0" smtClean="0"/>
              <a:t>scenarios</a:t>
            </a:r>
            <a:endParaRPr lang="en-GB" dirty="0"/>
          </a:p>
        </p:txBody>
      </p:sp>
      <p:sp>
        <p:nvSpPr>
          <p:cNvPr id="8" name="Rectangle 7"/>
          <p:cNvSpPr/>
          <p:nvPr/>
        </p:nvSpPr>
        <p:spPr>
          <a:xfrm>
            <a:off x="119336" y="6345353"/>
            <a:ext cx="5832648" cy="464898"/>
          </a:xfrm>
          <a:prstGeom prst="rect">
            <a:avLst/>
          </a:prstGeom>
        </p:spPr>
        <p:txBody>
          <a:bodyPr wrap="square">
            <a:spAutoFit/>
          </a:bodyPr>
          <a:lstStyle/>
          <a:p>
            <a:pPr fontAlgn="auto">
              <a:spcBef>
                <a:spcPts val="0"/>
              </a:spcBef>
              <a:spcAft>
                <a:spcPts val="0"/>
              </a:spcAft>
            </a:pPr>
            <a:r>
              <a:rPr lang="en-GB" sz="1200" i="1" dirty="0" smtClean="0">
                <a:solidFill>
                  <a:prstClr val="black"/>
                </a:solidFill>
                <a:latin typeface="Calibri" panose="020F0502020204030204" pitchFamily="34" charset="0"/>
                <a:ea typeface="Calibri" panose="020F0502020204030204" pitchFamily="34" charset="0"/>
                <a:cs typeface="Arial" panose="020B0604020202020204" pitchFamily="34" charset="0"/>
              </a:rPr>
              <a:t>Figure and Table adapted from Speight et al. (2020) Operational and emerging capabilities for surface water flood forecasting</a:t>
            </a:r>
            <a:r>
              <a:rPr lang="en-GB"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 submitted to WIRES Water</a:t>
            </a:r>
            <a:endParaRPr lang="en-GB" sz="1200" dirty="0">
              <a:solidFill>
                <a:prstClr val="black"/>
              </a:solidFill>
              <a:latin typeface="Calibri" panose="020F0502020204030204"/>
            </a:endParaRPr>
          </a:p>
        </p:txBody>
      </p:sp>
      <p:sp>
        <p:nvSpPr>
          <p:cNvPr id="9" name="TextBox 8"/>
          <p:cNvSpPr txBox="1"/>
          <p:nvPr/>
        </p:nvSpPr>
        <p:spPr>
          <a:xfrm>
            <a:off x="566400" y="2722289"/>
            <a:ext cx="386644" cy="369332"/>
          </a:xfrm>
          <a:prstGeom prst="rect">
            <a:avLst/>
          </a:prstGeom>
          <a:noFill/>
        </p:spPr>
        <p:txBody>
          <a:bodyPr wrap="none" rtlCol="0">
            <a:spAutoFit/>
          </a:bodyPr>
          <a:lstStyle/>
          <a:p>
            <a:r>
              <a:rPr lang="en-GB" dirty="0" smtClean="0"/>
              <a:t>or</a:t>
            </a:r>
            <a:endParaRPr lang="en-GB" dirty="0"/>
          </a:p>
        </p:txBody>
      </p:sp>
      <p:cxnSp>
        <p:nvCxnSpPr>
          <p:cNvPr id="10" name="Straight Arrow Connector 9"/>
          <p:cNvCxnSpPr/>
          <p:nvPr/>
        </p:nvCxnSpPr>
        <p:spPr>
          <a:xfrm flipV="1">
            <a:off x="2062583" y="2722289"/>
            <a:ext cx="289001" cy="392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470" y="3296357"/>
            <a:ext cx="1998670" cy="996739"/>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2497" y="2204863"/>
            <a:ext cx="5637721" cy="4715803"/>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360" y="1240197"/>
            <a:ext cx="7415622" cy="1482092"/>
          </a:xfrm>
          <a:prstGeom prst="rect">
            <a:avLst/>
          </a:prstGeom>
        </p:spPr>
      </p:pic>
    </p:spTree>
    <p:extLst>
      <p:ext uri="{BB962C8B-B14F-4D97-AF65-F5344CB8AC3E}">
        <p14:creationId xmlns:p14="http://schemas.microsoft.com/office/powerpoint/2010/main" val="38443338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CF6A46F-80AB-49F3-8C7E-9717ED945456}" type="slidenum">
              <a:rPr lang="en-GB" altLang="en-US" smtClean="0"/>
              <a:pPr/>
              <a:t>11</a:t>
            </a:fld>
            <a:endParaRPr lang="en-GB" altLang="en-US"/>
          </a:p>
        </p:txBody>
      </p:sp>
      <p:sp>
        <p:nvSpPr>
          <p:cNvPr id="4" name="Title 3"/>
          <p:cNvSpPr>
            <a:spLocks noGrp="1"/>
          </p:cNvSpPr>
          <p:nvPr>
            <p:ph type="title"/>
          </p:nvPr>
        </p:nvSpPr>
        <p:spPr>
          <a:xfrm>
            <a:off x="191344" y="238587"/>
            <a:ext cx="13114039" cy="828000"/>
          </a:xfrm>
        </p:spPr>
        <p:txBody>
          <a:bodyPr/>
          <a:lstStyle/>
          <a:p>
            <a:r>
              <a:rPr lang="en-GB" dirty="0"/>
              <a:t>Pre-simulated </a:t>
            </a:r>
            <a:r>
              <a:rPr lang="en-GB" dirty="0" smtClean="0"/>
              <a:t>impact scenarios</a:t>
            </a:r>
            <a:endParaRPr lang="en-GB" dirty="0"/>
          </a:p>
        </p:txBody>
      </p:sp>
      <p:sp>
        <p:nvSpPr>
          <p:cNvPr id="6" name="Rectangle 5"/>
          <p:cNvSpPr/>
          <p:nvPr/>
        </p:nvSpPr>
        <p:spPr>
          <a:xfrm>
            <a:off x="164636" y="6240519"/>
            <a:ext cx="5707931" cy="461665"/>
          </a:xfrm>
          <a:prstGeom prst="rect">
            <a:avLst/>
          </a:prstGeom>
        </p:spPr>
        <p:txBody>
          <a:bodyPr wrap="square">
            <a:spAutoFit/>
          </a:bodyPr>
          <a:lstStyle/>
          <a:p>
            <a:pPr fontAlgn="auto">
              <a:spcBef>
                <a:spcPts val="0"/>
              </a:spcBef>
              <a:spcAft>
                <a:spcPts val="0"/>
              </a:spcAft>
            </a:pPr>
            <a:r>
              <a:rPr lang="en-GB" sz="1200" i="1" dirty="0" smtClean="0">
                <a:solidFill>
                  <a:prstClr val="black"/>
                </a:solidFill>
                <a:latin typeface="Calibri" panose="020F0502020204030204" pitchFamily="34" charset="0"/>
                <a:ea typeface="Calibri" panose="020F0502020204030204" pitchFamily="34" charset="0"/>
                <a:cs typeface="Arial" panose="020B0604020202020204" pitchFamily="34" charset="0"/>
              </a:rPr>
              <a:t>Figure and Table adapted from Speight et al. (2020) Operational and emerging capabilities for surface water flood forecasting</a:t>
            </a:r>
            <a:r>
              <a:rPr lang="en-GB"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 submitted to WIRES Water</a:t>
            </a:r>
            <a:endParaRPr lang="en-GB" sz="1200" dirty="0">
              <a:solidFill>
                <a:prstClr val="black"/>
              </a:solidFill>
              <a:latin typeface="Calibri" panose="020F0502020204030204"/>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48363" y="2131526"/>
            <a:ext cx="5376365" cy="472647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336" y="1340768"/>
            <a:ext cx="6480720" cy="3799205"/>
          </a:xfrm>
          <a:prstGeom prst="rect">
            <a:avLst/>
          </a:prstGeom>
        </p:spPr>
      </p:pic>
    </p:spTree>
    <p:extLst>
      <p:ext uri="{BB962C8B-B14F-4D97-AF65-F5344CB8AC3E}">
        <p14:creationId xmlns:p14="http://schemas.microsoft.com/office/powerpoint/2010/main" val="22730786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CF6A46F-80AB-49F3-8C7E-9717ED945456}" type="slidenum">
              <a:rPr lang="en-GB" altLang="en-US" smtClean="0"/>
              <a:pPr/>
              <a:t>12</a:t>
            </a:fld>
            <a:endParaRPr lang="en-GB" altLang="en-US"/>
          </a:p>
        </p:txBody>
      </p:sp>
      <p:sp>
        <p:nvSpPr>
          <p:cNvPr id="4" name="Title 3"/>
          <p:cNvSpPr>
            <a:spLocks noGrp="1"/>
          </p:cNvSpPr>
          <p:nvPr>
            <p:ph type="title"/>
          </p:nvPr>
        </p:nvSpPr>
        <p:spPr>
          <a:xfrm>
            <a:off x="191344" y="1177705"/>
            <a:ext cx="11040000" cy="828000"/>
          </a:xfrm>
        </p:spPr>
        <p:txBody>
          <a:bodyPr/>
          <a:lstStyle/>
          <a:p>
            <a:r>
              <a:rPr lang="en-GB" dirty="0"/>
              <a:t>Hydrological forecasting linked to real time </a:t>
            </a:r>
            <a:r>
              <a:rPr lang="en-GB" dirty="0" smtClean="0"/>
              <a:t/>
            </a:r>
            <a:br>
              <a:rPr lang="en-GB" dirty="0" smtClean="0"/>
            </a:br>
            <a:r>
              <a:rPr lang="en-GB" dirty="0" smtClean="0"/>
              <a:t>hydrodynamic </a:t>
            </a:r>
            <a:r>
              <a:rPr lang="en-GB" dirty="0"/>
              <a:t>simulation at the urban </a:t>
            </a:r>
            <a:r>
              <a:rPr lang="en-GB" dirty="0" smtClean="0"/>
              <a:t>scale</a:t>
            </a:r>
            <a:endParaRPr lang="en-GB"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344" y="2225596"/>
            <a:ext cx="5843746" cy="3615517"/>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2064" y="2238935"/>
            <a:ext cx="5145973" cy="3712124"/>
          </a:xfrm>
          <a:prstGeom prst="rect">
            <a:avLst/>
          </a:prstGeom>
        </p:spPr>
      </p:pic>
      <p:sp>
        <p:nvSpPr>
          <p:cNvPr id="8" name="Rectangle 7"/>
          <p:cNvSpPr/>
          <p:nvPr/>
        </p:nvSpPr>
        <p:spPr>
          <a:xfrm>
            <a:off x="164636" y="6240519"/>
            <a:ext cx="5707931" cy="461665"/>
          </a:xfrm>
          <a:prstGeom prst="rect">
            <a:avLst/>
          </a:prstGeom>
        </p:spPr>
        <p:txBody>
          <a:bodyPr wrap="square">
            <a:spAutoFit/>
          </a:bodyPr>
          <a:lstStyle/>
          <a:p>
            <a:pPr fontAlgn="auto">
              <a:spcBef>
                <a:spcPts val="0"/>
              </a:spcBef>
              <a:spcAft>
                <a:spcPts val="0"/>
              </a:spcAft>
            </a:pPr>
            <a:r>
              <a:rPr lang="en-GB" sz="1200" i="1" dirty="0" smtClean="0">
                <a:solidFill>
                  <a:prstClr val="black"/>
                </a:solidFill>
                <a:latin typeface="Calibri" panose="020F0502020204030204" pitchFamily="34" charset="0"/>
                <a:ea typeface="Calibri" panose="020F0502020204030204" pitchFamily="34" charset="0"/>
                <a:cs typeface="Arial" panose="020B0604020202020204" pitchFamily="34" charset="0"/>
              </a:rPr>
              <a:t>Figure and Table adapted from Speight et al. (2020) Operational and emerging capabilities for surface water flood forecasting</a:t>
            </a:r>
            <a:r>
              <a:rPr lang="en-GB" sz="1200" dirty="0" smtClean="0">
                <a:solidFill>
                  <a:prstClr val="black"/>
                </a:solidFill>
                <a:latin typeface="Calibri" panose="020F0502020204030204" pitchFamily="34" charset="0"/>
                <a:ea typeface="Calibri" panose="020F0502020204030204" pitchFamily="34" charset="0"/>
                <a:cs typeface="Arial" panose="020B0604020202020204" pitchFamily="34" charset="0"/>
              </a:rPr>
              <a:t>, submitted to WIRES Water</a:t>
            </a:r>
            <a:endParaRPr lang="en-GB" sz="1200" dirty="0">
              <a:solidFill>
                <a:prstClr val="black"/>
              </a:solidFill>
              <a:latin typeface="Calibri" panose="020F0502020204030204"/>
            </a:endParaRPr>
          </a:p>
        </p:txBody>
      </p:sp>
    </p:spTree>
    <p:extLst>
      <p:ext uri="{BB962C8B-B14F-4D97-AF65-F5344CB8AC3E}">
        <p14:creationId xmlns:p14="http://schemas.microsoft.com/office/powerpoint/2010/main" val="32407486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CF6A46F-80AB-49F3-8C7E-9717ED945456}" type="slidenum">
              <a:rPr lang="en-GB" altLang="en-US" smtClean="0"/>
              <a:pPr/>
              <a:t>13</a:t>
            </a:fld>
            <a:endParaRPr lang="en-GB" altLang="en-US"/>
          </a:p>
        </p:txBody>
      </p:sp>
      <p:sp>
        <p:nvSpPr>
          <p:cNvPr id="4" name="Title 3"/>
          <p:cNvSpPr>
            <a:spLocks noGrp="1"/>
          </p:cNvSpPr>
          <p:nvPr>
            <p:ph type="title"/>
          </p:nvPr>
        </p:nvSpPr>
        <p:spPr/>
        <p:txBody>
          <a:bodyPr/>
          <a:lstStyle/>
          <a:p>
            <a:r>
              <a:rPr lang="en-GB" dirty="0" smtClean="0"/>
              <a:t>My Experience</a:t>
            </a:r>
            <a:endParaRPr lang="en-GB" dirty="0"/>
          </a:p>
        </p:txBody>
      </p:sp>
      <p:sp>
        <p:nvSpPr>
          <p:cNvPr id="6" name="Content Placeholder 5"/>
          <p:cNvSpPr>
            <a:spLocks noGrp="1"/>
          </p:cNvSpPr>
          <p:nvPr>
            <p:ph idx="1"/>
          </p:nvPr>
        </p:nvSpPr>
        <p:spPr>
          <a:xfrm>
            <a:off x="566400" y="2322040"/>
            <a:ext cx="3801408" cy="3960000"/>
          </a:xfrm>
        </p:spPr>
        <p:txBody>
          <a:bodyPr/>
          <a:lstStyle/>
          <a:p>
            <a:r>
              <a:rPr lang="en-GB" dirty="0" smtClean="0"/>
              <a:t>What people really want is to know </a:t>
            </a:r>
            <a:r>
              <a:rPr lang="en-GB" b="1" dirty="0" smtClean="0"/>
              <a:t>when</a:t>
            </a:r>
            <a:r>
              <a:rPr lang="en-GB" dirty="0" smtClean="0"/>
              <a:t> and </a:t>
            </a:r>
            <a:r>
              <a:rPr lang="en-GB" b="1" dirty="0" smtClean="0"/>
              <a:t>where </a:t>
            </a:r>
            <a:r>
              <a:rPr lang="en-GB" dirty="0" smtClean="0"/>
              <a:t>impacts will occur</a:t>
            </a:r>
          </a:p>
          <a:p>
            <a:r>
              <a:rPr lang="en-GB" dirty="0" smtClean="0"/>
              <a:t>But there is a good understanding of the limitations of convective forecasting</a:t>
            </a:r>
          </a:p>
          <a:p>
            <a:r>
              <a:rPr lang="en-GB" dirty="0"/>
              <a:t>Consistency across scales</a:t>
            </a:r>
          </a:p>
          <a:p>
            <a:r>
              <a:rPr lang="en-GB" dirty="0" smtClean="0"/>
              <a:t>Less is often more</a:t>
            </a:r>
          </a:p>
        </p:txBody>
      </p:sp>
      <p:pic>
        <p:nvPicPr>
          <p:cNvPr id="1026" name="Picture 2" descr="FEWS Glasgow forecasts for afternoon of Sunday 3rd August 2014. Photographs show the conditions at the Games at this time. The risk level had been increased as we got closer to the event as the likelihood increased. There were reports of minor impacts across Glasgow over the weekend. (photo credit:  www.eveningtimes.co.uk, www.sportsjournalists.co.uk)">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40996" y="1496606"/>
            <a:ext cx="7448054" cy="5073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91944" y="6570594"/>
            <a:ext cx="6476453" cy="276999"/>
          </a:xfrm>
          <a:prstGeom prst="rect">
            <a:avLst/>
          </a:prstGeom>
          <a:noFill/>
        </p:spPr>
        <p:txBody>
          <a:bodyPr wrap="none" rtlCol="0">
            <a:spAutoFit/>
          </a:bodyPr>
          <a:lstStyle/>
          <a:p>
            <a:r>
              <a:rPr lang="en-GB" sz="1200" dirty="0" smtClean="0"/>
              <a:t>Image from HEPEX blog </a:t>
            </a:r>
            <a:r>
              <a:rPr lang="en-GB" sz="1200" dirty="0" smtClean="0">
                <a:hlinkClick r:id="rId4"/>
              </a:rPr>
              <a:t>Developing an Operational Pilot Surface Water Flood Forecasting tool </a:t>
            </a:r>
            <a:r>
              <a:rPr lang="en-GB" sz="1200" dirty="0" smtClean="0"/>
              <a:t>/</a:t>
            </a:r>
            <a:endParaRPr lang="en-GB" sz="1200" dirty="0" smtClean="0">
              <a:solidFill>
                <a:schemeClr val="tx2"/>
              </a:solidFill>
            </a:endParaRPr>
          </a:p>
        </p:txBody>
      </p:sp>
    </p:spTree>
    <p:extLst>
      <p:ext uri="{BB962C8B-B14F-4D97-AF65-F5344CB8AC3E}">
        <p14:creationId xmlns:p14="http://schemas.microsoft.com/office/powerpoint/2010/main" val="41317828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6400" y="2322040"/>
            <a:ext cx="6249680" cy="3960000"/>
          </a:xfrm>
        </p:spPr>
        <p:txBody>
          <a:bodyPr/>
          <a:lstStyle/>
          <a:p>
            <a:r>
              <a:rPr lang="en-GB" dirty="0" smtClean="0"/>
              <a:t>Convection permitting NWP has enabled the development of surface water forecasting models</a:t>
            </a:r>
          </a:p>
          <a:p>
            <a:r>
              <a:rPr lang="en-GB" dirty="0" smtClean="0"/>
              <a:t>They can not (and will not?) deliver timely and reliable food forecasts in the same way as fluvial and coastal models</a:t>
            </a:r>
          </a:p>
          <a:p>
            <a:r>
              <a:rPr lang="en-GB" dirty="0" smtClean="0"/>
              <a:t>But with a clear understanding of strengths and limitations they can be an effective tool </a:t>
            </a:r>
          </a:p>
          <a:p>
            <a:r>
              <a:rPr lang="en-GB" dirty="0" smtClean="0"/>
              <a:t>A successful SWFF model requires an interdisciplinary approach and clear communication  </a:t>
            </a:r>
          </a:p>
          <a:p>
            <a:pPr marL="0" indent="0">
              <a:buNone/>
            </a:pPr>
            <a:endParaRPr lang="en-GB" dirty="0"/>
          </a:p>
        </p:txBody>
      </p:sp>
      <p:sp>
        <p:nvSpPr>
          <p:cNvPr id="3" name="Slide Number Placeholder 2"/>
          <p:cNvSpPr>
            <a:spLocks noGrp="1"/>
          </p:cNvSpPr>
          <p:nvPr>
            <p:ph type="sldNum" sz="quarter" idx="10"/>
          </p:nvPr>
        </p:nvSpPr>
        <p:spPr/>
        <p:txBody>
          <a:bodyPr/>
          <a:lstStyle/>
          <a:p>
            <a:fld id="{DCF6A46F-80AB-49F3-8C7E-9717ED945456}" type="slidenum">
              <a:rPr lang="en-GB" altLang="en-US" smtClean="0"/>
              <a:pPr/>
              <a:t>14</a:t>
            </a:fld>
            <a:endParaRPr lang="en-GB" altLang="en-US"/>
          </a:p>
        </p:txBody>
      </p:sp>
      <p:sp>
        <p:nvSpPr>
          <p:cNvPr id="4" name="Title 3"/>
          <p:cNvSpPr>
            <a:spLocks noGrp="1"/>
          </p:cNvSpPr>
          <p:nvPr>
            <p:ph type="title"/>
          </p:nvPr>
        </p:nvSpPr>
        <p:spPr/>
        <p:txBody>
          <a:bodyPr/>
          <a:lstStyle/>
          <a:p>
            <a:r>
              <a:rPr lang="en-GB" dirty="0" smtClean="0"/>
              <a:t>Conclusions</a:t>
            </a:r>
            <a:endParaRPr lang="en-GB" dirty="0"/>
          </a:p>
        </p:txBody>
      </p:sp>
      <p:sp>
        <p:nvSpPr>
          <p:cNvPr id="5" name="Rectangle 4"/>
          <p:cNvSpPr/>
          <p:nvPr/>
        </p:nvSpPr>
        <p:spPr>
          <a:xfrm>
            <a:off x="6086400" y="6319502"/>
            <a:ext cx="5202065" cy="400110"/>
          </a:xfrm>
          <a:prstGeom prst="rect">
            <a:avLst/>
          </a:prstGeom>
        </p:spPr>
        <p:txBody>
          <a:bodyPr wrap="none">
            <a:spAutoFit/>
          </a:bodyPr>
          <a:lstStyle/>
          <a:p>
            <a:r>
              <a:rPr lang="en-GB" dirty="0">
                <a:solidFill>
                  <a:schemeClr val="accent1"/>
                </a:solidFill>
                <a:latin typeface="Arial" panose="020B0604020202020204" pitchFamily="34" charset="0"/>
                <a:cs typeface="Arial" panose="020B0604020202020204" pitchFamily="34" charset="0"/>
              </a:rPr>
              <a:t>l.j.speight@reading.ac.uk           @linda_sp8</a:t>
            </a:r>
          </a:p>
        </p:txBody>
      </p:sp>
      <p:pic>
        <p:nvPicPr>
          <p:cNvPr id="6" name="Picture 4" descr="Image result for twitter"/>
          <p:cNvPicPr>
            <a:picLocks noChangeAspect="1" noChangeArrowheads="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9480376" y="6471352"/>
            <a:ext cx="199561" cy="162044"/>
          </a:xfrm>
          <a:prstGeom prst="rect">
            <a:avLst/>
          </a:prstGeom>
          <a:noFill/>
          <a:extLst>
            <a:ext uri="{909E8E84-426E-40DD-AFC4-6F175D3DCCD1}">
              <a14:hiddenFill xmlns:a14="http://schemas.microsoft.com/office/drawing/2010/main">
                <a:solidFill>
                  <a:srgbClr val="FFFFFF"/>
                </a:solidFill>
              </a14:hiddenFill>
            </a:ext>
          </a:extLst>
        </p:spPr>
      </p:pic>
      <p:pic>
        <p:nvPicPr>
          <p:cNvPr id="8" name="5sEDM3kbj00"/>
          <p:cNvPicPr>
            <a:picLocks noRot="1" noChangeAspect="1"/>
          </p:cNvPicPr>
          <p:nvPr>
            <a:videoFile r:link="rId1"/>
          </p:nvPr>
        </p:nvPicPr>
        <p:blipFill>
          <a:blip r:embed="rId5"/>
          <a:stretch>
            <a:fillRect/>
          </a:stretch>
        </p:blipFill>
        <p:spPr>
          <a:xfrm>
            <a:off x="7613776" y="2884619"/>
            <a:ext cx="4291827" cy="2414153"/>
          </a:xfrm>
          <a:prstGeom prst="rect">
            <a:avLst/>
          </a:prstGeom>
        </p:spPr>
      </p:pic>
      <p:sp>
        <p:nvSpPr>
          <p:cNvPr id="10" name="TextBox 9"/>
          <p:cNvSpPr txBox="1"/>
          <p:nvPr/>
        </p:nvSpPr>
        <p:spPr>
          <a:xfrm>
            <a:off x="7334988" y="2348240"/>
            <a:ext cx="4849404" cy="338554"/>
          </a:xfrm>
          <a:prstGeom prst="rect">
            <a:avLst/>
          </a:prstGeom>
          <a:noFill/>
        </p:spPr>
        <p:txBody>
          <a:bodyPr wrap="none" rtlCol="0">
            <a:spAutoFit/>
          </a:bodyPr>
          <a:lstStyle/>
          <a:p>
            <a:r>
              <a:rPr lang="en-GB" sz="1600" dirty="0" smtClean="0">
                <a:solidFill>
                  <a:schemeClr val="tx2"/>
                </a:solidFill>
              </a:rPr>
              <a:t>Loughborough University </a:t>
            </a:r>
            <a:r>
              <a:rPr lang="en-GB" sz="1600" dirty="0" smtClean="0">
                <a:solidFill>
                  <a:schemeClr val="tx2"/>
                </a:solidFill>
                <a:hlinkClick r:id="rId6"/>
              </a:rPr>
              <a:t>Real Time Flood </a:t>
            </a:r>
            <a:r>
              <a:rPr lang="en-GB" sz="1600" dirty="0" err="1" smtClean="0">
                <a:solidFill>
                  <a:schemeClr val="tx2"/>
                </a:solidFill>
                <a:hlinkClick r:id="rId6"/>
              </a:rPr>
              <a:t>Nowcasts</a:t>
            </a:r>
            <a:r>
              <a:rPr lang="en-GB" sz="1600" dirty="0" smtClean="0">
                <a:hlinkClick r:id="rId6"/>
              </a:rPr>
              <a:t> </a:t>
            </a:r>
            <a:endParaRPr lang="en-GB" sz="1600" dirty="0" smtClean="0"/>
          </a:p>
        </p:txBody>
      </p:sp>
      <p:sp>
        <p:nvSpPr>
          <p:cNvPr id="12" name="Right Arrow 11"/>
          <p:cNvSpPr/>
          <p:nvPr/>
        </p:nvSpPr>
        <p:spPr>
          <a:xfrm>
            <a:off x="6904288" y="4941168"/>
            <a:ext cx="432048" cy="144016"/>
          </a:xfrm>
          <a:prstGeom prst="rightArrow">
            <a:avLst/>
          </a:prstGeom>
          <a:solidFill>
            <a:schemeClr val="accent1"/>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
        <p:nvSpPr>
          <p:cNvPr id="13" name="TextBox 12"/>
          <p:cNvSpPr txBox="1"/>
          <p:nvPr/>
        </p:nvSpPr>
        <p:spPr>
          <a:xfrm>
            <a:off x="7654235" y="5722414"/>
            <a:ext cx="1826141" cy="523220"/>
          </a:xfrm>
          <a:prstGeom prst="rect">
            <a:avLst/>
          </a:prstGeom>
          <a:noFill/>
        </p:spPr>
        <p:txBody>
          <a:bodyPr wrap="none" rtlCol="0">
            <a:spAutoFit/>
          </a:bodyPr>
          <a:lstStyle/>
          <a:p>
            <a:r>
              <a:rPr lang="en-GB" sz="2800" dirty="0" smtClean="0">
                <a:solidFill>
                  <a:schemeClr val="accent1"/>
                </a:solidFill>
                <a:latin typeface="+mn-lt"/>
              </a:rPr>
              <a:t>Thankyou!</a:t>
            </a:r>
          </a:p>
        </p:txBody>
      </p:sp>
    </p:spTree>
    <p:extLst>
      <p:ext uri="{BB962C8B-B14F-4D97-AF65-F5344CB8AC3E}">
        <p14:creationId xmlns:p14="http://schemas.microsoft.com/office/powerpoint/2010/main" val="42949517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8544272" y="2205682"/>
            <a:ext cx="3217152" cy="3537781"/>
          </a:xfrm>
        </p:spPr>
      </p:pic>
      <p:sp>
        <p:nvSpPr>
          <p:cNvPr id="4" name="Slide Number Placeholder 3"/>
          <p:cNvSpPr>
            <a:spLocks noGrp="1"/>
          </p:cNvSpPr>
          <p:nvPr>
            <p:ph type="sldNum" sz="quarter" idx="10"/>
          </p:nvPr>
        </p:nvSpPr>
        <p:spPr/>
        <p:txBody>
          <a:bodyPr/>
          <a:lstStyle/>
          <a:p>
            <a:fld id="{DCF6A46F-80AB-49F3-8C7E-9717ED945456}" type="slidenum">
              <a:rPr lang="en-GB" altLang="en-US" smtClean="0"/>
              <a:pPr/>
              <a:t>2</a:t>
            </a:fld>
            <a:endParaRPr lang="en-GB" altLang="en-US"/>
          </a:p>
        </p:txBody>
      </p:sp>
      <p:sp>
        <p:nvSpPr>
          <p:cNvPr id="6" name="Title 5"/>
          <p:cNvSpPr>
            <a:spLocks noGrp="1"/>
          </p:cNvSpPr>
          <p:nvPr>
            <p:ph type="title"/>
          </p:nvPr>
        </p:nvSpPr>
        <p:spPr/>
        <p:txBody>
          <a:bodyPr/>
          <a:lstStyle/>
          <a:p>
            <a:r>
              <a:rPr lang="en-GB" dirty="0" smtClean="0"/>
              <a:t>Who am I?</a:t>
            </a:r>
            <a:endParaRPr lang="en-GB" dirty="0"/>
          </a:p>
        </p:txBody>
      </p:sp>
      <p:sp>
        <p:nvSpPr>
          <p:cNvPr id="8" name="Content Placeholder 3"/>
          <p:cNvSpPr txBox="1">
            <a:spLocks/>
          </p:cNvSpPr>
          <p:nvPr/>
        </p:nvSpPr>
        <p:spPr>
          <a:xfrm>
            <a:off x="566400" y="2319968"/>
            <a:ext cx="7689840" cy="3951304"/>
          </a:xfrm>
          <a:prstGeom prst="rect">
            <a:avLst/>
          </a:prstGeo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r>
              <a:rPr lang="en-GB" kern="0" dirty="0" smtClean="0"/>
              <a:t>Currently a Postdoc at University of Reading</a:t>
            </a:r>
          </a:p>
          <a:p>
            <a:endParaRPr lang="en-GB" sz="800" kern="0" dirty="0"/>
          </a:p>
          <a:p>
            <a:pPr lvl="1"/>
            <a:r>
              <a:rPr lang="en-GB" sz="2000" kern="0" dirty="0" smtClean="0"/>
              <a:t>Review of surface water flood forecasting approaches from SEPA </a:t>
            </a:r>
            <a:r>
              <a:rPr lang="en-GB" sz="2000" u="sng" dirty="0" smtClean="0">
                <a:hlinkClick r:id="rId3"/>
              </a:rPr>
              <a:t>doi:10.17868/69416</a:t>
            </a:r>
            <a:endParaRPr lang="en-GB" sz="2000" u="sng" dirty="0" smtClean="0"/>
          </a:p>
          <a:p>
            <a:pPr lvl="1"/>
            <a:r>
              <a:rPr lang="en-GB" sz="2000" kern="0" dirty="0" smtClean="0"/>
              <a:t>Flooding from Intense Rainfall (</a:t>
            </a:r>
            <a:r>
              <a:rPr lang="en-GB" sz="2000" kern="0" dirty="0" smtClean="0">
                <a:hlinkClick r:id="rId4"/>
              </a:rPr>
              <a:t>FFIR</a:t>
            </a:r>
            <a:r>
              <a:rPr lang="en-GB" sz="2000" kern="0" dirty="0" smtClean="0"/>
              <a:t>) programme policy and practice review</a:t>
            </a:r>
          </a:p>
          <a:p>
            <a:pPr lvl="1"/>
            <a:endParaRPr lang="en-GB" sz="1200" kern="0" dirty="0" smtClean="0"/>
          </a:p>
          <a:p>
            <a:r>
              <a:rPr lang="en-GB" kern="0" dirty="0" smtClean="0"/>
              <a:t>Previously worked as an operational flood forecaster for the Scottish Flood Forecasting Service</a:t>
            </a:r>
          </a:p>
          <a:p>
            <a:endParaRPr lang="en-GB" sz="900" kern="0" dirty="0" smtClean="0"/>
          </a:p>
          <a:p>
            <a:pPr lvl="1"/>
            <a:r>
              <a:rPr lang="en-GB" sz="2000" kern="0" dirty="0" smtClean="0"/>
              <a:t>Developed a surface water forecasting pilot for the Commonwealth Games in Glasgow doi:</a:t>
            </a:r>
            <a:r>
              <a:rPr lang="en-GB" sz="2000" u="sng" dirty="0" smtClean="0">
                <a:hlinkClick r:id="rId5"/>
              </a:rPr>
              <a:t>10.1111/jfr3.12281</a:t>
            </a:r>
            <a:endParaRPr lang="en-GB" sz="2000" kern="0" dirty="0" smtClean="0"/>
          </a:p>
          <a:p>
            <a:pPr lvl="1"/>
            <a:endParaRPr lang="en-GB" kern="0" dirty="0"/>
          </a:p>
          <a:p>
            <a:endParaRPr lang="en-GB" kern="0" dirty="0" smtClean="0"/>
          </a:p>
          <a:p>
            <a:endParaRPr lang="en-GB" kern="0" dirty="0"/>
          </a:p>
        </p:txBody>
      </p:sp>
    </p:spTree>
    <p:extLst>
      <p:ext uri="{BB962C8B-B14F-4D97-AF65-F5344CB8AC3E}">
        <p14:creationId xmlns:p14="http://schemas.microsoft.com/office/powerpoint/2010/main" val="14935595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6400" y="2322040"/>
            <a:ext cx="6033656" cy="3960000"/>
          </a:xfrm>
        </p:spPr>
        <p:txBody>
          <a:bodyPr/>
          <a:lstStyle/>
          <a:p>
            <a:pPr marL="457200" indent="-457200">
              <a:buFont typeface="+mj-lt"/>
              <a:buAutoNum type="arabicPeriod"/>
            </a:pPr>
            <a:r>
              <a:rPr lang="en-GB" dirty="0" smtClean="0"/>
              <a:t>Closing the circle of the end-to-end forecasting chain</a:t>
            </a:r>
          </a:p>
          <a:p>
            <a:pPr marL="457200" indent="-457200">
              <a:buFont typeface="+mj-lt"/>
              <a:buAutoNum type="arabicPeriod"/>
            </a:pPr>
            <a:r>
              <a:rPr lang="en-GB" dirty="0" smtClean="0"/>
              <a:t>What do end users need from a forecast? </a:t>
            </a:r>
            <a:endParaRPr lang="en-GB" dirty="0"/>
          </a:p>
          <a:p>
            <a:pPr marL="360000" lvl="1" indent="0">
              <a:buNone/>
            </a:pPr>
            <a:r>
              <a:rPr lang="en-GB" dirty="0"/>
              <a:t>	</a:t>
            </a:r>
            <a:r>
              <a:rPr lang="en-GB" dirty="0" smtClean="0">
                <a:solidFill>
                  <a:schemeClr val="accent1"/>
                </a:solidFill>
              </a:rPr>
              <a:t>v’s</a:t>
            </a:r>
            <a:endParaRPr lang="en-GB" dirty="0">
              <a:solidFill>
                <a:schemeClr val="accent1"/>
              </a:solidFill>
            </a:endParaRPr>
          </a:p>
          <a:p>
            <a:pPr marL="457200" indent="-457200">
              <a:buFont typeface="+mj-lt"/>
              <a:buAutoNum type="arabicPeriod"/>
            </a:pPr>
            <a:r>
              <a:rPr lang="en-GB" dirty="0" smtClean="0"/>
              <a:t>What are the scientific limitations?</a:t>
            </a:r>
          </a:p>
          <a:p>
            <a:pPr marL="457200" indent="-457200">
              <a:buFont typeface="+mj-lt"/>
              <a:buAutoNum type="arabicPeriod"/>
            </a:pPr>
            <a:r>
              <a:rPr lang="en-GB" dirty="0" smtClean="0"/>
              <a:t>Approaches to operational surface water flood forecasting</a:t>
            </a:r>
          </a:p>
          <a:p>
            <a:endParaRPr lang="en-GB" dirty="0" smtClean="0"/>
          </a:p>
          <a:p>
            <a:endParaRPr lang="en-GB" dirty="0" smtClean="0"/>
          </a:p>
          <a:p>
            <a:endParaRPr lang="en-GB" dirty="0"/>
          </a:p>
        </p:txBody>
      </p:sp>
      <p:sp>
        <p:nvSpPr>
          <p:cNvPr id="3" name="Slide Number Placeholder 2"/>
          <p:cNvSpPr>
            <a:spLocks noGrp="1"/>
          </p:cNvSpPr>
          <p:nvPr>
            <p:ph type="sldNum" sz="quarter" idx="10"/>
          </p:nvPr>
        </p:nvSpPr>
        <p:spPr/>
        <p:txBody>
          <a:bodyPr/>
          <a:lstStyle/>
          <a:p>
            <a:fld id="{DCF6A46F-80AB-49F3-8C7E-9717ED945456}" type="slidenum">
              <a:rPr lang="en-GB" altLang="en-US" smtClean="0"/>
              <a:pPr/>
              <a:t>3</a:t>
            </a:fld>
            <a:endParaRPr lang="en-GB" altLang="en-US"/>
          </a:p>
        </p:txBody>
      </p:sp>
      <p:sp>
        <p:nvSpPr>
          <p:cNvPr id="4" name="Title 3"/>
          <p:cNvSpPr>
            <a:spLocks noGrp="1"/>
          </p:cNvSpPr>
          <p:nvPr>
            <p:ph type="title"/>
          </p:nvPr>
        </p:nvSpPr>
        <p:spPr/>
        <p:txBody>
          <a:bodyPr/>
          <a:lstStyle/>
          <a:p>
            <a:r>
              <a:rPr lang="en-GB" dirty="0" smtClean="0"/>
              <a:t>Forecasts that lead to action </a:t>
            </a:r>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88088" y="2492896"/>
            <a:ext cx="5105898" cy="2868441"/>
          </a:xfrm>
          <a:prstGeom prst="rect">
            <a:avLst/>
          </a:prstGeom>
        </p:spPr>
      </p:pic>
      <p:sp>
        <p:nvSpPr>
          <p:cNvPr id="6" name="Rectangle 5"/>
          <p:cNvSpPr/>
          <p:nvPr/>
        </p:nvSpPr>
        <p:spPr>
          <a:xfrm>
            <a:off x="9120336" y="5445224"/>
            <a:ext cx="3287688" cy="307777"/>
          </a:xfrm>
          <a:prstGeom prst="rect">
            <a:avLst/>
          </a:prstGeom>
        </p:spPr>
        <p:txBody>
          <a:bodyPr wrap="square">
            <a:spAutoFit/>
          </a:bodyPr>
          <a:lstStyle/>
          <a:p>
            <a:pPr lvl="0" fontAlgn="auto">
              <a:spcBef>
                <a:spcPts val="0"/>
              </a:spcBef>
              <a:spcAft>
                <a:spcPts val="0"/>
              </a:spcAft>
            </a:pPr>
            <a:r>
              <a:rPr lang="en-GB" sz="1400" i="1" dirty="0" err="1" smtClean="0">
                <a:solidFill>
                  <a:prstClr val="black"/>
                </a:solidFill>
                <a:latin typeface="Calibri" panose="020F0502020204030204" pitchFamily="34" charset="0"/>
                <a:ea typeface="Calibri" panose="020F0502020204030204" pitchFamily="34" charset="0"/>
                <a:cs typeface="Arial" panose="020B0604020202020204" pitchFamily="34" charset="0"/>
              </a:rPr>
              <a:t>Coverack</a:t>
            </a:r>
            <a:r>
              <a:rPr lang="en-GB" sz="1400" i="1" dirty="0" smtClean="0">
                <a:solidFill>
                  <a:prstClr val="black"/>
                </a:solidFill>
                <a:latin typeface="Calibri" panose="020F0502020204030204" pitchFamily="34" charset="0"/>
                <a:ea typeface="Calibri" panose="020F0502020204030204" pitchFamily="34" charset="0"/>
                <a:cs typeface="Arial" panose="020B0604020202020204" pitchFamily="34" charset="0"/>
              </a:rPr>
              <a:t> floods July 2017 (Source </a:t>
            </a:r>
            <a:r>
              <a:rPr lang="en-GB" sz="1400" i="1" dirty="0" smtClean="0">
                <a:solidFill>
                  <a:prstClr val="black"/>
                </a:solidFill>
                <a:latin typeface="Calibri" panose="020F0502020204030204" pitchFamily="34" charset="0"/>
                <a:ea typeface="Calibri" panose="020F0502020204030204" pitchFamily="34" charset="0"/>
                <a:cs typeface="Arial" panose="020B0604020202020204" pitchFamily="34" charset="0"/>
                <a:hlinkClick r:id="rId3"/>
              </a:rPr>
              <a:t>ITV</a:t>
            </a:r>
            <a:r>
              <a:rPr lang="en-GB" sz="1400" i="1" dirty="0" smtClean="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GB" sz="1400" dirty="0">
              <a:solidFill>
                <a:prstClr val="black"/>
              </a:solidFill>
              <a:latin typeface="Calibri" panose="020F0502020204030204"/>
            </a:endParaRPr>
          </a:p>
        </p:txBody>
      </p:sp>
      <p:sp>
        <p:nvSpPr>
          <p:cNvPr id="7" name="TextBox 6"/>
          <p:cNvSpPr txBox="1"/>
          <p:nvPr/>
        </p:nvSpPr>
        <p:spPr>
          <a:xfrm>
            <a:off x="2711624" y="6165304"/>
            <a:ext cx="4471096" cy="400110"/>
          </a:xfrm>
          <a:prstGeom prst="rect">
            <a:avLst/>
          </a:prstGeom>
          <a:noFill/>
        </p:spPr>
        <p:txBody>
          <a:bodyPr wrap="none" rtlCol="0">
            <a:spAutoFit/>
          </a:bodyPr>
          <a:lstStyle/>
          <a:p>
            <a:r>
              <a:rPr lang="en-GB" dirty="0" smtClean="0">
                <a:solidFill>
                  <a:schemeClr val="tx2"/>
                </a:solidFill>
                <a:latin typeface="Arial" panose="020B0604020202020204" pitchFamily="34" charset="0"/>
                <a:cs typeface="Arial" panose="020B0604020202020204" pitchFamily="34" charset="0"/>
              </a:rPr>
              <a:t>Note: Surface water or flash flooding?</a:t>
            </a:r>
          </a:p>
        </p:txBody>
      </p:sp>
    </p:spTree>
    <p:extLst>
      <p:ext uri="{BB962C8B-B14F-4D97-AF65-F5344CB8AC3E}">
        <p14:creationId xmlns:p14="http://schemas.microsoft.com/office/powerpoint/2010/main" val="8992965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29606" y="2924944"/>
            <a:ext cx="11039475" cy="3018372"/>
          </a:xfrm>
        </p:spPr>
      </p:pic>
      <p:sp>
        <p:nvSpPr>
          <p:cNvPr id="3" name="Slide Number Placeholder 2"/>
          <p:cNvSpPr>
            <a:spLocks noGrp="1"/>
          </p:cNvSpPr>
          <p:nvPr>
            <p:ph type="sldNum" sz="quarter" idx="10"/>
          </p:nvPr>
        </p:nvSpPr>
        <p:spPr>
          <a:xfrm>
            <a:off x="10710916" y="6576238"/>
            <a:ext cx="901700" cy="252000"/>
          </a:xfrm>
        </p:spPr>
        <p:txBody>
          <a:bodyPr/>
          <a:lstStyle/>
          <a:p>
            <a:fld id="{DCF6A46F-80AB-49F3-8C7E-9717ED945456}" type="slidenum">
              <a:rPr lang="en-GB" altLang="en-US" smtClean="0"/>
              <a:pPr/>
              <a:t>4</a:t>
            </a:fld>
            <a:endParaRPr lang="en-GB" altLang="en-US"/>
          </a:p>
        </p:txBody>
      </p:sp>
      <p:sp>
        <p:nvSpPr>
          <p:cNvPr id="4" name="Title 3"/>
          <p:cNvSpPr>
            <a:spLocks noGrp="1"/>
          </p:cNvSpPr>
          <p:nvPr>
            <p:ph type="title"/>
          </p:nvPr>
        </p:nvSpPr>
        <p:spPr/>
        <p:txBody>
          <a:bodyPr/>
          <a:lstStyle/>
          <a:p>
            <a:r>
              <a:rPr lang="en-GB" dirty="0" smtClean="0"/>
              <a:t>End-to-End flood forecasting chain</a:t>
            </a:r>
            <a:endParaRPr lang="en-GB" dirty="0"/>
          </a:p>
        </p:txBody>
      </p:sp>
      <p:sp>
        <p:nvSpPr>
          <p:cNvPr id="7" name="Rectangle 6"/>
          <p:cNvSpPr/>
          <p:nvPr/>
        </p:nvSpPr>
        <p:spPr>
          <a:xfrm>
            <a:off x="5742174" y="6065110"/>
            <a:ext cx="6096000" cy="523220"/>
          </a:xfrm>
          <a:prstGeom prst="rect">
            <a:avLst/>
          </a:prstGeom>
        </p:spPr>
        <p:txBody>
          <a:bodyPr>
            <a:spAutoFit/>
          </a:bodyPr>
          <a:lstStyle/>
          <a:p>
            <a:pPr lvl="0" fontAlgn="auto">
              <a:spcBef>
                <a:spcPts val="0"/>
              </a:spcBef>
              <a:spcAft>
                <a:spcPts val="0"/>
              </a:spcAft>
            </a:pPr>
            <a:r>
              <a:rPr lang="en-GB" sz="1400" i="1" dirty="0">
                <a:solidFill>
                  <a:prstClr val="black"/>
                </a:solidFill>
                <a:latin typeface="Calibri" panose="020F0502020204030204" pitchFamily="34" charset="0"/>
                <a:ea typeface="Calibri" panose="020F0502020204030204" pitchFamily="34" charset="0"/>
                <a:cs typeface="Arial" panose="020B0604020202020204" pitchFamily="34" charset="0"/>
              </a:rPr>
              <a:t>Figure </a:t>
            </a:r>
            <a:r>
              <a:rPr lang="en-GB" sz="1400" i="1" dirty="0" smtClean="0">
                <a:solidFill>
                  <a:prstClr val="black"/>
                </a:solidFill>
                <a:latin typeface="Calibri" panose="020F0502020204030204" pitchFamily="34" charset="0"/>
                <a:ea typeface="Calibri" panose="020F0502020204030204" pitchFamily="34" charset="0"/>
                <a:cs typeface="Arial" panose="020B0604020202020204" pitchFamily="34" charset="0"/>
              </a:rPr>
              <a:t>adapted </a:t>
            </a:r>
            <a:r>
              <a:rPr lang="en-GB" sz="1400" i="1" dirty="0">
                <a:solidFill>
                  <a:prstClr val="black"/>
                </a:solidFill>
                <a:latin typeface="Calibri" panose="020F0502020204030204" pitchFamily="34" charset="0"/>
                <a:ea typeface="Calibri" panose="020F0502020204030204" pitchFamily="34" charset="0"/>
                <a:cs typeface="Arial" panose="020B0604020202020204" pitchFamily="34" charset="0"/>
              </a:rPr>
              <a:t>from Speight et al. (2020) Operational and emerging capabilities for surface water flood forecasting</a:t>
            </a:r>
            <a:r>
              <a:rPr lang="en-GB" sz="1400" dirty="0">
                <a:solidFill>
                  <a:prstClr val="black"/>
                </a:solidFill>
                <a:latin typeface="Calibri" panose="020F0502020204030204" pitchFamily="34" charset="0"/>
                <a:ea typeface="Calibri" panose="020F0502020204030204" pitchFamily="34" charset="0"/>
                <a:cs typeface="Arial" panose="020B0604020202020204" pitchFamily="34" charset="0"/>
              </a:rPr>
              <a:t>, submitted to WIRES Water</a:t>
            </a:r>
            <a:endParaRPr lang="en-GB" sz="1400" dirty="0">
              <a:solidFill>
                <a:prstClr val="black"/>
              </a:solidFill>
              <a:latin typeface="Calibri" panose="020F0502020204030204"/>
            </a:endParaRPr>
          </a:p>
        </p:txBody>
      </p:sp>
      <p:sp>
        <p:nvSpPr>
          <p:cNvPr id="14" name="Curved Left Arrow 13"/>
          <p:cNvSpPr/>
          <p:nvPr/>
        </p:nvSpPr>
        <p:spPr>
          <a:xfrm rot="16200000">
            <a:off x="5886190" y="347518"/>
            <a:ext cx="792088" cy="5400600"/>
          </a:xfrm>
          <a:prstGeom prst="curvedLeftArrow">
            <a:avLst>
              <a:gd name="adj1" fmla="val 10472"/>
              <a:gd name="adj2" fmla="val 50000"/>
              <a:gd name="adj3" fmla="val 11946"/>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15" name="Curved Left Arrow 14"/>
          <p:cNvSpPr/>
          <p:nvPr/>
        </p:nvSpPr>
        <p:spPr>
          <a:xfrm rot="16839640">
            <a:off x="2856574" y="1344101"/>
            <a:ext cx="832968" cy="3407431"/>
          </a:xfrm>
          <a:prstGeom prst="curvedLeftArrow">
            <a:avLst>
              <a:gd name="adj1" fmla="val 10472"/>
              <a:gd name="adj2" fmla="val 50000"/>
              <a:gd name="adj3" fmla="val 11946"/>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16" name="Curved Left Arrow 15"/>
          <p:cNvSpPr/>
          <p:nvPr/>
        </p:nvSpPr>
        <p:spPr>
          <a:xfrm rot="5751324">
            <a:off x="7177863" y="2612097"/>
            <a:ext cx="1029736" cy="6379037"/>
          </a:xfrm>
          <a:prstGeom prst="curvedLeftArrow">
            <a:avLst>
              <a:gd name="adj1" fmla="val 10472"/>
              <a:gd name="adj2" fmla="val 50000"/>
              <a:gd name="adj3" fmla="val 11946"/>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17" name="Curved Left Arrow 16"/>
          <p:cNvSpPr/>
          <p:nvPr/>
        </p:nvSpPr>
        <p:spPr>
          <a:xfrm rot="16837741">
            <a:off x="9989863" y="2029589"/>
            <a:ext cx="765447" cy="2379701"/>
          </a:xfrm>
          <a:prstGeom prst="curvedLeftArrow">
            <a:avLst>
              <a:gd name="adj1" fmla="val 10472"/>
              <a:gd name="adj2" fmla="val 50000"/>
              <a:gd name="adj3" fmla="val 11946"/>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18" name="Curved Left Arrow 17"/>
          <p:cNvSpPr/>
          <p:nvPr/>
        </p:nvSpPr>
        <p:spPr>
          <a:xfrm rot="18021729" flipH="1">
            <a:off x="1205592" y="3215338"/>
            <a:ext cx="1166860" cy="3435748"/>
          </a:xfrm>
          <a:prstGeom prst="curvedLeftArrow">
            <a:avLst>
              <a:gd name="adj1" fmla="val 10472"/>
              <a:gd name="adj2" fmla="val 50000"/>
              <a:gd name="adj3" fmla="val 11946"/>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20" name="Curved Left Arrow 19"/>
          <p:cNvSpPr/>
          <p:nvPr/>
        </p:nvSpPr>
        <p:spPr>
          <a:xfrm rot="14893353" flipH="1">
            <a:off x="2855269" y="3677029"/>
            <a:ext cx="367950" cy="1754849"/>
          </a:xfrm>
          <a:prstGeom prst="curvedLeftArrow">
            <a:avLst>
              <a:gd name="adj1" fmla="val 10472"/>
              <a:gd name="adj2" fmla="val 50000"/>
              <a:gd name="adj3" fmla="val 11946"/>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21" name="Curved Left Arrow 20"/>
          <p:cNvSpPr/>
          <p:nvPr/>
        </p:nvSpPr>
        <p:spPr>
          <a:xfrm rot="21216864">
            <a:off x="11202221" y="4207023"/>
            <a:ext cx="417853" cy="1075795"/>
          </a:xfrm>
          <a:prstGeom prst="curvedLeftArrow">
            <a:avLst>
              <a:gd name="adj1" fmla="val 10472"/>
              <a:gd name="adj2" fmla="val 50000"/>
              <a:gd name="adj3" fmla="val 11946"/>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22" name="TextBox 21"/>
          <p:cNvSpPr txBox="1"/>
          <p:nvPr/>
        </p:nvSpPr>
        <p:spPr>
          <a:xfrm>
            <a:off x="5589270" y="2988781"/>
            <a:ext cx="2103461" cy="400110"/>
          </a:xfrm>
          <a:prstGeom prst="rect">
            <a:avLst/>
          </a:prstGeom>
          <a:noFill/>
        </p:spPr>
        <p:txBody>
          <a:bodyPr wrap="none" rtlCol="0">
            <a:spAutoFit/>
          </a:bodyPr>
          <a:lstStyle/>
          <a:p>
            <a:r>
              <a:rPr lang="en-GB" dirty="0" smtClean="0">
                <a:solidFill>
                  <a:schemeClr val="accent1"/>
                </a:solidFill>
                <a:latin typeface="+mn-lt"/>
              </a:rPr>
              <a:t>Post processing?</a:t>
            </a:r>
          </a:p>
        </p:txBody>
      </p:sp>
      <p:sp>
        <p:nvSpPr>
          <p:cNvPr id="2" name="Left Arrow 1"/>
          <p:cNvSpPr/>
          <p:nvPr/>
        </p:nvSpPr>
        <p:spPr>
          <a:xfrm rot="897308">
            <a:off x="5181254" y="4689106"/>
            <a:ext cx="5022953" cy="263974"/>
          </a:xfrm>
          <a:prstGeom prst="leftArrow">
            <a:avLst/>
          </a:prstGeom>
          <a:solidFill>
            <a:schemeClr val="accent6"/>
          </a:solidFill>
          <a:ln w="38100">
            <a:solidFill>
              <a:schemeClr val="accent6"/>
            </a:solidFill>
          </a:ln>
        </p:spPr>
        <p:txBody>
          <a:bodyPr wrap="squar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12402653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0" grpId="0" animBg="1"/>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screen">
            <a:biLevel thresh="75000"/>
            <a:extLst>
              <a:ext uri="{28A0092B-C50C-407E-A947-70E740481C1C}">
                <a14:useLocalDpi xmlns:a14="http://schemas.microsoft.com/office/drawing/2010/main"/>
              </a:ext>
            </a:extLst>
          </a:blip>
          <a:stretch>
            <a:fillRect/>
          </a:stretch>
        </p:blipFill>
        <p:spPr>
          <a:xfrm>
            <a:off x="6034514" y="3292316"/>
            <a:ext cx="1043738" cy="1412578"/>
          </a:xfrm>
        </p:spPr>
      </p:pic>
      <p:sp>
        <p:nvSpPr>
          <p:cNvPr id="3" name="Slide Number Placeholder 2"/>
          <p:cNvSpPr>
            <a:spLocks noGrp="1"/>
          </p:cNvSpPr>
          <p:nvPr>
            <p:ph type="sldNum" sz="quarter" idx="10"/>
          </p:nvPr>
        </p:nvSpPr>
        <p:spPr/>
        <p:txBody>
          <a:bodyPr/>
          <a:lstStyle/>
          <a:p>
            <a:fld id="{DCF6A46F-80AB-49F3-8C7E-9717ED945456}" type="slidenum">
              <a:rPr lang="en-GB" altLang="en-US" smtClean="0"/>
              <a:pPr/>
              <a:t>5</a:t>
            </a:fld>
            <a:endParaRPr lang="en-GB" altLang="en-US"/>
          </a:p>
        </p:txBody>
      </p:sp>
      <p:sp>
        <p:nvSpPr>
          <p:cNvPr id="4" name="Title 3"/>
          <p:cNvSpPr>
            <a:spLocks noGrp="1"/>
          </p:cNvSpPr>
          <p:nvPr>
            <p:ph type="title"/>
          </p:nvPr>
        </p:nvSpPr>
        <p:spPr/>
        <p:txBody>
          <a:bodyPr/>
          <a:lstStyle/>
          <a:p>
            <a:r>
              <a:rPr lang="en-GB" dirty="0" smtClean="0"/>
              <a:t>Closing the circle</a:t>
            </a:r>
            <a:endParaRPr lang="en-GB" dirty="0"/>
          </a:p>
        </p:txBody>
      </p:sp>
      <p:sp>
        <p:nvSpPr>
          <p:cNvPr id="7" name="Rounded Rectangular Callout 6"/>
          <p:cNvSpPr/>
          <p:nvPr/>
        </p:nvSpPr>
        <p:spPr>
          <a:xfrm>
            <a:off x="267381" y="2567642"/>
            <a:ext cx="5148348" cy="1582207"/>
          </a:xfrm>
          <a:prstGeom prst="wedgeRoundRectCallout">
            <a:avLst>
              <a:gd name="adj1" fmla="val 56818"/>
              <a:gd name="adj2" fmla="val 48052"/>
              <a:gd name="adj3" fmla="val 16667"/>
            </a:avLst>
          </a:prstGeom>
          <a:solidFill>
            <a:srgbClr val="D2002E">
              <a:alpha val="10196"/>
            </a:srgbClr>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8" name="Rectangle 7"/>
          <p:cNvSpPr/>
          <p:nvPr/>
        </p:nvSpPr>
        <p:spPr>
          <a:xfrm>
            <a:off x="394023" y="2635470"/>
            <a:ext cx="5103435" cy="1446550"/>
          </a:xfrm>
          <a:prstGeom prst="rect">
            <a:avLst/>
          </a:prstGeom>
        </p:spPr>
        <p:txBody>
          <a:bodyPr wrap="square">
            <a:spAutoFit/>
          </a:bodyPr>
          <a:lstStyle/>
          <a:p>
            <a:r>
              <a:rPr lang="en-GB" sz="1800" dirty="0">
                <a:solidFill>
                  <a:srgbClr val="000000"/>
                </a:solidFill>
                <a:latin typeface="Effra" panose="020B0604020202020204" charset="0"/>
              </a:rPr>
              <a:t>“Where meteorologists and hydrologists have worked together on the FFIR programme they have started to close the gaps in understanding between disciplines”</a:t>
            </a:r>
          </a:p>
          <a:p>
            <a:r>
              <a:rPr lang="en-GB" sz="1600" b="1" dirty="0">
                <a:solidFill>
                  <a:srgbClr val="000000"/>
                </a:solidFill>
                <a:latin typeface="Effra" panose="020B0604020202020204" charset="0"/>
              </a:rPr>
              <a:t>Rob Thompson, University of Reading</a:t>
            </a:r>
            <a:endParaRPr lang="en-GB" sz="1800" dirty="0"/>
          </a:p>
        </p:txBody>
      </p:sp>
      <p:pic>
        <p:nvPicPr>
          <p:cNvPr id="10" name="Picture 9"/>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7670640" y="1182325"/>
            <a:ext cx="3935760" cy="4830252"/>
          </a:xfrm>
          <a:prstGeom prst="rect">
            <a:avLst/>
          </a:prstGeom>
        </p:spPr>
      </p:pic>
      <p:sp>
        <p:nvSpPr>
          <p:cNvPr id="11" name="Content Placeholder 3"/>
          <p:cNvSpPr txBox="1">
            <a:spLocks/>
          </p:cNvSpPr>
          <p:nvPr/>
        </p:nvSpPr>
        <p:spPr>
          <a:xfrm>
            <a:off x="162654" y="4788087"/>
            <a:ext cx="7219575" cy="3951304"/>
          </a:xfrm>
          <a:prstGeom prst="rect">
            <a:avLst/>
          </a:prstGeo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pPr marL="0" indent="0">
              <a:buNone/>
            </a:pPr>
            <a:r>
              <a:rPr lang="en-GB" sz="1600" kern="0" dirty="0" smtClean="0"/>
              <a:t>These are some comments from the Flooding from Intense Rainfall review. </a:t>
            </a:r>
          </a:p>
          <a:p>
            <a:pPr marL="0" indent="0">
              <a:buNone/>
            </a:pPr>
            <a:r>
              <a:rPr lang="en-GB" sz="1600" kern="0" dirty="0" smtClean="0"/>
              <a:t>For more details see:</a:t>
            </a:r>
          </a:p>
          <a:p>
            <a:r>
              <a:rPr lang="en-GB" sz="1600" kern="0" dirty="0" smtClean="0"/>
              <a:t>Programme Research Summaries –  </a:t>
            </a:r>
            <a:r>
              <a:rPr lang="en-GB" sz="1600" kern="0" dirty="0" smtClean="0">
                <a:hlinkClick r:id="rId4"/>
              </a:rPr>
              <a:t>http</a:t>
            </a:r>
            <a:r>
              <a:rPr lang="en-GB" sz="1600" kern="0" dirty="0">
                <a:hlinkClick r:id="rId4"/>
              </a:rPr>
              <a:t>://</a:t>
            </a:r>
            <a:r>
              <a:rPr lang="en-GB" sz="1600" kern="0" dirty="0" smtClean="0">
                <a:hlinkClick r:id="rId4"/>
              </a:rPr>
              <a:t>blogs.reading.ac.uk/flooding/files/2013/11/Flooding-From-Intense-Rainfall-Summaries.pdf</a:t>
            </a:r>
            <a:endParaRPr lang="en-GB" sz="1600" kern="0" dirty="0" smtClean="0"/>
          </a:p>
          <a:p>
            <a:endParaRPr lang="en-GB" kern="0" dirty="0" smtClean="0"/>
          </a:p>
          <a:p>
            <a:endParaRPr lang="en-GB" kern="0" dirty="0"/>
          </a:p>
        </p:txBody>
      </p:sp>
      <p:sp>
        <p:nvSpPr>
          <p:cNvPr id="13" name="Rectangle 12"/>
          <p:cNvSpPr/>
          <p:nvPr/>
        </p:nvSpPr>
        <p:spPr>
          <a:xfrm>
            <a:off x="63220" y="6178964"/>
            <a:ext cx="11606400" cy="584775"/>
          </a:xfrm>
          <a:prstGeom prst="rect">
            <a:avLst/>
          </a:prstGeom>
        </p:spPr>
        <p:txBody>
          <a:bodyPr wrap="square">
            <a:spAutoFit/>
          </a:bodyPr>
          <a:lstStyle/>
          <a:p>
            <a:pPr marL="285750" lvl="0" indent="-285750">
              <a:buFont typeface="Arial" panose="020B0604020202020204" pitchFamily="34" charset="0"/>
              <a:buChar char="•"/>
            </a:pPr>
            <a:r>
              <a:rPr lang="en-GB" sz="1600" kern="0" dirty="0">
                <a:latin typeface="Arial" panose="020B0604020202020204" pitchFamily="34" charset="0"/>
                <a:cs typeface="Arial" panose="020B0604020202020204" pitchFamily="34" charset="0"/>
              </a:rPr>
              <a:t>Overvie</a:t>
            </a:r>
            <a:r>
              <a:rPr lang="en-GB" sz="1600" kern="0" dirty="0">
                <a:solidFill>
                  <a:srgbClr val="000000"/>
                </a:solidFill>
                <a:latin typeface="Arial" panose="020B0604020202020204" pitchFamily="34" charset="0"/>
                <a:cs typeface="Arial" panose="020B0604020202020204" pitchFamily="34" charset="0"/>
              </a:rPr>
              <a:t>w paper – </a:t>
            </a:r>
            <a:r>
              <a:rPr lang="en-GB" sz="1600" dirty="0">
                <a:solidFill>
                  <a:srgbClr val="000000"/>
                </a:solidFill>
                <a:latin typeface="Arial" panose="020B0604020202020204" pitchFamily="34" charset="0"/>
                <a:cs typeface="Arial" panose="020B0604020202020204" pitchFamily="34" charset="0"/>
              </a:rPr>
              <a:t>Flack et al (2019). Recommendations for Improving Integration in National End-to-End Flood Forecasting Systems: An Overview of the FFIR (Flooding From Intense Rainfall) Programme. Water 11(4), 725. </a:t>
            </a:r>
            <a:r>
              <a:rPr lang="en-GB" sz="1600" u="sng" dirty="0" err="1">
                <a:solidFill>
                  <a:srgbClr val="000000"/>
                </a:solidFill>
                <a:latin typeface="Arial" panose="020B0604020202020204" pitchFamily="34" charset="0"/>
                <a:cs typeface="Arial" panose="020B0604020202020204" pitchFamily="34" charset="0"/>
              </a:rPr>
              <a:t>doi</a:t>
            </a:r>
            <a:r>
              <a:rPr lang="en-GB" sz="1600" u="sng" dirty="0">
                <a:solidFill>
                  <a:srgbClr val="000000"/>
                </a:solidFill>
                <a:latin typeface="Arial" panose="020B0604020202020204" pitchFamily="34" charset="0"/>
                <a:cs typeface="Arial" panose="020B0604020202020204" pitchFamily="34" charset="0"/>
              </a:rPr>
              <a:t>: </a:t>
            </a:r>
            <a:r>
              <a:rPr lang="en-GB" sz="1600" u="sng" dirty="0">
                <a:solidFill>
                  <a:srgbClr val="000000"/>
                </a:solidFill>
                <a:latin typeface="Arial" panose="020B0604020202020204" pitchFamily="34" charset="0"/>
                <a:cs typeface="Arial" panose="020B0604020202020204" pitchFamily="34" charset="0"/>
                <a:hlinkClick r:id="rId5"/>
              </a:rPr>
              <a:t>10.3390/w11040725</a:t>
            </a:r>
            <a:endParaRPr lang="en-GB" sz="16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947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6400" y="2322040"/>
            <a:ext cx="6753736" cy="3960000"/>
          </a:xfrm>
        </p:spPr>
        <p:txBody>
          <a:bodyPr/>
          <a:lstStyle/>
          <a:p>
            <a:pPr lvl="0"/>
            <a:r>
              <a:rPr lang="en-GB" dirty="0" smtClean="0"/>
              <a:t>Time for proactive preparation. 6–24 hour </a:t>
            </a:r>
            <a:r>
              <a:rPr lang="en-GB" dirty="0"/>
              <a:t>lead </a:t>
            </a:r>
            <a:r>
              <a:rPr lang="en-GB" dirty="0" smtClean="0"/>
              <a:t>time; ideally 12 hours but some </a:t>
            </a:r>
            <a:r>
              <a:rPr lang="en-GB" dirty="0"/>
              <a:t>organisations such as the emergency services were happy with </a:t>
            </a:r>
            <a:r>
              <a:rPr lang="en-GB" dirty="0" smtClean="0"/>
              <a:t>1-2 hours </a:t>
            </a:r>
            <a:endParaRPr lang="en-GB" dirty="0"/>
          </a:p>
          <a:p>
            <a:pPr lvl="0"/>
            <a:r>
              <a:rPr lang="en-GB" dirty="0"/>
              <a:t>To provide guidance on event timings, specific </a:t>
            </a:r>
            <a:r>
              <a:rPr lang="en-GB" dirty="0" smtClean="0"/>
              <a:t>locations </a:t>
            </a:r>
            <a:r>
              <a:rPr lang="en-GB" dirty="0"/>
              <a:t>and possible impacts and </a:t>
            </a:r>
            <a:r>
              <a:rPr lang="en-GB" dirty="0" smtClean="0"/>
              <a:t>severity</a:t>
            </a:r>
            <a:endParaRPr lang="en-GB" dirty="0"/>
          </a:p>
          <a:p>
            <a:pPr lvl="0"/>
            <a:r>
              <a:rPr lang="en-GB" dirty="0"/>
              <a:t>To include </a:t>
            </a:r>
            <a:r>
              <a:rPr lang="en-GB" dirty="0" smtClean="0"/>
              <a:t>low </a:t>
            </a:r>
            <a:r>
              <a:rPr lang="en-GB" dirty="0"/>
              <a:t>likelihood but high impact events to enable proactive low regret actions to be taken </a:t>
            </a:r>
          </a:p>
          <a:p>
            <a:pPr lvl="0"/>
            <a:r>
              <a:rPr lang="en-GB" dirty="0"/>
              <a:t>To communicate a stand-down </a:t>
            </a:r>
            <a:r>
              <a:rPr lang="en-GB" dirty="0" smtClean="0"/>
              <a:t>message</a:t>
            </a:r>
          </a:p>
          <a:p>
            <a:pPr lvl="0"/>
            <a:endParaRPr lang="en-GB" sz="1100" dirty="0"/>
          </a:p>
          <a:p>
            <a:pPr marL="0" indent="0" algn="r">
              <a:buNone/>
            </a:pPr>
            <a:r>
              <a:rPr lang="en-GB" sz="1600" dirty="0" smtClean="0"/>
              <a:t>Findings from Speight </a:t>
            </a:r>
            <a:r>
              <a:rPr lang="en-GB" sz="1600" i="1" dirty="0" smtClean="0"/>
              <a:t>et al </a:t>
            </a:r>
            <a:r>
              <a:rPr lang="en-GB" sz="1600" dirty="0" smtClean="0"/>
              <a:t>(2018) and Rabb </a:t>
            </a:r>
            <a:r>
              <a:rPr lang="en-GB" sz="1600" i="1" dirty="0" smtClean="0"/>
              <a:t>et al </a:t>
            </a:r>
            <a:r>
              <a:rPr lang="en-GB" sz="1600" dirty="0" smtClean="0"/>
              <a:t>(2019) </a:t>
            </a:r>
            <a:endParaRPr lang="en-GB" sz="1600" dirty="0"/>
          </a:p>
        </p:txBody>
      </p:sp>
      <p:sp>
        <p:nvSpPr>
          <p:cNvPr id="3" name="Slide Number Placeholder 2"/>
          <p:cNvSpPr>
            <a:spLocks noGrp="1"/>
          </p:cNvSpPr>
          <p:nvPr>
            <p:ph type="sldNum" sz="quarter" idx="10"/>
          </p:nvPr>
        </p:nvSpPr>
        <p:spPr/>
        <p:txBody>
          <a:bodyPr/>
          <a:lstStyle/>
          <a:p>
            <a:fld id="{DCF6A46F-80AB-49F3-8C7E-9717ED945456}" type="slidenum">
              <a:rPr lang="en-GB" altLang="en-US" smtClean="0"/>
              <a:pPr/>
              <a:t>6</a:t>
            </a:fld>
            <a:endParaRPr lang="en-GB" altLang="en-US"/>
          </a:p>
        </p:txBody>
      </p:sp>
      <p:sp>
        <p:nvSpPr>
          <p:cNvPr id="4" name="Title 3"/>
          <p:cNvSpPr>
            <a:spLocks noGrp="1"/>
          </p:cNvSpPr>
          <p:nvPr>
            <p:ph type="title"/>
          </p:nvPr>
        </p:nvSpPr>
        <p:spPr/>
        <p:txBody>
          <a:bodyPr/>
          <a:lstStyle/>
          <a:p>
            <a:r>
              <a:rPr lang="en-GB" dirty="0" smtClean="0"/>
              <a:t>What do end users want from a surface water </a:t>
            </a:r>
            <a:br>
              <a:rPr lang="en-GB" dirty="0" smtClean="0"/>
            </a:br>
            <a:r>
              <a:rPr lang="en-GB" dirty="0" smtClean="0"/>
              <a:t>flood forecast?</a:t>
            </a:r>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3347" y="1783595"/>
            <a:ext cx="2945904" cy="2209428"/>
          </a:xfrm>
          <a:prstGeom prst="rect">
            <a:avLst/>
          </a:prstGeom>
        </p:spPr>
      </p:pic>
      <p:sp>
        <p:nvSpPr>
          <p:cNvPr id="8" name="TextBox 7"/>
          <p:cNvSpPr txBox="1"/>
          <p:nvPr/>
        </p:nvSpPr>
        <p:spPr>
          <a:xfrm>
            <a:off x="10401601" y="3704076"/>
            <a:ext cx="1462260" cy="276999"/>
          </a:xfrm>
          <a:prstGeom prst="rect">
            <a:avLst/>
          </a:prstGeom>
          <a:solidFill>
            <a:srgbClr val="FFFFFF">
              <a:alpha val="25098"/>
            </a:srgbClr>
          </a:solidFill>
        </p:spPr>
        <p:txBody>
          <a:bodyPr wrap="none" rtlCol="0">
            <a:spAutoFit/>
          </a:bodyPr>
          <a:lstStyle/>
          <a:p>
            <a:r>
              <a:rPr lang="en-GB" sz="1200" dirty="0" smtClean="0">
                <a:solidFill>
                  <a:schemeClr val="bg1"/>
                </a:solidFill>
                <a:latin typeface="+mn-lt"/>
                <a:hlinkClick r:id="rId4"/>
              </a:rPr>
              <a:t>Clear trash screens</a:t>
            </a:r>
            <a:endParaRPr lang="en-GB" sz="1200" dirty="0" smtClean="0">
              <a:solidFill>
                <a:schemeClr val="bg1"/>
              </a:solidFill>
              <a:latin typeface="+mn-lt"/>
            </a:endParaRP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6023" y="3664337"/>
            <a:ext cx="3114648" cy="1748356"/>
          </a:xfrm>
          <a:prstGeom prst="rect">
            <a:avLst/>
          </a:prstGeom>
        </p:spPr>
      </p:pic>
      <p:sp>
        <p:nvSpPr>
          <p:cNvPr id="9" name="TextBox 8"/>
          <p:cNvSpPr txBox="1"/>
          <p:nvPr/>
        </p:nvSpPr>
        <p:spPr>
          <a:xfrm>
            <a:off x="7305843" y="5122358"/>
            <a:ext cx="1694695" cy="276999"/>
          </a:xfrm>
          <a:prstGeom prst="rect">
            <a:avLst/>
          </a:prstGeom>
          <a:solidFill>
            <a:srgbClr val="FFFFFF">
              <a:alpha val="25098"/>
            </a:srgbClr>
          </a:solidFill>
        </p:spPr>
        <p:txBody>
          <a:bodyPr wrap="none" rtlCol="0">
            <a:spAutoFit/>
          </a:bodyPr>
          <a:lstStyle/>
          <a:p>
            <a:r>
              <a:rPr lang="en-GB" sz="1200" dirty="0" smtClean="0">
                <a:solidFill>
                  <a:schemeClr val="tx2"/>
                </a:solidFill>
                <a:latin typeface="+mn-lt"/>
                <a:hlinkClick r:id="rId6"/>
              </a:rPr>
              <a:t>Install flood protection</a:t>
            </a:r>
            <a:endParaRPr lang="en-GB" sz="1200" dirty="0" smtClean="0">
              <a:solidFill>
                <a:schemeClr val="tx2"/>
              </a:solidFill>
              <a:latin typeface="+mn-lt"/>
            </a:endParaRPr>
          </a:p>
        </p:txBody>
      </p:sp>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99883" y="4739771"/>
            <a:ext cx="2992117" cy="2118229"/>
          </a:xfrm>
          <a:prstGeom prst="rect">
            <a:avLst/>
          </a:prstGeom>
        </p:spPr>
      </p:pic>
      <p:sp>
        <p:nvSpPr>
          <p:cNvPr id="10" name="TextBox 9"/>
          <p:cNvSpPr txBox="1"/>
          <p:nvPr/>
        </p:nvSpPr>
        <p:spPr>
          <a:xfrm>
            <a:off x="10553410" y="6572826"/>
            <a:ext cx="1638590" cy="276999"/>
          </a:xfrm>
          <a:prstGeom prst="rect">
            <a:avLst/>
          </a:prstGeom>
          <a:solidFill>
            <a:srgbClr val="FFFFFF">
              <a:alpha val="25098"/>
            </a:srgbClr>
          </a:solidFill>
        </p:spPr>
        <p:txBody>
          <a:bodyPr wrap="none" rtlCol="0">
            <a:spAutoFit/>
          </a:bodyPr>
          <a:lstStyle/>
          <a:p>
            <a:r>
              <a:rPr lang="en-GB" sz="1200" dirty="0" smtClean="0">
                <a:solidFill>
                  <a:schemeClr val="tx2"/>
                </a:solidFill>
                <a:latin typeface="+mn-lt"/>
                <a:hlinkClick r:id="rId8"/>
              </a:rPr>
              <a:t>Set up incident rooms</a:t>
            </a:r>
            <a:endParaRPr lang="en-GB" sz="1200" dirty="0" smtClean="0">
              <a:solidFill>
                <a:schemeClr val="tx2"/>
              </a:solidFill>
              <a:latin typeface="+mn-lt"/>
            </a:endParaRPr>
          </a:p>
        </p:txBody>
      </p:sp>
    </p:spTree>
    <p:extLst>
      <p:ext uri="{BB962C8B-B14F-4D97-AF65-F5344CB8AC3E}">
        <p14:creationId xmlns:p14="http://schemas.microsoft.com/office/powerpoint/2010/main" val="16522512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6400" y="2492896"/>
            <a:ext cx="6969760" cy="3789144"/>
          </a:xfrm>
        </p:spPr>
        <p:txBody>
          <a:bodyPr/>
          <a:lstStyle/>
          <a:p>
            <a:r>
              <a:rPr lang="en-GB"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High </a:t>
            </a: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uncertainties </a:t>
            </a:r>
            <a:r>
              <a:rPr lang="en-GB" dirty="0">
                <a:latin typeface="Calibri" panose="020F0502020204030204" pitchFamily="34" charset="0"/>
                <a:ea typeface="Calibri" panose="020F0502020204030204" pitchFamily="34" charset="0"/>
                <a:cs typeface="Times New Roman" panose="02020603050405020304" pitchFamily="18" charset="0"/>
              </a:rPr>
              <a:t>around predicting the location, timing and impact of what are typically </a:t>
            </a: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localised </a:t>
            </a:r>
            <a:r>
              <a:rPr lang="en-GB"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events</a:t>
            </a:r>
          </a:p>
          <a:p>
            <a:endParaRPr lang="en-GB" sz="1000"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endParaRPr lang="en-GB"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endParaRPr lang="en-GB" dirty="0" smtClean="0">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Slide Number Placeholder 2"/>
          <p:cNvSpPr>
            <a:spLocks noGrp="1"/>
          </p:cNvSpPr>
          <p:nvPr>
            <p:ph type="sldNum" sz="quarter" idx="10"/>
          </p:nvPr>
        </p:nvSpPr>
        <p:spPr/>
        <p:txBody>
          <a:bodyPr/>
          <a:lstStyle/>
          <a:p>
            <a:fld id="{DCF6A46F-80AB-49F3-8C7E-9717ED945456}" type="slidenum">
              <a:rPr lang="en-GB" altLang="en-US" smtClean="0"/>
              <a:pPr/>
              <a:t>7</a:t>
            </a:fld>
            <a:endParaRPr lang="en-GB" altLang="en-US"/>
          </a:p>
        </p:txBody>
      </p:sp>
      <p:sp>
        <p:nvSpPr>
          <p:cNvPr id="4" name="Title 3"/>
          <p:cNvSpPr>
            <a:spLocks noGrp="1"/>
          </p:cNvSpPr>
          <p:nvPr>
            <p:ph type="title"/>
          </p:nvPr>
        </p:nvSpPr>
        <p:spPr/>
        <p:txBody>
          <a:bodyPr/>
          <a:lstStyle/>
          <a:p>
            <a:r>
              <a:rPr lang="en-GB" dirty="0" smtClean="0"/>
              <a:t>What is feasible?</a:t>
            </a:r>
            <a:endParaRPr lang="en-GB" dirty="0"/>
          </a:p>
        </p:txBody>
      </p:sp>
      <p:sp>
        <p:nvSpPr>
          <p:cNvPr id="5" name="Right Arrow 4"/>
          <p:cNvSpPr/>
          <p:nvPr/>
        </p:nvSpPr>
        <p:spPr>
          <a:xfrm>
            <a:off x="1150653" y="3903844"/>
            <a:ext cx="360040" cy="216024"/>
          </a:xfrm>
          <a:prstGeom prst="rightArrow">
            <a:avLst/>
          </a:prstGeom>
          <a:solidFill>
            <a:schemeClr val="accent1"/>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
        <p:nvSpPr>
          <p:cNvPr id="6" name="Content Placeholder 1"/>
          <p:cNvSpPr txBox="1">
            <a:spLocks/>
          </p:cNvSpPr>
          <p:nvPr/>
        </p:nvSpPr>
        <p:spPr bwMode="auto">
          <a:xfrm>
            <a:off x="1847528" y="3356992"/>
            <a:ext cx="11040000" cy="378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pPr marL="0" indent="0">
              <a:buNone/>
            </a:pPr>
            <a:endParaRPr lang="en-GB" b="1" kern="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kern="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Probabilistic forecasts </a:t>
            </a:r>
            <a:r>
              <a:rPr lang="en-GB" kern="0" dirty="0" smtClean="0">
                <a:latin typeface="Calibri" panose="020F0502020204030204" pitchFamily="34" charset="0"/>
                <a:ea typeface="Calibri" panose="020F0502020204030204" pitchFamily="34" charset="0"/>
                <a:cs typeface="Times New Roman" panose="02020603050405020304" pitchFamily="18" charset="0"/>
              </a:rPr>
              <a:t>essential</a:t>
            </a:r>
          </a:p>
          <a:p>
            <a:pPr marL="0" indent="0">
              <a:buNone/>
            </a:pPr>
            <a:r>
              <a:rPr lang="en-GB" b="1" kern="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Impact</a:t>
            </a:r>
            <a:r>
              <a:rPr lang="en-GB" kern="0" dirty="0" smtClean="0">
                <a:latin typeface="Calibri" panose="020F0502020204030204" pitchFamily="34" charset="0"/>
                <a:ea typeface="Calibri" panose="020F0502020204030204" pitchFamily="34" charset="0"/>
                <a:cs typeface="Times New Roman" panose="02020603050405020304" pitchFamily="18" charset="0"/>
              </a:rPr>
              <a:t> based forecasts help communication</a:t>
            </a:r>
          </a:p>
          <a:p>
            <a:endParaRPr lang="en-GB" kern="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charset="0"/>
              <a:buNone/>
            </a:pPr>
            <a:r>
              <a:rPr lang="en-GB" b="1" kern="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endParaRPr lang="en-GB" kern="0" dirty="0" smtClean="0">
              <a:latin typeface="Calibri" panose="020F0502020204030204" pitchFamily="34" charset="0"/>
              <a:ea typeface="Calibri" panose="020F0502020204030204" pitchFamily="34" charset="0"/>
              <a:cs typeface="Times New Roman" panose="02020603050405020304" pitchFamily="18" charset="0"/>
            </a:endParaRPr>
          </a:p>
          <a:p>
            <a:endParaRPr lang="en-GB" kern="0"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16780" y="1113084"/>
            <a:ext cx="3863662" cy="3312368"/>
          </a:xfrm>
          <a:prstGeom prst="rect">
            <a:avLst/>
          </a:prstGeom>
        </p:spPr>
      </p:pic>
      <p:sp>
        <p:nvSpPr>
          <p:cNvPr id="10" name="Right Arrow 9"/>
          <p:cNvSpPr/>
          <p:nvPr/>
        </p:nvSpPr>
        <p:spPr>
          <a:xfrm>
            <a:off x="1173858" y="4364136"/>
            <a:ext cx="360040" cy="216024"/>
          </a:xfrm>
          <a:prstGeom prst="rightArrow">
            <a:avLst/>
          </a:prstGeom>
          <a:solidFill>
            <a:schemeClr val="accent1"/>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
        <p:nvSpPr>
          <p:cNvPr id="11" name="TextBox 10"/>
          <p:cNvSpPr txBox="1"/>
          <p:nvPr/>
        </p:nvSpPr>
        <p:spPr>
          <a:xfrm>
            <a:off x="7778975" y="6485019"/>
            <a:ext cx="4339650" cy="338554"/>
          </a:xfrm>
          <a:prstGeom prst="rect">
            <a:avLst/>
          </a:prstGeom>
          <a:noFill/>
        </p:spPr>
        <p:txBody>
          <a:bodyPr wrap="none" rtlCol="0">
            <a:spAutoFit/>
          </a:bodyPr>
          <a:lstStyle/>
          <a:p>
            <a:r>
              <a:rPr lang="en-GB" sz="1600" dirty="0" smtClean="0">
                <a:solidFill>
                  <a:schemeClr val="tx2"/>
                </a:solidFill>
                <a:latin typeface="+mn-lt"/>
              </a:rPr>
              <a:t>Met Office Weather Warning from August 2020</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54963" y="1804499"/>
            <a:ext cx="3863662" cy="4680520"/>
          </a:xfrm>
          <a:prstGeom prst="rect">
            <a:avLst/>
          </a:prstGeom>
        </p:spPr>
      </p:pic>
      <p:sp>
        <p:nvSpPr>
          <p:cNvPr id="12" name="Content Placeholder 1"/>
          <p:cNvSpPr txBox="1">
            <a:spLocks/>
          </p:cNvSpPr>
          <p:nvPr/>
        </p:nvSpPr>
        <p:spPr bwMode="auto">
          <a:xfrm>
            <a:off x="563428" y="3513851"/>
            <a:ext cx="6969760" cy="378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endParaRPr lang="en-GB" sz="1000" b="1" kern="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endParaRPr lang="en-GB" b="1" kern="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endParaRPr lang="en-GB" kern="0" dirty="0" smtClean="0">
              <a:latin typeface="Calibri" panose="020F0502020204030204" pitchFamily="34" charset="0"/>
              <a:ea typeface="Calibri" panose="020F0502020204030204" pitchFamily="34" charset="0"/>
              <a:cs typeface="Times New Roman" panose="02020603050405020304" pitchFamily="18" charset="0"/>
            </a:endParaRPr>
          </a:p>
          <a:p>
            <a:endParaRPr lang="en-GB" kern="0" dirty="0" smtClean="0">
              <a:latin typeface="Calibri" panose="020F0502020204030204" pitchFamily="34" charset="0"/>
              <a:ea typeface="Calibri" panose="020F0502020204030204" pitchFamily="34" charset="0"/>
              <a:cs typeface="Times New Roman" panose="02020603050405020304" pitchFamily="18" charset="0"/>
            </a:endParaRPr>
          </a:p>
          <a:p>
            <a:r>
              <a:rPr lang="en-GB" kern="0" dirty="0" smtClean="0">
                <a:latin typeface="Calibri" panose="020F0502020204030204" pitchFamily="34" charset="0"/>
                <a:ea typeface="Calibri" panose="020F0502020204030204" pitchFamily="34" charset="0"/>
                <a:cs typeface="Times New Roman" panose="02020603050405020304" pitchFamily="18" charset="0"/>
              </a:rPr>
              <a:t>Real time flood modelling at the limits of computational ability</a:t>
            </a:r>
          </a:p>
          <a:p>
            <a:r>
              <a:rPr lang="en-GB" kern="0" dirty="0" smtClean="0">
                <a:latin typeface="Calibri" panose="020F0502020204030204" pitchFamily="34" charset="0"/>
                <a:ea typeface="Calibri" panose="020F0502020204030204" pitchFamily="34" charset="0"/>
                <a:cs typeface="Times New Roman" panose="02020603050405020304" pitchFamily="18" charset="0"/>
              </a:rPr>
              <a:t>Staff resource to interpret and communicate is high</a:t>
            </a:r>
          </a:p>
          <a:p>
            <a:endParaRPr lang="en-GB" kern="0" dirty="0" smtClean="0">
              <a:latin typeface="Calibri" panose="020F0502020204030204" pitchFamily="34" charset="0"/>
              <a:ea typeface="Calibri" panose="020F0502020204030204" pitchFamily="34" charset="0"/>
              <a:cs typeface="Times New Roman" panose="02020603050405020304" pitchFamily="18" charset="0"/>
            </a:endParaRPr>
          </a:p>
          <a:p>
            <a:endParaRPr lang="en-GB" kern="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charset="0"/>
              <a:buNone/>
            </a:pPr>
            <a:r>
              <a:rPr lang="en-GB" b="1" kern="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endParaRPr lang="en-GB" kern="0" dirty="0" smtClean="0">
              <a:latin typeface="Calibri" panose="020F0502020204030204" pitchFamily="34" charset="0"/>
              <a:ea typeface="Calibri" panose="020F0502020204030204" pitchFamily="34" charset="0"/>
              <a:cs typeface="Times New Roman" panose="02020603050405020304" pitchFamily="18" charset="0"/>
            </a:endParaRPr>
          </a:p>
          <a:p>
            <a:endParaRPr lang="en-GB" kern="0" dirty="0"/>
          </a:p>
        </p:txBody>
      </p:sp>
    </p:spTree>
    <p:extLst>
      <p:ext uri="{BB962C8B-B14F-4D97-AF65-F5344CB8AC3E}">
        <p14:creationId xmlns:p14="http://schemas.microsoft.com/office/powerpoint/2010/main" val="2044514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Different approaches have developed as decision-makers have different requirements from a flood forecasting </a:t>
            </a:r>
            <a:r>
              <a:rPr lang="en-GB" dirty="0" smtClean="0">
                <a:latin typeface="Calibri" panose="020F0502020204030204" pitchFamily="34" charset="0"/>
                <a:ea typeface="Calibri" panose="020F0502020204030204" pitchFamily="34" charset="0"/>
                <a:cs typeface="Times New Roman" panose="02020603050405020304" pitchFamily="18" charset="0"/>
              </a:rPr>
              <a:t>system </a:t>
            </a:r>
          </a:p>
          <a:p>
            <a:r>
              <a:rPr lang="en-GB" dirty="0" smtClean="0">
                <a:latin typeface="Calibri" panose="020F0502020204030204" pitchFamily="34" charset="0"/>
                <a:ea typeface="Calibri" panose="020F0502020204030204" pitchFamily="34" charset="0"/>
                <a:cs typeface="Times New Roman" panose="02020603050405020304" pitchFamily="18" charset="0"/>
              </a:rPr>
              <a:t>The </a:t>
            </a:r>
            <a:r>
              <a:rPr lang="en-GB" dirty="0">
                <a:latin typeface="Calibri" panose="020F0502020204030204" pitchFamily="34" charset="0"/>
                <a:ea typeface="Calibri" panose="020F0502020204030204" pitchFamily="34" charset="0"/>
                <a:cs typeface="Times New Roman" panose="02020603050405020304" pitchFamily="18" charset="0"/>
              </a:rPr>
              <a:t>actions they take may require different lead times to activate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r>
              <a:rPr lang="en-GB" dirty="0" smtClean="0">
                <a:latin typeface="Calibri" panose="020F0502020204030204" pitchFamily="34" charset="0"/>
                <a:ea typeface="Calibri" panose="020F0502020204030204" pitchFamily="34" charset="0"/>
                <a:cs typeface="Times New Roman" panose="02020603050405020304" pitchFamily="18" charset="0"/>
              </a:rPr>
              <a:t>they </a:t>
            </a:r>
            <a:r>
              <a:rPr lang="en-GB" dirty="0">
                <a:latin typeface="Calibri" panose="020F0502020204030204" pitchFamily="34" charset="0"/>
                <a:ea typeface="Calibri" panose="020F0502020204030204" pitchFamily="34" charset="0"/>
                <a:cs typeface="Times New Roman" panose="02020603050405020304" pitchFamily="18" charset="0"/>
              </a:rPr>
              <a:t>may be willing to accept different levels of </a:t>
            </a:r>
            <a:r>
              <a:rPr lang="en-GB" dirty="0" smtClean="0">
                <a:latin typeface="Calibri" panose="020F0502020204030204" pitchFamily="34" charset="0"/>
                <a:ea typeface="Calibri" panose="020F0502020204030204" pitchFamily="34" charset="0"/>
                <a:cs typeface="Times New Roman" panose="02020603050405020304" pitchFamily="18" charset="0"/>
              </a:rPr>
              <a:t>risk </a:t>
            </a:r>
          </a:p>
          <a:p>
            <a:r>
              <a:rPr lang="en-GB" dirty="0" smtClean="0">
                <a:latin typeface="Calibri" panose="020F0502020204030204" pitchFamily="34" charset="0"/>
                <a:ea typeface="Calibri" panose="020F0502020204030204" pitchFamily="34" charset="0"/>
                <a:cs typeface="Times New Roman" panose="02020603050405020304" pitchFamily="18" charset="0"/>
              </a:rPr>
              <a:t>Decisions </a:t>
            </a:r>
            <a:r>
              <a:rPr lang="en-GB" dirty="0">
                <a:latin typeface="Calibri" panose="020F0502020204030204" pitchFamily="34" charset="0"/>
                <a:ea typeface="Calibri" panose="020F0502020204030204" pitchFamily="34" charset="0"/>
                <a:cs typeface="Times New Roman" panose="02020603050405020304" pitchFamily="18" charset="0"/>
              </a:rPr>
              <a:t>need to be made around appropriate modelling scales, available computational ability, integration with existing systems and available staff support </a:t>
            </a:r>
            <a:r>
              <a:rPr lang="en-GB" dirty="0" smtClean="0">
                <a:latin typeface="Calibri" panose="020F0502020204030204" pitchFamily="34" charset="0"/>
                <a:ea typeface="Calibri" panose="020F0502020204030204" pitchFamily="34" charset="0"/>
                <a:cs typeface="Times New Roman" panose="02020603050405020304" pitchFamily="18" charset="0"/>
              </a:rPr>
              <a:t>time </a:t>
            </a:r>
          </a:p>
          <a:p>
            <a:pPr marL="0" indent="0" algn="ctr">
              <a:buNone/>
            </a:pPr>
            <a:endParaRPr lang="en-GB"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GB"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There </a:t>
            </a:r>
            <a:r>
              <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is not a one size fits all </a:t>
            </a:r>
            <a:r>
              <a:rPr lang="en-GB"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solution  </a:t>
            </a:r>
            <a:endParaRPr lang="en-GB"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Slide Number Placeholder 2"/>
          <p:cNvSpPr>
            <a:spLocks noGrp="1"/>
          </p:cNvSpPr>
          <p:nvPr>
            <p:ph type="sldNum" sz="quarter" idx="10"/>
          </p:nvPr>
        </p:nvSpPr>
        <p:spPr/>
        <p:txBody>
          <a:bodyPr/>
          <a:lstStyle/>
          <a:p>
            <a:fld id="{DCF6A46F-80AB-49F3-8C7E-9717ED945456}" type="slidenum">
              <a:rPr lang="en-GB" altLang="en-US" smtClean="0"/>
              <a:pPr/>
              <a:t>8</a:t>
            </a:fld>
            <a:endParaRPr lang="en-GB" altLang="en-US"/>
          </a:p>
        </p:txBody>
      </p:sp>
      <p:sp>
        <p:nvSpPr>
          <p:cNvPr id="4" name="Title 3"/>
          <p:cNvSpPr>
            <a:spLocks noGrp="1"/>
          </p:cNvSpPr>
          <p:nvPr>
            <p:ph type="title"/>
          </p:nvPr>
        </p:nvSpPr>
        <p:spPr/>
        <p:txBody>
          <a:bodyPr/>
          <a:lstStyle/>
          <a:p>
            <a:r>
              <a:rPr lang="en-GB" dirty="0" smtClean="0"/>
              <a:t>Approaches </a:t>
            </a:r>
            <a:endParaRPr lang="en-GB" dirty="0"/>
          </a:p>
        </p:txBody>
      </p:sp>
    </p:spTree>
    <p:extLst>
      <p:ext uri="{BB962C8B-B14F-4D97-AF65-F5344CB8AC3E}">
        <p14:creationId xmlns:p14="http://schemas.microsoft.com/office/powerpoint/2010/main" val="32504346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CF6A46F-80AB-49F3-8C7E-9717ED945456}" type="slidenum">
              <a:rPr lang="en-GB" altLang="en-US" smtClean="0"/>
              <a:pPr/>
              <a:t>9</a:t>
            </a:fld>
            <a:endParaRPr lang="en-GB" altLang="en-US"/>
          </a:p>
        </p:txBody>
      </p:sp>
      <p:sp>
        <p:nvSpPr>
          <p:cNvPr id="4" name="Title 3"/>
          <p:cNvSpPr>
            <a:spLocks noGrp="1"/>
          </p:cNvSpPr>
          <p:nvPr>
            <p:ph type="title"/>
          </p:nvPr>
        </p:nvSpPr>
        <p:spPr>
          <a:xfrm>
            <a:off x="566402" y="1196752"/>
            <a:ext cx="11040000" cy="828000"/>
          </a:xfrm>
        </p:spPr>
        <p:txBody>
          <a:bodyPr/>
          <a:lstStyle/>
          <a:p>
            <a:r>
              <a:rPr lang="en-GB" dirty="0" smtClean="0"/>
              <a:t>Reviewing approaches to SWFF for SEPA</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1344" y="2409315"/>
            <a:ext cx="8563710" cy="3703728"/>
          </a:xfrm>
          <a:prstGeom prst="rect">
            <a:avLst/>
          </a:prstGeom>
        </p:spPr>
      </p:pic>
      <p:sp>
        <p:nvSpPr>
          <p:cNvPr id="6" name="Rectangle 5"/>
          <p:cNvSpPr/>
          <p:nvPr/>
        </p:nvSpPr>
        <p:spPr>
          <a:xfrm>
            <a:off x="6312024" y="5786333"/>
            <a:ext cx="6096000" cy="523220"/>
          </a:xfrm>
          <a:prstGeom prst="rect">
            <a:avLst/>
          </a:prstGeom>
        </p:spPr>
        <p:txBody>
          <a:bodyPr>
            <a:spAutoFit/>
          </a:bodyPr>
          <a:lstStyle/>
          <a:p>
            <a:pPr lvl="0" fontAlgn="auto">
              <a:spcBef>
                <a:spcPts val="0"/>
              </a:spcBef>
              <a:spcAft>
                <a:spcPts val="0"/>
              </a:spcAft>
            </a:pPr>
            <a:r>
              <a:rPr lang="en-GB" sz="1400" i="1" dirty="0">
                <a:solidFill>
                  <a:prstClr val="black"/>
                </a:solidFill>
                <a:latin typeface="Calibri" panose="020F0502020204030204" pitchFamily="34" charset="0"/>
                <a:ea typeface="Calibri" panose="020F0502020204030204" pitchFamily="34" charset="0"/>
                <a:cs typeface="Arial" panose="020B0604020202020204" pitchFamily="34" charset="0"/>
              </a:rPr>
              <a:t>Figure </a:t>
            </a:r>
            <a:r>
              <a:rPr lang="en-GB" sz="1400" i="1" dirty="0" smtClean="0">
                <a:solidFill>
                  <a:prstClr val="black"/>
                </a:solidFill>
                <a:latin typeface="Calibri" panose="020F0502020204030204" pitchFamily="34" charset="0"/>
                <a:ea typeface="Calibri" panose="020F0502020204030204" pitchFamily="34" charset="0"/>
                <a:cs typeface="Arial" panose="020B0604020202020204" pitchFamily="34" charset="0"/>
              </a:rPr>
              <a:t>from </a:t>
            </a:r>
            <a:r>
              <a:rPr lang="en-GB" sz="1400" i="1" dirty="0">
                <a:solidFill>
                  <a:prstClr val="black"/>
                </a:solidFill>
                <a:latin typeface="Calibri" panose="020F0502020204030204" pitchFamily="34" charset="0"/>
                <a:ea typeface="Calibri" panose="020F0502020204030204" pitchFamily="34" charset="0"/>
                <a:cs typeface="Arial" panose="020B0604020202020204" pitchFamily="34" charset="0"/>
              </a:rPr>
              <a:t>Speight et al. (2020) Operational and emerging capabilities for surface water flood forecasting</a:t>
            </a:r>
            <a:r>
              <a:rPr lang="en-GB" sz="1400" dirty="0">
                <a:solidFill>
                  <a:prstClr val="black"/>
                </a:solidFill>
                <a:latin typeface="Calibri" panose="020F0502020204030204" pitchFamily="34" charset="0"/>
                <a:ea typeface="Calibri" panose="020F0502020204030204" pitchFamily="34" charset="0"/>
                <a:cs typeface="Arial" panose="020B0604020202020204" pitchFamily="34" charset="0"/>
              </a:rPr>
              <a:t>, submitted to WIRES Water</a:t>
            </a:r>
            <a:endParaRPr lang="en-GB" sz="1400" dirty="0">
              <a:solidFill>
                <a:prstClr val="black"/>
              </a:solidFill>
              <a:latin typeface="Calibri" panose="020F0502020204030204"/>
            </a:endParaRPr>
          </a:p>
        </p:txBody>
      </p:sp>
      <p:grpSp>
        <p:nvGrpSpPr>
          <p:cNvPr id="2" name="Group 1"/>
          <p:cNvGrpSpPr/>
          <p:nvPr/>
        </p:nvGrpSpPr>
        <p:grpSpPr>
          <a:xfrm>
            <a:off x="1047952" y="97987"/>
            <a:ext cx="6351680" cy="1221129"/>
            <a:chOff x="1047952" y="97987"/>
            <a:chExt cx="6351680" cy="1221129"/>
          </a:xfrm>
        </p:grpSpPr>
        <p:sp>
          <p:nvSpPr>
            <p:cNvPr id="7" name="Cloud Callout 6"/>
            <p:cNvSpPr/>
            <p:nvPr/>
          </p:nvSpPr>
          <p:spPr>
            <a:xfrm>
              <a:off x="1047952" y="97987"/>
              <a:ext cx="6351680" cy="1221129"/>
            </a:xfrm>
            <a:prstGeom prst="cloudCallout">
              <a:avLst>
                <a:gd name="adj1" fmla="val 51754"/>
                <a:gd name="adj2" fmla="val 4524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559496" y="333063"/>
              <a:ext cx="4896544" cy="750975"/>
            </a:xfrm>
            <a:prstGeom prst="rect">
              <a:avLst/>
            </a:prstGeom>
          </p:spPr>
          <p:txBody>
            <a:bodyPr wrap="square">
              <a:spAutoFit/>
            </a:bodyPr>
            <a:lstStyle/>
            <a:p>
              <a:pPr algn="ctr">
                <a:lnSpc>
                  <a:spcPct val="107000"/>
                </a:lnSpc>
                <a:spcAft>
                  <a:spcPts val="450"/>
                </a:spcAft>
              </a:pPr>
              <a:r>
                <a:rPr lang="en-GB" sz="105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“What should we know about if we want to improve surface water flood forecasting?”</a:t>
              </a:r>
            </a:p>
          </p:txBody>
        </p:sp>
      </p:grpSp>
      <p:sp>
        <p:nvSpPr>
          <p:cNvPr id="9" name="Content Placeholder 1"/>
          <p:cNvSpPr>
            <a:spLocks noGrp="1"/>
          </p:cNvSpPr>
          <p:nvPr>
            <p:ph idx="1"/>
          </p:nvPr>
        </p:nvSpPr>
        <p:spPr>
          <a:xfrm>
            <a:off x="8913848" y="2880405"/>
            <a:ext cx="3278152" cy="3960000"/>
          </a:xfrm>
        </p:spPr>
        <p:txBody>
          <a:bodyPr/>
          <a:lstStyle/>
          <a:p>
            <a:r>
              <a:rPr lang="en-GB" dirty="0" smtClean="0"/>
              <a:t>The full report to SEPA is available here </a:t>
            </a:r>
            <a:r>
              <a:rPr lang="en-GB" dirty="0">
                <a:latin typeface="Calibri" panose="020F0502020204030204" pitchFamily="34" charset="0"/>
                <a:ea typeface="Calibri" panose="020F0502020204030204" pitchFamily="34" charset="0"/>
                <a:cs typeface="Times New Roman" panose="02020603050405020304" pitchFamily="18" charset="0"/>
                <a:hlinkClick r:id="rId4"/>
              </a:rPr>
              <a:t>https://doi.org/10.17868/69416</a:t>
            </a:r>
            <a:endParaRPr lang="en-GB" dirty="0"/>
          </a:p>
        </p:txBody>
      </p:sp>
    </p:spTree>
    <p:extLst>
      <p:ext uri="{BB962C8B-B14F-4D97-AF65-F5344CB8AC3E}">
        <p14:creationId xmlns:p14="http://schemas.microsoft.com/office/powerpoint/2010/main" val="40490356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UoR Theme">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alPEP presentation_LS" id="{C915146B-8670-479F-B0A2-90240F51378A}" vid="{EB19B267-5147-4E6B-AD4B-8BFC257F7249}"/>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alPEP presentation_LS" id="{C915146B-8670-479F-B0A2-90240F51378A}" vid="{7775CB96-DE8A-4787-8DAE-F9A8D2386A6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RealPEP presentation_LS</Template>
  <TotalTime>3</TotalTime>
  <Words>845</Words>
  <Application>Microsoft Office PowerPoint</Application>
  <PresentationFormat>Widescreen</PresentationFormat>
  <Paragraphs>130</Paragraphs>
  <Slides>14</Slides>
  <Notes>4</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Effra</vt:lpstr>
      <vt:lpstr>Arial Bold</vt:lpstr>
      <vt:lpstr>Symbol</vt:lpstr>
      <vt:lpstr>Calibri</vt:lpstr>
      <vt:lpstr>Times New Roman</vt:lpstr>
      <vt:lpstr>UoR Theme</vt:lpstr>
      <vt:lpstr>1_UoR Theme off-white background</vt:lpstr>
      <vt:lpstr>Turning convective forecasts into flood warnings that lead to action</vt:lpstr>
      <vt:lpstr>Who am I?</vt:lpstr>
      <vt:lpstr>Forecasts that lead to action </vt:lpstr>
      <vt:lpstr>End-to-End flood forecasting chain</vt:lpstr>
      <vt:lpstr>Closing the circle</vt:lpstr>
      <vt:lpstr>What do end users want from a surface water  flood forecast?</vt:lpstr>
      <vt:lpstr>What is feasible?</vt:lpstr>
      <vt:lpstr>Approaches </vt:lpstr>
      <vt:lpstr>Reviewing approaches to SWFF for SEPA</vt:lpstr>
      <vt:lpstr>Empirically based rainfall scenarios</vt:lpstr>
      <vt:lpstr>Pre-simulated impact scenarios</vt:lpstr>
      <vt:lpstr>Hydrological forecasting linked to real time  hydrodynamic simulation at the urban scale</vt:lpstr>
      <vt:lpstr>My Experience</vt:lpstr>
      <vt:lpstr>Conclusions</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convective forecasts into flood warnings that lead to action</dc:title>
  <dc:creator>Linda Barton</dc:creator>
  <cp:lastModifiedBy>Linda Barton</cp:lastModifiedBy>
  <cp:revision>2</cp:revision>
  <cp:lastPrinted>2006-09-19T14:59:33Z</cp:lastPrinted>
  <dcterms:created xsi:type="dcterms:W3CDTF">2020-10-08T08:28:30Z</dcterms:created>
  <dcterms:modified xsi:type="dcterms:W3CDTF">2020-10-08T08:32:21Z</dcterms:modified>
</cp:coreProperties>
</file>