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25"/>
  </p:notesMasterIdLst>
  <p:handoutMasterIdLst>
    <p:handoutMasterId r:id="rId26"/>
  </p:handoutMasterIdLst>
  <p:sldIdLst>
    <p:sldId id="260" r:id="rId5"/>
    <p:sldId id="257" r:id="rId6"/>
    <p:sldId id="262" r:id="rId7"/>
    <p:sldId id="263" r:id="rId8"/>
    <p:sldId id="279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40000"/>
    <a:srgbClr val="39B1DB"/>
    <a:srgbClr val="60B4B2"/>
    <a:srgbClr val="08CDE8"/>
    <a:srgbClr val="CDCDCD"/>
    <a:srgbClr val="F0494A"/>
    <a:srgbClr val="F3BE91"/>
    <a:srgbClr val="88B0D8"/>
    <a:srgbClr val="F9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023" autoAdjust="0"/>
  </p:normalViewPr>
  <p:slideViewPr>
    <p:cSldViewPr snapToGrid="0" showGuides="1">
      <p:cViewPr varScale="1">
        <p:scale>
          <a:sx n="147" d="100"/>
          <a:sy n="147" d="100"/>
        </p:scale>
        <p:origin x="462" y="120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838" y="268288"/>
            <a:ext cx="6600825" cy="3713162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838" y="268288"/>
            <a:ext cx="6600825" cy="3713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Now we </a:t>
            </a:r>
            <a:r>
              <a:rPr lang="en-US" b="1" dirty="0" smtClean="0"/>
              <a:t>superimpose</a:t>
            </a:r>
            <a:r>
              <a:rPr lang="en-US" dirty="0" smtClean="0"/>
              <a:t> all the </a:t>
            </a:r>
            <a:r>
              <a:rPr lang="en-US" b="1" dirty="0" smtClean="0">
                <a:solidFill>
                  <a:srgbClr val="0000FF"/>
                </a:solidFill>
              </a:rPr>
              <a:t>Lightning Jumps </a:t>
            </a:r>
            <a:r>
              <a:rPr lang="en-US" dirty="0" smtClean="0"/>
              <a:t>for this day, represented by the </a:t>
            </a:r>
            <a:r>
              <a:rPr lang="en-US" b="1" dirty="0" smtClean="0"/>
              <a:t>black triangles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can say that </a:t>
            </a:r>
            <a:r>
              <a:rPr lang="en-US" b="1" dirty="0" smtClean="0"/>
              <a:t>if we have a lightning jump </a:t>
            </a:r>
            <a:r>
              <a:rPr lang="en-US" dirty="0" smtClean="0"/>
              <a:t>there is also a </a:t>
            </a:r>
            <a:r>
              <a:rPr lang="en-US" b="1" dirty="0" smtClean="0">
                <a:solidFill>
                  <a:srgbClr val="FF0000"/>
                </a:solidFill>
              </a:rPr>
              <a:t>good chance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have </a:t>
            </a:r>
            <a:r>
              <a:rPr lang="en-US" b="1" dirty="0" smtClean="0"/>
              <a:t>hail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this case there are </a:t>
            </a:r>
            <a:r>
              <a:rPr lang="en-US" b="1" dirty="0" smtClean="0"/>
              <a:t>only few</a:t>
            </a:r>
            <a:r>
              <a:rPr lang="en-US" dirty="0" smtClean="0"/>
              <a:t> </a:t>
            </a:r>
            <a:r>
              <a:rPr lang="en-US" dirty="0" err="1" smtClean="0"/>
              <a:t>Ligntning</a:t>
            </a:r>
            <a:r>
              <a:rPr lang="en-US" dirty="0" smtClean="0"/>
              <a:t> Jumps </a:t>
            </a:r>
            <a:r>
              <a:rPr lang="en-US" b="1" dirty="0" smtClean="0"/>
              <a:t>outside</a:t>
            </a:r>
            <a:r>
              <a:rPr lang="en-US" dirty="0" smtClean="0"/>
              <a:t> areas with a high probability of hail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a possible </a:t>
            </a:r>
            <a:r>
              <a:rPr lang="en-US" b="1" dirty="0" smtClean="0"/>
              <a:t>Nowcasting application </a:t>
            </a:r>
            <a:r>
              <a:rPr lang="en-US" dirty="0" smtClean="0"/>
              <a:t>we are interested also in the </a:t>
            </a:r>
            <a:r>
              <a:rPr lang="en-US" b="1" dirty="0" smtClean="0">
                <a:solidFill>
                  <a:srgbClr val="0000FF"/>
                </a:solidFill>
              </a:rPr>
              <a:t>dynamic component</a:t>
            </a:r>
            <a:r>
              <a:rPr lang="en-US" dirty="0" smtClean="0"/>
              <a:t>, especially because of the </a:t>
            </a:r>
            <a:r>
              <a:rPr lang="en-US" b="1" dirty="0" smtClean="0">
                <a:solidFill>
                  <a:srgbClr val="FF0000"/>
                </a:solidFill>
              </a:rPr>
              <a:t>lead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Therefore we look now at the </a:t>
            </a:r>
            <a:r>
              <a:rPr lang="en-US" b="1" dirty="0" smtClean="0">
                <a:solidFill>
                  <a:srgbClr val="0000FF"/>
                </a:solidFill>
              </a:rPr>
              <a:t>animation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the temporal evolution of the </a:t>
            </a:r>
            <a:r>
              <a:rPr lang="en-US" b="1" dirty="0" smtClean="0"/>
              <a:t>hail probability </a:t>
            </a:r>
            <a:r>
              <a:rPr lang="en-US" dirty="0" smtClean="0"/>
              <a:t>and </a:t>
            </a:r>
            <a:r>
              <a:rPr lang="en-US" b="1" dirty="0" smtClean="0"/>
              <a:t>Lightning Jumps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35824-F435-405F-82FC-C5B86CD5CBF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4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838" y="268288"/>
            <a:ext cx="6600825" cy="3713162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z="1100" smtClean="0"/>
              <a:pPr>
                <a:defRPr/>
              </a:pPr>
              <a:t>5</a:t>
            </a:fld>
            <a:endParaRPr lang="de-CH" dirty="0"/>
          </a:p>
        </p:txBody>
      </p:sp>
      <p:sp>
        <p:nvSpPr>
          <p:cNvPr id="6" name="Notizenplatzhalter 2"/>
          <p:cNvSpPr>
            <a:spLocks noGrp="1"/>
          </p:cNvSpPr>
          <p:nvPr>
            <p:ph type="body" idx="3"/>
          </p:nvPr>
        </p:nvSpPr>
        <p:spPr>
          <a:xfrm>
            <a:off x="324036" y="4088904"/>
            <a:ext cx="6313574" cy="57810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preliminary </a:t>
            </a:r>
            <a:r>
              <a:rPr lang="en-US" sz="1400" b="1" dirty="0" smtClean="0"/>
              <a:t>statistical analysis</a:t>
            </a:r>
            <a:r>
              <a:rPr lang="en-US" sz="1400" dirty="0" smtClean="0"/>
              <a:t> was done by </a:t>
            </a:r>
            <a:r>
              <a:rPr lang="en-US" sz="1400" b="1" dirty="0" smtClean="0"/>
              <a:t>Luca Nisi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LJs over </a:t>
            </a:r>
            <a:r>
              <a:rPr lang="en-US" sz="1400" b="1" dirty="0" smtClean="0">
                <a:solidFill>
                  <a:srgbClr val="0066FF"/>
                </a:solidFill>
              </a:rPr>
              <a:t>Switzerland</a:t>
            </a:r>
            <a:r>
              <a:rPr lang="en-US" sz="1400" dirty="0" smtClean="0"/>
              <a:t> are compared to the </a:t>
            </a:r>
            <a:r>
              <a:rPr lang="en-US" sz="1400" b="1" dirty="0" smtClean="0"/>
              <a:t>hail storm occurrence </a:t>
            </a:r>
            <a:r>
              <a:rPr lang="en-US" sz="1400" dirty="0" smtClean="0"/>
              <a:t>during the </a:t>
            </a:r>
            <a:r>
              <a:rPr lang="en-US" sz="1400" b="1" dirty="0" smtClean="0">
                <a:solidFill>
                  <a:srgbClr val="0066FF"/>
                </a:solidFill>
              </a:rPr>
              <a:t>4-Years</a:t>
            </a:r>
            <a:r>
              <a:rPr lang="en-US" sz="1400" dirty="0" smtClean="0"/>
              <a:t> period </a:t>
            </a:r>
            <a:r>
              <a:rPr lang="en-US" sz="1400" b="1" dirty="0" smtClean="0"/>
              <a:t>2014-2017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diagram shows </a:t>
            </a:r>
            <a:r>
              <a:rPr lang="en-US" sz="1400" dirty="0"/>
              <a:t>the </a:t>
            </a:r>
            <a:r>
              <a:rPr lang="en-US" sz="1400" dirty="0" smtClean="0"/>
              <a:t>LJs </a:t>
            </a:r>
            <a:r>
              <a:rPr lang="en-US" sz="1400" b="1" dirty="0" smtClean="0">
                <a:solidFill>
                  <a:srgbClr val="FF0000"/>
                </a:solidFill>
              </a:rPr>
              <a:t>before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the </a:t>
            </a:r>
            <a:r>
              <a:rPr lang="en-US" sz="1400" b="1" dirty="0" smtClean="0"/>
              <a:t>hail initiation</a:t>
            </a:r>
            <a:r>
              <a:rPr lang="en-US" sz="1400" dirty="0" smtClean="0"/>
              <a:t> (defined by the </a:t>
            </a:r>
            <a:r>
              <a:rPr lang="en-US" sz="1400" b="1" dirty="0" smtClean="0"/>
              <a:t>radar-derived</a:t>
            </a:r>
            <a:r>
              <a:rPr lang="en-US" sz="1400" dirty="0" smtClean="0"/>
              <a:t> </a:t>
            </a:r>
            <a:r>
              <a:rPr lang="en-US" sz="1400" b="1" dirty="0" smtClean="0"/>
              <a:t>POH &gt; 80%</a:t>
            </a:r>
            <a:r>
              <a:rPr lang="en-US" sz="1400" dirty="0" smtClean="0"/>
              <a:t>) for </a:t>
            </a:r>
            <a:r>
              <a:rPr lang="en-US" sz="1400" b="1" dirty="0" smtClean="0"/>
              <a:t>hail storms</a:t>
            </a:r>
            <a:r>
              <a:rPr lang="en-US" sz="1400" dirty="0" smtClean="0"/>
              <a:t>, or before the “</a:t>
            </a:r>
            <a:r>
              <a:rPr lang="en-US" sz="1400" b="1" dirty="0" smtClean="0"/>
              <a:t>maximum of the maximum</a:t>
            </a:r>
            <a:r>
              <a:rPr lang="en-US" sz="1400" dirty="0" smtClean="0"/>
              <a:t> </a:t>
            </a:r>
            <a:r>
              <a:rPr lang="en-US" sz="1400" b="1" dirty="0" smtClean="0"/>
              <a:t>reflectivity</a:t>
            </a:r>
            <a:r>
              <a:rPr lang="en-US" sz="1400" dirty="0" smtClean="0"/>
              <a:t>“ for </a:t>
            </a:r>
            <a:r>
              <a:rPr lang="en-US" sz="1400" b="1" dirty="0" smtClean="0"/>
              <a:t>ordinary storms without hail</a:t>
            </a:r>
            <a:r>
              <a:rPr lang="en-US" sz="1400" dirty="0" smtClean="0"/>
              <a:t>   (</a:t>
            </a:r>
            <a:r>
              <a:rPr lang="en-US" altLang="de-DE" sz="1400" b="1" dirty="0">
                <a:solidFill>
                  <a:srgbClr val="FF9900"/>
                </a:solidFill>
              </a:rPr>
              <a:t>CLICK</a:t>
            </a:r>
            <a:r>
              <a:rPr lang="en-US" sz="1400" dirty="0"/>
              <a:t>)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analysis includes more than </a:t>
            </a:r>
            <a:r>
              <a:rPr lang="en-US" sz="1400" b="1" dirty="0" smtClean="0"/>
              <a:t>35’000 ordinary thunderstorms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altLang="de-DE" sz="1400" b="1" dirty="0">
                <a:solidFill>
                  <a:srgbClr val="FF9900"/>
                </a:solidFill>
              </a:rPr>
              <a:t>CLICK</a:t>
            </a:r>
            <a:r>
              <a:rPr lang="en-US" sz="1400" dirty="0"/>
              <a:t>) </a:t>
            </a:r>
            <a:r>
              <a:rPr lang="en-US" sz="1400" dirty="0" smtClean="0"/>
              <a:t>and about </a:t>
            </a:r>
            <a:r>
              <a:rPr lang="en-US" sz="1400" b="1" dirty="0" smtClean="0"/>
              <a:t>3’500 hail storms</a:t>
            </a:r>
            <a:r>
              <a:rPr lang="en-US" sz="1400" dirty="0" smtClean="0"/>
              <a:t>   (</a:t>
            </a:r>
            <a:r>
              <a:rPr lang="en-US" altLang="de-DE" sz="1400" b="1" dirty="0">
                <a:solidFill>
                  <a:srgbClr val="FF9900"/>
                </a:solidFill>
              </a:rPr>
              <a:t>CLICK</a:t>
            </a:r>
            <a:r>
              <a:rPr lang="en-US" sz="1400" dirty="0"/>
              <a:t>)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MESHS</a:t>
            </a:r>
            <a:r>
              <a:rPr lang="en-US" sz="1400" dirty="0" smtClean="0"/>
              <a:t> indicates the </a:t>
            </a:r>
            <a:r>
              <a:rPr lang="en-US" sz="1400" b="1" dirty="0"/>
              <a:t>radar-derived</a:t>
            </a:r>
            <a:r>
              <a:rPr lang="en-US" sz="1400" dirty="0" smtClean="0"/>
              <a:t> maximum </a:t>
            </a:r>
            <a:r>
              <a:rPr lang="en-US" sz="1400" b="1" dirty="0" smtClean="0"/>
              <a:t>hail size </a:t>
            </a:r>
            <a:r>
              <a:rPr lang="en-US" sz="1400" dirty="0" smtClean="0"/>
              <a:t>and therefore increasing severity in this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 can see a </a:t>
            </a:r>
            <a:r>
              <a:rPr lang="en-US" sz="1400" b="1" dirty="0" smtClean="0"/>
              <a:t>significant difference</a:t>
            </a:r>
            <a:r>
              <a:rPr lang="en-US" sz="1400" dirty="0" smtClean="0"/>
              <a:t> between the </a:t>
            </a:r>
            <a:r>
              <a:rPr lang="en-US" sz="1400" b="1" dirty="0" smtClean="0"/>
              <a:t>ordinary</a:t>
            </a:r>
            <a:r>
              <a:rPr lang="en-US" sz="1400" dirty="0" smtClean="0"/>
              <a:t> storms and the </a:t>
            </a:r>
            <a:r>
              <a:rPr lang="en-US" sz="1400" b="1" dirty="0" smtClean="0"/>
              <a:t>more intense hail</a:t>
            </a:r>
            <a:r>
              <a:rPr lang="en-US" sz="1400" dirty="0" smtClean="0"/>
              <a:t> storms   (</a:t>
            </a:r>
            <a:r>
              <a:rPr lang="en-US" altLang="de-DE" sz="1400" b="1" dirty="0">
                <a:solidFill>
                  <a:srgbClr val="FF9900"/>
                </a:solidFill>
              </a:rPr>
              <a:t>CLICK</a:t>
            </a:r>
            <a:r>
              <a:rPr lang="en-US" sz="1400" dirty="0"/>
              <a:t>)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Ordinary </a:t>
            </a:r>
            <a:r>
              <a:rPr lang="en-US" sz="1400" dirty="0"/>
              <a:t>storms produce only </a:t>
            </a:r>
            <a:r>
              <a:rPr lang="en-US" sz="1400" b="1" dirty="0"/>
              <a:t>rarely</a:t>
            </a:r>
            <a:r>
              <a:rPr lang="en-US" sz="1400" dirty="0"/>
              <a:t> </a:t>
            </a:r>
            <a:r>
              <a:rPr lang="en-US" sz="1400" dirty="0" smtClean="0"/>
              <a:t>LJs </a:t>
            </a:r>
            <a:r>
              <a:rPr lang="en-US" sz="1400" dirty="0"/>
              <a:t>before the </a:t>
            </a:r>
            <a:r>
              <a:rPr lang="en-US" sz="1400" b="1" dirty="0"/>
              <a:t>maximum </a:t>
            </a:r>
            <a:r>
              <a:rPr lang="en-US" sz="1400" b="1" dirty="0" smtClean="0"/>
              <a:t>reflectivity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Only about </a:t>
            </a:r>
            <a:r>
              <a:rPr lang="en-US" sz="1400" b="1" dirty="0" smtClean="0">
                <a:solidFill>
                  <a:srgbClr val="0066FF"/>
                </a:solidFill>
              </a:rPr>
              <a:t>3%</a:t>
            </a:r>
            <a:r>
              <a:rPr lang="en-US" sz="1400" dirty="0" smtClean="0"/>
              <a:t> of the </a:t>
            </a:r>
            <a:r>
              <a:rPr lang="en-US" sz="1400" b="1" dirty="0" smtClean="0"/>
              <a:t>35’000 </a:t>
            </a:r>
            <a:r>
              <a:rPr lang="en-US" sz="1400" b="1" dirty="0"/>
              <a:t>ordinary </a:t>
            </a:r>
            <a:r>
              <a:rPr lang="en-US" sz="1400" b="1" dirty="0" smtClean="0"/>
              <a:t>storms </a:t>
            </a:r>
            <a:r>
              <a:rPr lang="en-US" sz="1400" dirty="0" smtClean="0"/>
              <a:t>exhibit a LJ while more than </a:t>
            </a:r>
            <a:r>
              <a:rPr lang="en-US" sz="1400" b="1" dirty="0" smtClean="0">
                <a:solidFill>
                  <a:srgbClr val="0066FF"/>
                </a:solidFill>
              </a:rPr>
              <a:t>43%</a:t>
            </a:r>
            <a:r>
              <a:rPr lang="en-US" sz="1400" dirty="0" smtClean="0"/>
              <a:t> of the </a:t>
            </a:r>
            <a:r>
              <a:rPr lang="en-US" sz="1400" b="1" dirty="0" smtClean="0"/>
              <a:t>3’500 </a:t>
            </a:r>
            <a:r>
              <a:rPr lang="en-US" sz="1400" b="1" dirty="0"/>
              <a:t>hail storms </a:t>
            </a:r>
            <a:r>
              <a:rPr lang="en-US" sz="1400" dirty="0"/>
              <a:t>show a </a:t>
            </a:r>
            <a:r>
              <a:rPr lang="en-US" sz="1400" dirty="0" smtClean="0"/>
              <a:t>LJ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However, </a:t>
            </a:r>
            <a:r>
              <a:rPr lang="en-US" sz="1400" b="1" dirty="0" smtClean="0"/>
              <a:t>before</a:t>
            </a:r>
            <a:r>
              <a:rPr lang="en-US" sz="1400" dirty="0" smtClean="0"/>
              <a:t> the hail </a:t>
            </a:r>
            <a:r>
              <a:rPr lang="en-US" sz="1400" b="1" dirty="0" smtClean="0"/>
              <a:t>initiation</a:t>
            </a:r>
            <a:r>
              <a:rPr lang="en-US" sz="1400" dirty="0" smtClean="0"/>
              <a:t> there is </a:t>
            </a:r>
            <a:r>
              <a:rPr lang="en-US" sz="1400" b="1" dirty="0" smtClean="0"/>
              <a:t>no large difference </a:t>
            </a:r>
            <a:r>
              <a:rPr lang="en-US" sz="1400" dirty="0" smtClean="0"/>
              <a:t>regarding the hail severity after a LJ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 </a:t>
            </a:r>
            <a:r>
              <a:rPr lang="en-US" sz="1400" dirty="0"/>
              <a:t>can not say </a:t>
            </a:r>
            <a:r>
              <a:rPr lang="en-US" sz="1400" dirty="0" smtClean="0"/>
              <a:t>in </a:t>
            </a:r>
            <a:r>
              <a:rPr lang="en-US" sz="1400" b="1" dirty="0" smtClean="0"/>
              <a:t>advance</a:t>
            </a:r>
            <a:r>
              <a:rPr lang="en-US" sz="1400" dirty="0" smtClean="0"/>
              <a:t> how severe will be the hail after a </a:t>
            </a:r>
            <a:r>
              <a:rPr lang="en-US" sz="1400" dirty="0"/>
              <a:t>LJ </a:t>
            </a:r>
            <a:r>
              <a:rPr lang="en-US" sz="1400" dirty="0" smtClean="0"/>
              <a:t> (</a:t>
            </a:r>
            <a:r>
              <a:rPr lang="en-US" altLang="de-DE" sz="1400" b="1" dirty="0">
                <a:solidFill>
                  <a:srgbClr val="FF9900"/>
                </a:solidFill>
              </a:rPr>
              <a:t>CLICK</a:t>
            </a:r>
            <a:r>
              <a:rPr lang="en-US" sz="1400" dirty="0"/>
              <a:t>)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Preliminary </a:t>
            </a:r>
            <a:r>
              <a:rPr lang="en-US" sz="1400" b="1" dirty="0" smtClean="0"/>
              <a:t>skill scores </a:t>
            </a:r>
            <a:r>
              <a:rPr lang="en-US" sz="1400" dirty="0" smtClean="0"/>
              <a:t>for </a:t>
            </a:r>
            <a:r>
              <a:rPr lang="en-US" sz="1400" b="1" dirty="0" smtClean="0"/>
              <a:t>hail storms </a:t>
            </a:r>
            <a:r>
              <a:rPr lang="en-US" sz="1400" dirty="0" smtClean="0"/>
              <a:t>with</a:t>
            </a:r>
            <a:r>
              <a:rPr lang="en-US" sz="1400" b="1" dirty="0" smtClean="0"/>
              <a:t> POH &gt; 80% </a:t>
            </a:r>
            <a:r>
              <a:rPr lang="en-US" sz="1400" dirty="0" smtClean="0"/>
              <a:t>are: </a:t>
            </a:r>
            <a:r>
              <a:rPr lang="en-US" sz="1400" b="1" dirty="0" smtClean="0">
                <a:solidFill>
                  <a:srgbClr val="FF0000"/>
                </a:solidFill>
              </a:rPr>
              <a:t>POD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is </a:t>
            </a:r>
            <a:r>
              <a:rPr lang="en-US" sz="1400" b="1" dirty="0" smtClean="0">
                <a:solidFill>
                  <a:srgbClr val="FF0000"/>
                </a:solidFill>
              </a:rPr>
              <a:t>45%</a:t>
            </a:r>
            <a:r>
              <a:rPr lang="en-US" sz="1400" dirty="0" smtClean="0"/>
              <a:t> and the </a:t>
            </a:r>
            <a:r>
              <a:rPr lang="en-US" sz="1400" b="1" dirty="0" smtClean="0">
                <a:solidFill>
                  <a:srgbClr val="FF0000"/>
                </a:solidFill>
              </a:rPr>
              <a:t>FAR</a:t>
            </a: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29%</a:t>
            </a:r>
            <a:r>
              <a:rPr lang="en-US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b="1" dirty="0" smtClean="0"/>
              <a:t>median lead time </a:t>
            </a:r>
            <a:r>
              <a:rPr lang="en-US" sz="1400" dirty="0" smtClean="0"/>
              <a:t>is around </a:t>
            </a:r>
            <a:r>
              <a:rPr lang="en-US" sz="1400" b="1" dirty="0" smtClean="0">
                <a:solidFill>
                  <a:srgbClr val="FF0000"/>
                </a:solidFill>
              </a:rPr>
              <a:t>18 min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These </a:t>
            </a:r>
            <a:r>
              <a:rPr lang="en-US" sz="1400" b="1" dirty="0" smtClean="0">
                <a:solidFill>
                  <a:srgbClr val="0066FF"/>
                </a:solidFill>
              </a:rPr>
              <a:t>scores</a:t>
            </a:r>
            <a:r>
              <a:rPr lang="en-US" sz="1400" dirty="0" smtClean="0">
                <a:solidFill>
                  <a:srgbClr val="0066FF"/>
                </a:solidFill>
              </a:rPr>
              <a:t> </a:t>
            </a:r>
            <a:r>
              <a:rPr lang="en-US" sz="1400" dirty="0" smtClean="0"/>
              <a:t>are </a:t>
            </a:r>
            <a:r>
              <a:rPr lang="en-US" sz="1400" b="1" dirty="0" smtClean="0"/>
              <a:t>not very high</a:t>
            </a:r>
            <a:r>
              <a:rPr lang="en-US" sz="1400" dirty="0" smtClean="0"/>
              <a:t>, but they </a:t>
            </a:r>
            <a:r>
              <a:rPr lang="en-US" sz="1400" dirty="0"/>
              <a:t>can still be </a:t>
            </a:r>
            <a:r>
              <a:rPr lang="en-US" sz="1400" dirty="0" smtClean="0"/>
              <a:t>very </a:t>
            </a:r>
            <a:r>
              <a:rPr lang="en-US" sz="1400" b="1" dirty="0" smtClean="0"/>
              <a:t>interesting</a:t>
            </a:r>
            <a:r>
              <a:rPr lang="en-US" sz="1400" dirty="0" smtClean="0"/>
              <a:t> </a:t>
            </a:r>
            <a:r>
              <a:rPr lang="en-US" sz="1400" dirty="0"/>
              <a:t>for an </a:t>
            </a:r>
            <a:r>
              <a:rPr lang="en-US" sz="1400" b="1" dirty="0">
                <a:solidFill>
                  <a:srgbClr val="0066FF"/>
                </a:solidFill>
              </a:rPr>
              <a:t>automatic</a:t>
            </a:r>
            <a:r>
              <a:rPr lang="en-US" sz="1400" dirty="0">
                <a:solidFill>
                  <a:srgbClr val="0066FF"/>
                </a:solidFill>
              </a:rPr>
              <a:t> </a:t>
            </a:r>
            <a:r>
              <a:rPr lang="en-US" sz="1400" b="1" dirty="0" smtClean="0"/>
              <a:t>Nowcasting algorithm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841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 smtClean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793081"/>
            <a:ext cx="7527926" cy="1921669"/>
          </a:xfrm>
          <a:prstGeom prst="rect">
            <a:avLst/>
          </a:prstGeom>
        </p:spPr>
        <p:txBody>
          <a:bodyPr/>
          <a:lstStyle>
            <a:lvl1pPr marL="214313" marR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14313" marR="0" lvl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14313" marR="0" lvl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14313" marR="0" lvl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547543"/>
            <a:ext cx="292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450750"/>
            <a:ext cx="7516008" cy="531062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</p:spTree>
    <p:extLst>
      <p:ext uri="{BB962C8B-B14F-4D97-AF65-F5344CB8AC3E}">
        <p14:creationId xmlns:p14="http://schemas.microsoft.com/office/powerpoint/2010/main" val="398673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 smtClean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d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  <p:sp>
        <p:nvSpPr>
          <p:cNvPr id="9" name="Rechteck 19"/>
          <p:cNvSpPr/>
          <p:nvPr userDrawn="1"/>
        </p:nvSpPr>
        <p:spPr bwMode="auto">
          <a:xfrm>
            <a:off x="3683358" y="4646664"/>
            <a:ext cx="4041720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© </a:t>
            </a:r>
            <a:r>
              <a:rPr lang="en-GB" sz="900" noProof="0" dirty="0" err="1" smtClean="0">
                <a:latin typeface="Roboto Light"/>
                <a:cs typeface="Roboto Light"/>
              </a:rPr>
              <a:t>RealPEP</a:t>
            </a:r>
            <a:r>
              <a:rPr lang="en-GB" sz="900" baseline="0" noProof="0" dirty="0" smtClean="0">
                <a:latin typeface="Roboto Light"/>
                <a:cs typeface="Roboto Light"/>
              </a:rPr>
              <a:t> online conference</a:t>
            </a:r>
            <a:r>
              <a:rPr lang="en-GB" sz="900" noProof="0" dirty="0" smtClean="0">
                <a:latin typeface="Roboto Light"/>
                <a:cs typeface="Roboto Light"/>
              </a:rPr>
              <a:t>, 5-7.10.2020	</a:t>
            </a:r>
            <a:r>
              <a:rPr lang="en-GB" sz="900" baseline="0" noProof="0" dirty="0" smtClean="0">
                <a:latin typeface="Roboto Light"/>
                <a:cs typeface="Roboto Light"/>
              </a:rPr>
              <a:t>Figueras i Ventura et al.</a:t>
            </a:r>
            <a:endParaRPr lang="en-GB" sz="900" noProof="0" dirty="0" smtClean="0">
              <a:latin typeface="Roboto Light"/>
              <a:cs typeface="Roboto Light"/>
            </a:endParaRPr>
          </a:p>
        </p:txBody>
      </p:sp>
      <p:sp>
        <p:nvSpPr>
          <p:cNvPr id="10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d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  <p:sp>
        <p:nvSpPr>
          <p:cNvPr id="10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11" name="Rechteck 19"/>
          <p:cNvSpPr/>
          <p:nvPr userDrawn="1"/>
        </p:nvSpPr>
        <p:spPr bwMode="auto">
          <a:xfrm>
            <a:off x="3683358" y="4646664"/>
            <a:ext cx="4041720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© </a:t>
            </a:r>
            <a:r>
              <a:rPr lang="en-GB" sz="900" noProof="0" dirty="0" err="1" smtClean="0">
                <a:latin typeface="Roboto Light"/>
                <a:cs typeface="Roboto Light"/>
              </a:rPr>
              <a:t>RealPEP</a:t>
            </a:r>
            <a:r>
              <a:rPr lang="en-GB" sz="900" baseline="0" noProof="0" dirty="0" smtClean="0">
                <a:latin typeface="Roboto Light"/>
                <a:cs typeface="Roboto Light"/>
              </a:rPr>
              <a:t> online conference</a:t>
            </a:r>
            <a:r>
              <a:rPr lang="en-GB" sz="900" noProof="0" dirty="0" smtClean="0">
                <a:latin typeface="Roboto Light"/>
                <a:cs typeface="Roboto Light"/>
              </a:rPr>
              <a:t>, 5-7.10.2020	</a:t>
            </a:r>
            <a:r>
              <a:rPr lang="en-GB" sz="900" baseline="0" noProof="0" dirty="0" smtClean="0">
                <a:latin typeface="Roboto Light"/>
                <a:cs typeface="Roboto Light"/>
              </a:rPr>
              <a:t>Figueras i Ventura et al.</a:t>
            </a:r>
            <a:endParaRPr lang="en-GB" sz="900" noProof="0" dirty="0" smtClean="0"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154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9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4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 smtClean="0"/>
              <a:t>MeteoSvizzera</a:t>
            </a:r>
            <a:endParaRPr lang="en-GB" sz="1400" noProof="0" dirty="0" smtClean="0"/>
          </a:p>
          <a:p>
            <a:r>
              <a:rPr lang="en-GB" sz="1400" noProof="0" dirty="0" smtClean="0"/>
              <a:t>Via </a:t>
            </a:r>
            <a:r>
              <a:rPr lang="en-GB" sz="1400" noProof="0" dirty="0" err="1" smtClean="0"/>
              <a:t>ai</a:t>
            </a:r>
            <a:r>
              <a:rPr lang="en-GB" sz="1400" noProof="0" dirty="0" smtClean="0"/>
              <a:t> Monti 146</a:t>
            </a:r>
          </a:p>
          <a:p>
            <a:r>
              <a:rPr lang="en-GB" sz="1400" noProof="0" dirty="0" smtClean="0"/>
              <a:t>CH-6605 Locarno-Monti</a:t>
            </a:r>
          </a:p>
          <a:p>
            <a:r>
              <a:rPr lang="en-GB" sz="1400" noProof="0" dirty="0" smtClean="0"/>
              <a:t>T +41 58 460 92 22</a:t>
            </a:r>
          </a:p>
          <a:p>
            <a:r>
              <a:rPr lang="en-GB" sz="1400" noProof="0" dirty="0" smtClean="0"/>
              <a:t>www.meteosvizzera.ch</a:t>
            </a:r>
            <a:endParaRPr lang="en-GB" sz="14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MeteoSwiss</a:t>
            </a:r>
          </a:p>
          <a:p>
            <a:r>
              <a:rPr lang="en-GB" sz="1600" b="0" noProof="0" dirty="0" smtClean="0"/>
              <a:t>Operation </a:t>
            </a:r>
            <a:r>
              <a:rPr lang="en-GB" sz="1600" b="0" noProof="0" dirty="0" err="1" smtClean="0"/>
              <a:t>Center</a:t>
            </a:r>
            <a:r>
              <a:rPr lang="en-GB" sz="1600" b="0" noProof="0" dirty="0" smtClean="0"/>
              <a:t> 1 </a:t>
            </a:r>
          </a:p>
          <a:p>
            <a:r>
              <a:rPr lang="en-GB" sz="1600" b="0" noProof="0" dirty="0" smtClean="0"/>
              <a:t>CH-8058 Zurich-Airport </a:t>
            </a:r>
          </a:p>
          <a:p>
            <a:r>
              <a:rPr lang="en-GB" sz="1600" b="0" noProof="0" dirty="0" smtClean="0"/>
              <a:t>T +41 58 460 91 11 www.meteoswiss.ch</a:t>
            </a:r>
            <a:endParaRPr lang="en-GB" sz="16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280843"/>
            <a:ext cx="292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5051"/>
            <a:ext cx="9144000" cy="783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575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085849"/>
            <a:ext cx="7527926" cy="3142061"/>
          </a:xfrm>
          <a:prstGeom prst="rect">
            <a:avLst/>
          </a:prstGeom>
        </p:spPr>
        <p:txBody>
          <a:bodyPr/>
          <a:lstStyle>
            <a:lvl1pPr marL="200025" marR="0" indent="-20002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75"/>
            </a:lvl1pPr>
            <a:lvl2pPr marL="535781" indent="-192881">
              <a:buFont typeface="Symbol" panose="05050102010706020507" pitchFamily="18" charset="2"/>
              <a:buChar char="-"/>
              <a:defRPr sz="1575" baseline="0"/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9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179287"/>
            <a:ext cx="7516008" cy="531062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27764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dy_typ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280843"/>
            <a:ext cx="292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5051"/>
            <a:ext cx="9144000" cy="783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575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179287"/>
            <a:ext cx="7516008" cy="531062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170983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1" r:id="rId4"/>
    <p:sldLayoutId id="2147483732" r:id="rId5"/>
    <p:sldLayoutId id="2147483733" r:id="rId6"/>
    <p:sldLayoutId id="2147483730" r:id="rId7"/>
    <p:sldLayoutId id="2147483734" r:id="rId8"/>
    <p:sldLayoutId id="2147483735" r:id="rId9"/>
    <p:sldLayoutId id="2147483736" r:id="rId1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 the relationship between lightning activity and convective cell severity</a:t>
            </a:r>
            <a:endParaRPr lang="en-GB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800" dirty="0"/>
              <a:t>Jordi Figueras i Ventura, Alessandro Hering, Jacopo Grazioli</a:t>
            </a:r>
          </a:p>
          <a:p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136185" y="4596023"/>
            <a:ext cx="88845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Precipitation and Flash Flood Prediction from Minutes to Days, 5-7 Oct. 2020, Online Conference</a:t>
            </a:r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 </a:t>
            </a:r>
            <a:r>
              <a:rPr lang="de-CH" dirty="0" err="1" smtClean="0"/>
              <a:t>single</a:t>
            </a:r>
            <a:r>
              <a:rPr lang="de-CH" dirty="0" smtClean="0"/>
              <a:t> </a:t>
            </a:r>
            <a:r>
              <a:rPr lang="de-CH" dirty="0" err="1" smtClean="0"/>
              <a:t>flash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88563"/>
            <a:ext cx="2295000" cy="137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56" y="2569950"/>
            <a:ext cx="2295000" cy="13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88" y="2575294"/>
            <a:ext cx="2295000" cy="137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25" y="1180463"/>
            <a:ext cx="2295000" cy="13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00" y="2571750"/>
            <a:ext cx="2295000" cy="137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13" y="1184906"/>
            <a:ext cx="2295000" cy="1377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84988" y="3946089"/>
            <a:ext cx="2714057" cy="646331"/>
            <a:chOff x="227400" y="5419725"/>
            <a:chExt cx="3618743" cy="861775"/>
          </a:xfrm>
        </p:grpSpPr>
        <p:sp>
          <p:nvSpPr>
            <p:cNvPr id="10" name="TextBox 9"/>
            <p:cNvSpPr txBox="1"/>
            <p:nvPr/>
          </p:nvSpPr>
          <p:spPr>
            <a:xfrm>
              <a:off x="590551" y="5419725"/>
              <a:ext cx="3255592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Min/max in 3x3x3 neighbourhood</a:t>
              </a:r>
            </a:p>
            <a:p>
              <a:r>
                <a:rPr lang="en-GB" sz="1200" dirty="0"/>
                <a:t>Mean in 3x3x3 neighbourhood</a:t>
              </a:r>
            </a:p>
            <a:p>
              <a:r>
                <a:rPr lang="en-GB" sz="1200" dirty="0"/>
                <a:t>Value at flash position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227400" y="5597098"/>
              <a:ext cx="36315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27400" y="6073348"/>
              <a:ext cx="36315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27400" y="5835223"/>
              <a:ext cx="36315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/>
        </p:nvSpPr>
        <p:spPr>
          <a:xfrm>
            <a:off x="5715057" y="3870239"/>
            <a:ext cx="228594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0=NC, 1=DS, 2=CR, 3=LR, 4=RP, 5=RN, 6= VI, 7=WS, 8=MH, 9=IH/HDG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5281" y="1918048"/>
            <a:ext cx="42030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 err="1"/>
              <a:t>Zh</a:t>
            </a:r>
            <a:endParaRPr lang="en-GB" sz="1575" dirty="0"/>
          </a:p>
        </p:txBody>
      </p:sp>
      <p:sp>
        <p:nvSpPr>
          <p:cNvPr id="16" name="TextBox 15"/>
          <p:cNvSpPr txBox="1"/>
          <p:nvPr/>
        </p:nvSpPr>
        <p:spPr>
          <a:xfrm>
            <a:off x="5074769" y="1363006"/>
            <a:ext cx="59984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/>
              <a:t>ZDR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5569" y="1965596"/>
            <a:ext cx="83548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 err="1"/>
              <a:t>RhoHV</a:t>
            </a:r>
            <a:endParaRPr lang="en-GB" sz="1575" dirty="0"/>
          </a:p>
        </p:txBody>
      </p:sp>
      <p:sp>
        <p:nvSpPr>
          <p:cNvPr id="18" name="TextBox 17"/>
          <p:cNvSpPr txBox="1"/>
          <p:nvPr/>
        </p:nvSpPr>
        <p:spPr>
          <a:xfrm>
            <a:off x="1405281" y="3303363"/>
            <a:ext cx="59984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/>
              <a:t>KDP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3285" y="3352741"/>
            <a:ext cx="30809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/>
              <a:t>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95569" y="3352741"/>
            <a:ext cx="1239442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/>
              <a:t>Hydro class</a:t>
            </a:r>
          </a:p>
        </p:txBody>
      </p:sp>
    </p:spTree>
    <p:extLst>
      <p:ext uri="{BB962C8B-B14F-4D97-AF65-F5344CB8AC3E}">
        <p14:creationId xmlns:p14="http://schemas.microsoft.com/office/powerpoint/2010/main" val="24970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Association of LMA flash to EUCLID stroke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29" y="1223468"/>
            <a:ext cx="3375000" cy="27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 rot="19347768">
            <a:off x="1894096" y="1858682"/>
            <a:ext cx="2012749" cy="669359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575"/>
          </a:p>
        </p:txBody>
      </p:sp>
      <p:sp>
        <p:nvSpPr>
          <p:cNvPr id="6" name="Rectangle 5"/>
          <p:cNvSpPr/>
          <p:nvPr/>
        </p:nvSpPr>
        <p:spPr bwMode="auto">
          <a:xfrm rot="19347768">
            <a:off x="1721342" y="1714108"/>
            <a:ext cx="2330505" cy="969669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575"/>
          </a:p>
        </p:txBody>
      </p:sp>
      <p:sp>
        <p:nvSpPr>
          <p:cNvPr id="7" name="TextBox 6"/>
          <p:cNvSpPr txBox="1"/>
          <p:nvPr/>
        </p:nvSpPr>
        <p:spPr>
          <a:xfrm>
            <a:off x="4573216" y="1810003"/>
            <a:ext cx="3458063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/>
              <a:t>Time criteria: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75" dirty="0"/>
              <a:t>+- 0.1 s from first/last LMA source</a:t>
            </a:r>
          </a:p>
          <a:p>
            <a:r>
              <a:rPr lang="en-GB" sz="1575" dirty="0"/>
              <a:t>Area criteria: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75" dirty="0"/>
              <a:t>1.2*min rectangle (min 25 km</a:t>
            </a:r>
            <a:r>
              <a:rPr lang="en-GB" sz="1575" baseline="30000" dirty="0"/>
              <a:t>2</a:t>
            </a:r>
            <a:r>
              <a:rPr lang="en-GB" sz="1575" dirty="0"/>
              <a:t>)</a:t>
            </a:r>
          </a:p>
          <a:p>
            <a:endParaRPr lang="en-GB" sz="1575" dirty="0"/>
          </a:p>
          <a:p>
            <a:endParaRPr lang="en-GB" sz="1575" dirty="0"/>
          </a:p>
        </p:txBody>
      </p:sp>
    </p:spTree>
    <p:extLst>
      <p:ext uri="{BB962C8B-B14F-4D97-AF65-F5344CB8AC3E}">
        <p14:creationId xmlns:p14="http://schemas.microsoft.com/office/powerpoint/2010/main" val="31750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Relevant events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18085" y="1424871"/>
            <a:ext cx="5507831" cy="1100138"/>
            <a:chOff x="900113" y="2697163"/>
            <a:chExt cx="7343775" cy="1466850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2697163"/>
              <a:ext cx="73437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2969971" y="3430588"/>
              <a:ext cx="248717" cy="234327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575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994099" y="3430588"/>
              <a:ext cx="109728" cy="234327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575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454958" y="3430588"/>
              <a:ext cx="160934" cy="234327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575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974336" y="3430588"/>
              <a:ext cx="248717" cy="234327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575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452006" y="3430588"/>
              <a:ext cx="146304" cy="234327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575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708038" y="3430588"/>
              <a:ext cx="95098" cy="234327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575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55668" y="949167"/>
            <a:ext cx="692850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/>
              <a:t>1586394 VHF sources corresponding to 12062 (1085 CG) flashes in 8 days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06" y="2576095"/>
            <a:ext cx="2531250" cy="202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9" y="2574406"/>
            <a:ext cx="3375000" cy="20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Flash origin and propagation habitat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38" y="2769769"/>
            <a:ext cx="2925000" cy="175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0" y="951117"/>
            <a:ext cx="2925000" cy="175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01" y="948717"/>
            <a:ext cx="2925000" cy="175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33" y="2765419"/>
            <a:ext cx="2925000" cy="17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Flash origin and propagation habitat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86" y="2574536"/>
            <a:ext cx="2295000" cy="137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9" y="2573278"/>
            <a:ext cx="2295000" cy="13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45" y="2574536"/>
            <a:ext cx="2295000" cy="137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91" y="1190792"/>
            <a:ext cx="2295000" cy="13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9" y="1190792"/>
            <a:ext cx="2295000" cy="137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00" y="1190792"/>
            <a:ext cx="2295000" cy="13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Upward lightning (UP)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91" y="949163"/>
            <a:ext cx="4050000" cy="32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334" y="4189163"/>
            <a:ext cx="1688283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/>
              <a:t>Only 241 flashes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967021" y="2145183"/>
            <a:ext cx="181052" cy="159105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575"/>
          </a:p>
        </p:txBody>
      </p:sp>
      <p:sp>
        <p:nvSpPr>
          <p:cNvPr id="6" name="TextBox 5"/>
          <p:cNvSpPr txBox="1"/>
          <p:nvPr/>
        </p:nvSpPr>
        <p:spPr>
          <a:xfrm>
            <a:off x="6102706" y="1728217"/>
            <a:ext cx="129554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 err="1"/>
              <a:t>Säntis</a:t>
            </a:r>
            <a:r>
              <a:rPr lang="en-GB" sz="1575" dirty="0"/>
              <a:t> tower</a:t>
            </a:r>
          </a:p>
        </p:txBody>
      </p:sp>
      <p:cxnSp>
        <p:nvCxnSpPr>
          <p:cNvPr id="8" name="Straight Arrow Connector 7"/>
          <p:cNvCxnSpPr>
            <a:endCxn id="2" idx="6"/>
          </p:cNvCxnSpPr>
          <p:nvPr/>
        </p:nvCxnSpPr>
        <p:spPr bwMode="auto">
          <a:xfrm flipH="1">
            <a:off x="5148073" y="1884028"/>
            <a:ext cx="954633" cy="34070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57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 origin and propagation habitat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98" y="2768133"/>
            <a:ext cx="2925000" cy="175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96" y="947459"/>
            <a:ext cx="2925000" cy="175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65" y="947837"/>
            <a:ext cx="2925000" cy="175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62" y="2765948"/>
            <a:ext cx="2925000" cy="17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 origin and propagation habitat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8" y="2572905"/>
            <a:ext cx="2295000" cy="137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38" y="2572954"/>
            <a:ext cx="2295000" cy="13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69" y="2571750"/>
            <a:ext cx="2295000" cy="137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41" y="1191878"/>
            <a:ext cx="2295000" cy="13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191878"/>
            <a:ext cx="2295000" cy="137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69" y="1192978"/>
            <a:ext cx="2295000" cy="13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RPC as lightning descriptor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94" y="1811266"/>
            <a:ext cx="2700000" cy="27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72" y="1808552"/>
            <a:ext cx="2700000" cy="27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1912" y="949146"/>
            <a:ext cx="632582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75" dirty="0"/>
              <a:t>Rimed Particles Column Height: Height of the column inside a convective cell (as defined by TRT algorithm) where rimed particles or hail are dominant</a:t>
            </a:r>
          </a:p>
        </p:txBody>
      </p:sp>
    </p:spTree>
    <p:extLst>
      <p:ext uri="{BB962C8B-B14F-4D97-AF65-F5344CB8AC3E}">
        <p14:creationId xmlns:p14="http://schemas.microsoft.com/office/powerpoint/2010/main" val="23530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 sudden increase in total lightning in a convective cell is a good predictor of increased cell severity</a:t>
            </a:r>
          </a:p>
          <a:p>
            <a:r>
              <a:rPr lang="en-GB" dirty="0" smtClean="0"/>
              <a:t>Most flashes being generated in areas of high reflectivity, well above the iso-0° and containing rimed particles or hail. They Propagate predominantly through areas of rimed particles or hail</a:t>
            </a:r>
          </a:p>
          <a:p>
            <a:r>
              <a:rPr lang="en-GB" dirty="0" smtClean="0"/>
              <a:t>Distinct characteristics of upward lightning</a:t>
            </a:r>
          </a:p>
          <a:p>
            <a:r>
              <a:rPr lang="en-GB" dirty="0" smtClean="0"/>
              <a:t>Height of rimed particles column good indicator of lightning activity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8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4400" dirty="0" smtClean="0"/>
              <a:t>Lightning jump as a storm severity predictor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466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27188" y="185738"/>
            <a:ext cx="7516812" cy="708025"/>
          </a:xfrm>
          <a:prstGeom prst="rect">
            <a:avLst/>
          </a:prstGeom>
        </p:spPr>
        <p:txBody>
          <a:bodyPr/>
          <a:lstStyle/>
          <a:p>
            <a:r>
              <a:rPr lang="en-US" sz="4050" dirty="0">
                <a:solidFill>
                  <a:srgbClr val="FFC000"/>
                </a:solidFill>
              </a:rPr>
              <a:t>Thank you!</a:t>
            </a:r>
            <a:br>
              <a:rPr lang="en-US" sz="4050" dirty="0">
                <a:solidFill>
                  <a:srgbClr val="FFC000"/>
                </a:solidFill>
              </a:rPr>
            </a:br>
            <a:r>
              <a:rPr lang="en-US" sz="4050" dirty="0">
                <a:solidFill>
                  <a:srgbClr val="FFC000"/>
                </a:solidFill>
              </a:rPr>
              <a:t>Grazie mille!</a:t>
            </a:r>
            <a:br>
              <a:rPr lang="en-US" sz="4050" dirty="0">
                <a:solidFill>
                  <a:srgbClr val="FFC000"/>
                </a:solidFill>
              </a:rPr>
            </a:br>
            <a:r>
              <a:rPr lang="en-US" sz="4050" dirty="0" err="1">
                <a:solidFill>
                  <a:srgbClr val="FFC000"/>
                </a:solidFill>
              </a:rPr>
              <a:t>Moltes</a:t>
            </a:r>
            <a:r>
              <a:rPr lang="en-US" sz="4050" dirty="0">
                <a:solidFill>
                  <a:srgbClr val="FFC000"/>
                </a:solidFill>
              </a:rPr>
              <a:t> </a:t>
            </a:r>
            <a:r>
              <a:rPr lang="en-US" sz="4050" dirty="0" err="1">
                <a:solidFill>
                  <a:srgbClr val="FFC000"/>
                </a:solidFill>
              </a:rPr>
              <a:t>gràcies</a:t>
            </a:r>
            <a:r>
              <a:rPr lang="en-US" sz="4050" dirty="0" smtClean="0">
                <a:solidFill>
                  <a:srgbClr val="FFC000"/>
                </a:solidFill>
              </a:rPr>
              <a:t>!</a:t>
            </a:r>
            <a:endParaRPr lang="en-US" sz="405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1058" y="3564108"/>
            <a:ext cx="6696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C000"/>
                </a:solidFill>
              </a:rPr>
              <a:t>J. Figueras i Ventura et al., </a:t>
            </a:r>
            <a:r>
              <a:rPr lang="en-GB" sz="1200" i="1" dirty="0" err="1">
                <a:solidFill>
                  <a:srgbClr val="FFC000"/>
                </a:solidFill>
              </a:rPr>
              <a:t>Polarimetric</a:t>
            </a:r>
            <a:r>
              <a:rPr lang="en-GB" sz="1200" i="1" dirty="0">
                <a:solidFill>
                  <a:srgbClr val="FFC000"/>
                </a:solidFill>
              </a:rPr>
              <a:t> radar characteristics of lightning initiation and propagating channels</a:t>
            </a:r>
            <a:r>
              <a:rPr lang="en-GB" sz="1200" dirty="0">
                <a:solidFill>
                  <a:srgbClr val="FFC000"/>
                </a:solidFill>
              </a:rPr>
              <a:t>, Atmos. Meas. Tech., 12, 2881-2911, https://doi.org/10.5194/amt-12-2881-2019, 2019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C000"/>
                </a:solidFill>
              </a:rPr>
              <a:t>J. Figueras i Ventura et al., </a:t>
            </a:r>
            <a:r>
              <a:rPr lang="en-GB" sz="1200" i="1" dirty="0">
                <a:solidFill>
                  <a:srgbClr val="FFC000"/>
                </a:solidFill>
              </a:rPr>
              <a:t>Analysis of the lightning production of convective cells</a:t>
            </a:r>
            <a:r>
              <a:rPr lang="en-GB" sz="1200" dirty="0">
                <a:solidFill>
                  <a:srgbClr val="FFC000"/>
                </a:solidFill>
              </a:rPr>
              <a:t>, Atmos. Meas. </a:t>
            </a:r>
            <a:r>
              <a:rPr lang="en-GB" sz="1200" dirty="0" smtClean="0">
                <a:solidFill>
                  <a:srgbClr val="FFC000"/>
                </a:solidFill>
              </a:rPr>
              <a:t>Tech., 12, </a:t>
            </a:r>
            <a:r>
              <a:rPr lang="en-GB" sz="1200" dirty="0">
                <a:solidFill>
                  <a:srgbClr val="FFC000"/>
                </a:solidFill>
              </a:rPr>
              <a:t>5573-5591</a:t>
            </a:r>
            <a:r>
              <a:rPr lang="en-GB" sz="1200" dirty="0" smtClean="0">
                <a:solidFill>
                  <a:srgbClr val="FFC000"/>
                </a:solidFill>
              </a:rPr>
              <a:t>, </a:t>
            </a:r>
            <a:r>
              <a:rPr lang="en-GB" sz="1200" dirty="0">
                <a:solidFill>
                  <a:srgbClr val="FFC000"/>
                </a:solidFill>
              </a:rPr>
              <a:t>https://doi.org/10.5194/amt-12-5573-2019, </a:t>
            </a:r>
            <a:r>
              <a:rPr lang="en-GB" sz="1200" dirty="0" smtClean="0">
                <a:solidFill>
                  <a:srgbClr val="FFC000"/>
                </a:solidFill>
              </a:rPr>
              <a:t>2019</a:t>
            </a:r>
            <a:endParaRPr lang="en-GB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Lightning Jumps (LJ)</a:t>
            </a:r>
            <a:r>
              <a:rPr lang="en-US" dirty="0" smtClean="0"/>
              <a:t>: sudden increase in </a:t>
            </a:r>
            <a:r>
              <a:rPr lang="en-US" b="1" dirty="0" smtClean="0"/>
              <a:t>total lightning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00FF"/>
                </a:solidFill>
              </a:rPr>
              <a:t>CG+IC</a:t>
            </a:r>
            <a:r>
              <a:rPr lang="en-US" dirty="0" smtClean="0"/>
              <a:t>) </a:t>
            </a:r>
            <a:r>
              <a:rPr lang="en-US" b="1" dirty="0" smtClean="0"/>
              <a:t>flash </a:t>
            </a:r>
            <a:r>
              <a:rPr lang="en-US" dirty="0" smtClean="0"/>
              <a:t>rate within thunderstorm cells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LJ</a:t>
            </a:r>
            <a:r>
              <a:rPr lang="en-US" dirty="0" smtClean="0"/>
              <a:t> can occur from </a:t>
            </a:r>
            <a:r>
              <a:rPr lang="en-US" b="1" dirty="0" smtClean="0"/>
              <a:t>few minutes </a:t>
            </a:r>
            <a:r>
              <a:rPr lang="en-US" dirty="0" smtClean="0"/>
              <a:t>to </a:t>
            </a:r>
            <a:r>
              <a:rPr lang="en-US" b="1" dirty="0" smtClean="0"/>
              <a:t>tenth</a:t>
            </a:r>
            <a:r>
              <a:rPr lang="en-US" dirty="0" smtClean="0"/>
              <a:t> of minutes </a:t>
            </a:r>
            <a:r>
              <a:rPr lang="en-US" b="1" dirty="0" smtClean="0"/>
              <a:t>before</a:t>
            </a:r>
            <a:r>
              <a:rPr lang="en-US" dirty="0" smtClean="0"/>
              <a:t> the onset of severe weather (hail, heavy rain, wind gusts,…)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800" dirty="0" smtClean="0"/>
              <a:t>Lightning Jumps: </a:t>
            </a:r>
            <a:r>
              <a:rPr lang="en-US" altLang="de-DE" sz="2800" dirty="0"/>
              <a:t>real-time </a:t>
            </a:r>
            <a:r>
              <a:rPr lang="en-US" altLang="de-DE" sz="2800" dirty="0" smtClean="0"/>
              <a:t>algorithm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42" y="2938806"/>
            <a:ext cx="5112549" cy="203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42" y="2938806"/>
            <a:ext cx="5112549" cy="203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42" y="2938806"/>
            <a:ext cx="5112549" cy="203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42" y="2938806"/>
            <a:ext cx="5112549" cy="203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42" y="2938806"/>
            <a:ext cx="5112549" cy="203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42" y="2938805"/>
            <a:ext cx="5112549" cy="203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eschweifte Klammer links 12"/>
          <p:cNvSpPr/>
          <p:nvPr/>
        </p:nvSpPr>
        <p:spPr bwMode="auto">
          <a:xfrm>
            <a:off x="1173359" y="1810749"/>
            <a:ext cx="180000" cy="2030616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3963" y="2649566"/>
            <a:ext cx="1119959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de-CH" sz="1400" b="1" dirty="0" smtClean="0">
                <a:latin typeface="+mn-lt"/>
              </a:rPr>
              <a:t>MeteoSwiss</a:t>
            </a:r>
          </a:p>
          <a:p>
            <a:r>
              <a:rPr lang="de-CH" sz="1200" dirty="0" smtClean="0">
                <a:latin typeface="+mn-lt"/>
              </a:rPr>
              <a:t> </a:t>
            </a:r>
            <a:r>
              <a:rPr lang="de-CH" sz="1400" dirty="0" smtClean="0">
                <a:latin typeface="+mn-lt"/>
              </a:rPr>
              <a:t>(operational)</a:t>
            </a:r>
            <a:endParaRPr lang="de-CH" sz="1400" dirty="0"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8" y="2819936"/>
            <a:ext cx="1590477" cy="204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8" y="890583"/>
            <a:ext cx="938322" cy="185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425928" y="3170446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TRT cells</a:t>
            </a:r>
            <a:endParaRPr lang="en-US" sz="1600" b="1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18" y="776362"/>
            <a:ext cx="3160395" cy="2340293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 bwMode="auto">
          <a:xfrm>
            <a:off x="3529770" y="2830485"/>
            <a:ext cx="3132000" cy="14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>
            <a:spLocks noChangeAspect="1"/>
          </p:cNvSpPr>
          <p:nvPr/>
        </p:nvSpPr>
        <p:spPr bwMode="auto">
          <a:xfrm>
            <a:off x="4309541" y="795168"/>
            <a:ext cx="1762094" cy="159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21" name="Textfeld 20"/>
          <p:cNvSpPr txBox="1">
            <a:spLocks noChangeAspect="1"/>
          </p:cNvSpPr>
          <p:nvPr/>
        </p:nvSpPr>
        <p:spPr>
          <a:xfrm>
            <a:off x="4014378" y="732398"/>
            <a:ext cx="2165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b="1" dirty="0" smtClean="0">
                <a:solidFill>
                  <a:srgbClr val="000000"/>
                </a:solidFill>
                <a:latin typeface="Arial"/>
              </a:rPr>
              <a:t>total </a:t>
            </a:r>
            <a:r>
              <a:rPr lang="de-CH" sz="1400" b="1" dirty="0" err="1" smtClean="0">
                <a:solidFill>
                  <a:srgbClr val="000000"/>
                </a:solidFill>
                <a:latin typeface="Arial"/>
              </a:rPr>
              <a:t>Lightning</a:t>
            </a:r>
            <a:endParaRPr lang="de-CH" sz="1400" b="1" dirty="0" smtClean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22" name="Gerade Verbindung 21"/>
          <p:cNvCxnSpPr>
            <a:cxnSpLocks noChangeAspect="1"/>
          </p:cNvCxnSpPr>
          <p:nvPr/>
        </p:nvCxnSpPr>
        <p:spPr bwMode="auto">
          <a:xfrm flipV="1">
            <a:off x="4800517" y="996922"/>
            <a:ext cx="0" cy="17869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Gewitterblitz 22"/>
          <p:cNvSpPr>
            <a:spLocks noChangeAspect="1"/>
          </p:cNvSpPr>
          <p:nvPr/>
        </p:nvSpPr>
        <p:spPr bwMode="auto">
          <a:xfrm rot="1310735">
            <a:off x="4576215" y="1056009"/>
            <a:ext cx="256032" cy="256032"/>
          </a:xfrm>
          <a:prstGeom prst="lightningBolt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cxnSp>
        <p:nvCxnSpPr>
          <p:cNvPr id="24" name="Gerade Verbindung 23"/>
          <p:cNvCxnSpPr>
            <a:cxnSpLocks noChangeAspect="1"/>
          </p:cNvCxnSpPr>
          <p:nvPr/>
        </p:nvCxnSpPr>
        <p:spPr bwMode="auto">
          <a:xfrm flipV="1">
            <a:off x="5304077" y="996922"/>
            <a:ext cx="0" cy="17869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Gewitterblitz 24"/>
          <p:cNvSpPr>
            <a:spLocks noChangeAspect="1"/>
          </p:cNvSpPr>
          <p:nvPr/>
        </p:nvSpPr>
        <p:spPr bwMode="auto">
          <a:xfrm rot="1310735">
            <a:off x="5078476" y="1046243"/>
            <a:ext cx="256032" cy="256032"/>
          </a:xfrm>
          <a:prstGeom prst="lightningBolt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cxnSp>
        <p:nvCxnSpPr>
          <p:cNvPr id="26" name="Gerade Verbindung 25"/>
          <p:cNvCxnSpPr>
            <a:cxnSpLocks noChangeAspect="1"/>
          </p:cNvCxnSpPr>
          <p:nvPr/>
        </p:nvCxnSpPr>
        <p:spPr bwMode="auto">
          <a:xfrm flipV="1">
            <a:off x="5398448" y="996922"/>
            <a:ext cx="0" cy="17869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Gewitterblitz 26"/>
          <p:cNvSpPr>
            <a:spLocks noChangeAspect="1"/>
          </p:cNvSpPr>
          <p:nvPr/>
        </p:nvSpPr>
        <p:spPr bwMode="auto">
          <a:xfrm rot="3418001">
            <a:off x="5336674" y="1045358"/>
            <a:ext cx="256032" cy="256032"/>
          </a:xfrm>
          <a:prstGeom prst="lightningBolt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cxnSp>
        <p:nvCxnSpPr>
          <p:cNvPr id="28" name="Gerade Verbindung 27"/>
          <p:cNvCxnSpPr>
            <a:cxnSpLocks noChangeAspect="1"/>
          </p:cNvCxnSpPr>
          <p:nvPr/>
        </p:nvCxnSpPr>
        <p:spPr bwMode="auto">
          <a:xfrm flipV="1">
            <a:off x="5600496" y="996266"/>
            <a:ext cx="0" cy="17869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Gewitterblitz 28"/>
          <p:cNvSpPr>
            <a:spLocks noChangeAspect="1"/>
          </p:cNvSpPr>
          <p:nvPr/>
        </p:nvSpPr>
        <p:spPr bwMode="auto">
          <a:xfrm rot="4128507">
            <a:off x="5562365" y="1028364"/>
            <a:ext cx="256032" cy="256032"/>
          </a:xfrm>
          <a:prstGeom prst="lightningBolt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595249" y="2797194"/>
            <a:ext cx="396000" cy="144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de-CH" sz="1000" b="1" dirty="0" smtClean="0">
                <a:solidFill>
                  <a:srgbClr val="000000"/>
                </a:solidFill>
                <a:latin typeface="Arial"/>
              </a:rPr>
              <a:t>14:47</a:t>
            </a:r>
            <a:endParaRPr lang="de-CH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85114" y="2797194"/>
            <a:ext cx="360000" cy="144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 anchor="ctr" anchorCtr="0">
            <a:noAutofit/>
          </a:bodyPr>
          <a:lstStyle/>
          <a:p>
            <a:pPr algn="ctr"/>
            <a:r>
              <a:rPr lang="de-CH" sz="1000" b="1" dirty="0" smtClean="0">
                <a:solidFill>
                  <a:srgbClr val="000000"/>
                </a:solidFill>
                <a:latin typeface="Arial"/>
              </a:rPr>
              <a:t>15:25</a:t>
            </a:r>
            <a:endParaRPr lang="de-CH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436140" y="2797194"/>
            <a:ext cx="360000" cy="144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 anchor="ctr" anchorCtr="0">
            <a:noAutofit/>
          </a:bodyPr>
          <a:lstStyle/>
          <a:p>
            <a:pPr algn="ctr"/>
            <a:r>
              <a:rPr lang="de-CH" sz="1000" b="1" dirty="0" smtClean="0">
                <a:solidFill>
                  <a:srgbClr val="000000"/>
                </a:solidFill>
                <a:latin typeface="Arial"/>
              </a:rPr>
              <a:t>15:47</a:t>
            </a:r>
            <a:endParaRPr lang="de-CH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Textfeld 32"/>
          <p:cNvSpPr txBox="1">
            <a:spLocks noChangeAspect="1"/>
          </p:cNvSpPr>
          <p:nvPr/>
        </p:nvSpPr>
        <p:spPr>
          <a:xfrm>
            <a:off x="3903419" y="1461957"/>
            <a:ext cx="100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 smtClean="0">
                <a:solidFill>
                  <a:srgbClr val="33CC33"/>
                </a:solidFill>
                <a:latin typeface="Arial"/>
              </a:rPr>
              <a:t>Lightning</a:t>
            </a:r>
            <a:r>
              <a:rPr lang="de-CH" sz="1200" b="1" dirty="0" smtClean="0">
                <a:solidFill>
                  <a:srgbClr val="33CC33"/>
                </a:solidFill>
                <a:latin typeface="Arial"/>
              </a:rPr>
              <a:t> Jump </a:t>
            </a:r>
            <a:r>
              <a:rPr lang="de-CH" sz="1200" b="1" dirty="0" err="1" smtClean="0">
                <a:solidFill>
                  <a:srgbClr val="33CC33"/>
                </a:solidFill>
                <a:latin typeface="Arial"/>
              </a:rPr>
              <a:t>algo</a:t>
            </a:r>
            <a:endParaRPr lang="de-CH" sz="1200" b="1" dirty="0">
              <a:solidFill>
                <a:srgbClr val="33CC33"/>
              </a:solidFill>
              <a:latin typeface="Arial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371424" y="2804984"/>
            <a:ext cx="1008000" cy="388230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l-GR" sz="1000" b="1" dirty="0" smtClean="0">
                <a:solidFill>
                  <a:srgbClr val="FF0000"/>
                </a:solidFill>
              </a:rPr>
              <a:t>Δ</a:t>
            </a:r>
            <a:r>
              <a:rPr lang="de-CH" sz="1000" b="1" dirty="0">
                <a:solidFill>
                  <a:srgbClr val="FF0000"/>
                </a:solidFill>
              </a:rPr>
              <a:t>t = 2.5 </a:t>
            </a:r>
            <a:r>
              <a:rPr lang="de-CH" sz="1000" b="1" dirty="0" smtClean="0">
                <a:solidFill>
                  <a:srgbClr val="FF0000"/>
                </a:solidFill>
              </a:rPr>
              <a:t>min</a:t>
            </a:r>
            <a:endParaRPr lang="de-CH" sz="1000" b="1" dirty="0">
              <a:solidFill>
                <a:srgbClr val="FF0000"/>
              </a:solidFill>
            </a:endParaRPr>
          </a:p>
        </p:txBody>
      </p:sp>
      <p:sp>
        <p:nvSpPr>
          <p:cNvPr id="35" name="Gewitterblitz 34"/>
          <p:cNvSpPr>
            <a:spLocks noChangeAspect="1"/>
          </p:cNvSpPr>
          <p:nvPr/>
        </p:nvSpPr>
        <p:spPr bwMode="auto">
          <a:xfrm rot="4128507">
            <a:off x="2140169" y="776053"/>
            <a:ext cx="384048" cy="384048"/>
          </a:xfrm>
          <a:prstGeom prst="lightningBolt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46405" y="2506477"/>
            <a:ext cx="1288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err="1">
                <a:solidFill>
                  <a:srgbClr val="0000FF"/>
                </a:solidFill>
              </a:rPr>
              <a:t>Vaisala</a:t>
            </a:r>
            <a:r>
              <a:rPr lang="en-US" sz="1200" b="1" i="1" dirty="0">
                <a:solidFill>
                  <a:srgbClr val="0000FF"/>
                </a:solidFill>
              </a:rPr>
              <a:t> </a:t>
            </a:r>
            <a:r>
              <a:rPr lang="en-US" sz="1200" b="1" i="1" dirty="0" smtClean="0">
                <a:solidFill>
                  <a:srgbClr val="0000FF"/>
                </a:solidFill>
              </a:rPr>
              <a:t>LS7002</a:t>
            </a:r>
            <a:endParaRPr 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  <p:bldP spid="13" grpId="0" animBg="1"/>
      <p:bldP spid="8" grpId="0"/>
      <p:bldP spid="19" grpId="0" animBg="1"/>
      <p:bldP spid="21" grpId="0"/>
      <p:bldP spid="23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78" y="133350"/>
            <a:ext cx="5410200" cy="4876800"/>
          </a:xfrm>
          <a:prstGeom prst="rect">
            <a:avLst/>
          </a:prstGeom>
        </p:spPr>
      </p:pic>
      <p:pic>
        <p:nvPicPr>
          <p:cNvPr id="25" name="Grafik 2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1186" y="3163888"/>
            <a:ext cx="3589200" cy="115200"/>
          </a:xfrm>
          <a:prstGeom prst="rect">
            <a:avLst/>
          </a:prstGeom>
        </p:spPr>
      </p:pic>
      <p:sp>
        <p:nvSpPr>
          <p:cNvPr id="26" name="Textfeld 25"/>
          <p:cNvSpPr txBox="1">
            <a:spLocks noChangeAspect="1"/>
          </p:cNvSpPr>
          <p:nvPr/>
        </p:nvSpPr>
        <p:spPr>
          <a:xfrm>
            <a:off x="6666175" y="4570719"/>
            <a:ext cx="1080000" cy="42949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t" anchorCtr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km</a:t>
            </a:r>
            <a:endParaRPr kumimoji="0" lang="de-CH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uppieren 26"/>
          <p:cNvGrpSpPr>
            <a:grpSpLocks noChangeAspect="1"/>
          </p:cNvGrpSpPr>
          <p:nvPr/>
        </p:nvGrpSpPr>
        <p:grpSpPr>
          <a:xfrm>
            <a:off x="6830963" y="4767387"/>
            <a:ext cx="762300" cy="130680"/>
            <a:chOff x="4050506" y="6343649"/>
            <a:chExt cx="694617" cy="108000"/>
          </a:xfrm>
        </p:grpSpPr>
        <p:cxnSp>
          <p:nvCxnSpPr>
            <p:cNvPr id="28" name="Gerade Verbindung 27"/>
            <p:cNvCxnSpPr/>
            <p:nvPr/>
          </p:nvCxnSpPr>
          <p:spPr bwMode="auto">
            <a:xfrm>
              <a:off x="4050507" y="6397649"/>
              <a:ext cx="684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/>
          </p:nvCxnSpPr>
          <p:spPr bwMode="auto">
            <a:xfrm>
              <a:off x="4745123" y="6343649"/>
              <a:ext cx="0" cy="10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29"/>
            <p:cNvCxnSpPr/>
            <p:nvPr/>
          </p:nvCxnSpPr>
          <p:spPr bwMode="auto">
            <a:xfrm>
              <a:off x="4050506" y="6343649"/>
              <a:ext cx="0" cy="10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" name="Textfeld 30"/>
          <p:cNvSpPr txBox="1"/>
          <p:nvPr/>
        </p:nvSpPr>
        <p:spPr>
          <a:xfrm rot="5400000">
            <a:off x="6187439" y="3091711"/>
            <a:ext cx="3590712" cy="257369"/>
          </a:xfrm>
          <a:prstGeom prst="rect">
            <a:avLst/>
          </a:prstGeom>
          <a:noFill/>
          <a:ln>
            <a:noFill/>
          </a:ln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90             70             50             30            10</a:t>
            </a:r>
          </a:p>
        </p:txBody>
      </p:sp>
      <p:sp>
        <p:nvSpPr>
          <p:cNvPr id="32" name="Textfeld 31"/>
          <p:cNvSpPr txBox="1"/>
          <p:nvPr/>
        </p:nvSpPr>
        <p:spPr>
          <a:xfrm rot="5400000">
            <a:off x="6424055" y="3109874"/>
            <a:ext cx="3585109" cy="215444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Probability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Hail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[%]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Gerade Verbindung mit Pfeil 33"/>
          <p:cNvCxnSpPr/>
          <p:nvPr/>
        </p:nvCxnSpPr>
        <p:spPr bwMode="auto">
          <a:xfrm>
            <a:off x="2613853" y="2022042"/>
            <a:ext cx="466499" cy="5065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7776000" y="0"/>
            <a:ext cx="1368000" cy="1016996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72000" rIns="144000" bIns="36000" rtlCol="0" anchor="ctr" anchorCtr="0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de-CH" sz="1200" dirty="0">
                <a:solidFill>
                  <a:srgbClr val="FFFFFF"/>
                </a:solidFill>
              </a:rPr>
              <a:t>15 June 2017 </a:t>
            </a:r>
            <a:r>
              <a:rPr lang="de-CH" sz="1200" dirty="0" smtClean="0">
                <a:solidFill>
                  <a:srgbClr val="FFFFFF"/>
                </a:solidFill>
              </a:rPr>
              <a:t>10:00-21:00 UTC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l-GR" sz="1200" b="1" dirty="0">
                <a:solidFill>
                  <a:srgbClr val="FFC000"/>
                </a:solidFill>
              </a:rPr>
              <a:t>Δ</a:t>
            </a:r>
            <a:r>
              <a:rPr lang="de-CH" sz="1200" b="1" dirty="0">
                <a:solidFill>
                  <a:srgbClr val="FFC000"/>
                </a:solidFill>
              </a:rPr>
              <a:t>t = 2.5 </a:t>
            </a:r>
            <a:r>
              <a:rPr lang="de-CH" sz="1200" b="1" dirty="0" smtClean="0">
                <a:solidFill>
                  <a:srgbClr val="FFC000"/>
                </a:solidFill>
              </a:rPr>
              <a:t>min</a:t>
            </a:r>
            <a:endParaRPr lang="de-CH" sz="1200" b="1" dirty="0">
              <a:solidFill>
                <a:srgbClr val="FFC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7504" y="110824"/>
            <a:ext cx="2286000" cy="1007181"/>
          </a:xfrm>
          <a:prstGeom prst="rect">
            <a:avLst/>
          </a:prstGeom>
          <a:solidFill>
            <a:schemeClr val="tx1"/>
          </a:solidFill>
        </p:spPr>
        <p:txBody>
          <a:bodyPr wrap="square" lIns="180000" tIns="108000" rIns="72000" bIns="36000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Daily maximum POH</a:t>
            </a:r>
          </a:p>
          <a:p>
            <a:endParaRPr lang="en-US" sz="800" dirty="0" smtClean="0">
              <a:solidFill>
                <a:srgbClr val="FFFFFF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Lightning Jump </a:t>
            </a:r>
            <a:r>
              <a:rPr lang="en-US" sz="1600" b="1" dirty="0">
                <a:solidFill>
                  <a:srgbClr val="FF0000"/>
                </a:solidFill>
              </a:rPr>
              <a:t>warning: </a:t>
            </a:r>
            <a:r>
              <a:rPr lang="en-US" sz="1600" b="1" dirty="0" smtClean="0">
                <a:solidFill>
                  <a:srgbClr val="FF0000"/>
                </a:solidFill>
              </a:rPr>
              <a:t>Δ 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7504" y="1524884"/>
            <a:ext cx="224900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C000"/>
                </a:solidFill>
              </a:rPr>
              <a:t>Lightning </a:t>
            </a:r>
            <a:r>
              <a:rPr lang="en-US" sz="1400" b="1" dirty="0" smtClean="0">
                <a:solidFill>
                  <a:srgbClr val="FFC000"/>
                </a:solidFill>
              </a:rPr>
              <a:t>Jump warning: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Complementary nowcasting </a:t>
            </a:r>
            <a:r>
              <a:rPr lang="en-US" sz="1400" dirty="0">
                <a:solidFill>
                  <a:schemeClr val="bg1"/>
                </a:solidFill>
              </a:rPr>
              <a:t>tool for </a:t>
            </a:r>
            <a:r>
              <a:rPr lang="en-US" sz="1400" b="1" dirty="0">
                <a:solidFill>
                  <a:srgbClr val="FFC000"/>
                </a:solidFill>
              </a:rPr>
              <a:t>severe </a:t>
            </a:r>
            <a:r>
              <a:rPr lang="en-US" sz="1400" b="1" dirty="0" smtClean="0">
                <a:solidFill>
                  <a:srgbClr val="FFC000"/>
                </a:solidFill>
              </a:rPr>
              <a:t>weather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Can increase </a:t>
            </a:r>
            <a:r>
              <a:rPr lang="en-US" sz="1400" b="1" dirty="0">
                <a:solidFill>
                  <a:srgbClr val="FFC000"/>
                </a:solidFill>
              </a:rPr>
              <a:t>lead time </a:t>
            </a:r>
            <a:r>
              <a:rPr lang="en-US" sz="1400" dirty="0">
                <a:solidFill>
                  <a:schemeClr val="bg1"/>
                </a:solidFill>
              </a:rPr>
              <a:t>of real-time TS warnings</a:t>
            </a:r>
          </a:p>
        </p:txBody>
      </p:sp>
    </p:spTree>
    <p:extLst>
      <p:ext uri="{BB962C8B-B14F-4D97-AF65-F5344CB8AC3E}">
        <p14:creationId xmlns:p14="http://schemas.microsoft.com/office/powerpoint/2010/main" val="36718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18" y="1409490"/>
            <a:ext cx="3460433" cy="23322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800" dirty="0"/>
              <a:t>Lightning Jumps vs. hail storms </a:t>
            </a:r>
            <a:r>
              <a:rPr lang="en-US" altLang="de-DE" sz="2000" dirty="0">
                <a:solidFill>
                  <a:srgbClr val="FF0000"/>
                </a:solidFill>
              </a:rPr>
              <a:t>(</a:t>
            </a:r>
            <a:r>
              <a:rPr lang="en-US" altLang="de-DE" sz="2000" b="1" dirty="0" smtClean="0">
                <a:solidFill>
                  <a:srgbClr val="FF0000"/>
                </a:solidFill>
              </a:rPr>
              <a:t>2014-2017</a:t>
            </a:r>
            <a:r>
              <a:rPr lang="en-US" altLang="de-DE" sz="2000" dirty="0">
                <a:solidFill>
                  <a:srgbClr val="FF0000"/>
                </a:solidFill>
              </a:rPr>
              <a:t>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1206990" y="705574"/>
            <a:ext cx="4009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de-CH" sz="1200" b="1" dirty="0" smtClean="0">
                <a:solidFill>
                  <a:srgbClr val="000000"/>
                </a:solidFill>
                <a:latin typeface="Arial" charset="0"/>
              </a:rPr>
              <a:t>total </a:t>
            </a:r>
            <a:r>
              <a:rPr lang="de-CH" sz="1200" b="1" dirty="0" err="1" smtClean="0">
                <a:solidFill>
                  <a:srgbClr val="000000"/>
                </a:solidFill>
                <a:latin typeface="Arial" charset="0"/>
              </a:rPr>
              <a:t>lightning</a:t>
            </a:r>
            <a:r>
              <a:rPr lang="de-CH" sz="1200" dirty="0" smtClean="0">
                <a:solidFill>
                  <a:srgbClr val="000000"/>
                </a:solidFill>
                <a:latin typeface="Arial" charset="0"/>
              </a:rPr>
              <a:t>: CG + IC;   </a:t>
            </a:r>
            <a:r>
              <a:rPr lang="de-CH" sz="1200" dirty="0" err="1" smtClean="0">
                <a:solidFill>
                  <a:srgbClr val="000000"/>
                </a:solidFill>
                <a:latin typeface="Arial" charset="0"/>
              </a:rPr>
              <a:t>cell</a:t>
            </a:r>
            <a:r>
              <a:rPr lang="de-CH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1200" dirty="0" err="1" smtClean="0">
                <a:solidFill>
                  <a:srgbClr val="000000"/>
                </a:solidFill>
                <a:latin typeface="Arial" charset="0"/>
              </a:rPr>
              <a:t>duration</a:t>
            </a:r>
            <a:r>
              <a:rPr lang="de-CH" sz="1200" dirty="0" smtClean="0">
                <a:solidFill>
                  <a:srgbClr val="000000"/>
                </a:solidFill>
                <a:latin typeface="Arial" charset="0"/>
              </a:rPr>
              <a:t> ≥30min)</a:t>
            </a:r>
          </a:p>
        </p:txBody>
      </p:sp>
      <p:sp>
        <p:nvSpPr>
          <p:cNvPr id="6" name="TextBox 42"/>
          <p:cNvSpPr txBox="1"/>
          <p:nvPr/>
        </p:nvSpPr>
        <p:spPr>
          <a:xfrm>
            <a:off x="1209172" y="1029532"/>
            <a:ext cx="580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>
                <a:solidFill>
                  <a:srgbClr val="000000"/>
                </a:solidFill>
                <a:latin typeface="Arial" charset="0"/>
              </a:rPr>
              <a:t>LJ </a:t>
            </a:r>
            <a:r>
              <a:rPr lang="de-CH" sz="1400" b="1" dirty="0" err="1" smtClean="0">
                <a:solidFill>
                  <a:srgbClr val="FF0000"/>
                </a:solidFill>
                <a:latin typeface="Arial" charset="0"/>
              </a:rPr>
              <a:t>before</a:t>
            </a:r>
            <a:r>
              <a:rPr lang="de-CH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1400" b="1" dirty="0" err="1" smtClean="0">
                <a:solidFill>
                  <a:srgbClr val="000000"/>
                </a:solidFill>
                <a:latin typeface="Arial" charset="0"/>
              </a:rPr>
              <a:t>hail</a:t>
            </a:r>
            <a:r>
              <a:rPr lang="de-CH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1400" b="1" dirty="0" err="1" smtClean="0">
                <a:solidFill>
                  <a:srgbClr val="000000"/>
                </a:solidFill>
                <a:latin typeface="Arial" charset="0"/>
              </a:rPr>
              <a:t>initiation</a:t>
            </a:r>
            <a:r>
              <a:rPr lang="de-CH" sz="1400" b="1" dirty="0" smtClean="0">
                <a:solidFill>
                  <a:srgbClr val="000000"/>
                </a:solidFill>
                <a:latin typeface="Arial" charset="0"/>
              </a:rPr>
              <a:t> (POH ≥ 80%) </a:t>
            </a:r>
            <a:r>
              <a:rPr lang="de-CH" sz="1400" b="1" dirty="0" err="1" smtClean="0">
                <a:solidFill>
                  <a:srgbClr val="000000"/>
                </a:solidFill>
                <a:latin typeface="Arial" charset="0"/>
              </a:rPr>
              <a:t>or</a:t>
            </a:r>
            <a:r>
              <a:rPr lang="de-CH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1400" b="1" dirty="0" err="1" smtClean="0">
                <a:solidFill>
                  <a:srgbClr val="000000"/>
                </a:solidFill>
                <a:latin typeface="Arial" charset="0"/>
              </a:rPr>
              <a:t>MaxEcho</a:t>
            </a:r>
            <a:r>
              <a:rPr lang="de-CH" sz="1400" b="1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1400" b="1" dirty="0" smtClean="0"/>
              <a:t>ordinary storms)</a:t>
            </a:r>
            <a:endParaRPr lang="de-CH" sz="14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3242568" y="4054876"/>
            <a:ext cx="3611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solidFill>
                  <a:srgbClr val="000000"/>
                </a:solidFill>
                <a:latin typeface="Arial" charset="0"/>
              </a:rPr>
              <a:t>   (35673)   (3512)   (1254)    (685)     (133)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2755872" y="3924265"/>
            <a:ext cx="780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1" dirty="0" err="1" smtClean="0">
                <a:solidFill>
                  <a:srgbClr val="000000"/>
                </a:solidFill>
                <a:latin typeface="Arial" charset="0"/>
              </a:rPr>
              <a:t>storms</a:t>
            </a:r>
            <a:r>
              <a:rPr lang="de-CH" sz="1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1000" b="1" dirty="0" err="1" smtClean="0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de-CH" sz="1000" b="1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r>
              <a:rPr lang="de-CH" sz="1000" b="1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  <p:sp>
        <p:nvSpPr>
          <p:cNvPr id="12" name="Rectangle 34"/>
          <p:cNvSpPr/>
          <p:nvPr/>
        </p:nvSpPr>
        <p:spPr bwMode="auto">
          <a:xfrm>
            <a:off x="6495869" y="2494098"/>
            <a:ext cx="475622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Box 37"/>
          <p:cNvSpPr txBox="1"/>
          <p:nvPr/>
        </p:nvSpPr>
        <p:spPr>
          <a:xfrm rot="16200000">
            <a:off x="2342702" y="2540424"/>
            <a:ext cx="11119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b="1" dirty="0" err="1" smtClean="0">
                <a:solidFill>
                  <a:srgbClr val="000000"/>
                </a:solidFill>
                <a:latin typeface="Arial" charset="0"/>
              </a:rPr>
              <a:t>frequency</a:t>
            </a:r>
            <a:r>
              <a:rPr lang="de-CH" sz="1200" b="1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  <p:sp>
        <p:nvSpPr>
          <p:cNvPr id="22" name="Rectangle 59"/>
          <p:cNvSpPr/>
          <p:nvPr/>
        </p:nvSpPr>
        <p:spPr bwMode="auto">
          <a:xfrm>
            <a:off x="3556444" y="3732675"/>
            <a:ext cx="3106551" cy="3277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z="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3" name="Group 60"/>
          <p:cNvGrpSpPr/>
          <p:nvPr/>
        </p:nvGrpSpPr>
        <p:grpSpPr>
          <a:xfrm>
            <a:off x="3354945" y="3608286"/>
            <a:ext cx="3231595" cy="405427"/>
            <a:chOff x="467544" y="4565179"/>
            <a:chExt cx="3231595" cy="405427"/>
          </a:xfrm>
        </p:grpSpPr>
        <p:sp>
          <p:nvSpPr>
            <p:cNvPr id="24" name="TextBox 61"/>
            <p:cNvSpPr txBox="1"/>
            <p:nvPr/>
          </p:nvSpPr>
          <p:spPr>
            <a:xfrm>
              <a:off x="467544" y="4615244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 err="1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de-CH" sz="1000" b="1" dirty="0" err="1" smtClean="0">
                  <a:solidFill>
                    <a:srgbClr val="000000"/>
                  </a:solidFill>
                  <a:latin typeface="Arial" charset="0"/>
                </a:rPr>
                <a:t>rdinary</a:t>
              </a:r>
              <a:endParaRPr lang="de-CH" sz="10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TextBox 62"/>
            <p:cNvSpPr txBox="1"/>
            <p:nvPr/>
          </p:nvSpPr>
          <p:spPr>
            <a:xfrm>
              <a:off x="1179383" y="4570496"/>
              <a:ext cx="669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 smtClean="0">
                  <a:solidFill>
                    <a:srgbClr val="000000"/>
                  </a:solidFill>
                  <a:latin typeface="Arial" charset="0"/>
                </a:rPr>
                <a:t>POH</a:t>
              </a:r>
            </a:p>
            <a:p>
              <a:r>
                <a:rPr lang="de-CH" sz="1000" b="1" dirty="0" smtClean="0">
                  <a:solidFill>
                    <a:srgbClr val="000000"/>
                  </a:solidFill>
                  <a:latin typeface="Arial" charset="0"/>
                </a:rPr>
                <a:t>≥80%</a:t>
              </a:r>
            </a:p>
          </p:txBody>
        </p:sp>
        <p:sp>
          <p:nvSpPr>
            <p:cNvPr id="26" name="TextBox 63"/>
            <p:cNvSpPr txBox="1"/>
            <p:nvPr/>
          </p:nvSpPr>
          <p:spPr>
            <a:xfrm>
              <a:off x="1666014" y="4565179"/>
              <a:ext cx="88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 smtClean="0">
                  <a:solidFill>
                    <a:srgbClr val="000000"/>
                  </a:solidFill>
                  <a:latin typeface="Arial" charset="0"/>
                </a:rPr>
                <a:t>MESHS</a:t>
              </a:r>
            </a:p>
            <a:p>
              <a:r>
                <a:rPr lang="de-CH" sz="1000" b="1" dirty="0" smtClean="0">
                  <a:solidFill>
                    <a:srgbClr val="000000"/>
                  </a:solidFill>
                  <a:latin typeface="Arial" charset="0"/>
                </a:rPr>
                <a:t>≥2cm</a:t>
              </a:r>
            </a:p>
          </p:txBody>
        </p:sp>
        <p:sp>
          <p:nvSpPr>
            <p:cNvPr id="27" name="TextBox 64"/>
            <p:cNvSpPr txBox="1"/>
            <p:nvPr/>
          </p:nvSpPr>
          <p:spPr>
            <a:xfrm>
              <a:off x="2246195" y="4565180"/>
              <a:ext cx="88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 smtClean="0">
                  <a:solidFill>
                    <a:srgbClr val="000000"/>
                  </a:solidFill>
                  <a:latin typeface="Arial" charset="0"/>
                </a:rPr>
                <a:t>MESHS</a:t>
              </a:r>
            </a:p>
            <a:p>
              <a:r>
                <a:rPr lang="de-CH" sz="1000" b="1" dirty="0" smtClean="0">
                  <a:solidFill>
                    <a:srgbClr val="000000"/>
                  </a:solidFill>
                  <a:latin typeface="Arial" charset="0"/>
                </a:rPr>
                <a:t>≥4cm</a:t>
              </a:r>
            </a:p>
          </p:txBody>
        </p:sp>
        <p:sp>
          <p:nvSpPr>
            <p:cNvPr id="28" name="TextBox 65"/>
            <p:cNvSpPr txBox="1"/>
            <p:nvPr/>
          </p:nvSpPr>
          <p:spPr>
            <a:xfrm>
              <a:off x="2817895" y="4565180"/>
              <a:ext cx="88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 smtClean="0">
                  <a:solidFill>
                    <a:srgbClr val="000000"/>
                  </a:solidFill>
                  <a:latin typeface="Arial" charset="0"/>
                </a:rPr>
                <a:t>MESHS</a:t>
              </a:r>
            </a:p>
            <a:p>
              <a:r>
                <a:rPr lang="de-CH" sz="1000" b="1" dirty="0" smtClean="0">
                  <a:solidFill>
                    <a:srgbClr val="000000"/>
                  </a:solidFill>
                  <a:latin typeface="Arial" charset="0"/>
                </a:rPr>
                <a:t>≥6cm</a:t>
              </a:r>
            </a:p>
          </p:txBody>
        </p:sp>
      </p:grpSp>
      <p:sp>
        <p:nvSpPr>
          <p:cNvPr id="34" name="Rectangle 10"/>
          <p:cNvSpPr/>
          <p:nvPr/>
        </p:nvSpPr>
        <p:spPr bwMode="auto">
          <a:xfrm>
            <a:off x="3220752" y="1415958"/>
            <a:ext cx="156716" cy="2450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5" name="Group 11"/>
          <p:cNvGrpSpPr/>
          <p:nvPr/>
        </p:nvGrpSpPr>
        <p:grpSpPr>
          <a:xfrm>
            <a:off x="2985277" y="1341424"/>
            <a:ext cx="392191" cy="2448474"/>
            <a:chOff x="179512" y="2045934"/>
            <a:chExt cx="392191" cy="2448474"/>
          </a:xfrm>
        </p:grpSpPr>
        <p:sp>
          <p:nvSpPr>
            <p:cNvPr id="36" name="TextBox 66"/>
            <p:cNvSpPr txBox="1"/>
            <p:nvPr/>
          </p:nvSpPr>
          <p:spPr>
            <a:xfrm>
              <a:off x="186897" y="4240492"/>
              <a:ext cx="379490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050" b="1" dirty="0" smtClean="0">
                  <a:solidFill>
                    <a:srgbClr val="000000"/>
                  </a:solidFill>
                  <a:latin typeface="Arial" charset="0"/>
                </a:rPr>
                <a:t>0.0</a:t>
              </a:r>
              <a:endParaRPr lang="de-CH" sz="12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TextBox 67"/>
            <p:cNvSpPr txBox="1"/>
            <p:nvPr/>
          </p:nvSpPr>
          <p:spPr>
            <a:xfrm>
              <a:off x="184862" y="4001266"/>
              <a:ext cx="373141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050" b="1" dirty="0" smtClean="0">
                  <a:solidFill>
                    <a:srgbClr val="000000"/>
                  </a:solidFill>
                  <a:latin typeface="Arial" charset="0"/>
                </a:rPr>
                <a:t>0.1</a:t>
              </a:r>
              <a:endParaRPr lang="de-CH" sz="12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TextBox 70"/>
            <p:cNvSpPr txBox="1"/>
            <p:nvPr/>
          </p:nvSpPr>
          <p:spPr>
            <a:xfrm>
              <a:off x="179512" y="3762264"/>
              <a:ext cx="387598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050" b="1" dirty="0" smtClean="0">
                  <a:solidFill>
                    <a:srgbClr val="000000"/>
                  </a:solidFill>
                  <a:latin typeface="Arial" charset="0"/>
                </a:rPr>
                <a:t>0.2</a:t>
              </a:r>
              <a:endParaRPr lang="de-CH" sz="12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TextBox 71"/>
            <p:cNvSpPr txBox="1"/>
            <p:nvPr/>
          </p:nvSpPr>
          <p:spPr>
            <a:xfrm>
              <a:off x="189455" y="3514490"/>
              <a:ext cx="373141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050" b="1" dirty="0" smtClean="0">
                  <a:solidFill>
                    <a:srgbClr val="000000"/>
                  </a:solidFill>
                  <a:latin typeface="Arial" charset="0"/>
                </a:rPr>
                <a:t>0.3</a:t>
              </a:r>
              <a:endParaRPr lang="de-CH" sz="12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TextBox 75"/>
            <p:cNvSpPr txBox="1"/>
            <p:nvPr/>
          </p:nvSpPr>
          <p:spPr>
            <a:xfrm>
              <a:off x="192212" y="3026230"/>
              <a:ext cx="373141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050" b="1" dirty="0" smtClean="0">
                  <a:solidFill>
                    <a:srgbClr val="000000"/>
                  </a:solidFill>
                  <a:latin typeface="Arial" charset="0"/>
                </a:rPr>
                <a:t>0.5</a:t>
              </a:r>
              <a:endParaRPr lang="de-CH" sz="12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TextBox 76"/>
            <p:cNvSpPr txBox="1"/>
            <p:nvPr/>
          </p:nvSpPr>
          <p:spPr>
            <a:xfrm>
              <a:off x="192212" y="2788318"/>
              <a:ext cx="373141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050" b="1" dirty="0" smtClean="0">
                  <a:solidFill>
                    <a:srgbClr val="000000"/>
                  </a:solidFill>
                  <a:latin typeface="Arial" charset="0"/>
                </a:rPr>
                <a:t>0.6</a:t>
              </a:r>
              <a:endParaRPr lang="de-CH" sz="12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TextBox 77"/>
            <p:cNvSpPr txBox="1"/>
            <p:nvPr/>
          </p:nvSpPr>
          <p:spPr>
            <a:xfrm>
              <a:off x="185862" y="2545652"/>
              <a:ext cx="373141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050" b="1" dirty="0" smtClean="0">
                  <a:solidFill>
                    <a:srgbClr val="000000"/>
                  </a:solidFill>
                  <a:latin typeface="Arial" charset="0"/>
                </a:rPr>
                <a:t>0.7</a:t>
              </a:r>
              <a:endParaRPr lang="de-CH" sz="12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TextBox 78"/>
            <p:cNvSpPr txBox="1"/>
            <p:nvPr/>
          </p:nvSpPr>
          <p:spPr>
            <a:xfrm>
              <a:off x="192212" y="2301036"/>
              <a:ext cx="373141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050" b="1" dirty="0" smtClean="0">
                  <a:solidFill>
                    <a:srgbClr val="000000"/>
                  </a:solidFill>
                  <a:latin typeface="Arial" charset="0"/>
                </a:rPr>
                <a:t>0.8</a:t>
              </a:r>
              <a:endParaRPr lang="de-CH" sz="12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TextBox 79"/>
            <p:cNvSpPr txBox="1"/>
            <p:nvPr/>
          </p:nvSpPr>
          <p:spPr>
            <a:xfrm>
              <a:off x="198562" y="2045934"/>
              <a:ext cx="373141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050" b="1" dirty="0" smtClean="0">
                  <a:solidFill>
                    <a:srgbClr val="000000"/>
                  </a:solidFill>
                  <a:latin typeface="Arial" charset="0"/>
                </a:rPr>
                <a:t>0.9</a:t>
              </a:r>
              <a:endParaRPr lang="de-CH" sz="12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TextBox 72"/>
            <p:cNvSpPr txBox="1"/>
            <p:nvPr/>
          </p:nvSpPr>
          <p:spPr>
            <a:xfrm>
              <a:off x="189915" y="3262490"/>
              <a:ext cx="373141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050" b="1" dirty="0" smtClean="0">
                  <a:solidFill>
                    <a:srgbClr val="000000"/>
                  </a:solidFill>
                  <a:latin typeface="Arial" charset="0"/>
                </a:rPr>
                <a:t>0.4</a:t>
              </a:r>
              <a:endParaRPr lang="de-CH" sz="12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4" name="Ellipse 63"/>
          <p:cNvSpPr/>
          <p:nvPr/>
        </p:nvSpPr>
        <p:spPr bwMode="auto">
          <a:xfrm>
            <a:off x="2627376" y="3905160"/>
            <a:ext cx="1375644" cy="562887"/>
          </a:xfrm>
          <a:prstGeom prst="ellipse">
            <a:avLst/>
          </a:prstGeom>
          <a:noFill/>
          <a:ln w="28575" cap="flat" cmpd="sng" algn="ctr">
            <a:solidFill>
              <a:srgbClr val="905E1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3978665" y="3998888"/>
            <a:ext cx="2476339" cy="41985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8" name="TextBox 74"/>
          <p:cNvSpPr txBox="1"/>
          <p:nvPr/>
        </p:nvSpPr>
        <p:spPr>
          <a:xfrm>
            <a:off x="7623984" y="4866906"/>
            <a:ext cx="946386" cy="21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r>
              <a:rPr lang="de-CH" sz="900" b="1" i="1" dirty="0" smtClean="0">
                <a:solidFill>
                  <a:srgbClr val="000000"/>
                </a:solidFill>
                <a:latin typeface="Arial" charset="0"/>
              </a:rPr>
              <a:t>Nisi et al. (</a:t>
            </a:r>
            <a:r>
              <a:rPr lang="de-CH" sz="900" b="1" i="1" dirty="0" smtClean="0">
                <a:solidFill>
                  <a:srgbClr val="000000"/>
                </a:solidFill>
              </a:rPr>
              <a:t>2020</a:t>
            </a:r>
            <a:r>
              <a:rPr lang="de-CH" sz="900" b="1" i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de-CH" sz="9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TextBox 12"/>
          <p:cNvSpPr txBox="1"/>
          <p:nvPr/>
        </p:nvSpPr>
        <p:spPr>
          <a:xfrm>
            <a:off x="3373591" y="4605997"/>
            <a:ext cx="3036160" cy="369332"/>
          </a:xfrm>
          <a:prstGeom prst="rect">
            <a:avLst/>
          </a:prstGeom>
          <a:solidFill>
            <a:schemeClr val="bg1"/>
          </a:solidFill>
        </p:spPr>
        <p:txBody>
          <a:bodyPr wrap="square" rIns="36000" rtlCol="0">
            <a:spAutoFit/>
          </a:bodyPr>
          <a:lstStyle/>
          <a:p>
            <a:r>
              <a:rPr lang="de-CH" sz="900" dirty="0" smtClean="0">
                <a:solidFill>
                  <a:srgbClr val="000000"/>
                </a:solidFill>
              </a:rPr>
              <a:t>LJ </a:t>
            </a:r>
            <a:r>
              <a:rPr lang="de-CH" sz="900" dirty="0" err="1" smtClean="0">
                <a:solidFill>
                  <a:srgbClr val="000000"/>
                </a:solidFill>
              </a:rPr>
              <a:t>algorithm</a:t>
            </a:r>
            <a:r>
              <a:rPr lang="de-CH" sz="900" dirty="0" smtClean="0">
                <a:solidFill>
                  <a:srgbClr val="000000"/>
                </a:solidFill>
              </a:rPr>
              <a:t>: </a:t>
            </a:r>
            <a:r>
              <a:rPr lang="de-CH" sz="900" b="1" dirty="0" smtClean="0">
                <a:solidFill>
                  <a:srgbClr val="000000"/>
                </a:solidFill>
              </a:rPr>
              <a:t>Schultz et al., 2009</a:t>
            </a:r>
            <a:r>
              <a:rPr lang="de-CH" sz="900" dirty="0" smtClean="0">
                <a:solidFill>
                  <a:srgbClr val="000000"/>
                </a:solidFill>
              </a:rPr>
              <a:t>, </a:t>
            </a:r>
            <a:r>
              <a:rPr lang="de-CH" sz="900" dirty="0" err="1" smtClean="0">
                <a:solidFill>
                  <a:srgbClr val="000000"/>
                </a:solidFill>
              </a:rPr>
              <a:t>modified</a:t>
            </a:r>
            <a:r>
              <a:rPr lang="de-CH" sz="900" dirty="0" smtClean="0">
                <a:solidFill>
                  <a:srgbClr val="000000"/>
                </a:solidFill>
              </a:rPr>
              <a:t> (</a:t>
            </a:r>
            <a:r>
              <a:rPr lang="de-CH" sz="900" dirty="0" err="1" smtClean="0">
                <a:solidFill>
                  <a:srgbClr val="000000"/>
                </a:solidFill>
              </a:rPr>
              <a:t>LightningRate</a:t>
            </a:r>
            <a:r>
              <a:rPr lang="de-CH" sz="900" baseline="-25000" dirty="0" err="1" smtClean="0">
                <a:solidFill>
                  <a:srgbClr val="000000"/>
                </a:solidFill>
              </a:rPr>
              <a:t>min</a:t>
            </a:r>
            <a:r>
              <a:rPr lang="de-CH" sz="900" dirty="0" smtClean="0">
                <a:solidFill>
                  <a:srgbClr val="000000"/>
                </a:solidFill>
              </a:rPr>
              <a:t>: 15 </a:t>
            </a:r>
            <a:r>
              <a:rPr lang="de-CH" sz="900" dirty="0" err="1" smtClean="0">
                <a:solidFill>
                  <a:srgbClr val="000000"/>
                </a:solidFill>
              </a:rPr>
              <a:t>flashes</a:t>
            </a:r>
            <a:r>
              <a:rPr lang="de-CH" sz="900" dirty="0" smtClean="0">
                <a:solidFill>
                  <a:srgbClr val="000000"/>
                </a:solidFill>
              </a:rPr>
              <a:t> / 5 min;  Sigma-level = 1.0)</a:t>
            </a:r>
          </a:p>
        </p:txBody>
      </p:sp>
      <p:sp>
        <p:nvSpPr>
          <p:cNvPr id="71" name="TextBox 182"/>
          <p:cNvSpPr txBox="1"/>
          <p:nvPr/>
        </p:nvSpPr>
        <p:spPr>
          <a:xfrm>
            <a:off x="4249414" y="1733994"/>
            <a:ext cx="1662653" cy="703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72000" bIns="72000" rtlCol="0" anchor="t" anchorCtr="1">
            <a:noAutofit/>
          </a:bodyPr>
          <a:lstStyle/>
          <a:p>
            <a:pPr>
              <a:spcAft>
                <a:spcPts val="600"/>
              </a:spcAft>
            </a:pPr>
            <a:r>
              <a:rPr lang="de-CH" sz="1100" dirty="0" err="1" smtClean="0"/>
              <a:t>Preliminary</a:t>
            </a:r>
            <a:r>
              <a:rPr lang="de-CH" sz="1100" dirty="0"/>
              <a:t>:</a:t>
            </a:r>
            <a:endParaRPr lang="de-CH" sz="1100" dirty="0" smtClean="0"/>
          </a:p>
          <a:p>
            <a:r>
              <a:rPr lang="de-CH" sz="1100" dirty="0" smtClean="0"/>
              <a:t>POD: 45%   FAR: 29% </a:t>
            </a:r>
            <a:r>
              <a:rPr lang="de-CH" sz="1100" dirty="0" err="1" smtClean="0"/>
              <a:t>LeadTime</a:t>
            </a:r>
            <a:r>
              <a:rPr lang="de-CH" sz="1100" dirty="0" smtClean="0"/>
              <a:t>: ~18 </a:t>
            </a:r>
            <a:r>
              <a:rPr lang="de-CH" sz="1100" dirty="0"/>
              <a:t>min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33604" y="3353794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46" name="Textfeld 45"/>
          <p:cNvSpPr txBox="1"/>
          <p:nvPr/>
        </p:nvSpPr>
        <p:spPr>
          <a:xfrm>
            <a:off x="3653715" y="243219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43%</a:t>
            </a:r>
            <a:endParaRPr lang="en-US" sz="1400" dirty="0"/>
          </a:p>
        </p:txBody>
      </p:sp>
      <p:sp>
        <p:nvSpPr>
          <p:cNvPr id="7" name="Rechteck 6"/>
          <p:cNvSpPr/>
          <p:nvPr/>
        </p:nvSpPr>
        <p:spPr bwMode="auto">
          <a:xfrm>
            <a:off x="5959366" y="1494657"/>
            <a:ext cx="367862" cy="213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8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5" grpId="1" animBg="1"/>
      <p:bldP spid="71" grpId="0" animBg="1"/>
      <p:bldP spid="3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32413" y="1055895"/>
            <a:ext cx="6081933" cy="2133875"/>
          </a:xfrm>
        </p:spPr>
        <p:txBody>
          <a:bodyPr/>
          <a:lstStyle/>
          <a:p>
            <a:pPr algn="ctr"/>
            <a:r>
              <a:rPr lang="en-GB" sz="3600" dirty="0" err="1"/>
              <a:t>Polarimetric</a:t>
            </a:r>
            <a:r>
              <a:rPr lang="en-GB" sz="3600" dirty="0"/>
              <a:t> radar characteristics of lightning initiation and propagating channels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4152075"/>
            <a:ext cx="9144000" cy="98755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" y="4210941"/>
            <a:ext cx="2160000" cy="628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50" y="4210941"/>
            <a:ext cx="2700000" cy="62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03" y="4210941"/>
            <a:ext cx="1620000" cy="87593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31" y="4210941"/>
            <a:ext cx="2160000" cy="69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tertitel 2"/>
          <p:cNvSpPr txBox="1">
            <a:spLocks/>
          </p:cNvSpPr>
          <p:nvPr/>
        </p:nvSpPr>
        <p:spPr>
          <a:xfrm>
            <a:off x="731518" y="3431296"/>
            <a:ext cx="7673645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de-CH"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400" kern="0" smtClean="0"/>
              <a:t>Jordi Figueras i Ventura, Nicolau Pineda, Nikola Besic, Jacopo Grazioli, Alessandro Hering, Oscar A. van der Velde, David Romero, Antonio Sunjerga, Amirhossein Mostajabi, Mohammad Azadifar, Marcos Rubinstein, Joan Montanyà, Urs Germann, Farhad Rachidi</a:t>
            </a:r>
            <a:endParaRPr lang="en-GB" sz="1400" kern="0" dirty="0"/>
          </a:p>
        </p:txBody>
      </p:sp>
    </p:spTree>
    <p:extLst>
      <p:ext uri="{BB962C8B-B14F-4D97-AF65-F5344CB8AC3E}">
        <p14:creationId xmlns:p14="http://schemas.microsoft.com/office/powerpoint/2010/main" val="34154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Can </a:t>
            </a:r>
            <a:r>
              <a:rPr lang="en-GB" dirty="0" err="1" smtClean="0"/>
              <a:t>polarimetric</a:t>
            </a:r>
            <a:r>
              <a:rPr lang="en-GB" dirty="0" smtClean="0"/>
              <a:t> variables inform us of the likelihood of lightning activity?</a:t>
            </a:r>
          </a:p>
          <a:p>
            <a:r>
              <a:rPr lang="en-GB" dirty="0" smtClean="0"/>
              <a:t>Can we distinguish between precipitating conditions producing mostly IC lightning from those producing CG?</a:t>
            </a:r>
          </a:p>
          <a:p>
            <a:r>
              <a:rPr lang="en-GB" dirty="0" smtClean="0"/>
              <a:t>What are the environmental conditions leading to upward lightning?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0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93" y="581290"/>
            <a:ext cx="5168708" cy="35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76" y="579959"/>
            <a:ext cx="5168708" cy="351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100" dirty="0"/>
              <a:t>Säntis LMA </a:t>
            </a:r>
            <a:r>
              <a:rPr lang="de-CH" sz="2100" dirty="0" err="1"/>
              <a:t>domain</a:t>
            </a:r>
            <a:r>
              <a:rPr lang="de-CH" sz="2100" dirty="0"/>
              <a:t> (29 June-15 August 2017)</a:t>
            </a:r>
            <a:endParaRPr lang="en-GB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1911104" y="4194064"/>
            <a:ext cx="55451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solidFill>
                  <a:srgbClr val="FF0000"/>
                </a:solidFill>
              </a:rPr>
              <a:t>+ EUCLID Lightning detection network managed by </a:t>
            </a:r>
            <a:r>
              <a:rPr lang="en-GB" sz="1500" dirty="0" err="1">
                <a:solidFill>
                  <a:srgbClr val="FF0000"/>
                </a:solidFill>
              </a:rPr>
              <a:t>Météorage</a:t>
            </a:r>
            <a:endParaRPr lang="en-GB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 </a:t>
            </a:r>
            <a:r>
              <a:rPr lang="de-CH" dirty="0" err="1" smtClean="0"/>
              <a:t>single</a:t>
            </a:r>
            <a:r>
              <a:rPr lang="de-CH" dirty="0" smtClean="0"/>
              <a:t> </a:t>
            </a:r>
            <a:r>
              <a:rPr lang="de-CH" dirty="0" err="1" smtClean="0"/>
              <a:t>flash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44" y="884626"/>
            <a:ext cx="2295000" cy="137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84626"/>
            <a:ext cx="2295000" cy="13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56" y="884626"/>
            <a:ext cx="2295000" cy="13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21" y="2261626"/>
            <a:ext cx="3375000" cy="27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4401" y="1061416"/>
            <a:ext cx="101502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/>
              <a:t>Elevation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3261" y="1055017"/>
            <a:ext cx="914033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/>
              <a:t>Azimuth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0468" y="1061416"/>
            <a:ext cx="77938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dirty="0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14880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CH_Template_format_16-9.pptx" id="{0F897BDE-14EC-4ADC-BDC2-54FA5C8E94AB}" vid="{81FCBC62-4425-4C48-BE50-5B4D81FC62A5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MCH_Template_format_16-9</Template>
  <TotalTime>0</TotalTime>
  <Words>1032</Words>
  <Application>Microsoft Office PowerPoint</Application>
  <PresentationFormat>On-screen Show (16:9)</PresentationFormat>
  <Paragraphs>128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Roboto Light</vt:lpstr>
      <vt:lpstr>Symbol</vt:lpstr>
      <vt:lpstr>Times</vt:lpstr>
      <vt:lpstr>1_Kreuzraster komplett</vt:lpstr>
      <vt:lpstr>On the relationship between lightning activity and convective cell severity</vt:lpstr>
      <vt:lpstr>PowerPoint Presentation</vt:lpstr>
      <vt:lpstr>Lightning Jumps: real-time algorithm</vt:lpstr>
      <vt:lpstr>PowerPoint Presentation</vt:lpstr>
      <vt:lpstr>Lightning Jumps vs. hail storms (2014-2017)</vt:lpstr>
      <vt:lpstr>PowerPoint Presentation</vt:lpstr>
      <vt:lpstr>Research questions</vt:lpstr>
      <vt:lpstr>Säntis LMA domain (29 June-15 August 2017)</vt:lpstr>
      <vt:lpstr>Example single flash</vt:lpstr>
      <vt:lpstr>Example single flash</vt:lpstr>
      <vt:lpstr>Association of LMA flash to EUCLID stroke</vt:lpstr>
      <vt:lpstr>Relevant events</vt:lpstr>
      <vt:lpstr>Flash origin and propagation habitat</vt:lpstr>
      <vt:lpstr>Flash origin and propagation habitat</vt:lpstr>
      <vt:lpstr>Upward lightning (UP)</vt:lpstr>
      <vt:lpstr>UP origin and propagation habitat</vt:lpstr>
      <vt:lpstr>UP origin and propagation habitat</vt:lpstr>
      <vt:lpstr>RPC as lightning descriptor</vt:lpstr>
      <vt:lpstr>Conclusion</vt:lpstr>
      <vt:lpstr>Thank you! Grazie mille! Moltes gràcies!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relationship between lightning activity and convective cell severity</dc:title>
  <dc:creator>Figueras i Ventura Jordi</dc:creator>
  <cp:lastModifiedBy>Figueras i Ventura Jordi</cp:lastModifiedBy>
  <cp:revision>10</cp:revision>
  <cp:lastPrinted>2016-02-16T15:38:09Z</cp:lastPrinted>
  <dcterms:created xsi:type="dcterms:W3CDTF">2020-10-02T09:55:51Z</dcterms:created>
  <dcterms:modified xsi:type="dcterms:W3CDTF">2020-10-05T12:33:42Z</dcterms:modified>
</cp:coreProperties>
</file>