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98" r:id="rId4"/>
    <p:sldId id="295" r:id="rId5"/>
    <p:sldId id="261" r:id="rId6"/>
    <p:sldId id="262" r:id="rId7"/>
    <p:sldId id="299" r:id="rId8"/>
    <p:sldId id="300" r:id="rId9"/>
    <p:sldId id="270" r:id="rId10"/>
    <p:sldId id="263" r:id="rId11"/>
    <p:sldId id="264" r:id="rId12"/>
    <p:sldId id="257" r:id="rId13"/>
    <p:sldId id="258" r:id="rId14"/>
    <p:sldId id="260" r:id="rId15"/>
    <p:sldId id="296" r:id="rId16"/>
    <p:sldId id="267" r:id="rId17"/>
    <p:sldId id="266" r:id="rId18"/>
    <p:sldId id="269" r:id="rId19"/>
    <p:sldId id="259" r:id="rId20"/>
    <p:sldId id="297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301" r:id="rId32"/>
    <p:sldId id="302" r:id="rId33"/>
    <p:sldId id="281" r:id="rId34"/>
    <p:sldId id="282" r:id="rId35"/>
    <p:sldId id="283" r:id="rId36"/>
    <p:sldId id="284" r:id="rId37"/>
    <p:sldId id="286" r:id="rId38"/>
    <p:sldId id="287" r:id="rId39"/>
    <p:sldId id="288" r:id="rId40"/>
    <p:sldId id="289" r:id="rId41"/>
    <p:sldId id="290" r:id="rId42"/>
    <p:sldId id="292" r:id="rId43"/>
    <p:sldId id="293" r:id="rId44"/>
    <p:sldId id="294" r:id="rId45"/>
    <p:sldId id="303" r:id="rId46"/>
    <p:sldId id="29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5" autoAdjust="0"/>
    <p:restoredTop sz="94660"/>
  </p:normalViewPr>
  <p:slideViewPr>
    <p:cSldViewPr snapToGrid="0">
      <p:cViewPr>
        <p:scale>
          <a:sx n="58" d="100"/>
          <a:sy n="58" d="100"/>
        </p:scale>
        <p:origin x="252" y="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34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37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53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19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78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53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79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3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34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33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86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26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2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86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8005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16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96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45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5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83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6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21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19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4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7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1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9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993DCA8-0F6E-4B5E-A7F5-CF1AC67E15A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4C6DAE-236C-4F21-85EF-C2F9D033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1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33.png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tif"/><Relationship Id="rId4" Type="http://schemas.openxmlformats.org/officeDocument/2006/relationships/image" Target="../media/image36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7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10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4483" y="510959"/>
            <a:ext cx="9144000" cy="2387600"/>
          </a:xfrm>
        </p:spPr>
        <p:txBody>
          <a:bodyPr/>
          <a:lstStyle/>
          <a:p>
            <a:r>
              <a:rPr lang="en-US" b="1" dirty="0" smtClean="0"/>
              <a:t>Recent Progress in </a:t>
            </a:r>
            <a:r>
              <a:rPr lang="en-US" b="1" dirty="0" err="1" smtClean="0"/>
              <a:t>Polarimetric</a:t>
            </a:r>
            <a:r>
              <a:rPr lang="en-US" b="1" dirty="0" smtClean="0"/>
              <a:t> Radar QPE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00102"/>
            <a:ext cx="9144000" cy="2376731"/>
          </a:xfrm>
        </p:spPr>
        <p:txBody>
          <a:bodyPr/>
          <a:lstStyle/>
          <a:p>
            <a:r>
              <a:rPr lang="en-US" sz="3600" dirty="0" smtClean="0"/>
              <a:t>Alexander Ryzhkov</a:t>
            </a:r>
          </a:p>
          <a:p>
            <a:r>
              <a:rPr lang="en-US" dirty="0" smtClean="0"/>
              <a:t>University of Oklahoma, USA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4211" y="5039967"/>
            <a:ext cx="8641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With contributions from Jian Zhang, </a:t>
            </a:r>
            <a:r>
              <a:rPr lang="en-US" sz="2400" dirty="0" err="1" smtClean="0"/>
              <a:t>Pengfei</a:t>
            </a:r>
            <a:r>
              <a:rPr lang="en-US" sz="2400" dirty="0" smtClean="0"/>
              <a:t> Zhang, and </a:t>
            </a:r>
            <a:r>
              <a:rPr lang="en-US" sz="2400" dirty="0" err="1" smtClean="0"/>
              <a:t>Ju</a:t>
            </a:r>
            <a:r>
              <a:rPr lang="en-US" sz="2400" dirty="0" smtClean="0"/>
              <a:t>-Yu Chen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220308" y="5989591"/>
            <a:ext cx="425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RealPEP</a:t>
            </a:r>
            <a:r>
              <a:rPr lang="en-US" dirty="0" smtClean="0"/>
              <a:t> meeting, 5 October 2020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504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png;base64,iVBORw0KGgoAAAANSUhEUgAAAzkAAAIICAYAAABNQyClAAAgAElEQVR4Xu3XQREAAAgCQelf2h43awMWP+wcAQIECBAgQIAAAQIEQgILZRGFAAECBAgQIECAAAECZ+R4AgIECBAgQIAAAQIEUgJGTqpOYQgQIECAAAECBAgQMHL8AAECBAgQIECAAAECKQEjJ1WnMAQIECBAgAABAgQIGDl+gAABAgQIECBAgACBlICRk6pTGAIECBAgQIAAAQIEjBw/QIAAAQIECBAgQIBASsDISdUpDAECBAgQIECAAAECRo4fIECAAAECBAgQIEAgJWDkpOoUhgABAgQIECBAgAABI8cPECBAgAABAgQIECCQEjByUnUKQ4AAAQIECBAgQICAkeMHCBAgQIAAAQIECBBICRg5qTqFIUCAAAECBAgQIEDAyPEDBAgQIECAAAECBAikBIycVJ3CECBAgAABAgQIECBg5PgBAgQIECBAgAABAgRSAkZOqk5hCBAgQIAAAQIECBAwcvwAAQIECBAgQIAAAQIpASMnVacwBAgQIECAAAECBAgYOX6AAAECBAgQIECAAIGUgJGTqlMYAgQIECBAgAABAgSMHD9AgAABAgQIECBAgEBKwMhJ1SkMAQIECBAgQIAAAQJGjh8gQIAAAQIECBAgQCAlYOSk6hSGAAECBAgQIECAAAEjxw8QIECAAAECBAgQIJASMHJSdQpDgAABAgQIECBAgICR4wcIECBAgAABAgQIEEgJGDmpOoUhQIAAAQIECBAgQMDI8QMECBAgQIAAAQIECKQEjJxUncIQIECAAAECBAgQIGDk+AECBAgQIECAAAECBFICRk6qTmEIECBAgAABAgQIEDBy/AABAgQIECBAgAABAikBIydVpzAECBAgQIAAAQIECBg5foAAAQIECBAgQIAAgZSAkZOqUxgCBAgQIECAAAECBIwcP0CAAAECBAgQIECAQErAyEnVKQwBAgQIECBAgAABAkaOHyBAgAABAgQIECBAICVg5KTqFIYAAQIECBAgQIAAASPHDxAgQIAAAQIECBAgkBIwclJ1CkOAAAECBAgQIECAgJHjBwgQIECAAAECBAgQSAkYOak6hSFAgAABAgQIECBAwMjxAwQIECBAgAABAgQIpASMnFSdwhAgQIAAAQIECBAgYOT4AQIECBAgQIAAAQIEUgJGTqpOYQgQIECAAAECBAgQMHL8AAECBAgQIECAAAECKQEjJ1WnMAQIECBAgAABAgQIGDl+gAABAgQIECBAgACBlICRk6pTGAIECBAgQIAAAQIEjBw/QIAAAQIECBAgQIBASsDISdUpDAECBAgQIECAAAECRo4fIECAAAECBAgQIEAgJWDkpOoUhgABAgQIECBAgAABI8cPECBAgAABAgQIECCQEjByUnUKQ4AAAQIECBAgQICAkeMHCBAgQIAAAQIECBBICRg5qTqFIUCAAAECBAgQIEDAyPEDBAgQIECAAAECBAikBIycVJ3CECBAgAABAgQIECBg5PgBAgQIECBAgAABAgRSAkZOqk5hCBAgQIAAAQIECBAwcvwAAQIECBAgQIAAAQIpASMnVacwBAgQIECAAAECBAgYOX6AAAECBAgQIECAAIGUgJGTqlMYAgQIECBAgAABAgSMHD9AgAABAgQIECBAgEBKwMhJ1SkMAQIECBAgQIAAAQJGjh8gQIAAAQIECBAgQCAlYOSk6hSGAAECBAgQIECAAAEjxw8QIECAAAECBAgQIJASMHJSdQpDgAABAgQIECBAgICR4wcIECBAgAABAgQIEEgJGDmpOoUhQIAAAQIECBAgQMDI8QMECBAgQIAAAQIECKQEjJxUncIQIECAAAECBAgQIGDk+AECBAgQIECAAAECBFICRk6qTmEIECBAgAABAgQIEDBy/AABAgQIECBAgAABAikBIydVpzAECBAgQIAAAQIECBg5foAAAQIECBAgQIAAgZSAkZOqUxgCBAgQIECAAAECBIwcP0CAAAECBAgQIECAQErAyEnVKQwBAgQIECBAgAABAkaOHyBAgAABAgQIECBAICVg5KTqFIYAAQIECBAgQIAAASPHDxAgQIAAAQIECBAgkBIwclJ1CkOAAAECBAgQIECAgJHjBwgQIECAAAECBAgQSAkYOak6hSFAgAABAgQIECBAwMjxAwQIECBAgAABAgQIpASMnFSdwhAgQIAAAQIECBAgYOT4AQIECBAgQIAAAQIEUgJGTqpOYQgQIECAAAECBAgQMHL8AAECBAgQIECAAAECKQEjJ1WnMAQIECBAgAABAgQIGDl+gAABAgQIECBAgACBlICRk6pTGAIECBAgQIAAAQIEjBw/QIAAAQIECBAgQIBASsDISdUpDAECBAgQIECAAAECRo4fIECAAAECBAgQIEAgJWDkpOoUhgABAgQIECBAgAABI8cPECBAgAABAgQIECCQEjByUnUKQ4AAAQIECBAgQICAkeMHCBAgQIAAAQIECBBICRg5qTqFIUCAAAECBAgQIEDAyPEDBAgQIECAAAECBAikBIycVJ3CECBAgAABAgQIECBg5PgBAgQIECBAgAABAgRSAkZOqk5hCBAgQIAAAQIECBAwcvwAAQIECBAgQIAAAQIpASMnVacwBAgQIECAAAECBAgYOX6AAAECBAgQIECAAIGUgJGTqlMYAgQIECBAgAABAgSMHD9AgAABAgQIECBAgEBKwMhJ1SkMAQIECBAgQIAAAQJGjh8gQIAAAQIECBAgQCAlYOSk6hSGAAECBAgQIECAAAEjxw8QIECAAAECBAgQIJASMHJSdQpDgAABAgQIECBAgICR4wcIECBAgAABAgQIEEgJGDmpOoUhQIAAAQIECBAgQMDI8QMECBAgQIAAAQIECKQEjJxUncIQIECAAAECBAgQIGDk+AECBAgQIECAAAECBFICRk6qTmEIECBAgAABAgQIEDBy/AABAgQIECBAgAABAikBIydVpzAECBAgQIAAAQIECBg5foAAAQIECBAgQIAAgZSAkZOqUxgCBAgQIECAAAECBIwcP0CAAAECBAgQIECAQErAyEnVKQwBAgQIECBAgAABAkaOHyBAgAABAgQIECBAICVg5KTqFIYAAQIECBAgQIAAASPHDxAgQIAAAQIECBAgkBIwclJ1CkOAAAECBAgQIECAgJHjBwgQIECAAAECBAgQSAkYOak6hSFAgAABAgQIECBAwMjxAwQIECBAgAABAgQIpASMnFSdwhAgQIAAAQIECBAgYOT4AQIECBAgQIAAAQIEUgJGTqpOYQgQIECAAAECBAgQMHL8AAECBAgQIECAAAECKQEjJ1WnMAQIECBAgAABAgQIGDl+gAABAgQIECBAgACBlICRk6pTGAIECBAgQIAAAQIEjBw/QIAAAQIECBAgQIBASsDISdUpDAECBAgQIECAAAECRo4fIECAAAECBAgQIEAgJWDkpOoUhgABAgQIECBAgAABI8cPECBAgAABAgQIECCQEjByUnUKQ4AAAQIECBAgQICAkeMHCBAgQIAAAQIECBBICRg5qTqFIUCAAAECBAgQIEDAyPEDBAgQIECAAAECBAikBIycVJ3CECBAgAABAgQIECBg5PgBAgQIECBAgAABAgRSAkZOqk5hCBAgQIAAAQIECBAwcvwAAQIECBAgQIAAAQIpASMnVacwBAgQIECAAAECBAgYOX6AAAECBAgQIECAAIGUgJGTqlMYAgQIECBAgAABAgSMHD9AgAABAgQIECBAgEBKwMhJ1SkMAQIECBAgQIAAAQJGjh8gQIAAAQIECBAgQCAlYOSk6hSGAAECBAgQIECAAAEjxw8QIECAAAECBAgQIJASMHJSdQpDgAABAgQIECBAgICR4wcIECBAgAABAgQIEEgJGDmpOoUhQIAAAQIECBAgQMDI8QMECBAgQIAAAQIECKQEjJxUncIQIECAAAECBAgQIGDk+AECBAgQIECAAAECBFICRk6qTmEIECBAgAABAgQIEDBy/AABAgQIECBAgAABAikBIydVpzAECBAgQIAAAQIECBg5foAAAQIECBAgQIAAgZSAkZOqUxgCBAgQIECAAAECBIwcP0CAAAECBAgQIECAQErAyEnVKQwBAgQIECBAgAABAkaOHyBAgAABAgQIECBAICVg5KTqFIYAAQIECBAgQIAAASPHDxAgQIAAAQIECBAgkBIwclJ1CkOAAAECBAgQIECAgJHjBwgQIECAAAECBAgQSAkYOak6hSFAgAABAgQIECBAwMjxAwQIECBAgAABAgQIpASMnFSdwhAgQIAAAQIECBAgYOT4AQIECBAgQIAAAQIEUgJGTqpOYQgQIECAAAECBAgQMHL8AAECBAgQIECAAAECKQEjJ1WnMAQIECBAgAABAgQIGDl+gAABAgQIECBAgACBlICRk6pTGAIECBAgQIAAAQIEjBw/QIAAAQIECBAgQIBASsDISdUpDAECBAgQIECAAAECRo4fIECAAAECBAgQIEAgJWDkpOoUhgABAgQIECBAgAABI8cPECBAgAABAgQIECCQEjByUnUKQ4AAAQIECBAgQICAkeMHCBAgQIAAAQIECBBICRg5qTqFIUCAAAECBAgQIEDAyPEDBAgQIECAAAECBAikBIycVJ3CECBAgAABAgQIECBg5PgBAgQIECBAgAABAgRSAkZOqk5hCBAgQIAAAQIECBAwcvwAAQIECBAgQIAAAQIpASMnVacwBAgQIECAAAECBAgYOX6AAAECBAgQIECAAIGUgJGTqlMYAgQIECBAgAABAgSMHD9AgAABAgQIECBAgEBKwMhJ1SkMAQIECBAgQIAAAQJGjh8gQIAAAQIECBAgQCAlYOSk6hSGAAECBAgQIECAAAEjxw8QIECAAAECBAgQIJASMHJSdQpDgAABAgQIECBAgICR4wcIECBAgAABAgQIEEgJGDmpOoUhQIAAAQIECBAgQMDI8QMECBAgQIAAAQIECKQEjJxUncIQIECAAAECBAgQIGDk+AECBAgQIECAAAECBFICRk6qTmEIECBAgAABAgQIEDBy/AABAgQIECBAgAABAikBIydVpzAECBAgQIAAAQIECBg5foAAAQIECBAgQIAAgZSAkZOqUxgCBAgQIECAAAECBIwcP0CAAAECBAgQIECAQErAyEnVKQwBAgQIECBAgAABAkaOHyBAgAABAgQIECBAICVg5KTqFIYAAQIECBAgQIAAASPHDxAgQIAAAQIECBAgkBIwclJ1CkOAAAECBAgQIECAgJHjBwgQIECAAAECBAgQSAkYOak6hSFAgAABAgQIECBAwMjxAwQIECBAgAABAgQIpASMnFSdwhAgQIAAAQIECBAgYOT4AQIECBAgQIAAAQIEUgJGTqpOYQgQIECAAAECBAgQMHL8AAECBAgQIECAAAECKQEjJ1WnMAQIECBAgAABAgQIGDl+gAABAgQIECBAgACBlICRk6pTGAIECBAgQIAAAQIEjBw/QIAAAQIECBAgQIBASsDISdUpDAECBAgQIECAAAECRo4fIECAAAECBAgQIEAgJWDkpOoUhgABAgQIECBAgAABI8cPECBAgAABAgQIECCQEjByUnUKQ4AAAQIECBAgQICAkeMHCBAgQIAAAQIECBBICRg5qTqFIUCAAAECBAgQIEDAyPEDBAgQIECAAAECBAikBIycVJ3CECBAgAABAgQIECBg5PgBAgQIECBAgAABAgRSAkZOqk5hCBAgQIAAAQIECBAwcvwAAQIECBAgQIAAAQIpASMnVacwBAgQIECAAAECBAgYOX6AAAECBAgQIECAAIGUgJGTqlMYAgQIECBAgAABAgSMHD9AgAABAgQIECBAgEBKwMhJ1SkMAQIECBAgQIAAAQJGjh8gQIAAAQIECBAgQCAlYOSk6hSGAAECBAgQIECAAAEjxw8QIECAAAECBAgQIJASMHJSdQpDgAABAgQIECBAgICR4wcIECBAgAABAgQIEEgJGDmpOoUhQIAAAQIECBAgQMDI8QMECBAgQIAAAQIECKQEjJxUncIQIECAAAECBAgQIGDk+AECBAgQIECAAAECBFICRk6qTmEIECBAgAABAgQIEDBy/AABAgQIECBAgAABAikBIydVpzAECBAgQIAAAQIECBg5foAAAQIECBAgQIAAgZSAkZOqUxgCBAgQIECAAAECBIwcP0CAAAECBAgQIECAQErAyEnVKQwBAgQIECBAgAABAkaOHyBAgAABAgQIECBAICVg5KTqFIYAAQIECBAgQIAAASPHDxAgQIAAAQIECBAgkBIwclJ1CkOAAAECBAgQIECAgJHjBwgQIECAAAECBAgQSAkYOak6hSFAgAABAgQIECBAwMjxAwQIECBAgAABAgQIpASMnFSdwhAgQIAAAQIECBAgYOT4AQIECBAgQIAAAQIEUgJGTqpOYQgQIECAAAECBAgQMHL8AAECBAgQIECAAAECKQEjJ1WnMAQIECBAgAABAgQIGDl+gAABAgQIECBAgACBlICRk6pTGAIECBAgQIAAAQIEjBw/QIAAAQIECBAgQIBASsDISdUpDAECBAgQIECAAAECRo4fIECAAAECBAgQIEAgJWDkpOoUhgABAgQIECBAgAABI8cPECBAgAABAgQIECCQEjByUnUKQ4AAAQIECBAgQICAkeMHCBAgQIAAAQIECBBICRg5qTqFIUCAAAECBAgQIEDAyPEDBAgQIECAAAECBAikBIycVJ3CECBAgAABAgQIECBg5PgBAgQIECBAgAABAgRSAkZOqk5hCBAgQIAAAQIECBAwcvwAAQIECBAgQIAAAQIpASMnVacwBAgQIECAAAECBAgYOX6AAAECBAgQIECAAIGUgJGTqlMYAgQIECBAgAABAgSMHD9AgAABAgQIECBAgEBKwMhJ1SkMAQIECBAgQIAAAQJGjh8gQIAAAQIECBAgQCAlYOSk6hSGAAECBAgQIECAAAEjxw8QIECAAAECBAgQIJASMHJSdQpDgAABAgQIECBAgICR4wcIECBAgAABAgQIEEgJGDmpOoUhQIAAAQIECBAgQMDI8QMECBAgQIAAAQIECKQEjJxUncIQIECAAAECBAgQIGDk+AECBAgQIECAAAECBFICRk6qTmEIECBAgAABAgQIEDBy/AABAgQIECBAgAABAikBIydVpzAECBAgQIAAAQIECBg5foAAAQIECBAgQIAAgZSAkZOqUxgCBAgQIECAAAECBIwcP0CAAAECBAgQIECAQErAyEnVKQwBAgQIECBAgAABAkaOHyBAgAABAgQIECBAICVg5KTqFIYAAQIECBAgQIAAASPHDxAgQIAAAQIECBAgkBIwclJ1CkOAAAECBAgQIECAgJHjBwgQIECAAAECBAgQSAkYOak6hSFAgAABAgQIECBAwMjxAwQIECBAgAABAgQIpASMnFSdwhAgQIAAAQIECBAgYOT4AQIECBAgQIAAAQIEUgJGTqpOYQgQIECAAAECBAgQMHL8AAECBAgQIECAAAECKQEjJ1WnMAQIECBAgAABAgQIGDl+gAABAgQIECBAgACBlICRk6pTGAIECBAgQIAAAQIEjBw/QIAAAQIECBAgQIBASsDISdUpDAECBAgQIECAAAECRo4fIECAAAECBAgQIEAgJWDkpOoUhgABAgQIECBAgAABI8cPECBAgAABAgQIECCQEjByUnUKQ4AAAQIECBAgQICAkeMHCBAgQIAAAQIECBBICRg5qTqFIUCAAAECBAgQIEDAyPEDBAgQIECAAAECBAikBIycVJ3CECBAgAABAgQIECBg5PgBAgQIECBAgAABAgRSAkZOqk5hCBAgQIAAAQIECBAwcvwAAQIECBAgQIAAAQIpASMnVacwBAgQIECAAAECBAgYOX6AAAECBAgQIECAAIGUgJGTqlMYAgQIECBAgAABAgSMHD9AgAABAgQIECBAgEBKwMhJ1SkMAQIECBAgQIAAAQJGjh8gQIAAAQIECBAgQCAlYOSk6hSGAAECBAgQIECAAAEjxw8QIECAAAECBAgQIJASMHJSdQpDgAABAgQIECBAgICR4wcIECBAgAABAgQIEEgJGDmpOoUhQIAAAQIECBAgQMDI8QMECBAgQIAAAQIECKQEjJxUncIQIECAAAECBAgQIGDk+AECBAgQIECAAAECBFICRk6qTmEIECBAgAABAgQIEDBy/AABAgQIECBAgAABAikBIydVpzAECBAgQIAAAQIECBg5foAAAQIECBAgQIAAgZSAkZOqUxgCBAgQIECAAAECBIwcP0CAAAECBAgQIECAQErAyEnVKQwBAgQIECBAgAABAkaOHyBAgAABAgQIECBAICVg5KTqFIYAAQIECBAgQIAAASPHDxAgQIAAAQIECBAgkBIwclJ1CkOAAAECBAgQIECAgJHjBwgQIECAAAECBAgQSAkYOak6hSFAgAABAgQIECBAwMjxAwQIECBAgAABAgQIpASMnFSdwhAgQIAAAQIECBAgYOT4AQIECBAgQIAAAQIEUgJGTqpOYQgQIECAAAECBAgQMHL8AAECBAgQIECAAAECKQEjJ1WnMAQIECBAgAABAgQIGDl+gAABAgQIECBAgACBlICRk6pTGAIECBAgQIAAAQIEjBw/QIAAAQIECBAgQIBASsDISdUpDAECBAgQIECAAAECRo4fIECAAAECBAgQIEAgJWDkpOoUhgABAgQIECBAgAABI8cPECBAgAABAgQIECCQEjByUnUKQ4AAAQIECBAgQICAkeMHCBAgQIAAAQIECBBICRg5qTqFIUCAAAECBAgQIEDAyPEDBAgQIECAAAECBAikBIycVJ3CECBAgAABAgQIECBg5PgBAgQIECBAgAABAgRSAkZOqk5hCBAgQIAAAQIECBAwcvwAAQIECBAgQIAAAQIpASMnVacwBAgQIECAAAECBAgYOX6AAAECBAgQIECAAIGUgJGTqlMYAgQIECBAgAABAgSMHD9AgAABAgQIECBAgEBKwMhJ1SkMAQIECBAgQIAAAQJGjh8gQIAAAQIECBAgQCAlYOSk6hSGAAECBAgQIECAAAEjxw8QIECAAAECBAgQIJASMHJSdQpDgAABAgQIECBAgICR4wcIECBAgAABAgQIEEgJGDmpOoUhQIAAAQIECBAgQMDI8QMECBAgQIAAAQIECKQEjJxUncIQIECAAAECBAgQIGDk+AECBAgQIECAAAECBFICRk6qTmEIECBAgAABAgQIEDBy/AABAgQIECBAgAABAikBIydVpzAECBAgQIAAAQIECBg5foAAAQIECBAgQIAAgZSAkZOqUxgCBAgQIECAAAECBIwcP0CAAAECBAgQIECAQErAyEnVKQwBAgQIECBAgAABAkaOHyBAgAABAgQIECBAICVg5KTqFIYAAQIECBAgQIAAASPHDxAgQIAAAQIECBAgkBIwclJ1CkOAAAECBAgQIECAgJHjBwgQIECAAAECBAgQSAkYOak6hSFAgAABAgQIECBAwMjxAwQIECBAgAABAgQIpASMnFSdwhAgQIAAAQIECBAgYOT4AQIECBAgQIAAAQIEUgJGTqpOYQgQIECAAAECBAgQMHL8AAECBAgQIECAAAECKQEjJ1WnMAQIECBAgAABAgQIGDl+gAABAgQIECBAgACBlICRk6pTGAIECBAgQIAAAQIEjBw/QIAAAQIECBAgQIBASsDISdUpDAECBAgQIECAAAECRo4fIECAAAECBAgQIEAgJWDkpOoUhgABAgQIECBAgAABI8cPECBAgAABAgQIECCQEjByUnUKQ4AAAQIECBAgQICAkeMHCBAgQIAAAQIECBBICRg5qTqFIUCAAAECBAgQIEDAyPEDBAgQIECAAAECBAikBIycVJ3CECBAgAABAgQIECBg5PgBAgQIECBAgAABAgRSAkZOqk5hCBAgQIAAAQIECBAwcvwAAQIECBAgQIAAAQIpASMnVacwBAgQIECAAAECBAgYOX6AAAECBAgQIECAAIGUgJGTqlMYAgQIECBAgAABAgSMHD9AgAABAgQIECBAgEBKwMhJ1SkMAQIECBAgQIAAAQJGjh8gQIAAAQIECBAgQCAlYOSk6hSGAAECBAgQIECAAAEjxw8QIECAAAECBAgQIJASMHJSdQpDgAABAgQIECBAgICR4wcIECBAgAABAgQIEEgJGDmpOoUhQIAAAQIECBAgQMDI8QMECBAgQIAAAQIECKQEjJxUncIQIECAAAECBAgQIGDk+AECBAgQIECAAAECBFICRk6qTmEIECBAgAABAgQIEDBy/AABAgQIECBAgAABAikBIydVpzAECBAgQIAAAQIECBg5foAAAQIECBAgQIAAgZSAkZOqUxgCBAgQIECAAAECBIwcP0CAAAECBAgQIECAQErAyEnVKQwBAgQIECBAgAABAkaOHyBAgAABAgQIECBAICVg5KTqFIYAAQIECBAgQIAAASPHDxAgQIAAAQIECBAgkBIwclJ1CkOAAAECBAgQIECAgJHjBwgQIECAAAECBAgQSAkYOak6hSFAgAABAgQIECBAwMjxAwQIECBAgAABAgQIpASMnFSdwhAgQIAAAQIECBAgYOT4AQIECBAgQIAAAQIEUgJGTqpOYQgQIECAAAECBAgQMHL8AAECBAgQIECAAAECKQEjJ1WnMAQIECBAgAABAgQIGDl+gAABAgQIECBAgACBlICRk6pTGAIECBAgQIAAAQIEjBw/QIAAAQIECBAgQIBASsDISdUpDAECBAgQIECAAAECRo4fIECAAAECBAgQIEAgJWDkpOoUhgABAgQIECBAgAABI8cPECBAgAABAgQIECCQEjByUnUKQ4AAAQIECBAgQICAkeMHCBAgQIAAAQIECBBICRg5qTqFIUCAAAECBAgQIEDAyPEDBAgQIECAAAECBAikBIycVGWPbVoAAAF8SURBVJ3CECBAgAABAgQIECBg5PgBAgQIECBAgAABAgRSAkZOqk5hCBAgQIAAAQIECBAwcvwAAQIECBAgQIAAAQIpASMnVacwBAgQIECAAAECBAgYOX6AAAECBAgQIECAAIGUgJGTqlMYAgQIECBAgAABAgSMHD9AgAABAgQIECBAgEBKwMhJ1SkMAQIECBAgQIAAAQJGjh8gQIAAAQIECBAgQCAlYOSk6hSGAAECBAgQIECAAAEjxw8QIECAAAECBAgQIJASMHJSdQpDgAABAgQIECBAgICR4wcIECBAgAABAgQIEEgJGDmpOoUhQIAAAQIECBAgQMDI8QMECBAgQIAAAQIECKQEjJxUncIQIECAAAECBAgQIGDk+AECBAgQIECAAAECBFICRk6qTmEIECBAgAABAgQIEDBy/AABAgQIECBAgAABAikBIydVpzAECBAgQIAAAQIECBg5foAAAQIECBAgQIAAgZSAkZOqUxgCBAgQIECAAAECBB7HugIJ5H0jhAAAAABJRU5ErkJggg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7" t="22405" r="45523" b="29304"/>
          <a:stretch/>
        </p:blipFill>
        <p:spPr bwMode="auto">
          <a:xfrm>
            <a:off x="1524001" y="1038655"/>
            <a:ext cx="4315571" cy="393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22420" r="45447" b="29288"/>
          <a:stretch/>
        </p:blipFill>
        <p:spPr bwMode="auto">
          <a:xfrm>
            <a:off x="6431783" y="1028315"/>
            <a:ext cx="4326897" cy="394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3601105" y="1284975"/>
            <a:ext cx="1280245" cy="136125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72348" y="700200"/>
            <a:ext cx="4365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Distance R(A)+R(KDP) data available dependent upon bottom of ML 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88157" y="1106782"/>
            <a:ext cx="1859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~ 175 km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4" descr="http://nmq.ou.edu/tmp/Q3RAD1440_43.500000-99.00000035.500000_17_0_0_none_2014062412000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2" t="88666" r="21907"/>
          <a:stretch/>
        </p:blipFill>
        <p:spPr bwMode="auto">
          <a:xfrm rot="16200000">
            <a:off x="4167373" y="2725909"/>
            <a:ext cx="3936609" cy="56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72250" y="3795750"/>
            <a:ext cx="1202173" cy="830997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Partial Blockage</a:t>
            </a:r>
          </a:p>
          <a:p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 rot="19734505">
            <a:off x="8454905" y="3777630"/>
            <a:ext cx="578026" cy="161346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6" name="TextBox 15"/>
          <p:cNvSpPr txBox="1"/>
          <p:nvPr/>
        </p:nvSpPr>
        <p:spPr>
          <a:xfrm>
            <a:off x="7870471" y="3999913"/>
            <a:ext cx="10011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R(A)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83822" y="4264873"/>
            <a:ext cx="100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R(Z)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1" y="-54586"/>
            <a:ext cx="91224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Partial blockage</a:t>
            </a:r>
            <a:r>
              <a:rPr lang="en-US" sz="2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mitigation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4352" y="899123"/>
            <a:ext cx="110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230 km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8471216" y="1473948"/>
            <a:ext cx="782855" cy="11475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72078" y="4267145"/>
            <a:ext cx="1375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R(A)+R(KDP)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96730" y="3811670"/>
            <a:ext cx="1202173" cy="830997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Partial Blockage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mitigated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6525" y="5329162"/>
            <a:ext cx="1051830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impact of partial blockage of radar beam caused by trees is eliminated in a 24-hour rain total map obtained using a combination of the R(A) and R(K</a:t>
            </a:r>
            <a:r>
              <a:rPr lang="en-US" sz="2400" baseline="-25000" dirty="0" smtClean="0"/>
              <a:t>DP</a:t>
            </a:r>
            <a:r>
              <a:rPr lang="en-US" sz="2400" dirty="0" smtClean="0"/>
              <a:t>) relations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26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02" y="2160475"/>
            <a:ext cx="5267596" cy="43531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2737" y="1607152"/>
            <a:ext cx="485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Iowa Flood Center Area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65212" y="235592"/>
            <a:ext cx="9782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E</a:t>
            </a:r>
            <a:r>
              <a:rPr lang="en-US" sz="2800" b="1" dirty="0" smtClean="0">
                <a:solidFill>
                  <a:srgbClr val="0070C0"/>
                </a:solidFill>
              </a:rPr>
              <a:t>valuation of the R(A) algorithm in the Iowa Flood Center area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942803"/>
            <a:ext cx="10877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B., A. Ryzhkov, and W.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Krajewski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2020: Evaluation of the specific attenuation method for radar-based quantitative precipitation estimation: Improvements and practical challenges.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Hydrometeorol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1333 – 1347.</a:t>
            </a:r>
            <a:endParaRPr lang="en-US" sz="12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11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331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9" y="820047"/>
            <a:ext cx="9252511" cy="5940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5371" y="198278"/>
            <a:ext cx="551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IFC validation results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779428" y="1455464"/>
            <a:ext cx="1926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Grey circles – R(Z)</a:t>
            </a:r>
          </a:p>
          <a:p>
            <a:r>
              <a:rPr lang="en-US" b="1" dirty="0" smtClean="0"/>
              <a:t>Red circles – R(A)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971830" y="4323110"/>
            <a:ext cx="1641809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NMAE is reduced about two times if R(A) is utilized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12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9590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421" y="59141"/>
            <a:ext cx="10626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Limitation of using a single </a:t>
            </a:r>
            <a:r>
              <a:rPr lang="el-GR" sz="2800" b="1" dirty="0">
                <a:solidFill>
                  <a:srgbClr val="0070C0"/>
                </a:solidFill>
              </a:rPr>
              <a:t>α</a:t>
            </a:r>
            <a:r>
              <a:rPr lang="en-US" sz="2800" b="1" dirty="0">
                <a:solidFill>
                  <a:srgbClr val="0070C0"/>
                </a:solidFill>
              </a:rPr>
              <a:t> for a whole radar coverage area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761191" y="790060"/>
            <a:ext cx="4980010" cy="4508714"/>
            <a:chOff x="206024" y="2366444"/>
            <a:chExt cx="4553072" cy="3685223"/>
          </a:xfrm>
        </p:grpSpPr>
        <p:pic>
          <p:nvPicPr>
            <p:cNvPr id="18" name="Picture 17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17" r="7118" b="13503"/>
            <a:stretch/>
          </p:blipFill>
          <p:spPr bwMode="auto">
            <a:xfrm>
              <a:off x="371123" y="2567484"/>
              <a:ext cx="3827430" cy="348418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06024" y="2366444"/>
              <a:ext cx="4553072" cy="363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i="1" dirty="0">
                  <a:solidFill>
                    <a:srgbClr val="0000FF"/>
                  </a:solidFill>
                  <a:latin typeface="Calibri" panose="020F0502020204030204" pitchFamily="34" charset="0"/>
                </a:rPr>
                <a:t>α </a:t>
              </a:r>
              <a:r>
                <a:rPr lang="en-US" sz="1400" dirty="0">
                  <a:solidFill>
                    <a:srgbClr val="0000FF"/>
                  </a:solidFill>
                  <a:latin typeface="Calibri" panose="020F0502020204030204" pitchFamily="34" charset="0"/>
                </a:rPr>
                <a:t> vs </a:t>
              </a:r>
              <a:r>
                <a:rPr lang="en-US" sz="1400" i="1" dirty="0">
                  <a:solidFill>
                    <a:srgbClr val="0000FF"/>
                  </a:solidFill>
                  <a:latin typeface="Calibri" panose="020F0502020204030204" pitchFamily="34" charset="0"/>
                </a:rPr>
                <a:t>Z</a:t>
              </a:r>
              <a:r>
                <a:rPr lang="en-US" sz="1400" i="1" baseline="-25000" dirty="0">
                  <a:solidFill>
                    <a:srgbClr val="0000FF"/>
                  </a:solidFill>
                  <a:latin typeface="Calibri" panose="020F0502020204030204" pitchFamily="34" charset="0"/>
                </a:rPr>
                <a:t>DR</a:t>
              </a:r>
              <a:r>
                <a:rPr lang="en-US" sz="1400" i="1" dirty="0">
                  <a:solidFill>
                    <a:srgbClr val="0000FF"/>
                  </a:solidFill>
                  <a:latin typeface="Calibri" panose="020F0502020204030204" pitchFamily="34" charset="0"/>
                </a:rPr>
                <a:t> from </a:t>
              </a:r>
              <a:r>
                <a:rPr lang="en-US" sz="1400" i="1" dirty="0" err="1">
                  <a:solidFill>
                    <a:srgbClr val="0000FF"/>
                  </a:solidFill>
                  <a:latin typeface="Calibri" panose="020F0502020204030204" pitchFamily="34" charset="0"/>
                </a:rPr>
                <a:t>disdrometer</a:t>
              </a:r>
              <a:r>
                <a:rPr lang="en-US" sz="1400" i="1" dirty="0">
                  <a:solidFill>
                    <a:srgbClr val="0000FF"/>
                  </a:solidFill>
                  <a:latin typeface="Calibri" panose="020F0502020204030204" pitchFamily="34" charset="0"/>
                </a:rPr>
                <a:t> simulations. </a:t>
              </a:r>
              <a:endParaRPr lang="en-US" sz="1400" i="1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46474" y="2749919"/>
              <a:ext cx="2286620" cy="363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</a:rPr>
                <a:t>For S band, T = 20°C</a:t>
              </a:r>
              <a:endParaRPr lang="en-US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80353" y="5261940"/>
              <a:ext cx="3364303" cy="50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Smaller Drops</a:t>
              </a:r>
              <a:r>
                <a:rPr lang="en-US" sz="1100" b="1" i="1" dirty="0">
                  <a:solidFill>
                    <a:srgbClr val="0000FF"/>
                  </a:solidFill>
                  <a:latin typeface="Calibri" panose="020F0502020204030204" pitchFamily="34" charset="0"/>
                </a:rPr>
                <a:t>                Larger Drops</a:t>
              </a:r>
            </a:p>
            <a:p>
              <a:endParaRPr lang="en-US" sz="1100" b="1" i="1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982763" y="4921941"/>
              <a:ext cx="3237889" cy="0"/>
            </a:xfrm>
            <a:prstGeom prst="line">
              <a:avLst/>
            </a:prstGeom>
            <a:ln w="19050">
              <a:solidFill>
                <a:srgbClr val="FF00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406541" y="1036024"/>
            <a:ext cx="4732187" cy="3447518"/>
            <a:chOff x="624067" y="2541883"/>
            <a:chExt cx="4090419" cy="2974136"/>
          </a:xfrm>
        </p:grpSpPr>
        <p:grpSp>
          <p:nvGrpSpPr>
            <p:cNvPr id="24" name="Group 23"/>
            <p:cNvGrpSpPr/>
            <p:nvPr/>
          </p:nvGrpSpPr>
          <p:grpSpPr>
            <a:xfrm>
              <a:off x="909721" y="2541883"/>
              <a:ext cx="3015738" cy="2974136"/>
              <a:chOff x="51006" y="3117148"/>
              <a:chExt cx="3436970" cy="3264385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51006" y="3117148"/>
                <a:ext cx="3436970" cy="326438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2441050" y="3482671"/>
                <a:ext cx="238540" cy="532738"/>
              </a:xfrm>
              <a:custGeom>
                <a:avLst/>
                <a:gdLst>
                  <a:gd name="connsiteX0" fmla="*/ 111319 w 238540"/>
                  <a:gd name="connsiteY0" fmla="*/ 0 h 532738"/>
                  <a:gd name="connsiteX1" fmla="*/ 31806 w 238540"/>
                  <a:gd name="connsiteY1" fmla="*/ 15903 h 532738"/>
                  <a:gd name="connsiteX2" fmla="*/ 0 w 238540"/>
                  <a:gd name="connsiteY2" fmla="*/ 127221 h 532738"/>
                  <a:gd name="connsiteX3" fmla="*/ 63611 w 238540"/>
                  <a:gd name="connsiteY3" fmla="*/ 397566 h 532738"/>
                  <a:gd name="connsiteX4" fmla="*/ 111319 w 238540"/>
                  <a:gd name="connsiteY4" fmla="*/ 500932 h 532738"/>
                  <a:gd name="connsiteX5" fmla="*/ 182880 w 238540"/>
                  <a:gd name="connsiteY5" fmla="*/ 532738 h 532738"/>
                  <a:gd name="connsiteX6" fmla="*/ 238540 w 238540"/>
                  <a:gd name="connsiteY6" fmla="*/ 500932 h 532738"/>
                  <a:gd name="connsiteX7" fmla="*/ 222637 w 238540"/>
                  <a:gd name="connsiteY7" fmla="*/ 230588 h 532738"/>
                  <a:gd name="connsiteX8" fmla="*/ 111319 w 238540"/>
                  <a:gd name="connsiteY8" fmla="*/ 0 h 532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540" h="532738">
                    <a:moveTo>
                      <a:pt x="111319" y="0"/>
                    </a:moveTo>
                    <a:lnTo>
                      <a:pt x="31806" y="15903"/>
                    </a:lnTo>
                    <a:lnTo>
                      <a:pt x="0" y="127221"/>
                    </a:lnTo>
                    <a:lnTo>
                      <a:pt x="63611" y="397566"/>
                    </a:lnTo>
                    <a:lnTo>
                      <a:pt x="111319" y="500932"/>
                    </a:lnTo>
                    <a:lnTo>
                      <a:pt x="182880" y="532738"/>
                    </a:lnTo>
                    <a:lnTo>
                      <a:pt x="238540" y="500932"/>
                    </a:lnTo>
                    <a:lnTo>
                      <a:pt x="222637" y="230588"/>
                    </a:lnTo>
                    <a:lnTo>
                      <a:pt x="111319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>
              <a:xfrm rot="13970396">
                <a:off x="2114774" y="5662653"/>
                <a:ext cx="238540" cy="532738"/>
              </a:xfrm>
              <a:custGeom>
                <a:avLst/>
                <a:gdLst>
                  <a:gd name="connsiteX0" fmla="*/ 111319 w 238540"/>
                  <a:gd name="connsiteY0" fmla="*/ 0 h 532738"/>
                  <a:gd name="connsiteX1" fmla="*/ 31806 w 238540"/>
                  <a:gd name="connsiteY1" fmla="*/ 15903 h 532738"/>
                  <a:gd name="connsiteX2" fmla="*/ 0 w 238540"/>
                  <a:gd name="connsiteY2" fmla="*/ 127221 h 532738"/>
                  <a:gd name="connsiteX3" fmla="*/ 63611 w 238540"/>
                  <a:gd name="connsiteY3" fmla="*/ 397566 h 532738"/>
                  <a:gd name="connsiteX4" fmla="*/ 111319 w 238540"/>
                  <a:gd name="connsiteY4" fmla="*/ 500932 h 532738"/>
                  <a:gd name="connsiteX5" fmla="*/ 182880 w 238540"/>
                  <a:gd name="connsiteY5" fmla="*/ 532738 h 532738"/>
                  <a:gd name="connsiteX6" fmla="*/ 238540 w 238540"/>
                  <a:gd name="connsiteY6" fmla="*/ 500932 h 532738"/>
                  <a:gd name="connsiteX7" fmla="*/ 222637 w 238540"/>
                  <a:gd name="connsiteY7" fmla="*/ 230588 h 532738"/>
                  <a:gd name="connsiteX8" fmla="*/ 111319 w 238540"/>
                  <a:gd name="connsiteY8" fmla="*/ 0 h 532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540" h="532738">
                    <a:moveTo>
                      <a:pt x="111319" y="0"/>
                    </a:moveTo>
                    <a:lnTo>
                      <a:pt x="31806" y="15903"/>
                    </a:lnTo>
                    <a:lnTo>
                      <a:pt x="0" y="127221"/>
                    </a:lnTo>
                    <a:lnTo>
                      <a:pt x="63611" y="397566"/>
                    </a:lnTo>
                    <a:lnTo>
                      <a:pt x="111319" y="500932"/>
                    </a:lnTo>
                    <a:lnTo>
                      <a:pt x="182880" y="532738"/>
                    </a:lnTo>
                    <a:lnTo>
                      <a:pt x="238540" y="500932"/>
                    </a:lnTo>
                    <a:lnTo>
                      <a:pt x="222637" y="230588"/>
                    </a:lnTo>
                    <a:lnTo>
                      <a:pt x="111319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2608029" y="3991560"/>
                <a:ext cx="174929" cy="1192696"/>
              </a:xfrm>
              <a:custGeom>
                <a:avLst/>
                <a:gdLst>
                  <a:gd name="connsiteX0" fmla="*/ 103367 w 174929"/>
                  <a:gd name="connsiteY0" fmla="*/ 55659 h 1192696"/>
                  <a:gd name="connsiteX1" fmla="*/ 151075 w 174929"/>
                  <a:gd name="connsiteY1" fmla="*/ 190832 h 1192696"/>
                  <a:gd name="connsiteX2" fmla="*/ 174929 w 174929"/>
                  <a:gd name="connsiteY2" fmla="*/ 413468 h 1192696"/>
                  <a:gd name="connsiteX3" fmla="*/ 174929 w 174929"/>
                  <a:gd name="connsiteY3" fmla="*/ 715618 h 1192696"/>
                  <a:gd name="connsiteX4" fmla="*/ 151075 w 174929"/>
                  <a:gd name="connsiteY4" fmla="*/ 970059 h 1192696"/>
                  <a:gd name="connsiteX5" fmla="*/ 119270 w 174929"/>
                  <a:gd name="connsiteY5" fmla="*/ 1160891 h 1192696"/>
                  <a:gd name="connsiteX6" fmla="*/ 55659 w 174929"/>
                  <a:gd name="connsiteY6" fmla="*/ 1192696 h 1192696"/>
                  <a:gd name="connsiteX7" fmla="*/ 23854 w 174929"/>
                  <a:gd name="connsiteY7" fmla="*/ 1168842 h 1192696"/>
                  <a:gd name="connsiteX8" fmla="*/ 31806 w 174929"/>
                  <a:gd name="connsiteY8" fmla="*/ 1081378 h 1192696"/>
                  <a:gd name="connsiteX9" fmla="*/ 55659 w 174929"/>
                  <a:gd name="connsiteY9" fmla="*/ 930303 h 1192696"/>
                  <a:gd name="connsiteX10" fmla="*/ 55659 w 174929"/>
                  <a:gd name="connsiteY10" fmla="*/ 652007 h 1192696"/>
                  <a:gd name="connsiteX11" fmla="*/ 39757 w 174929"/>
                  <a:gd name="connsiteY11" fmla="*/ 349858 h 1192696"/>
                  <a:gd name="connsiteX12" fmla="*/ 0 w 174929"/>
                  <a:gd name="connsiteY12" fmla="*/ 143124 h 1192696"/>
                  <a:gd name="connsiteX13" fmla="*/ 0 w 174929"/>
                  <a:gd name="connsiteY13" fmla="*/ 31805 h 1192696"/>
                  <a:gd name="connsiteX14" fmla="*/ 79513 w 174929"/>
                  <a:gd name="connsiteY14" fmla="*/ 0 h 1192696"/>
                  <a:gd name="connsiteX15" fmla="*/ 103367 w 174929"/>
                  <a:gd name="connsiteY15" fmla="*/ 55659 h 119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929" h="1192696">
                    <a:moveTo>
                      <a:pt x="103367" y="55659"/>
                    </a:moveTo>
                    <a:lnTo>
                      <a:pt x="151075" y="190832"/>
                    </a:lnTo>
                    <a:lnTo>
                      <a:pt x="174929" y="413468"/>
                    </a:lnTo>
                    <a:lnTo>
                      <a:pt x="174929" y="715618"/>
                    </a:lnTo>
                    <a:lnTo>
                      <a:pt x="151075" y="970059"/>
                    </a:lnTo>
                    <a:lnTo>
                      <a:pt x="119270" y="1160891"/>
                    </a:lnTo>
                    <a:lnTo>
                      <a:pt x="55659" y="1192696"/>
                    </a:lnTo>
                    <a:lnTo>
                      <a:pt x="23854" y="1168842"/>
                    </a:lnTo>
                    <a:lnTo>
                      <a:pt x="31806" y="1081378"/>
                    </a:lnTo>
                    <a:lnTo>
                      <a:pt x="55659" y="930303"/>
                    </a:lnTo>
                    <a:lnTo>
                      <a:pt x="55659" y="652007"/>
                    </a:lnTo>
                    <a:lnTo>
                      <a:pt x="39757" y="349858"/>
                    </a:lnTo>
                    <a:lnTo>
                      <a:pt x="0" y="143124"/>
                    </a:lnTo>
                    <a:lnTo>
                      <a:pt x="0" y="31805"/>
                    </a:lnTo>
                    <a:lnTo>
                      <a:pt x="79513" y="0"/>
                    </a:lnTo>
                    <a:lnTo>
                      <a:pt x="103367" y="55659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6953" y="5192206"/>
                <a:ext cx="262393" cy="405516"/>
              </a:xfrm>
              <a:custGeom>
                <a:avLst/>
                <a:gdLst>
                  <a:gd name="connsiteX0" fmla="*/ 166977 w 262393"/>
                  <a:gd name="connsiteY0" fmla="*/ 23854 h 405516"/>
                  <a:gd name="connsiteX1" fmla="*/ 63610 w 262393"/>
                  <a:gd name="connsiteY1" fmla="*/ 230588 h 405516"/>
                  <a:gd name="connsiteX2" fmla="*/ 0 w 262393"/>
                  <a:gd name="connsiteY2" fmla="*/ 357808 h 405516"/>
                  <a:gd name="connsiteX3" fmla="*/ 23854 w 262393"/>
                  <a:gd name="connsiteY3" fmla="*/ 405516 h 405516"/>
                  <a:gd name="connsiteX4" fmla="*/ 95416 w 262393"/>
                  <a:gd name="connsiteY4" fmla="*/ 397565 h 405516"/>
                  <a:gd name="connsiteX5" fmla="*/ 206734 w 262393"/>
                  <a:gd name="connsiteY5" fmla="*/ 238539 h 405516"/>
                  <a:gd name="connsiteX6" fmla="*/ 262393 w 262393"/>
                  <a:gd name="connsiteY6" fmla="*/ 63610 h 405516"/>
                  <a:gd name="connsiteX7" fmla="*/ 246490 w 262393"/>
                  <a:gd name="connsiteY7" fmla="*/ 7951 h 405516"/>
                  <a:gd name="connsiteX8" fmla="*/ 214685 w 262393"/>
                  <a:gd name="connsiteY8" fmla="*/ 0 h 405516"/>
                  <a:gd name="connsiteX9" fmla="*/ 166977 w 262393"/>
                  <a:gd name="connsiteY9" fmla="*/ 23854 h 405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2393" h="405516">
                    <a:moveTo>
                      <a:pt x="166977" y="23854"/>
                    </a:moveTo>
                    <a:lnTo>
                      <a:pt x="63610" y="230588"/>
                    </a:lnTo>
                    <a:lnTo>
                      <a:pt x="0" y="357808"/>
                    </a:lnTo>
                    <a:lnTo>
                      <a:pt x="23854" y="405516"/>
                    </a:lnTo>
                    <a:lnTo>
                      <a:pt x="95416" y="397565"/>
                    </a:lnTo>
                    <a:lnTo>
                      <a:pt x="206734" y="238539"/>
                    </a:lnTo>
                    <a:lnTo>
                      <a:pt x="262393" y="63610"/>
                    </a:lnTo>
                    <a:lnTo>
                      <a:pt x="246490" y="7951"/>
                    </a:lnTo>
                    <a:lnTo>
                      <a:pt x="214685" y="0"/>
                    </a:lnTo>
                    <a:lnTo>
                      <a:pt x="166977" y="2385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 rot="20928732">
                <a:off x="2503866" y="3554234"/>
                <a:ext cx="104958" cy="31010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928732">
                <a:off x="2661366" y="4115191"/>
                <a:ext cx="78856" cy="2562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682607" y="4498170"/>
                <a:ext cx="86742" cy="2562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 rot="658903">
                <a:off x="2675564" y="4903388"/>
                <a:ext cx="71687" cy="2118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 rot="1495994">
                <a:off x="2554045" y="5294318"/>
                <a:ext cx="78856" cy="2118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 rot="1954547">
                <a:off x="2181350" y="5763316"/>
                <a:ext cx="95416" cy="31010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588048" y="3383820"/>
                <a:ext cx="1997409" cy="2730732"/>
              </a:xfrm>
              <a:custGeom>
                <a:avLst/>
                <a:gdLst>
                  <a:gd name="connsiteX0" fmla="*/ 1315461 w 1997409"/>
                  <a:gd name="connsiteY0" fmla="*/ 2730732 h 2730732"/>
                  <a:gd name="connsiteX1" fmla="*/ 1418828 w 1997409"/>
                  <a:gd name="connsiteY1" fmla="*/ 2500144 h 2730732"/>
                  <a:gd name="connsiteX2" fmla="*/ 1673270 w 1997409"/>
                  <a:gd name="connsiteY2" fmla="*/ 2277508 h 2730732"/>
                  <a:gd name="connsiteX3" fmla="*/ 1856150 w 1997409"/>
                  <a:gd name="connsiteY3" fmla="*/ 2046920 h 2730732"/>
                  <a:gd name="connsiteX4" fmla="*/ 1983370 w 1997409"/>
                  <a:gd name="connsiteY4" fmla="*/ 1633452 h 2730732"/>
                  <a:gd name="connsiteX5" fmla="*/ 1975419 w 1997409"/>
                  <a:gd name="connsiteY5" fmla="*/ 1084812 h 2730732"/>
                  <a:gd name="connsiteX6" fmla="*/ 1816393 w 1997409"/>
                  <a:gd name="connsiteY6" fmla="*/ 575929 h 2730732"/>
                  <a:gd name="connsiteX7" fmla="*/ 1744831 w 1997409"/>
                  <a:gd name="connsiteY7" fmla="*/ 313536 h 2730732"/>
                  <a:gd name="connsiteX8" fmla="*/ 1633513 w 1997409"/>
                  <a:gd name="connsiteY8" fmla="*/ 146558 h 2730732"/>
                  <a:gd name="connsiteX9" fmla="*/ 1291607 w 1997409"/>
                  <a:gd name="connsiteY9" fmla="*/ 35240 h 2730732"/>
                  <a:gd name="connsiteX10" fmla="*/ 957652 w 1997409"/>
                  <a:gd name="connsiteY10" fmla="*/ 11386 h 2730732"/>
                  <a:gd name="connsiteX11" fmla="*/ 536233 w 1997409"/>
                  <a:gd name="connsiteY11" fmla="*/ 202217 h 2730732"/>
                  <a:gd name="connsiteX12" fmla="*/ 249986 w 1997409"/>
                  <a:gd name="connsiteY12" fmla="*/ 496416 h 2730732"/>
                  <a:gd name="connsiteX13" fmla="*/ 27350 w 1997409"/>
                  <a:gd name="connsiteY13" fmla="*/ 925786 h 2730732"/>
                  <a:gd name="connsiteX14" fmla="*/ 35301 w 1997409"/>
                  <a:gd name="connsiteY14" fmla="*/ 1609598 h 2730732"/>
                  <a:gd name="connsiteX15" fmla="*/ 313596 w 1997409"/>
                  <a:gd name="connsiteY15" fmla="*/ 2182092 h 2730732"/>
                  <a:gd name="connsiteX16" fmla="*/ 878139 w 1997409"/>
                  <a:gd name="connsiteY16" fmla="*/ 2531950 h 2730732"/>
                  <a:gd name="connsiteX17" fmla="*/ 1331363 w 1997409"/>
                  <a:gd name="connsiteY17" fmla="*/ 2547852 h 273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97409" h="2730732">
                    <a:moveTo>
                      <a:pt x="1315461" y="2730732"/>
                    </a:moveTo>
                    <a:cubicBezTo>
                      <a:pt x="1337327" y="2653206"/>
                      <a:pt x="1359193" y="2575681"/>
                      <a:pt x="1418828" y="2500144"/>
                    </a:cubicBezTo>
                    <a:cubicBezTo>
                      <a:pt x="1478463" y="2424607"/>
                      <a:pt x="1600383" y="2353045"/>
                      <a:pt x="1673270" y="2277508"/>
                    </a:cubicBezTo>
                    <a:cubicBezTo>
                      <a:pt x="1746157" y="2201971"/>
                      <a:pt x="1804467" y="2154263"/>
                      <a:pt x="1856150" y="2046920"/>
                    </a:cubicBezTo>
                    <a:cubicBezTo>
                      <a:pt x="1907833" y="1939577"/>
                      <a:pt x="1963492" y="1793803"/>
                      <a:pt x="1983370" y="1633452"/>
                    </a:cubicBezTo>
                    <a:cubicBezTo>
                      <a:pt x="2003248" y="1473101"/>
                      <a:pt x="2003249" y="1261066"/>
                      <a:pt x="1975419" y="1084812"/>
                    </a:cubicBezTo>
                    <a:cubicBezTo>
                      <a:pt x="1947590" y="908558"/>
                      <a:pt x="1854824" y="704475"/>
                      <a:pt x="1816393" y="575929"/>
                    </a:cubicBezTo>
                    <a:cubicBezTo>
                      <a:pt x="1777962" y="447383"/>
                      <a:pt x="1775311" y="385098"/>
                      <a:pt x="1744831" y="313536"/>
                    </a:cubicBezTo>
                    <a:cubicBezTo>
                      <a:pt x="1714351" y="241974"/>
                      <a:pt x="1709050" y="192941"/>
                      <a:pt x="1633513" y="146558"/>
                    </a:cubicBezTo>
                    <a:cubicBezTo>
                      <a:pt x="1557976" y="100175"/>
                      <a:pt x="1404250" y="57769"/>
                      <a:pt x="1291607" y="35240"/>
                    </a:cubicBezTo>
                    <a:cubicBezTo>
                      <a:pt x="1178964" y="12711"/>
                      <a:pt x="1083548" y="-16443"/>
                      <a:pt x="957652" y="11386"/>
                    </a:cubicBezTo>
                    <a:cubicBezTo>
                      <a:pt x="831756" y="39215"/>
                      <a:pt x="654177" y="121379"/>
                      <a:pt x="536233" y="202217"/>
                    </a:cubicBezTo>
                    <a:cubicBezTo>
                      <a:pt x="418289" y="283055"/>
                      <a:pt x="334800" y="375821"/>
                      <a:pt x="249986" y="496416"/>
                    </a:cubicBezTo>
                    <a:cubicBezTo>
                      <a:pt x="165172" y="617011"/>
                      <a:pt x="63131" y="740256"/>
                      <a:pt x="27350" y="925786"/>
                    </a:cubicBezTo>
                    <a:cubicBezTo>
                      <a:pt x="-8431" y="1111316"/>
                      <a:pt x="-12407" y="1400214"/>
                      <a:pt x="35301" y="1609598"/>
                    </a:cubicBezTo>
                    <a:cubicBezTo>
                      <a:pt x="83009" y="1818982"/>
                      <a:pt x="173123" y="2028367"/>
                      <a:pt x="313596" y="2182092"/>
                    </a:cubicBezTo>
                    <a:cubicBezTo>
                      <a:pt x="454069" y="2335817"/>
                      <a:pt x="708511" y="2470990"/>
                      <a:pt x="878139" y="2531950"/>
                    </a:cubicBezTo>
                    <a:cubicBezTo>
                      <a:pt x="1047767" y="2592910"/>
                      <a:pt x="1189565" y="2570381"/>
                      <a:pt x="1331363" y="2547852"/>
                    </a:cubicBezTo>
                  </a:path>
                </a:pathLst>
              </a:cu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1420290" y="3700457"/>
                <a:ext cx="935988" cy="1830116"/>
              </a:xfrm>
              <a:custGeom>
                <a:avLst/>
                <a:gdLst>
                  <a:gd name="connsiteX0" fmla="*/ 877637 w 935988"/>
                  <a:gd name="connsiteY0" fmla="*/ 752273 h 1830116"/>
                  <a:gd name="connsiteX1" fmla="*/ 798124 w 935988"/>
                  <a:gd name="connsiteY1" fmla="*/ 442173 h 1830116"/>
                  <a:gd name="connsiteX2" fmla="*/ 655000 w 935988"/>
                  <a:gd name="connsiteY2" fmla="*/ 187731 h 1830116"/>
                  <a:gd name="connsiteX3" fmla="*/ 416461 w 935988"/>
                  <a:gd name="connsiteY3" fmla="*/ 4851 h 1830116"/>
                  <a:gd name="connsiteX4" fmla="*/ 162020 w 935988"/>
                  <a:gd name="connsiteY4" fmla="*/ 84364 h 1830116"/>
                  <a:gd name="connsiteX5" fmla="*/ 2993 w 935988"/>
                  <a:gd name="connsiteY5" fmla="*/ 410367 h 1830116"/>
                  <a:gd name="connsiteX6" fmla="*/ 58653 w 935988"/>
                  <a:gd name="connsiteY6" fmla="*/ 1014666 h 1830116"/>
                  <a:gd name="connsiteX7" fmla="*/ 66604 w 935988"/>
                  <a:gd name="connsiteY7" fmla="*/ 1491745 h 1830116"/>
                  <a:gd name="connsiteX8" fmla="*/ 169971 w 935988"/>
                  <a:gd name="connsiteY8" fmla="*/ 1770040 h 1830116"/>
                  <a:gd name="connsiteX9" fmla="*/ 559585 w 935988"/>
                  <a:gd name="connsiteY9" fmla="*/ 1809797 h 1830116"/>
                  <a:gd name="connsiteX10" fmla="*/ 814027 w 935988"/>
                  <a:gd name="connsiteY10" fmla="*/ 1515599 h 1830116"/>
                  <a:gd name="connsiteX11" fmla="*/ 933296 w 935988"/>
                  <a:gd name="connsiteY11" fmla="*/ 1038520 h 1830116"/>
                  <a:gd name="connsiteX12" fmla="*/ 885588 w 935988"/>
                  <a:gd name="connsiteY12" fmla="*/ 680712 h 183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5988" h="1830116">
                    <a:moveTo>
                      <a:pt x="877637" y="752273"/>
                    </a:moveTo>
                    <a:cubicBezTo>
                      <a:pt x="856433" y="644268"/>
                      <a:pt x="835230" y="536263"/>
                      <a:pt x="798124" y="442173"/>
                    </a:cubicBezTo>
                    <a:cubicBezTo>
                      <a:pt x="761018" y="348083"/>
                      <a:pt x="718610" y="260618"/>
                      <a:pt x="655000" y="187731"/>
                    </a:cubicBezTo>
                    <a:cubicBezTo>
                      <a:pt x="591390" y="114844"/>
                      <a:pt x="498624" y="22079"/>
                      <a:pt x="416461" y="4851"/>
                    </a:cubicBezTo>
                    <a:cubicBezTo>
                      <a:pt x="334298" y="-12377"/>
                      <a:pt x="230931" y="16778"/>
                      <a:pt x="162020" y="84364"/>
                    </a:cubicBezTo>
                    <a:cubicBezTo>
                      <a:pt x="93109" y="151950"/>
                      <a:pt x="20221" y="255317"/>
                      <a:pt x="2993" y="410367"/>
                    </a:cubicBezTo>
                    <a:cubicBezTo>
                      <a:pt x="-14235" y="565417"/>
                      <a:pt x="48051" y="834436"/>
                      <a:pt x="58653" y="1014666"/>
                    </a:cubicBezTo>
                    <a:cubicBezTo>
                      <a:pt x="69255" y="1194896"/>
                      <a:pt x="48051" y="1365849"/>
                      <a:pt x="66604" y="1491745"/>
                    </a:cubicBezTo>
                    <a:cubicBezTo>
                      <a:pt x="85157" y="1617641"/>
                      <a:pt x="87808" y="1717031"/>
                      <a:pt x="169971" y="1770040"/>
                    </a:cubicBezTo>
                    <a:cubicBezTo>
                      <a:pt x="252134" y="1823049"/>
                      <a:pt x="452242" y="1852204"/>
                      <a:pt x="559585" y="1809797"/>
                    </a:cubicBezTo>
                    <a:cubicBezTo>
                      <a:pt x="666928" y="1767390"/>
                      <a:pt x="751742" y="1644145"/>
                      <a:pt x="814027" y="1515599"/>
                    </a:cubicBezTo>
                    <a:cubicBezTo>
                      <a:pt x="876312" y="1387053"/>
                      <a:pt x="921369" y="1177668"/>
                      <a:pt x="933296" y="1038520"/>
                    </a:cubicBezTo>
                    <a:cubicBezTo>
                      <a:pt x="945223" y="899372"/>
                      <a:pt x="915405" y="790042"/>
                      <a:pt x="885588" y="680712"/>
                    </a:cubicBezTo>
                  </a:path>
                </a:pathLst>
              </a:custGeom>
              <a:solidFill>
                <a:srgbClr val="FFFF00"/>
              </a:solidFill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26" name="Straight Arrow Connector 25"/>
            <p:cNvCxnSpPr/>
            <p:nvPr/>
          </p:nvCxnSpPr>
          <p:spPr>
            <a:xfrm>
              <a:off x="1543469" y="4319548"/>
              <a:ext cx="713779" cy="29762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48" idx="6"/>
            </p:cNvCxnSpPr>
            <p:nvPr/>
          </p:nvCxnSpPr>
          <p:spPr>
            <a:xfrm flipV="1">
              <a:off x="1543469" y="3997776"/>
              <a:ext cx="619183" cy="3217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48" idx="5"/>
            </p:cNvCxnSpPr>
            <p:nvPr/>
          </p:nvCxnSpPr>
          <p:spPr>
            <a:xfrm flipV="1">
              <a:off x="1543469" y="3447208"/>
              <a:ext cx="570344" cy="8723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endCxn id="45" idx="5"/>
            </p:cNvCxnSpPr>
            <p:nvPr/>
          </p:nvCxnSpPr>
          <p:spPr>
            <a:xfrm flipH="1">
              <a:off x="3134007" y="3800113"/>
              <a:ext cx="748944" cy="8940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3244065" y="3792743"/>
              <a:ext cx="638886" cy="1607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endCxn id="39" idx="14"/>
            </p:cNvCxnSpPr>
            <p:nvPr/>
          </p:nvCxnSpPr>
          <p:spPr>
            <a:xfrm flipH="1" flipV="1">
              <a:off x="3223126" y="3338548"/>
              <a:ext cx="659826" cy="46156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624067" y="3724041"/>
              <a:ext cx="1276291" cy="783271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400" b="1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Stratiform</a:t>
              </a:r>
              <a:r>
                <a:rPr lang="en-US" sz="14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rain where </a:t>
              </a:r>
              <a:r>
                <a:rPr lang="el-GR" sz="14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α</a:t>
              </a:r>
              <a:r>
                <a:rPr lang="en-US" sz="14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is </a:t>
              </a:r>
              <a:r>
                <a:rPr lang="en-US" sz="14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larger due to </a:t>
              </a:r>
              <a:r>
                <a:rPr lang="en-US" sz="14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lower </a:t>
              </a:r>
              <a:r>
                <a:rPr lang="en-US" sz="14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ZDR</a:t>
              </a:r>
            </a:p>
            <a:p>
              <a:endParaRPr lang="en-US" sz="11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83322" y="3307351"/>
              <a:ext cx="1031164" cy="969131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4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Convective line, </a:t>
              </a:r>
              <a:r>
                <a:rPr lang="el-GR" sz="14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α</a:t>
              </a:r>
              <a:r>
                <a:rPr lang="en-US" sz="14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</a:t>
              </a:r>
              <a:r>
                <a:rPr lang="en-US" sz="1400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is smaller </a:t>
              </a:r>
              <a:r>
                <a:rPr lang="en-US" sz="14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due to </a:t>
              </a:r>
              <a:r>
                <a:rPr lang="en-US" sz="1400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higher </a:t>
              </a:r>
              <a:r>
                <a:rPr lang="en-US" sz="14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ZDR </a:t>
              </a:r>
            </a:p>
            <a:p>
              <a:endParaRPr lang="en-US" sz="1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41771" y="5396833"/>
            <a:ext cx="107157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the current S-band R(A) algorithm, a single value of </a:t>
            </a:r>
            <a:r>
              <a:rPr lang="el-GR" sz="2000" dirty="0" smtClean="0"/>
              <a:t>α</a:t>
            </a:r>
            <a:r>
              <a:rPr lang="en-US" sz="2000" dirty="0" smtClean="0"/>
              <a:t> is used for a whole radar coverage area and spatial variability of </a:t>
            </a:r>
            <a:r>
              <a:rPr lang="el-GR" sz="2000" dirty="0" smtClean="0"/>
              <a:t>α</a:t>
            </a:r>
            <a:r>
              <a:rPr lang="en-US" sz="2000" dirty="0" smtClean="0"/>
              <a:t> is ignored</a:t>
            </a:r>
          </a:p>
          <a:p>
            <a:r>
              <a:rPr lang="en-US" sz="2000" dirty="0" smtClean="0"/>
              <a:t>This inevitably causes underestimation of rain dominated by smaller drops and overestimation of rain dominated by larger drops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392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25220" y="1466285"/>
            <a:ext cx="211015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7739236"/>
              </p:ext>
            </p:extLst>
          </p:nvPr>
        </p:nvGraphicFramePr>
        <p:xfrm>
          <a:off x="925221" y="1466286"/>
          <a:ext cx="3051608" cy="1525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" name="Equation" r:id="rId3" imgW="1422400" imgH="711200" progId="Equation.DSMT4">
                  <p:embed/>
                </p:oleObj>
              </mc:Choice>
              <mc:Fallback>
                <p:oleObj name="Equation" r:id="rId3" imgW="1422400" imgH="71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221" y="1466286"/>
                        <a:ext cx="3051608" cy="1525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25220" y="3646777"/>
            <a:ext cx="18691948" cy="4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708921"/>
              </p:ext>
            </p:extLst>
          </p:nvPr>
        </p:nvGraphicFramePr>
        <p:xfrm>
          <a:off x="925219" y="3406003"/>
          <a:ext cx="3592673" cy="1959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" name="Equation" r:id="rId5" imgW="1816100" imgH="990600" progId="Equation.DSMT4">
                  <p:embed/>
                </p:oleObj>
              </mc:Choice>
              <mc:Fallback>
                <p:oleObj name="Equation" r:id="rId5" imgW="1816100" imgH="990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219" y="3406003"/>
                        <a:ext cx="3592673" cy="19596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925632" y="2910929"/>
            <a:ext cx="1367920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2271297"/>
              </p:ext>
            </p:extLst>
          </p:nvPr>
        </p:nvGraphicFramePr>
        <p:xfrm>
          <a:off x="6925632" y="2910930"/>
          <a:ext cx="432995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" name="Equation" r:id="rId7" imgW="2044700" imgH="431800" progId="Equation.DSMT4">
                  <p:embed/>
                </p:oleObj>
              </mc:Choice>
              <mc:Fallback>
                <p:oleObj name="Equation" r:id="rId7" imgW="2044700" imgH="431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5632" y="2910930"/>
                        <a:ext cx="4329953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98044" y="2167300"/>
            <a:ext cx="1385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 band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3633" y="382166"/>
            <a:ext cx="7764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Alternative way to determine the factor </a:t>
            </a:r>
            <a:r>
              <a:rPr lang="el-GR" sz="3200" b="1" dirty="0" smtClean="0">
                <a:solidFill>
                  <a:srgbClr val="0070C0"/>
                </a:solidFill>
              </a:rPr>
              <a:t>α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148" y="2818504"/>
            <a:ext cx="1958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Two possible relations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74694" y="5456390"/>
            <a:ext cx="936583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Pros: There is no need to estimate the Z</a:t>
            </a:r>
            <a:r>
              <a:rPr lang="en-US" sz="2000" b="1" baseline="-25000" dirty="0" smtClean="0"/>
              <a:t>DR</a:t>
            </a:r>
            <a:r>
              <a:rPr lang="en-US" sz="2000" b="1" dirty="0" smtClean="0"/>
              <a:t> slope. Azimuthal  variability of </a:t>
            </a:r>
            <a:r>
              <a:rPr lang="el-GR" sz="2000" b="1" dirty="0" smtClean="0"/>
              <a:t>α</a:t>
            </a:r>
            <a:r>
              <a:rPr lang="en-US" sz="2000" b="1" dirty="0" smtClean="0"/>
              <a:t> is captured</a:t>
            </a:r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Cons: Z</a:t>
            </a:r>
            <a:r>
              <a:rPr lang="en-US" sz="2000" b="1" baseline="-25000" dirty="0" smtClean="0"/>
              <a:t>DR</a:t>
            </a:r>
            <a:r>
              <a:rPr lang="en-US" sz="2000" b="1" dirty="0" smtClean="0"/>
              <a:t> should be well calibrated; Z and Z</a:t>
            </a:r>
            <a:r>
              <a:rPr lang="en-US" sz="2000" b="1" baseline="-25000" dirty="0" smtClean="0"/>
              <a:t>DR</a:t>
            </a:r>
            <a:r>
              <a:rPr lang="en-US" sz="2000" b="1" dirty="0" smtClean="0"/>
              <a:t> have to be corrected for </a:t>
            </a:r>
            <a:r>
              <a:rPr lang="en-US" sz="2000" b="1" dirty="0" err="1" smtClean="0"/>
              <a:t>attenuaton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53352" y="1859856"/>
            <a:ext cx="96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 = 0.62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58763" y="4160967"/>
            <a:ext cx="96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 = 0.72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7915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404CC-123C-4344-AD19-F24B3A779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646" y="364151"/>
            <a:ext cx="2833211" cy="2906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B9FD92-3C97-4B34-90E2-F0D9AAD3A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132" y="364151"/>
            <a:ext cx="2833211" cy="2906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240211-412A-4F79-89A1-F6971546D0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646" y="3680193"/>
            <a:ext cx="2828925" cy="2906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FBE46A-8FE8-42B6-89B6-E67B17039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131" y="3680193"/>
            <a:ext cx="2833211" cy="29060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848883"/>
            <a:ext cx="1784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KTLX 2015/05/24</a:t>
            </a:r>
          </a:p>
          <a:p>
            <a:r>
              <a:rPr lang="en-US" dirty="0" smtClean="0"/>
              <a:t>00:46 UTC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0200" y="1221175"/>
            <a:ext cx="216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Hurricane Irene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739900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2011/08/27</a:t>
            </a:r>
          </a:p>
          <a:p>
            <a:r>
              <a:rPr lang="en-US" dirty="0" smtClean="0"/>
              <a:t>12:26 UTC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900" y="3054350"/>
            <a:ext cx="189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 = 0.5°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625547" y="4578350"/>
            <a:ext cx="19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Continental case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729252" y="1423903"/>
            <a:ext cx="19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Tropical case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48805" y="833240"/>
            <a:ext cx="811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Z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24554" y="4090452"/>
            <a:ext cx="660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Z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200" y="3938954"/>
            <a:ext cx="176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Continental MCS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595583" y="4123620"/>
            <a:ext cx="757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Z</a:t>
            </a:r>
            <a:r>
              <a:rPr lang="en-US" sz="3200" b="1" baseline="-25000" dirty="0" smtClean="0">
                <a:solidFill>
                  <a:schemeClr val="bg1"/>
                </a:solidFill>
              </a:rPr>
              <a:t>DR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7451" y="821066"/>
            <a:ext cx="757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Z</a:t>
            </a:r>
            <a:r>
              <a:rPr lang="en-US" sz="3200" b="1" baseline="-25000" dirty="0" smtClean="0">
                <a:solidFill>
                  <a:schemeClr val="bg1"/>
                </a:solidFill>
              </a:rPr>
              <a:t>DR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144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A4E129-BA38-4787-AB5A-33B286F556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" t="33162" r="1919" b="6837"/>
          <a:stretch/>
        </p:blipFill>
        <p:spPr>
          <a:xfrm>
            <a:off x="1810985" y="0"/>
            <a:ext cx="7584916" cy="36370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5F34FD-0867-43F7-9AF0-33F596F41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49"/>
          <a:stretch/>
        </p:blipFill>
        <p:spPr>
          <a:xfrm>
            <a:off x="1230338" y="3442877"/>
            <a:ext cx="7856511" cy="326272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511550" y="1924050"/>
            <a:ext cx="4368800" cy="19050"/>
          </a:xfrm>
          <a:prstGeom prst="line">
            <a:avLst/>
          </a:prstGeom>
          <a:ln w="508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219450" y="4876800"/>
            <a:ext cx="4368800" cy="19050"/>
          </a:xfrm>
          <a:prstGeom prst="line">
            <a:avLst/>
          </a:prstGeom>
          <a:ln w="508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239248" y="4551018"/>
            <a:ext cx="2362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Continental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150349" y="1758950"/>
            <a:ext cx="2362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Tropical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395901" y="2775664"/>
            <a:ext cx="228028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/>
              <a:t>α</a:t>
            </a:r>
            <a:r>
              <a:rPr lang="en-US" sz="2400" dirty="0" smtClean="0"/>
              <a:t> is generally higher for tropical rain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302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C74E54-86DD-4EA7-8C5D-9A6DB913E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14" y="1311275"/>
            <a:ext cx="3017520" cy="518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5F34FD-0867-43F7-9AF0-33F596F41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55" y="1311275"/>
            <a:ext cx="3017520" cy="5181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C319542-F511-47DB-A0DB-29F34AE192F7}"/>
              </a:ext>
            </a:extLst>
          </p:cNvPr>
          <p:cNvGrpSpPr/>
          <p:nvPr/>
        </p:nvGrpSpPr>
        <p:grpSpPr>
          <a:xfrm>
            <a:off x="8518150" y="1690688"/>
            <a:ext cx="2575259" cy="2349248"/>
            <a:chOff x="9050139" y="1686514"/>
            <a:chExt cx="2575259" cy="2349248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E0ADD2A1-B00A-491B-8ACA-39A8F5156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8225" y="1979883"/>
              <a:ext cx="1319878" cy="1325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68A12659-039F-46BC-8A21-0150237D9E0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006149" y="1802877"/>
            <a:ext cx="1425575" cy="708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2" r:id="rId5" imgW="1422400" imgH="711200" progId="Equation.DSMT4">
                    <p:embed/>
                  </p:oleObj>
                </mc:Choice>
                <mc:Fallback>
                  <p:oleObj r:id="rId5" imgW="1422400" imgH="71120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68A12659-039F-46BC-8A21-0150237D9E0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06149" y="1802877"/>
                          <a:ext cx="1425575" cy="7080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B1B353-1999-41F2-B873-E411A485ABC1}"/>
                </a:ext>
              </a:extLst>
            </p:cNvPr>
            <p:cNvSpPr txBox="1"/>
            <p:nvPr/>
          </p:nvSpPr>
          <p:spPr>
            <a:xfrm>
              <a:off x="9050139" y="168651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361399-39A5-4250-858C-03C01C48FC41}"/>
                </a:ext>
              </a:extLst>
            </p:cNvPr>
            <p:cNvSpPr txBox="1"/>
            <p:nvPr/>
          </p:nvSpPr>
          <p:spPr>
            <a:xfrm>
              <a:off x="9134147" y="2936113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CEC04D70-B441-4C83-B089-666015702E7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812473" y="3045162"/>
            <a:ext cx="1812925" cy="990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3" r:id="rId7" imgW="1816100" imgH="990600" progId="Equation.DSMT4">
                    <p:embed/>
                  </p:oleObj>
                </mc:Choice>
                <mc:Fallback>
                  <p:oleObj r:id="rId7" imgW="1816100" imgH="99060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CEC04D70-B441-4C83-B089-666015702E7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12473" y="3045162"/>
                          <a:ext cx="1812925" cy="990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5503155-3BD2-4E0B-BAF7-D9AE6A96C601}"/>
              </a:ext>
            </a:extLst>
          </p:cNvPr>
          <p:cNvSpPr txBox="1"/>
          <p:nvPr/>
        </p:nvSpPr>
        <p:spPr>
          <a:xfrm>
            <a:off x="1499903" y="1126609"/>
            <a:ext cx="215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20150524-00:26 UTC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7D050B-F46A-45AB-968D-47650875A7F9}"/>
              </a:ext>
            </a:extLst>
          </p:cNvPr>
          <p:cNvSpPr txBox="1"/>
          <p:nvPr/>
        </p:nvSpPr>
        <p:spPr>
          <a:xfrm>
            <a:off x="5072838" y="1132252"/>
            <a:ext cx="215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20150524-05:59 UTC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1C83E6-2910-4DCA-B094-5579BEC7ECAE}"/>
              </a:ext>
            </a:extLst>
          </p:cNvPr>
          <p:cNvSpPr txBox="1"/>
          <p:nvPr/>
        </p:nvSpPr>
        <p:spPr>
          <a:xfrm>
            <a:off x="7799042" y="2000680"/>
            <a:ext cx="1142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star: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222DBA-A237-40BA-AAD2-BA14D920B582}"/>
              </a:ext>
            </a:extLst>
          </p:cNvPr>
          <p:cNvSpPr txBox="1"/>
          <p:nvPr/>
        </p:nvSpPr>
        <p:spPr>
          <a:xfrm>
            <a:off x="7874342" y="3320692"/>
            <a:ext cx="101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 star: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5730" y="315350"/>
            <a:ext cx="9939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Correlation between azimuthal patterns of </a:t>
            </a:r>
            <a:r>
              <a:rPr lang="el-GR" sz="2400" b="1" dirty="0" smtClean="0">
                <a:solidFill>
                  <a:srgbClr val="0070C0"/>
                </a:solidFill>
              </a:rPr>
              <a:t>α</a:t>
            </a:r>
            <a:r>
              <a:rPr lang="en-US" sz="2400" b="1" dirty="0" smtClean="0">
                <a:solidFill>
                  <a:srgbClr val="0070C0"/>
                </a:solidFill>
              </a:rPr>
              <a:t> and average values of Z and Z</a:t>
            </a:r>
            <a:r>
              <a:rPr lang="en-US" sz="2400" b="1" baseline="-25000" dirty="0" smtClean="0">
                <a:solidFill>
                  <a:srgbClr val="0070C0"/>
                </a:solidFill>
              </a:rPr>
              <a:t>DR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32401" y="4653160"/>
            <a:ext cx="321392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Obvious anti-correlation is observed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17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21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0" t="13602" r="4120" b="43199"/>
          <a:stretch/>
        </p:blipFill>
        <p:spPr>
          <a:xfrm>
            <a:off x="4513236" y="3741595"/>
            <a:ext cx="4013735" cy="2962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8" t="13276" r="5859" b="41923"/>
          <a:stretch/>
        </p:blipFill>
        <p:spPr>
          <a:xfrm>
            <a:off x="308663" y="3741595"/>
            <a:ext cx="3994485" cy="30724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729" y="211516"/>
            <a:ext cx="11104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Scatterplots of R vs </a:t>
            </a:r>
            <a:r>
              <a:rPr lang="en-US" sz="2000" b="1" dirty="0" smtClean="0">
                <a:solidFill>
                  <a:srgbClr val="0070C0"/>
                </a:solidFill>
              </a:rPr>
              <a:t>Z, K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DP</a:t>
            </a:r>
            <a:r>
              <a:rPr lang="en-US" sz="2000" b="1" dirty="0" smtClean="0">
                <a:solidFill>
                  <a:srgbClr val="0070C0"/>
                </a:solidFill>
              </a:rPr>
              <a:t>, and A </a:t>
            </a:r>
            <a:r>
              <a:rPr lang="en-US" sz="2000" b="1" dirty="0">
                <a:solidFill>
                  <a:srgbClr val="0070C0"/>
                </a:solidFill>
              </a:rPr>
              <a:t>for very tropical (red dots) and very continental rain (blue dots)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6" b="49856"/>
          <a:stretch/>
        </p:blipFill>
        <p:spPr>
          <a:xfrm>
            <a:off x="384323" y="697056"/>
            <a:ext cx="3999413" cy="2975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7" b="49722"/>
          <a:stretch/>
        </p:blipFill>
        <p:spPr>
          <a:xfrm>
            <a:off x="4464325" y="686041"/>
            <a:ext cx="4003344" cy="31073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5753" y="1076719"/>
            <a:ext cx="811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 - Z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02535" y="1092538"/>
            <a:ext cx="1022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 - K</a:t>
            </a:r>
            <a:r>
              <a:rPr lang="en-US" sz="2400" b="1" baseline="-25000" dirty="0" smtClean="0"/>
              <a:t>DP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49860" y="4025000"/>
            <a:ext cx="811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 - A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508043" y="4055114"/>
            <a:ext cx="811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 - A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781486" y="1307551"/>
            <a:ext cx="2873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R(A) is less efficient at C band than at S band</a:t>
            </a:r>
          </a:p>
          <a:p>
            <a:endParaRPr lang="en-US" dirty="0"/>
          </a:p>
          <a:p>
            <a:r>
              <a:rPr lang="en-US" dirty="0" smtClean="0"/>
              <a:t>The reason for this is resonance scattering on large raindrops at C band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624578" y="697056"/>
            <a:ext cx="302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Challenges at C band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81486" y="3554798"/>
            <a:ext cx="2564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C band, the R(A) relation is expected to be efficient for rain dominated by small drops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81486" y="5334902"/>
            <a:ext cx="2564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rain dominated by large drops, the R(K</a:t>
            </a:r>
            <a:r>
              <a:rPr lang="en-US" baseline="-25000" dirty="0" smtClean="0"/>
              <a:t>DP</a:t>
            </a:r>
            <a:r>
              <a:rPr lang="en-US" dirty="0" smtClean="0"/>
              <a:t>) relation is expected to work better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021145" y="-8330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412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5858" y="1991120"/>
            <a:ext cx="5156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QPE at longer distances from the radar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 err="1" smtClean="0"/>
              <a:t>Polarimetric</a:t>
            </a:r>
            <a:r>
              <a:rPr lang="en-US" sz="3200" b="1" dirty="0" smtClean="0"/>
              <a:t> VPR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855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79243" y="665510"/>
            <a:ext cx="4085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Layout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7974" y="1796337"/>
            <a:ext cx="10859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 smtClean="0"/>
              <a:t>Polarimetric</a:t>
            </a:r>
            <a:r>
              <a:rPr lang="en-US" sz="3600" dirty="0" smtClean="0"/>
              <a:t> QPE based on specific attenuation – R(A)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Current status  and challenges</a:t>
            </a:r>
          </a:p>
          <a:p>
            <a:endParaRPr lang="en-US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QPE at longer distances from the radar</a:t>
            </a:r>
          </a:p>
          <a:p>
            <a:r>
              <a:rPr lang="en-US" sz="3600" dirty="0" smtClean="0"/>
              <a:t>	</a:t>
            </a:r>
            <a:r>
              <a:rPr lang="en-US" sz="3600" dirty="0" err="1" smtClean="0"/>
              <a:t>Polarimetric</a:t>
            </a:r>
            <a:r>
              <a:rPr lang="en-US" sz="3600" dirty="0" smtClean="0"/>
              <a:t> VPR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719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6824" y="337279"/>
            <a:ext cx="10307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Radial profiles of </a:t>
            </a:r>
            <a:r>
              <a:rPr lang="el-GR" sz="2400" b="1" dirty="0">
                <a:solidFill>
                  <a:srgbClr val="0070C0"/>
                </a:solidFill>
              </a:rPr>
              <a:t>Δ</a:t>
            </a:r>
            <a:r>
              <a:rPr lang="en-US" sz="2400" b="1" dirty="0">
                <a:solidFill>
                  <a:srgbClr val="0070C0"/>
                </a:solidFill>
              </a:rPr>
              <a:t>Z for different heights </a:t>
            </a:r>
            <a:r>
              <a:rPr lang="en-US" sz="2400" b="1" dirty="0" smtClean="0">
                <a:solidFill>
                  <a:srgbClr val="0070C0"/>
                </a:solidFill>
              </a:rPr>
              <a:t>and strengths of </a:t>
            </a:r>
            <a:r>
              <a:rPr lang="en-US" sz="2400" b="1" dirty="0">
                <a:solidFill>
                  <a:srgbClr val="0070C0"/>
                </a:solidFill>
              </a:rPr>
              <a:t>the ML at El = 0.5⁰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4244" y="1098084"/>
            <a:ext cx="5317618" cy="3877815"/>
            <a:chOff x="3453520" y="1295401"/>
            <a:chExt cx="5317618" cy="38778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7" t="13650" r="4852" b="43175"/>
            <a:stretch/>
          </p:blipFill>
          <p:spPr>
            <a:xfrm>
              <a:off x="3453520" y="1295401"/>
              <a:ext cx="5317618" cy="387781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334000" y="18288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H</a:t>
              </a:r>
              <a:r>
                <a:rPr lang="en-US" baseline="-25000" dirty="0" err="1"/>
                <a:t>b</a:t>
              </a:r>
              <a:r>
                <a:rPr lang="en-US" dirty="0"/>
                <a:t> = 1.0 km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29400" y="1858327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2.0 km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974814" y="3244334"/>
              <a:ext cx="923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67600" y="2032889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3.0 km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3787" y="5811175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</a:t>
            </a:r>
            <a:r>
              <a:rPr lang="en-US" dirty="0" smtClean="0"/>
              <a:t>VPR </a:t>
            </a:r>
            <a:r>
              <a:rPr lang="en-US" dirty="0"/>
              <a:t>correction </a:t>
            </a:r>
            <a:r>
              <a:rPr lang="en-US" dirty="0" smtClean="0"/>
              <a:t>schemes are designed to eliminate </a:t>
            </a:r>
            <a:r>
              <a:rPr lang="en-US" dirty="0"/>
              <a:t>a positive Z bias due to the BB contamination and a negative bias caused by rain overshooting at longer distances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160966" y="1080407"/>
            <a:ext cx="5388834" cy="4146231"/>
            <a:chOff x="6160966" y="1080407"/>
            <a:chExt cx="5388834" cy="41462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9" t="13264" r="6074" b="42245"/>
            <a:stretch/>
          </p:blipFill>
          <p:spPr>
            <a:xfrm>
              <a:off x="6160966" y="1080407"/>
              <a:ext cx="5388834" cy="41462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261412" y="1661010"/>
              <a:ext cx="1261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H</a:t>
              </a:r>
              <a:r>
                <a:rPr lang="en-US" baseline="-25000" dirty="0" err="1" smtClean="0"/>
                <a:t>b</a:t>
              </a:r>
              <a:r>
                <a:rPr lang="en-US" dirty="0" smtClean="0"/>
                <a:t> = 2.0 km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360783" y="1661010"/>
              <a:ext cx="1090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Thick ML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8890" y="2784190"/>
              <a:ext cx="1046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Thin ML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40569" y="5226638"/>
            <a:ext cx="1047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Range interval of BB contamination depends on the height of the ML and its strength / thickness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359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286332" y="913758"/>
            <a:ext cx="3673177" cy="2719137"/>
            <a:chOff x="2362200" y="1676400"/>
            <a:chExt cx="4591471" cy="33989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6" t="14085" r="4558" b="42958"/>
            <a:stretch/>
          </p:blipFill>
          <p:spPr>
            <a:xfrm>
              <a:off x="2362200" y="1676400"/>
              <a:ext cx="4591471" cy="3398921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>
              <a:off x="4343400" y="2438400"/>
              <a:ext cx="0" cy="22860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334000" y="2667000"/>
              <a:ext cx="0" cy="38100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429000" y="2552700"/>
              <a:ext cx="0" cy="30480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596640" y="262306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0.6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95800" y="2253734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1.0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15000" y="2523642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2.8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30092" y="3884366"/>
            <a:ext cx="43523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= 0.6 R(Z)   wet snow</a:t>
            </a:r>
          </a:p>
          <a:p>
            <a:endParaRPr lang="en-US" dirty="0"/>
          </a:p>
          <a:p>
            <a:r>
              <a:rPr lang="en-US" dirty="0"/>
              <a:t>R = 1.0 R(Z)  dry snow and r &lt; </a:t>
            </a:r>
            <a:r>
              <a:rPr lang="en-US" dirty="0" err="1"/>
              <a:t>R</a:t>
            </a:r>
            <a:r>
              <a:rPr lang="en-US" baseline="-25000" dirty="0" err="1"/>
              <a:t>tt</a:t>
            </a:r>
            <a:endParaRPr lang="en-US" baseline="-25000" dirty="0"/>
          </a:p>
          <a:p>
            <a:endParaRPr lang="en-US" baseline="-25000" dirty="0"/>
          </a:p>
          <a:p>
            <a:r>
              <a:rPr lang="en-US" dirty="0"/>
              <a:t>R = 2.8 R(Z) dry snow / crystals and r &gt; </a:t>
            </a:r>
            <a:r>
              <a:rPr lang="en-US" dirty="0" err="1"/>
              <a:t>R</a:t>
            </a:r>
            <a:r>
              <a:rPr lang="en-US" baseline="-25000" dirty="0" err="1"/>
              <a:t>tt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80172" y="194238"/>
            <a:ext cx="7679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The origin of discontinuities in the existing </a:t>
            </a:r>
            <a:r>
              <a:rPr lang="en-US" sz="2400" b="1" dirty="0" smtClean="0">
                <a:solidFill>
                  <a:srgbClr val="0070C0"/>
                </a:solidFill>
              </a:rPr>
              <a:t>WSR-88D  </a:t>
            </a:r>
            <a:r>
              <a:rPr lang="en-US" sz="2400" b="1" dirty="0">
                <a:solidFill>
                  <a:srgbClr val="0070C0"/>
                </a:solidFill>
              </a:rPr>
              <a:t>QPE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3156" y="5638801"/>
            <a:ext cx="10072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use of a number of “fudge” factors </a:t>
            </a:r>
            <a:r>
              <a:rPr lang="en-US" sz="2000" b="1" dirty="0" smtClean="0"/>
              <a:t>in the R(Z) relations utilized in the  </a:t>
            </a:r>
            <a:r>
              <a:rPr lang="en-US" sz="2000" b="1" dirty="0"/>
              <a:t>existing WSR-88D </a:t>
            </a:r>
            <a:r>
              <a:rPr lang="en-US" sz="2000" b="1" dirty="0" smtClean="0"/>
              <a:t>QPE partially mitigates </a:t>
            </a:r>
            <a:r>
              <a:rPr lang="en-US" sz="2000" b="1" dirty="0"/>
              <a:t>the bias but creates strong discontinuities in the retrieved rainfall </a:t>
            </a:r>
            <a:r>
              <a:rPr lang="en-US" sz="2000" b="1" dirty="0" smtClean="0"/>
              <a:t>fields. The QPE product is vulnerable to the hydrometeor </a:t>
            </a:r>
            <a:r>
              <a:rPr lang="en-US" sz="2000" b="1" dirty="0" err="1" smtClean="0"/>
              <a:t>misclassifcation</a:t>
            </a:r>
            <a:endParaRPr lang="en-US" sz="2000" b="1" dirty="0"/>
          </a:p>
        </p:txBody>
      </p:sp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006423"/>
            <a:ext cx="3053715" cy="26517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21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819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4" b="17031"/>
          <a:stretch/>
        </p:blipFill>
        <p:spPr>
          <a:xfrm>
            <a:off x="585770" y="491622"/>
            <a:ext cx="7102647" cy="6173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8096" y="68458"/>
            <a:ext cx="949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Melting layer signatures in a composite PPI at El = 2.4°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8024258" y="853971"/>
            <a:ext cx="3613560" cy="2031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Polarimetry offers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possible solution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the areas of BB contamination are very well delineated in the fields of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polarimetric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radar variables such as differential reflectivity Z</a:t>
            </a:r>
            <a:r>
              <a:rPr lang="en-US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cross-correlation coefficient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ρ</a:t>
            </a:r>
            <a:r>
              <a:rPr lang="en-US" baseline="-25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(or CC)</a:t>
            </a:r>
            <a:r>
              <a:rPr lang="en-US" baseline="-25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24258" y="3317346"/>
            <a:ext cx="3578995" cy="313932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suggested methodology called “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polarimetric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VPR” or PVPR is based on the correlation of the radial profiles of Z and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ρ</a:t>
            </a:r>
            <a:r>
              <a:rPr lang="en-US" baseline="-25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presence of the melting layer. Radial profiles of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baseline="-25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used to detect the range intervals where contamination from BB occurs and to estimate the height of the ML. Therefore, MLDA and PVPR are closely linked in a new paradigm.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09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715899" y="1287669"/>
            <a:ext cx="5808687" cy="4431224"/>
            <a:chOff x="1612163" y="1524000"/>
            <a:chExt cx="5808687" cy="44312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13" t="13523" r="5505" b="42389"/>
            <a:stretch/>
          </p:blipFill>
          <p:spPr bwMode="auto">
            <a:xfrm>
              <a:off x="1612163" y="1524000"/>
              <a:ext cx="5808687" cy="443122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981700" y="3095223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Z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29200" y="4572000"/>
              <a:ext cx="76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Z</a:t>
              </a:r>
              <a:r>
                <a:rPr lang="en-US" sz="2400" b="1" baseline="-25000" dirty="0"/>
                <a:t>DR</a:t>
              </a:r>
              <a:endParaRPr lang="en-US" sz="24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876800" y="2057400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/>
                <a:t>ρ</a:t>
              </a:r>
              <a:r>
                <a:rPr lang="en-US" sz="2000" b="1" baseline="-25000" dirty="0" err="1"/>
                <a:t>hv</a:t>
              </a:r>
              <a:endParaRPr lang="en-US" sz="2000" b="1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75924" y="5718893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FL</a:t>
            </a:r>
            <a:r>
              <a:rPr lang="en-US" dirty="0"/>
              <a:t> is the height of the freezing level (T</a:t>
            </a:r>
            <a:r>
              <a:rPr lang="en-US" baseline="-25000" dirty="0"/>
              <a:t>w</a:t>
            </a:r>
            <a:r>
              <a:rPr lang="en-US" dirty="0"/>
              <a:t> = 0°C)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1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Radial profiles of Z, Z</a:t>
            </a:r>
            <a:r>
              <a:rPr lang="en-US" sz="2400" b="1" baseline="-25000" dirty="0"/>
              <a:t>DR</a:t>
            </a:r>
            <a:r>
              <a:rPr lang="en-US" sz="2400" b="1" dirty="0"/>
              <a:t>, and </a:t>
            </a:r>
            <a:r>
              <a:rPr lang="el-GR" sz="2400" b="1" dirty="0"/>
              <a:t>ρ</a:t>
            </a:r>
            <a:r>
              <a:rPr lang="en-US" sz="2400" b="1" baseline="-25000" dirty="0" err="1"/>
              <a:t>hv</a:t>
            </a:r>
            <a:r>
              <a:rPr lang="en-US" sz="2400" b="1" dirty="0"/>
              <a:t> at El = 0.5° for low-level, horizontally uniform melting layer</a:t>
            </a:r>
          </a:p>
          <a:p>
            <a:pPr algn="ctr"/>
            <a:r>
              <a:rPr lang="en-US" sz="2400" b="1" dirty="0"/>
              <a:t>Impact of range and beam broadening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47088" y="2457510"/>
            <a:ext cx="2116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Z</a:t>
            </a:r>
            <a:r>
              <a:rPr lang="en-US" sz="2000" b="1" baseline="-25000" dirty="0" err="1"/>
              <a:t>rain</a:t>
            </a:r>
            <a:r>
              <a:rPr lang="en-US" sz="2000" b="1" baseline="-25000" dirty="0"/>
              <a:t> </a:t>
            </a:r>
            <a:r>
              <a:rPr lang="en-US" sz="2000" b="1" dirty="0"/>
              <a:t> = 30 </a:t>
            </a:r>
            <a:r>
              <a:rPr lang="en-US" sz="2000" b="1" dirty="0" err="1"/>
              <a:t>dBZ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74630" y="6225563"/>
            <a:ext cx="789122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Radial profiles of Z bias, Z</a:t>
            </a:r>
            <a:r>
              <a:rPr lang="en-US" sz="2400" baseline="-25000" dirty="0" smtClean="0"/>
              <a:t>DR</a:t>
            </a:r>
            <a:r>
              <a:rPr lang="en-US" sz="2400" dirty="0" smtClean="0"/>
              <a:t>, and </a:t>
            </a:r>
            <a:r>
              <a:rPr lang="el-GR" sz="2400" dirty="0" smtClean="0"/>
              <a:t>ρ</a:t>
            </a:r>
            <a:r>
              <a:rPr lang="en-US" sz="2400" baseline="-25000" dirty="0" err="1" smtClean="0"/>
              <a:t>hv</a:t>
            </a:r>
            <a:r>
              <a:rPr lang="en-US" sz="2400" dirty="0" smtClean="0"/>
              <a:t> are strongly correlated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23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8180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32132" y="609600"/>
            <a:ext cx="3972912" cy="6148552"/>
            <a:chOff x="2514600" y="381000"/>
            <a:chExt cx="3972912" cy="61485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0" t="11954" r="6083" b="42069"/>
            <a:stretch/>
          </p:blipFill>
          <p:spPr>
            <a:xfrm>
              <a:off x="2514600" y="381000"/>
              <a:ext cx="3972912" cy="315310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9" t="12644" r="6734" b="43678"/>
            <a:stretch/>
          </p:blipFill>
          <p:spPr>
            <a:xfrm>
              <a:off x="2514600" y="3534104"/>
              <a:ext cx="3941381" cy="299544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419600" y="1242088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800600" y="3962400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29707" y="1676400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72456" y="3970606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776044" y="147936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Model radial profiles of Z bias and </a:t>
            </a:r>
            <a:r>
              <a:rPr lang="el-GR" sz="2400" b="1" dirty="0"/>
              <a:t>ρ</a:t>
            </a:r>
            <a:r>
              <a:rPr lang="en-US" sz="2400" b="1" baseline="-25000" dirty="0" err="1"/>
              <a:t>hv</a:t>
            </a:r>
            <a:r>
              <a:rPr lang="en-US" sz="2400" b="1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41867" y="1784796"/>
            <a:ext cx="3581401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Radial profiles of Z bias and </a:t>
            </a:r>
            <a:r>
              <a:rPr lang="el-GR" dirty="0"/>
              <a:t>ρ</a:t>
            </a:r>
            <a:r>
              <a:rPr lang="en-US" baseline="-25000" dirty="0" err="1"/>
              <a:t>hv</a:t>
            </a:r>
            <a:r>
              <a:rPr lang="en-US" dirty="0"/>
              <a:t> are correlated.  Deeper minimum of </a:t>
            </a:r>
            <a:r>
              <a:rPr lang="el-GR" dirty="0"/>
              <a:t>ρ</a:t>
            </a:r>
            <a:r>
              <a:rPr lang="en-US" baseline="-25000" dirty="0" err="1"/>
              <a:t>hv</a:t>
            </a:r>
            <a:r>
              <a:rPr lang="en-US" dirty="0"/>
              <a:t> corresponds to higher Z bias and one can quantify the Z bias using radial profile of </a:t>
            </a:r>
            <a:r>
              <a:rPr lang="el-GR" dirty="0"/>
              <a:t>ρ</a:t>
            </a:r>
            <a:r>
              <a:rPr lang="en-US" baseline="-25000" dirty="0" err="1"/>
              <a:t>hv</a:t>
            </a:r>
            <a:r>
              <a:rPr lang="en-US" dirty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68812" y="3999680"/>
            <a:ext cx="3581401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whole idea of PVPR is to examine a measured radial profile of </a:t>
            </a:r>
            <a:r>
              <a:rPr lang="el-GR" dirty="0"/>
              <a:t>ρ</a:t>
            </a:r>
            <a:r>
              <a:rPr lang="en-US" baseline="-25000" dirty="0" err="1"/>
              <a:t>hv</a:t>
            </a:r>
            <a:r>
              <a:rPr lang="en-US" dirty="0"/>
              <a:t> at a given elevation and find its best match in the family of model radial profiles stored in the lookup tables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24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703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1" y="184485"/>
            <a:ext cx="782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New VPR concept (</a:t>
            </a:r>
            <a:r>
              <a:rPr lang="en-US" sz="3200" b="1" dirty="0" err="1" smtClean="0">
                <a:solidFill>
                  <a:srgbClr val="0070C0"/>
                </a:solidFill>
              </a:rPr>
              <a:t>polarimetric</a:t>
            </a:r>
            <a:r>
              <a:rPr lang="en-US" sz="3200" b="1" dirty="0" smtClean="0">
                <a:solidFill>
                  <a:srgbClr val="0070C0"/>
                </a:solidFill>
              </a:rPr>
              <a:t> VPR or PVPR)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9844" y="1074822"/>
            <a:ext cx="98562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800" dirty="0"/>
              <a:t>Establish statistical correlations between intrinsic vertical profiles of Z and </a:t>
            </a:r>
            <a:r>
              <a:rPr lang="el-GR" sz="2800" dirty="0"/>
              <a:t>ρ</a:t>
            </a:r>
            <a:r>
              <a:rPr lang="en-US" sz="2800" baseline="-25000" dirty="0" err="1"/>
              <a:t>hv</a:t>
            </a:r>
            <a:r>
              <a:rPr lang="en-US" sz="2800" dirty="0"/>
              <a:t> in the melting layer using  the QVP methodology</a:t>
            </a:r>
          </a:p>
          <a:p>
            <a:pPr marL="342900" indent="-342900" algn="just">
              <a:buAutoNum type="arabicPeriod"/>
            </a:pPr>
            <a:endParaRPr lang="en-US" sz="2800" dirty="0"/>
          </a:p>
          <a:p>
            <a:pPr marL="342900" indent="-342900" algn="just">
              <a:buAutoNum type="arabicPeriod"/>
            </a:pPr>
            <a:r>
              <a:rPr lang="en-US" sz="2800" dirty="0"/>
              <a:t>Simulate a multitude of the model radial profiles of  Z bias and </a:t>
            </a:r>
            <a:r>
              <a:rPr lang="el-GR" sz="2800" dirty="0"/>
              <a:t>ρ</a:t>
            </a:r>
            <a:r>
              <a:rPr lang="en-US" sz="2800" baseline="-25000" dirty="0" err="1"/>
              <a:t>hv</a:t>
            </a:r>
            <a:r>
              <a:rPr lang="en-US" sz="2800" dirty="0"/>
              <a:t> at lowest antenna tilts for different heights and strengths of the melting layer and store them in lookup tables</a:t>
            </a:r>
          </a:p>
          <a:p>
            <a:pPr marL="342900" indent="-342900" algn="just">
              <a:buAutoNum type="arabicPeriod"/>
            </a:pPr>
            <a:endParaRPr lang="en-US" sz="2800" dirty="0"/>
          </a:p>
          <a:p>
            <a:pPr marL="342900" indent="-342900" algn="just">
              <a:buAutoNum type="arabicPeriod"/>
            </a:pPr>
            <a:r>
              <a:rPr lang="en-US" sz="2800" dirty="0"/>
              <a:t>Pick up an appropriate model profile of the Z bias at every azimuth by finding the best match between the model and observed radial profiles of </a:t>
            </a:r>
            <a:r>
              <a:rPr lang="el-GR" sz="2800" dirty="0"/>
              <a:t>ρ</a:t>
            </a:r>
            <a:r>
              <a:rPr lang="en-US" sz="2800" baseline="-25000" dirty="0" err="1"/>
              <a:t>hv</a:t>
            </a:r>
            <a:r>
              <a:rPr lang="en-US" sz="2800" baseline="-25000" dirty="0"/>
              <a:t> </a:t>
            </a:r>
            <a:r>
              <a:rPr lang="en-US" sz="2800" dirty="0"/>
              <a:t>and subtract this model profile of Z bias from the measured radial profile  of Z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25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1140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63" y="990601"/>
            <a:ext cx="4562475" cy="2916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4457" y="27179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Simplified model of the melting layer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9040" y="3975059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Every radial profile of CC is labeled by two parameters (or indexes): (1) height of the ML bottom </a:t>
            </a:r>
            <a:r>
              <a:rPr lang="en-US" dirty="0" err="1"/>
              <a:t>H</a:t>
            </a:r>
            <a:r>
              <a:rPr lang="en-US" baseline="-25000" dirty="0" err="1"/>
              <a:t>b</a:t>
            </a:r>
            <a:r>
              <a:rPr lang="en-US" dirty="0"/>
              <a:t> and (2) strength of the 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0683" y="5439450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</a:t>
            </a:r>
            <a:r>
              <a:rPr lang="en-US" baseline="-25000" dirty="0" err="1"/>
              <a:t>b</a:t>
            </a:r>
            <a:r>
              <a:rPr lang="en-US" dirty="0"/>
              <a:t> = 0.2,0.4, ….3.0 km       (15 values)</a:t>
            </a:r>
          </a:p>
          <a:p>
            <a:endParaRPr lang="en-US" dirty="0"/>
          </a:p>
          <a:p>
            <a:r>
              <a:rPr lang="en-US" dirty="0"/>
              <a:t>min(</a:t>
            </a:r>
            <a:r>
              <a:rPr lang="en-US" dirty="0" err="1"/>
              <a:t>ρ</a:t>
            </a:r>
            <a:r>
              <a:rPr lang="en-US" baseline="-25000" dirty="0" err="1"/>
              <a:t>hv</a:t>
            </a:r>
            <a:r>
              <a:rPr lang="en-US" dirty="0"/>
              <a:t>) = 0.80, 0.82, 0.84, 0.86, 0.88, 0.90, 0.92, 0.94    (8 values)</a:t>
            </a:r>
          </a:p>
          <a:p>
            <a:r>
              <a:rPr lang="en-US" dirty="0"/>
              <a:t>ΔH = 0.55, 0.53, 0.51, 0.49, 0.45, 0.40, 0.36, 0.32 km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06384" y="4760463"/>
            <a:ext cx="8001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current version of </a:t>
            </a:r>
            <a:r>
              <a:rPr lang="en-US" dirty="0" smtClean="0"/>
              <a:t>the algorithm</a:t>
            </a:r>
            <a:r>
              <a:rPr lang="en-US" dirty="0" smtClean="0"/>
              <a:t>, </a:t>
            </a:r>
            <a:r>
              <a:rPr lang="en-US" dirty="0"/>
              <a:t>120 radial profiles </a:t>
            </a:r>
            <a:r>
              <a:rPr lang="en-US" dirty="0" smtClean="0"/>
              <a:t>of CC and </a:t>
            </a:r>
            <a:r>
              <a:rPr lang="el-GR" dirty="0" smtClean="0"/>
              <a:t>Δ</a:t>
            </a:r>
            <a:r>
              <a:rPr lang="en-US" dirty="0" smtClean="0"/>
              <a:t>Z are </a:t>
            </a:r>
            <a:r>
              <a:rPr lang="en-US" dirty="0"/>
              <a:t>generated for a given antenna elevation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26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923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57200"/>
            <a:ext cx="3670098" cy="56121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7400" y="381001"/>
            <a:ext cx="4419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There is no need to store full </a:t>
            </a:r>
            <a:r>
              <a:rPr lang="ru-RU" b="1" dirty="0"/>
              <a:t>120</a:t>
            </a:r>
            <a:r>
              <a:rPr lang="en-US" b="1" dirty="0"/>
              <a:t> radial profiles of CC</a:t>
            </a:r>
          </a:p>
          <a:p>
            <a:endParaRPr lang="en-US" b="1" dirty="0"/>
          </a:p>
          <a:p>
            <a:r>
              <a:rPr lang="en-US" b="1" dirty="0"/>
              <a:t>Each profile of CC (model or measured) can be characterized by two parameters which can be robustly estimated from observations</a:t>
            </a:r>
          </a:p>
          <a:p>
            <a:endParaRPr lang="en-US" b="1" dirty="0"/>
          </a:p>
          <a:p>
            <a:r>
              <a:rPr lang="en-US" b="1" dirty="0"/>
              <a:t>These are </a:t>
            </a:r>
            <a:r>
              <a:rPr lang="en-US" b="1" dirty="0" err="1"/>
              <a:t>r</a:t>
            </a:r>
            <a:r>
              <a:rPr lang="en-US" b="1" baseline="-25000" dirty="0" err="1"/>
              <a:t>b</a:t>
            </a:r>
            <a:r>
              <a:rPr lang="en-US" b="1" dirty="0"/>
              <a:t> – the distance to the CC dip and the “strength” of the ML (S)  defined as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858000" y="3106100"/>
          <a:ext cx="2057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Equation" r:id="rId4" imgW="1422400" imgH="533400" progId="Equation.DSMT4">
                  <p:embed/>
                </p:oleObj>
              </mc:Choice>
              <mc:Fallback>
                <p:oleObj name="Equation" r:id="rId4" imgW="1422400" imgH="5334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106100"/>
                        <a:ext cx="20574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7346950" y="3810001"/>
          <a:ext cx="1308100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Equation" r:id="rId6" imgW="749160" imgH="253800" progId="Equation.DSMT4">
                  <p:embed/>
                </p:oleObj>
              </mc:Choice>
              <mc:Fallback>
                <p:oleObj name="Equation" r:id="rId6" imgW="749160" imgH="2538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3810001"/>
                        <a:ext cx="1308100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19800" y="4543598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parameters </a:t>
            </a:r>
            <a:r>
              <a:rPr lang="en-US" b="1" dirty="0" err="1"/>
              <a:t>r</a:t>
            </a:r>
            <a:r>
              <a:rPr lang="en-US" b="1" baseline="-25000" dirty="0" err="1"/>
              <a:t>b</a:t>
            </a:r>
            <a:r>
              <a:rPr lang="en-US" b="1" dirty="0"/>
              <a:t> and S are stored in the  two lookup tables or matrices 1</a:t>
            </a:r>
            <a:r>
              <a:rPr lang="ru-RU" b="1" dirty="0"/>
              <a:t>5</a:t>
            </a:r>
            <a:r>
              <a:rPr lang="en-US" b="1" dirty="0"/>
              <a:t> x 8 for each antenna elevation</a:t>
            </a:r>
          </a:p>
          <a:p>
            <a:endParaRPr lang="en-US" b="1" dirty="0"/>
          </a:p>
          <a:p>
            <a:r>
              <a:rPr lang="en-US" b="1" dirty="0"/>
              <a:t>Such lookup tables have to be generated only once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27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47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7200" y="5334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Lookup table for </a:t>
            </a:r>
            <a:r>
              <a:rPr lang="en-US" b="1" dirty="0" err="1"/>
              <a:t>r</a:t>
            </a:r>
            <a:r>
              <a:rPr lang="en-US" b="1" baseline="-25000" dirty="0" err="1"/>
              <a:t>b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33600" y="3810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El = 2.4°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09793" y="1219197"/>
          <a:ext cx="7620007" cy="4115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5943">
                  <a:extLst>
                    <a:ext uri="{9D8B030D-6E8A-4147-A177-3AD203B41FA5}">
                      <a16:colId xmlns:a16="http://schemas.microsoft.com/office/drawing/2014/main" val="2158166560"/>
                    </a:ext>
                  </a:extLst>
                </a:gridCol>
                <a:gridCol w="846758">
                  <a:extLst>
                    <a:ext uri="{9D8B030D-6E8A-4147-A177-3AD203B41FA5}">
                      <a16:colId xmlns:a16="http://schemas.microsoft.com/office/drawing/2014/main" val="2527275728"/>
                    </a:ext>
                  </a:extLst>
                </a:gridCol>
                <a:gridCol w="846758">
                  <a:extLst>
                    <a:ext uri="{9D8B030D-6E8A-4147-A177-3AD203B41FA5}">
                      <a16:colId xmlns:a16="http://schemas.microsoft.com/office/drawing/2014/main" val="1449631916"/>
                    </a:ext>
                  </a:extLst>
                </a:gridCol>
                <a:gridCol w="846758">
                  <a:extLst>
                    <a:ext uri="{9D8B030D-6E8A-4147-A177-3AD203B41FA5}">
                      <a16:colId xmlns:a16="http://schemas.microsoft.com/office/drawing/2014/main" val="2340895699"/>
                    </a:ext>
                  </a:extLst>
                </a:gridCol>
                <a:gridCol w="846758">
                  <a:extLst>
                    <a:ext uri="{9D8B030D-6E8A-4147-A177-3AD203B41FA5}">
                      <a16:colId xmlns:a16="http://schemas.microsoft.com/office/drawing/2014/main" val="2587117871"/>
                    </a:ext>
                  </a:extLst>
                </a:gridCol>
                <a:gridCol w="846758">
                  <a:extLst>
                    <a:ext uri="{9D8B030D-6E8A-4147-A177-3AD203B41FA5}">
                      <a16:colId xmlns:a16="http://schemas.microsoft.com/office/drawing/2014/main" val="4160383477"/>
                    </a:ext>
                  </a:extLst>
                </a:gridCol>
                <a:gridCol w="846758">
                  <a:extLst>
                    <a:ext uri="{9D8B030D-6E8A-4147-A177-3AD203B41FA5}">
                      <a16:colId xmlns:a16="http://schemas.microsoft.com/office/drawing/2014/main" val="2394978920"/>
                    </a:ext>
                  </a:extLst>
                </a:gridCol>
                <a:gridCol w="846758">
                  <a:extLst>
                    <a:ext uri="{9D8B030D-6E8A-4147-A177-3AD203B41FA5}">
                      <a16:colId xmlns:a16="http://schemas.microsoft.com/office/drawing/2014/main" val="1786939051"/>
                    </a:ext>
                  </a:extLst>
                </a:gridCol>
                <a:gridCol w="846758">
                  <a:extLst>
                    <a:ext uri="{9D8B030D-6E8A-4147-A177-3AD203B41FA5}">
                      <a16:colId xmlns:a16="http://schemas.microsoft.com/office/drawing/2014/main" val="364054569"/>
                    </a:ext>
                  </a:extLst>
                </a:gridCol>
              </a:tblGrid>
              <a:tr h="228644"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True depth of the ML (km)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266404"/>
                  </a:ext>
                </a:extLst>
              </a:tr>
              <a:tr h="2286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</a:t>
                      </a:r>
                      <a:r>
                        <a:rPr lang="en-US" sz="1100" baseline="-25000">
                          <a:effectLst/>
                        </a:rPr>
                        <a:t>b</a:t>
                      </a:r>
                      <a:r>
                        <a:rPr lang="en-US" sz="1100">
                          <a:effectLst/>
                        </a:rPr>
                        <a:t> (km)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0262648"/>
                  </a:ext>
                </a:extLst>
              </a:tr>
              <a:tr h="228644"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Range to the ML bottom (km)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142201"/>
                  </a:ext>
                </a:extLst>
              </a:tr>
              <a:tr h="2286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8304754"/>
                  </a:ext>
                </a:extLst>
              </a:tr>
              <a:tr h="2286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6478105"/>
                  </a:ext>
                </a:extLst>
              </a:tr>
              <a:tr h="2286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1204366"/>
                  </a:ext>
                </a:extLst>
              </a:tr>
              <a:tr h="2286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3896978"/>
                  </a:ext>
                </a:extLst>
              </a:tr>
              <a:tr h="2286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6501874"/>
                  </a:ext>
                </a:extLst>
              </a:tr>
              <a:tr h="2286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25.0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8920501"/>
                  </a:ext>
                </a:extLst>
              </a:tr>
              <a:tr h="2286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27.75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28.0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28.25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28.5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28.75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29.25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29.75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0241907"/>
                  </a:ext>
                </a:extLst>
              </a:tr>
              <a:tr h="2286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31.25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31.5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31.75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33.0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33.5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34.5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3855318"/>
                  </a:ext>
                </a:extLst>
              </a:tr>
              <a:tr h="2286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34.5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38.75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7700034"/>
                  </a:ext>
                </a:extLst>
              </a:tr>
              <a:tr h="2286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38.0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38.5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38.75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41.25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3762752"/>
                  </a:ext>
                </a:extLst>
              </a:tr>
              <a:tr h="2286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41.25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41.75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43.5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1482502"/>
                  </a:ext>
                </a:extLst>
              </a:tr>
              <a:tr h="2286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46.5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49.0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51.0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0332354"/>
                  </a:ext>
                </a:extLst>
              </a:tr>
              <a:tr h="2286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48.0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48.5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49.25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49.75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51.5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4814309"/>
                  </a:ext>
                </a:extLst>
              </a:tr>
              <a:tr h="2286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51.25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51.75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53.25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54.25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56.75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59.5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7937655"/>
                  </a:ext>
                </a:extLst>
              </a:tr>
              <a:tr h="2286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54.5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56.0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56.75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57.75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58.75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63.75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44290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28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1573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09797" y="1524005"/>
          <a:ext cx="7391404" cy="44195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0564">
                  <a:extLst>
                    <a:ext uri="{9D8B030D-6E8A-4147-A177-3AD203B41FA5}">
                      <a16:colId xmlns:a16="http://schemas.microsoft.com/office/drawing/2014/main" val="172788360"/>
                    </a:ext>
                  </a:extLst>
                </a:gridCol>
                <a:gridCol w="821355">
                  <a:extLst>
                    <a:ext uri="{9D8B030D-6E8A-4147-A177-3AD203B41FA5}">
                      <a16:colId xmlns:a16="http://schemas.microsoft.com/office/drawing/2014/main" val="2272639008"/>
                    </a:ext>
                  </a:extLst>
                </a:gridCol>
                <a:gridCol w="821355">
                  <a:extLst>
                    <a:ext uri="{9D8B030D-6E8A-4147-A177-3AD203B41FA5}">
                      <a16:colId xmlns:a16="http://schemas.microsoft.com/office/drawing/2014/main" val="1284643260"/>
                    </a:ext>
                  </a:extLst>
                </a:gridCol>
                <a:gridCol w="821355">
                  <a:extLst>
                    <a:ext uri="{9D8B030D-6E8A-4147-A177-3AD203B41FA5}">
                      <a16:colId xmlns:a16="http://schemas.microsoft.com/office/drawing/2014/main" val="4116360437"/>
                    </a:ext>
                  </a:extLst>
                </a:gridCol>
                <a:gridCol w="821355">
                  <a:extLst>
                    <a:ext uri="{9D8B030D-6E8A-4147-A177-3AD203B41FA5}">
                      <a16:colId xmlns:a16="http://schemas.microsoft.com/office/drawing/2014/main" val="271812366"/>
                    </a:ext>
                  </a:extLst>
                </a:gridCol>
                <a:gridCol w="821355">
                  <a:extLst>
                    <a:ext uri="{9D8B030D-6E8A-4147-A177-3AD203B41FA5}">
                      <a16:colId xmlns:a16="http://schemas.microsoft.com/office/drawing/2014/main" val="729257493"/>
                    </a:ext>
                  </a:extLst>
                </a:gridCol>
                <a:gridCol w="821355">
                  <a:extLst>
                    <a:ext uri="{9D8B030D-6E8A-4147-A177-3AD203B41FA5}">
                      <a16:colId xmlns:a16="http://schemas.microsoft.com/office/drawing/2014/main" val="1046434376"/>
                    </a:ext>
                  </a:extLst>
                </a:gridCol>
                <a:gridCol w="821355">
                  <a:extLst>
                    <a:ext uri="{9D8B030D-6E8A-4147-A177-3AD203B41FA5}">
                      <a16:colId xmlns:a16="http://schemas.microsoft.com/office/drawing/2014/main" val="1377347476"/>
                    </a:ext>
                  </a:extLst>
                </a:gridCol>
                <a:gridCol w="821355">
                  <a:extLst>
                    <a:ext uri="{9D8B030D-6E8A-4147-A177-3AD203B41FA5}">
                      <a16:colId xmlns:a16="http://schemas.microsoft.com/office/drawing/2014/main" val="97335262"/>
                    </a:ext>
                  </a:extLst>
                </a:gridCol>
              </a:tblGrid>
              <a:tr h="245533"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True depth of the ML (km)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222630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</a:t>
                      </a:r>
                      <a:r>
                        <a:rPr lang="en-US" sz="1100" baseline="-25000">
                          <a:effectLst/>
                        </a:rPr>
                        <a:t>b</a:t>
                      </a:r>
                      <a:r>
                        <a:rPr lang="en-US" sz="1100">
                          <a:effectLst/>
                        </a:rPr>
                        <a:t> (km)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353445"/>
                  </a:ext>
                </a:extLst>
              </a:tr>
              <a:tr h="245533"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Strength of the ML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818604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4.66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1.97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7619308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4.93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1.99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2691881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3.52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2.79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1.32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3201595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4.71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2.92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7783130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7516144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6.62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2.27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6742507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5.71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1.41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4623645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3.48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2.41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1864254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7.96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4.81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3.61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2.47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6185967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8.39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2.53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6513315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8.80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6.96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3.85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2.59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0532748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3.96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5282081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9.60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2.68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65783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9.98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7.81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7858122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5.91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2.76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144729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43400" y="88796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Lookup table for 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3810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El = 2.4°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29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134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6125" y="1080700"/>
            <a:ext cx="10394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Ryzhkov, A., M. </a:t>
            </a:r>
            <a:r>
              <a:rPr lang="en-US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Diederich</a:t>
            </a:r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P. Zhang, and C. Simmer, 2014: Utilization of specific attenuation for rainfall estimation, mitigation of partial beam blockage, and radar networking.  </a:t>
            </a:r>
            <a:r>
              <a:rPr lang="en-US" i="1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J. Atmos. Oceanic Technol., </a:t>
            </a:r>
            <a:r>
              <a:rPr lang="en-US" b="1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599 – 619.</a:t>
            </a:r>
            <a:endParaRPr lang="en-US" sz="12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7550" y="2142529"/>
            <a:ext cx="10528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891540" algn="l"/>
              </a:tabLst>
            </a:pPr>
            <a:r>
              <a:rPr lang="en-US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Diederich</a:t>
            </a:r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M., S. </a:t>
            </a:r>
            <a:r>
              <a:rPr lang="en-US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Troemel</a:t>
            </a:r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 Ryzhkov, P. Zhang, and C. Simmer, 2015: Use of specific attenuation for rainfall measurements at X-band radar wavelengths. Part II: Rainfall estimates and comparison with rain gauges.  </a:t>
            </a:r>
            <a:r>
              <a:rPr lang="en-US" i="1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J. Hydrometeorology, </a:t>
            </a:r>
            <a:r>
              <a:rPr lang="en-US" b="1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503 - 516</a:t>
            </a:r>
            <a:endParaRPr lang="en-US" sz="12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7550" y="3267680"/>
            <a:ext cx="10452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Wang, Y., S. Cocks, L. Tang, A. Ryzhkov, P. Zhang, J. Zhang, and K. Howard, 2019: A prototype quantitative precipitation estimation algorithm for operational S-band </a:t>
            </a:r>
            <a:r>
              <a:rPr lang="en-US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polarimetric</a:t>
            </a:r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radar utilizing specific attenuation and specific differential phase: Part I – Algorithm description and initial results. </a:t>
            </a:r>
            <a:r>
              <a:rPr lang="en-US" i="1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J. Hydrometeorology</a:t>
            </a:r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985 – 997.</a:t>
            </a:r>
            <a:endParaRPr lang="en-US" sz="12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7550" y="4468009"/>
            <a:ext cx="10483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Cocks, S., Y. Wang, L. Tang, A. Ryzhkov, P. Zhang, J. Zhang, and K. Howard, 2019: A prototype quantitative precipitation estimation algorithm for operational S-band </a:t>
            </a:r>
            <a:r>
              <a:rPr lang="en-US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polarimetric</a:t>
            </a:r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radar utilizing specific attenuation and specific differential phase: Part II – Case study analysis and performance verification. </a:t>
            </a:r>
            <a:r>
              <a:rPr lang="en-US" i="1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J. Hydrometeorology</a:t>
            </a:r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999 – 1014.</a:t>
            </a:r>
            <a:endParaRPr lang="en-US" sz="12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9462" y="5730786"/>
            <a:ext cx="10328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Zhang, J., L. Tang, S. Cocks, P. Zhang, A. Ryzhkov, K. Howard, C. Langston, and B.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Kaney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2020: A dual-polarization radar synthetic QPE for operations.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J. Hydrometeorology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22,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10.1175/JHM-D-19-0194.1</a:t>
            </a:r>
            <a:endParaRPr lang="en-US" sz="12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5614" y="238069"/>
            <a:ext cx="7098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Basic publications on R(A)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288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9" b="44068"/>
          <a:stretch/>
        </p:blipFill>
        <p:spPr>
          <a:xfrm>
            <a:off x="928839" y="297500"/>
            <a:ext cx="4892510" cy="3292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5" r="48450" b="43496"/>
          <a:stretch/>
        </p:blipFill>
        <p:spPr>
          <a:xfrm>
            <a:off x="6292986" y="745434"/>
            <a:ext cx="5185140" cy="2861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3" r="48354"/>
          <a:stretch/>
        </p:blipFill>
        <p:spPr>
          <a:xfrm>
            <a:off x="3463159" y="3965608"/>
            <a:ext cx="5194765" cy="2589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4637" y="42944"/>
            <a:ext cx="727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MLDA. Sloping </a:t>
            </a:r>
            <a:r>
              <a:rPr lang="en-US" sz="2800" b="1" dirty="0" smtClean="0"/>
              <a:t>melting layer, KTLX 2019/04/13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70535" y="1737360"/>
            <a:ext cx="61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62051" y="1591475"/>
            <a:ext cx="721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CC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8620" y="3100893"/>
            <a:ext cx="115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El = 0.9°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2331" y="3089473"/>
            <a:ext cx="115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El = 0.9°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2364" y="1743875"/>
            <a:ext cx="721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Z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07857" y="4485372"/>
            <a:ext cx="1487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ML bottom height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30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6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b="42519"/>
          <a:stretch/>
        </p:blipFill>
        <p:spPr>
          <a:xfrm>
            <a:off x="1318967" y="1029903"/>
            <a:ext cx="9554066" cy="2858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4" t="56697"/>
          <a:stretch/>
        </p:blipFill>
        <p:spPr>
          <a:xfrm>
            <a:off x="3624064" y="3927107"/>
            <a:ext cx="4943871" cy="2660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8967" y="1631481"/>
            <a:ext cx="1400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</a:rPr>
              <a:t>ρ</a:t>
            </a:r>
            <a:r>
              <a:rPr lang="en-US" sz="3200" b="1" baseline="-25000" dirty="0" err="1" smtClean="0">
                <a:solidFill>
                  <a:schemeClr val="bg1"/>
                </a:solidFill>
              </a:rPr>
              <a:t>hv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28623" y="1631481"/>
            <a:ext cx="1400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</a:rPr>
              <a:t>ρ</a:t>
            </a:r>
            <a:r>
              <a:rPr lang="en-US" sz="3200" b="1" baseline="-25000" dirty="0" err="1" smtClean="0">
                <a:solidFill>
                  <a:schemeClr val="bg1"/>
                </a:solidFill>
              </a:rPr>
              <a:t>hv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8898" y="3284291"/>
            <a:ext cx="1799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El = 0.5°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9242" y="3284291"/>
            <a:ext cx="1799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El = 0.9°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7626" y="223630"/>
            <a:ext cx="11171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MLDA. Sharp </a:t>
            </a:r>
            <a:r>
              <a:rPr lang="en-US" sz="2800" b="1" dirty="0" smtClean="0"/>
              <a:t>snow/rain frontal boundary. KTLX 2020/02/05 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700914" y="4442059"/>
            <a:ext cx="1689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ML bottom height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31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856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381001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Polarimetric</a:t>
            </a:r>
            <a:r>
              <a:rPr lang="en-US" sz="3200" b="1" dirty="0">
                <a:solidFill>
                  <a:srgbClr val="0070C0"/>
                </a:solidFill>
              </a:rPr>
              <a:t> VPR QPE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88029" y="1140768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It is just </a:t>
            </a:r>
            <a:r>
              <a:rPr lang="en-US" sz="2400" dirty="0" smtClean="0"/>
              <a:t>one </a:t>
            </a:r>
            <a:r>
              <a:rPr lang="en-US" sz="2400" dirty="0"/>
              <a:t>small step from MLDA to PVPR QPE</a:t>
            </a:r>
          </a:p>
          <a:p>
            <a:pPr algn="ctr"/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239940" y="1924249"/>
            <a:ext cx="92113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400" dirty="0"/>
              <a:t>In addition to the MLDA lookup tables, </a:t>
            </a:r>
            <a:r>
              <a:rPr lang="en-US" sz="2400" dirty="0" smtClean="0"/>
              <a:t>120 </a:t>
            </a:r>
            <a:r>
              <a:rPr lang="en-US" sz="2400" dirty="0"/>
              <a:t>radial profiles of Z bias </a:t>
            </a:r>
            <a:r>
              <a:rPr lang="en-US" sz="2400" dirty="0" smtClean="0"/>
              <a:t>(</a:t>
            </a:r>
            <a:r>
              <a:rPr lang="el-GR" sz="2400" dirty="0" smtClean="0"/>
              <a:t>Δ</a:t>
            </a:r>
            <a:r>
              <a:rPr lang="en-US" sz="2400" dirty="0" smtClean="0"/>
              <a:t>Z) are </a:t>
            </a:r>
            <a:r>
              <a:rPr lang="en-US" sz="2400" dirty="0"/>
              <a:t>generated and stored for different heights and strengths of the ML: </a:t>
            </a:r>
            <a:r>
              <a:rPr lang="el-GR" sz="2400" dirty="0"/>
              <a:t>Δ</a:t>
            </a:r>
            <a:r>
              <a:rPr lang="en-US" sz="2400" dirty="0"/>
              <a:t>Z (r, </a:t>
            </a:r>
            <a:r>
              <a:rPr lang="en-US" sz="2400" i="1" dirty="0" err="1"/>
              <a:t>ih</a:t>
            </a:r>
            <a:r>
              <a:rPr lang="en-US" sz="2400" i="1" dirty="0"/>
              <a:t>, is</a:t>
            </a:r>
            <a:r>
              <a:rPr lang="en-US" sz="2400" dirty="0" smtClean="0"/>
              <a:t>)</a:t>
            </a:r>
          </a:p>
          <a:p>
            <a:pPr marL="342900" indent="-342900" algn="just">
              <a:buAutoNum type="arabicPeriod"/>
            </a:pPr>
            <a:endParaRPr lang="en-US" sz="2400" dirty="0"/>
          </a:p>
          <a:p>
            <a:pPr marL="342900" indent="-342900" algn="just">
              <a:buAutoNum type="arabicPeriod"/>
            </a:pPr>
            <a:r>
              <a:rPr lang="en-US" sz="2400" dirty="0"/>
              <a:t>For any given azimuth and elevation, the indexes </a:t>
            </a:r>
            <a:r>
              <a:rPr lang="en-US" sz="2400" i="1" dirty="0" err="1"/>
              <a:t>ih</a:t>
            </a:r>
            <a:r>
              <a:rPr lang="en-US" sz="2400" i="1" dirty="0"/>
              <a:t> </a:t>
            </a:r>
            <a:r>
              <a:rPr lang="en-US" sz="2400" dirty="0"/>
              <a:t>and </a:t>
            </a:r>
            <a:r>
              <a:rPr lang="en-US" sz="2400" i="1" dirty="0"/>
              <a:t>is</a:t>
            </a:r>
            <a:r>
              <a:rPr lang="en-US" sz="2400" dirty="0"/>
              <a:t> of the ML height and strength are determined from the MLDA </a:t>
            </a:r>
            <a:r>
              <a:rPr lang="en-US" sz="2400" dirty="0" smtClean="0"/>
              <a:t>output</a:t>
            </a:r>
          </a:p>
          <a:p>
            <a:pPr marL="342900" indent="-342900" algn="just">
              <a:buAutoNum type="arabicPeriod"/>
            </a:pPr>
            <a:endParaRPr lang="en-US" sz="2400" dirty="0"/>
          </a:p>
          <a:p>
            <a:pPr marL="342900" indent="-342900" algn="just">
              <a:buAutoNum type="arabicPeriod"/>
            </a:pPr>
            <a:r>
              <a:rPr lang="en-US" sz="2400" dirty="0"/>
              <a:t>A corrected radial profile of Z is obtained as</a:t>
            </a:r>
          </a:p>
          <a:p>
            <a:pPr algn="just"/>
            <a:endParaRPr lang="en-US" sz="2400" dirty="0"/>
          </a:p>
          <a:p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639151" y="5013856"/>
          <a:ext cx="4114800" cy="490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Equation" r:id="rId3" imgW="1917360" imgH="228600" progId="Equation.DSMT4">
                  <p:embed/>
                </p:oleObj>
              </mc:Choice>
              <mc:Fallback>
                <p:oleObj name="Equation" r:id="rId3" imgW="191736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39151" y="5013856"/>
                        <a:ext cx="4114800" cy="490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32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86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2" r="50000" b="47461"/>
          <a:stretch/>
        </p:blipFill>
        <p:spPr>
          <a:xfrm>
            <a:off x="2373086" y="331668"/>
            <a:ext cx="3551324" cy="3174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064" b="16190"/>
          <a:stretch/>
        </p:blipFill>
        <p:spPr>
          <a:xfrm>
            <a:off x="6248400" y="428655"/>
            <a:ext cx="3551324" cy="3190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r="50000" b="47302"/>
          <a:stretch/>
        </p:blipFill>
        <p:spPr>
          <a:xfrm>
            <a:off x="2373086" y="3683236"/>
            <a:ext cx="3551324" cy="3174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222" b="17143"/>
          <a:stretch/>
        </p:blipFill>
        <p:spPr>
          <a:xfrm>
            <a:off x="6248400" y="3789804"/>
            <a:ext cx="3551324" cy="3079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131612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El = 0.5 </a:t>
            </a:r>
            <a:r>
              <a:rPr lang="en-US" sz="2000" b="1" dirty="0" err="1"/>
              <a:t>deg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348318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El = 1.45 </a:t>
            </a:r>
            <a:r>
              <a:rPr lang="en-US" sz="2000" b="1" dirty="0" err="1"/>
              <a:t>deg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0043" y="1026866"/>
            <a:ext cx="1701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KBMX WSR-88D</a:t>
            </a:r>
          </a:p>
          <a:p>
            <a:pPr algn="ctr"/>
            <a:r>
              <a:rPr lang="en-US" dirty="0" smtClean="0"/>
              <a:t>2014/02/12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33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8921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02230" y="76200"/>
            <a:ext cx="9179517" cy="6781800"/>
            <a:chOff x="-21771" y="76200"/>
            <a:chExt cx="9179517" cy="6781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29" r="50000" b="47539"/>
            <a:stretch/>
          </p:blipFill>
          <p:spPr>
            <a:xfrm>
              <a:off x="4299090" y="3677758"/>
              <a:ext cx="3551324" cy="311898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50000" b="46666"/>
            <a:stretch/>
          </p:blipFill>
          <p:spPr>
            <a:xfrm>
              <a:off x="769537" y="3507645"/>
              <a:ext cx="3551324" cy="335035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28" r="50000" b="47461"/>
            <a:stretch/>
          </p:blipFill>
          <p:spPr>
            <a:xfrm>
              <a:off x="715876" y="269416"/>
              <a:ext cx="3551324" cy="312692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0952" r="49552" b="46984"/>
            <a:stretch/>
          </p:blipFill>
          <p:spPr>
            <a:xfrm>
              <a:off x="4266433" y="269416"/>
              <a:ext cx="3583214" cy="322270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91538" y="76200"/>
              <a:ext cx="4366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Before PVPR correction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91538" y="3396339"/>
              <a:ext cx="4366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After PVPR correction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21771" y="990600"/>
              <a:ext cx="1208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El = 0.5⁰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72400" y="1011980"/>
              <a:ext cx="1308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El = 1.45⁰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4310743"/>
              <a:ext cx="1208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El = 0.5⁰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49647" y="4310743"/>
              <a:ext cx="1308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El = 1.45⁰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64052" y="3018270"/>
            <a:ext cx="1701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KBMX WSR-88D</a:t>
            </a:r>
          </a:p>
          <a:p>
            <a:pPr algn="ctr"/>
            <a:r>
              <a:rPr lang="en-US" dirty="0" smtClean="0"/>
              <a:t>2014/02/12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34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054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3" b="16281"/>
          <a:stretch/>
        </p:blipFill>
        <p:spPr>
          <a:xfrm>
            <a:off x="2650850" y="457200"/>
            <a:ext cx="7102647" cy="6256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744" y="2995028"/>
            <a:ext cx="1684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KINX </a:t>
            </a:r>
            <a:r>
              <a:rPr lang="en-US" dirty="0" smtClean="0"/>
              <a:t>WSR-88D</a:t>
            </a:r>
          </a:p>
          <a:p>
            <a:pPr algn="ctr"/>
            <a:r>
              <a:rPr lang="en-US" dirty="0" smtClean="0"/>
              <a:t>2020/01/17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08646" y="122246"/>
            <a:ext cx="1574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El = 1.3°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35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146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8" r="50026" b="47191"/>
          <a:stretch/>
        </p:blipFill>
        <p:spPr>
          <a:xfrm>
            <a:off x="6254664" y="1817925"/>
            <a:ext cx="4153643" cy="3770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3418" y="591633"/>
            <a:ext cx="6928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KINX </a:t>
            </a:r>
            <a:r>
              <a:rPr lang="en-US" sz="2400" dirty="0" smtClean="0"/>
              <a:t>WSR-88D radar,  2020/01/17,  El = 1.3°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3" r="49751" b="47025"/>
          <a:stretch/>
        </p:blipFill>
        <p:spPr>
          <a:xfrm>
            <a:off x="1702351" y="1850799"/>
            <a:ext cx="4176500" cy="3705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3072" y="1462062"/>
            <a:ext cx="3696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Before correction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67870" y="1462062"/>
            <a:ext cx="3696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After correction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36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7894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8" b="16826"/>
          <a:stretch/>
        </p:blipFill>
        <p:spPr>
          <a:xfrm>
            <a:off x="2590801" y="651995"/>
            <a:ext cx="7102647" cy="62060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14800" y="152401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Composite PPI at El = 1.5⁰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5916" y="1415999"/>
            <a:ext cx="1342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DWD</a:t>
            </a:r>
          </a:p>
          <a:p>
            <a:pPr algn="ctr"/>
            <a:r>
              <a:rPr lang="en-US" b="1" dirty="0" smtClean="0"/>
              <a:t>C band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37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8507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0" b="16190"/>
          <a:stretch/>
        </p:blipFill>
        <p:spPr>
          <a:xfrm>
            <a:off x="2612572" y="572192"/>
            <a:ext cx="7102647" cy="6285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4800" y="152401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Composite PPI at El = 0.5⁰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7017" y="1557804"/>
            <a:ext cx="1342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DWD</a:t>
            </a:r>
          </a:p>
          <a:p>
            <a:pPr algn="ctr"/>
            <a:r>
              <a:rPr lang="en-US" b="1" dirty="0" smtClean="0"/>
              <a:t>C band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38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2706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" t="21429" r="50000" b="47698"/>
          <a:stretch/>
        </p:blipFill>
        <p:spPr>
          <a:xfrm>
            <a:off x="2697078" y="316293"/>
            <a:ext cx="3398922" cy="31030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21269" r="50000" b="47461"/>
          <a:stretch/>
        </p:blipFill>
        <p:spPr>
          <a:xfrm>
            <a:off x="6072454" y="316293"/>
            <a:ext cx="3428033" cy="3142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t="21451" r="49807" b="47359"/>
          <a:stretch/>
        </p:blipFill>
        <p:spPr>
          <a:xfrm>
            <a:off x="2643884" y="3581400"/>
            <a:ext cx="3452117" cy="3134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t="21270" r="50000" b="47539"/>
          <a:stretch/>
        </p:blipFill>
        <p:spPr>
          <a:xfrm>
            <a:off x="6048910" y="3588249"/>
            <a:ext cx="3475123" cy="3134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76200"/>
            <a:ext cx="359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Before PVPR correction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74718" y="3396734"/>
            <a:ext cx="359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After PVPR correction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9906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 = 1.5⁰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52600" y="39624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 = </a:t>
            </a:r>
            <a:r>
              <a:rPr lang="en-US" dirty="0" smtClean="0"/>
              <a:t>1.5</a:t>
            </a:r>
            <a:r>
              <a:rPr lang="en-US" dirty="0"/>
              <a:t>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44808" y="3974068"/>
            <a:ext cx="145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 = 0.5°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844808" y="869482"/>
            <a:ext cx="145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 = 0.5°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4551" y="2501544"/>
            <a:ext cx="1342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DWD</a:t>
            </a:r>
          </a:p>
          <a:p>
            <a:pPr algn="ctr"/>
            <a:r>
              <a:rPr lang="en-US" b="1" dirty="0" smtClean="0"/>
              <a:t>C band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39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353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3741174" y="983512"/>
          <a:ext cx="43434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Equation" r:id="rId3" imgW="2070100" imgH="457200" progId="Equation.DSMT4">
                  <p:embed/>
                </p:oleObj>
              </mc:Choice>
              <mc:Fallback>
                <p:oleObj name="Equation" r:id="rId3" imgW="2070100" imgH="4572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1174" y="983512"/>
                        <a:ext cx="43434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811594" y="1990106"/>
          <a:ext cx="3200400" cy="189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Equation" r:id="rId5" imgW="1676400" imgH="990600" progId="Equation.DSMT4">
                  <p:embed/>
                </p:oleObj>
              </mc:Choice>
              <mc:Fallback>
                <p:oleObj name="Equation" r:id="rId5" imgW="1676400" imgH="9906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594" y="1990106"/>
                        <a:ext cx="3200400" cy="189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36651" y="5539970"/>
            <a:ext cx="882901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this formulation, the A(r) estimate is immune to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biases caused by radar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miscalibration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 partial beam blockage, and wet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radome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6652" y="256234"/>
            <a:ext cx="8702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estimate specific attenuation A? 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715000" y="2235200"/>
          <a:ext cx="3733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Equation" r:id="rId7" imgW="1866600" imgH="203040" progId="Equation.DSMT4">
                  <p:embed/>
                </p:oleObj>
              </mc:Choice>
              <mc:Fallback>
                <p:oleObj name="Equation" r:id="rId7" imgW="1866600" imgH="2030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15000" y="2235200"/>
                        <a:ext cx="37338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057400" y="4038601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(r) is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radial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profile of attenuated (and possibly biased) reflectivity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PIA is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two-way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path-integrated attenuation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583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20" y="3442855"/>
            <a:ext cx="10248900" cy="28098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0" y="255869"/>
            <a:ext cx="10325100" cy="2771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1604" y="6415238"/>
            <a:ext cx="3696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Courtesy of </a:t>
            </a:r>
            <a:r>
              <a:rPr lang="en-US" dirty="0" err="1" smtClean="0"/>
              <a:t>Ju</a:t>
            </a:r>
            <a:r>
              <a:rPr lang="en-US" dirty="0" smtClean="0"/>
              <a:t>-Yu Chen (</a:t>
            </a:r>
            <a:r>
              <a:rPr lang="en-US" dirty="0" err="1" smtClean="0"/>
              <a:t>UBonn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40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407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825" y="1108275"/>
            <a:ext cx="7298970" cy="39015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9960" y="86571"/>
            <a:ext cx="8375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Taking into account evaporation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9761" y="1963721"/>
            <a:ext cx="196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band radar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BoxPol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33338" y="5323614"/>
            <a:ext cx="10328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Martinitis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S., H. Grams, C. Langston, J. Zhang, and K. Howard, 2018: A real-time evaporation correction scheme for radar-derived mosaicked precipitation estimations.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J. Hydrometeorology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87 – 111.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49" y="6179060"/>
            <a:ext cx="1189261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dirty="0" err="1" smtClean="0"/>
              <a:t>Martinitis</a:t>
            </a:r>
            <a:r>
              <a:rPr lang="en-US" sz="2400" dirty="0" smtClean="0"/>
              <a:t> et al. (2018) scheme takes into account vertical profiles of humidity but not DSD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41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5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79" y="976139"/>
            <a:ext cx="8268863" cy="4040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9960" y="86571"/>
            <a:ext cx="8375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Taking into account evaporation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6669" y="5198675"/>
            <a:ext cx="11145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Kumjian</a:t>
            </a:r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A. Ryzhkov, 2010: The impact of evaporation on </a:t>
            </a:r>
            <a:r>
              <a:rPr lang="en-US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polarimetric</a:t>
            </a:r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characteristics of rain. Theoretical model and practical implications. </a:t>
            </a:r>
            <a:r>
              <a:rPr lang="en-US" i="1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Applied Meteorology and Climatology,</a:t>
            </a:r>
            <a:r>
              <a:rPr lang="en-US" b="1" i="1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1247 – 1267.</a:t>
            </a:r>
            <a:endParaRPr lang="en-US" sz="12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263" y="6086982"/>
            <a:ext cx="1134072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For a given vertical profile of relative humidity, rain with lower Z</a:t>
            </a:r>
            <a:r>
              <a:rPr lang="en-US" sz="2400" baseline="-25000" dirty="0" smtClean="0"/>
              <a:t>DR </a:t>
            </a:r>
            <a:r>
              <a:rPr lang="en-US" sz="2400" dirty="0" smtClean="0"/>
              <a:t>evaporates faster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42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1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70" y="1425129"/>
            <a:ext cx="8796528" cy="4599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472" y="249349"/>
            <a:ext cx="1016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Taking into account coalescence / breakup in warm (tropical) rain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3251" y="833240"/>
            <a:ext cx="5021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Hurricane Irma, Florida, 10 September 2017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9472" y="6206017"/>
            <a:ext cx="1046419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Strong vertical gradients of Z, Z</a:t>
            </a:r>
            <a:r>
              <a:rPr lang="en-US" sz="2000" b="1" baseline="-25000" dirty="0" smtClean="0"/>
              <a:t>DR</a:t>
            </a:r>
            <a:r>
              <a:rPr lang="en-US" sz="2000" b="1" dirty="0" smtClean="0"/>
              <a:t>, K</a:t>
            </a:r>
            <a:r>
              <a:rPr lang="en-US" sz="2000" b="1" baseline="-25000" dirty="0" smtClean="0"/>
              <a:t>DP</a:t>
            </a:r>
            <a:r>
              <a:rPr lang="en-US" sz="2000" b="1" dirty="0" smtClean="0"/>
              <a:t>, and corresponding rain rate indicate warm rain process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43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0800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1037" y="142363"/>
            <a:ext cx="591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Conclusions on R(A)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6271" y="948690"/>
            <a:ext cx="955465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 smtClean="0"/>
              <a:t>The R(A) methodology demonstrates success at S band and is ready for operational implementation on the US NEXRAD network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 smtClean="0"/>
              <a:t>Several issues remain such as utilization of a single factor </a:t>
            </a:r>
            <a:r>
              <a:rPr lang="el-GR" sz="2400" b="1" dirty="0" smtClean="0"/>
              <a:t>α</a:t>
            </a:r>
            <a:r>
              <a:rPr lang="en-US" sz="2400" b="1" dirty="0" smtClean="0"/>
              <a:t> for a whole radar coverage area although this factor is updated from scan to scan. Such a choice of </a:t>
            </a:r>
            <a:r>
              <a:rPr lang="el-GR" sz="2400" b="1" dirty="0" smtClean="0"/>
              <a:t>α</a:t>
            </a:r>
            <a:r>
              <a:rPr lang="en-US" sz="2400" b="1" dirty="0" smtClean="0"/>
              <a:t> inevitably leads to some underestimation of rain dominated by small drops and mild overestimation of rain characterized by large drops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 smtClean="0"/>
              <a:t>A novel technique for optimization of </a:t>
            </a:r>
            <a:r>
              <a:rPr lang="el-GR" sz="2400" b="1" dirty="0" smtClean="0"/>
              <a:t>α</a:t>
            </a:r>
            <a:r>
              <a:rPr lang="en-US" sz="2400" b="1" dirty="0" smtClean="0"/>
              <a:t> is suggested and its testing is underway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 smtClean="0"/>
              <a:t>The R(A) technique seems to be less efficient at C band and the use of the R(A) relation has to be complemented by more aggressive utilization of the R(K</a:t>
            </a:r>
            <a:r>
              <a:rPr lang="en-US" sz="2400" b="1" baseline="-25000" dirty="0" smtClean="0"/>
              <a:t>DP</a:t>
            </a:r>
            <a:r>
              <a:rPr lang="en-US" sz="2400" b="1" dirty="0" smtClean="0"/>
              <a:t>) 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44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5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4450" y="208995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Conclusions </a:t>
            </a:r>
            <a:r>
              <a:rPr lang="en-US" sz="3200" b="1" dirty="0" smtClean="0">
                <a:solidFill>
                  <a:srgbClr val="0070C0"/>
                </a:solidFill>
              </a:rPr>
              <a:t>on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PVPR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8325" y="1041023"/>
            <a:ext cx="97894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 smtClean="0"/>
              <a:t>The suggested PVPR technique passed the feasibility test and is applicable at S and C bands </a:t>
            </a:r>
          </a:p>
          <a:p>
            <a:pPr algn="just"/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 smtClean="0"/>
              <a:t>It </a:t>
            </a:r>
            <a:r>
              <a:rPr lang="en-US" sz="2400" b="1" dirty="0"/>
              <a:t>shows good promise in the two challenging situations: (a) BB enhancement of Z is mixed with the increase of Z due to embedded convection and (b) Z at lower tilts is biased by partial beam blockage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/>
              <a:t>This version of PVPR takes into account azimuthal and </a:t>
            </a:r>
            <a:r>
              <a:rPr lang="en-US" sz="2400" b="1" dirty="0" smtClean="0"/>
              <a:t>radial </a:t>
            </a:r>
            <a:r>
              <a:rPr lang="en-US" sz="2400" b="1" dirty="0"/>
              <a:t>heterogeneity of the rain field and melting layer</a:t>
            </a:r>
          </a:p>
          <a:p>
            <a:pPr algn="just"/>
            <a:endParaRPr lang="en-US" sz="24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/>
              <a:t>It makes a good use of higher antenna elevations for QPE in situations when the data at lowest elevation are of poor quality due to ground clutter contamination or beam blockage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45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831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02112" y="352459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measure PIA? 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82901" y="3560030"/>
            <a:ext cx="4495800" cy="2204557"/>
            <a:chOff x="685800" y="4227993"/>
            <a:chExt cx="4495800" cy="220455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85800" y="4343400"/>
              <a:ext cx="0" cy="167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85800" y="6019800"/>
              <a:ext cx="3352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 12"/>
            <p:cNvSpPr/>
            <p:nvPr/>
          </p:nvSpPr>
          <p:spPr>
            <a:xfrm>
              <a:off x="1295400" y="4561105"/>
              <a:ext cx="2573383" cy="1240990"/>
            </a:xfrm>
            <a:custGeom>
              <a:avLst/>
              <a:gdLst>
                <a:gd name="connsiteX0" fmla="*/ 0 w 2573383"/>
                <a:gd name="connsiteY0" fmla="*/ 1240990 h 1240990"/>
                <a:gd name="connsiteX1" fmla="*/ 26126 w 2573383"/>
                <a:gd name="connsiteY1" fmla="*/ 1175676 h 1240990"/>
                <a:gd name="connsiteX2" fmla="*/ 39189 w 2573383"/>
                <a:gd name="connsiteY2" fmla="*/ 1136487 h 1240990"/>
                <a:gd name="connsiteX3" fmla="*/ 78377 w 2573383"/>
                <a:gd name="connsiteY3" fmla="*/ 1110362 h 1240990"/>
                <a:gd name="connsiteX4" fmla="*/ 91440 w 2573383"/>
                <a:gd name="connsiteY4" fmla="*/ 1071173 h 1240990"/>
                <a:gd name="connsiteX5" fmla="*/ 130629 w 2573383"/>
                <a:gd name="connsiteY5" fmla="*/ 1058110 h 1240990"/>
                <a:gd name="connsiteX6" fmla="*/ 169817 w 2573383"/>
                <a:gd name="connsiteY6" fmla="*/ 1031984 h 1240990"/>
                <a:gd name="connsiteX7" fmla="*/ 235132 w 2573383"/>
                <a:gd name="connsiteY7" fmla="*/ 979733 h 1240990"/>
                <a:gd name="connsiteX8" fmla="*/ 274320 w 2573383"/>
                <a:gd name="connsiteY8" fmla="*/ 953607 h 1240990"/>
                <a:gd name="connsiteX9" fmla="*/ 352697 w 2573383"/>
                <a:gd name="connsiteY9" fmla="*/ 927482 h 1240990"/>
                <a:gd name="connsiteX10" fmla="*/ 391886 w 2573383"/>
                <a:gd name="connsiteY10" fmla="*/ 914419 h 1240990"/>
                <a:gd name="connsiteX11" fmla="*/ 457200 w 2573383"/>
                <a:gd name="connsiteY11" fmla="*/ 901356 h 1240990"/>
                <a:gd name="connsiteX12" fmla="*/ 496389 w 2573383"/>
                <a:gd name="connsiteY12" fmla="*/ 888293 h 1240990"/>
                <a:gd name="connsiteX13" fmla="*/ 574766 w 2573383"/>
                <a:gd name="connsiteY13" fmla="*/ 875230 h 1240990"/>
                <a:gd name="connsiteX14" fmla="*/ 666206 w 2573383"/>
                <a:gd name="connsiteY14" fmla="*/ 849104 h 1240990"/>
                <a:gd name="connsiteX15" fmla="*/ 796834 w 2573383"/>
                <a:gd name="connsiteY15" fmla="*/ 836042 h 1240990"/>
                <a:gd name="connsiteX16" fmla="*/ 875212 w 2573383"/>
                <a:gd name="connsiteY16" fmla="*/ 822979 h 1240990"/>
                <a:gd name="connsiteX17" fmla="*/ 953589 w 2573383"/>
                <a:gd name="connsiteY17" fmla="*/ 796853 h 1240990"/>
                <a:gd name="connsiteX18" fmla="*/ 979714 w 2573383"/>
                <a:gd name="connsiteY18" fmla="*/ 757664 h 1240990"/>
                <a:gd name="connsiteX19" fmla="*/ 1058092 w 2573383"/>
                <a:gd name="connsiteY19" fmla="*/ 692350 h 1240990"/>
                <a:gd name="connsiteX20" fmla="*/ 1201783 w 2573383"/>
                <a:gd name="connsiteY20" fmla="*/ 653162 h 1240990"/>
                <a:gd name="connsiteX21" fmla="*/ 1319349 w 2573383"/>
                <a:gd name="connsiteY21" fmla="*/ 548659 h 1240990"/>
                <a:gd name="connsiteX22" fmla="*/ 1397726 w 2573383"/>
                <a:gd name="connsiteY22" fmla="*/ 483344 h 1240990"/>
                <a:gd name="connsiteX23" fmla="*/ 1436914 w 2573383"/>
                <a:gd name="connsiteY23" fmla="*/ 470282 h 1240990"/>
                <a:gd name="connsiteX24" fmla="*/ 1541417 w 2573383"/>
                <a:gd name="connsiteY24" fmla="*/ 431093 h 1240990"/>
                <a:gd name="connsiteX25" fmla="*/ 1619794 w 2573383"/>
                <a:gd name="connsiteY25" fmla="*/ 365779 h 1240990"/>
                <a:gd name="connsiteX26" fmla="*/ 1645920 w 2573383"/>
                <a:gd name="connsiteY26" fmla="*/ 313527 h 1240990"/>
                <a:gd name="connsiteX27" fmla="*/ 1711234 w 2573383"/>
                <a:gd name="connsiteY27" fmla="*/ 222087 h 1240990"/>
                <a:gd name="connsiteX28" fmla="*/ 1763486 w 2573383"/>
                <a:gd name="connsiteY28" fmla="*/ 182899 h 1240990"/>
                <a:gd name="connsiteX29" fmla="*/ 1802674 w 2573383"/>
                <a:gd name="connsiteY29" fmla="*/ 143710 h 1240990"/>
                <a:gd name="connsiteX30" fmla="*/ 1907177 w 2573383"/>
                <a:gd name="connsiteY30" fmla="*/ 91459 h 1240990"/>
                <a:gd name="connsiteX31" fmla="*/ 1946366 w 2573383"/>
                <a:gd name="connsiteY31" fmla="*/ 65333 h 1240990"/>
                <a:gd name="connsiteX32" fmla="*/ 2090057 w 2573383"/>
                <a:gd name="connsiteY32" fmla="*/ 39207 h 1240990"/>
                <a:gd name="connsiteX33" fmla="*/ 2246812 w 2573383"/>
                <a:gd name="connsiteY33" fmla="*/ 13082 h 1240990"/>
                <a:gd name="connsiteX34" fmla="*/ 2573383 w 2573383"/>
                <a:gd name="connsiteY34" fmla="*/ 19 h 1240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573383" h="1240990">
                  <a:moveTo>
                    <a:pt x="0" y="1240990"/>
                  </a:moveTo>
                  <a:cubicBezTo>
                    <a:pt x="8709" y="1219219"/>
                    <a:pt x="17893" y="1197631"/>
                    <a:pt x="26126" y="1175676"/>
                  </a:cubicBezTo>
                  <a:cubicBezTo>
                    <a:pt x="30961" y="1162783"/>
                    <a:pt x="30587" y="1147239"/>
                    <a:pt x="39189" y="1136487"/>
                  </a:cubicBezTo>
                  <a:cubicBezTo>
                    <a:pt x="48996" y="1124228"/>
                    <a:pt x="65314" y="1119070"/>
                    <a:pt x="78377" y="1110362"/>
                  </a:cubicBezTo>
                  <a:cubicBezTo>
                    <a:pt x="82731" y="1097299"/>
                    <a:pt x="81703" y="1080910"/>
                    <a:pt x="91440" y="1071173"/>
                  </a:cubicBezTo>
                  <a:cubicBezTo>
                    <a:pt x="101177" y="1061436"/>
                    <a:pt x="118313" y="1064268"/>
                    <a:pt x="130629" y="1058110"/>
                  </a:cubicBezTo>
                  <a:cubicBezTo>
                    <a:pt x="144671" y="1051089"/>
                    <a:pt x="156754" y="1040693"/>
                    <a:pt x="169817" y="1031984"/>
                  </a:cubicBezTo>
                  <a:cubicBezTo>
                    <a:pt x="213859" y="965922"/>
                    <a:pt x="172035" y="1011282"/>
                    <a:pt x="235132" y="979733"/>
                  </a:cubicBezTo>
                  <a:cubicBezTo>
                    <a:pt x="249174" y="972712"/>
                    <a:pt x="259974" y="959983"/>
                    <a:pt x="274320" y="953607"/>
                  </a:cubicBezTo>
                  <a:cubicBezTo>
                    <a:pt x="299485" y="942422"/>
                    <a:pt x="326571" y="936190"/>
                    <a:pt x="352697" y="927482"/>
                  </a:cubicBezTo>
                  <a:lnTo>
                    <a:pt x="391886" y="914419"/>
                  </a:lnTo>
                  <a:cubicBezTo>
                    <a:pt x="412949" y="907398"/>
                    <a:pt x="435660" y="906741"/>
                    <a:pt x="457200" y="901356"/>
                  </a:cubicBezTo>
                  <a:cubicBezTo>
                    <a:pt x="470558" y="898016"/>
                    <a:pt x="482947" y="891280"/>
                    <a:pt x="496389" y="888293"/>
                  </a:cubicBezTo>
                  <a:cubicBezTo>
                    <a:pt x="522244" y="882547"/>
                    <a:pt x="548640" y="879584"/>
                    <a:pt x="574766" y="875230"/>
                  </a:cubicBezTo>
                  <a:cubicBezTo>
                    <a:pt x="602682" y="865924"/>
                    <a:pt x="637500" y="853205"/>
                    <a:pt x="666206" y="849104"/>
                  </a:cubicBezTo>
                  <a:cubicBezTo>
                    <a:pt x="709526" y="842916"/>
                    <a:pt x="753412" y="841470"/>
                    <a:pt x="796834" y="836042"/>
                  </a:cubicBezTo>
                  <a:cubicBezTo>
                    <a:pt x="823116" y="832757"/>
                    <a:pt x="849086" y="827333"/>
                    <a:pt x="875212" y="822979"/>
                  </a:cubicBezTo>
                  <a:lnTo>
                    <a:pt x="953589" y="796853"/>
                  </a:lnTo>
                  <a:cubicBezTo>
                    <a:pt x="968483" y="791888"/>
                    <a:pt x="969663" y="769725"/>
                    <a:pt x="979714" y="757664"/>
                  </a:cubicBezTo>
                  <a:cubicBezTo>
                    <a:pt x="1004274" y="728192"/>
                    <a:pt x="1025399" y="711032"/>
                    <a:pt x="1058092" y="692350"/>
                  </a:cubicBezTo>
                  <a:cubicBezTo>
                    <a:pt x="1124585" y="654354"/>
                    <a:pt x="1112091" y="665974"/>
                    <a:pt x="1201783" y="653162"/>
                  </a:cubicBezTo>
                  <a:cubicBezTo>
                    <a:pt x="1271713" y="606542"/>
                    <a:pt x="1229873" y="638136"/>
                    <a:pt x="1319349" y="548659"/>
                  </a:cubicBezTo>
                  <a:cubicBezTo>
                    <a:pt x="1348240" y="519768"/>
                    <a:pt x="1361351" y="501531"/>
                    <a:pt x="1397726" y="483344"/>
                  </a:cubicBezTo>
                  <a:cubicBezTo>
                    <a:pt x="1410042" y="477186"/>
                    <a:pt x="1423851" y="474636"/>
                    <a:pt x="1436914" y="470282"/>
                  </a:cubicBezTo>
                  <a:cubicBezTo>
                    <a:pt x="1528820" y="409012"/>
                    <a:pt x="1412282" y="479519"/>
                    <a:pt x="1541417" y="431093"/>
                  </a:cubicBezTo>
                  <a:cubicBezTo>
                    <a:pt x="1563773" y="422709"/>
                    <a:pt x="1607398" y="383134"/>
                    <a:pt x="1619794" y="365779"/>
                  </a:cubicBezTo>
                  <a:cubicBezTo>
                    <a:pt x="1631113" y="349933"/>
                    <a:pt x="1636259" y="330434"/>
                    <a:pt x="1645920" y="313527"/>
                  </a:cubicBezTo>
                  <a:cubicBezTo>
                    <a:pt x="1655807" y="296225"/>
                    <a:pt x="1701894" y="231427"/>
                    <a:pt x="1711234" y="222087"/>
                  </a:cubicBezTo>
                  <a:cubicBezTo>
                    <a:pt x="1726629" y="206692"/>
                    <a:pt x="1746956" y="197068"/>
                    <a:pt x="1763486" y="182899"/>
                  </a:cubicBezTo>
                  <a:cubicBezTo>
                    <a:pt x="1777512" y="170877"/>
                    <a:pt x="1787089" y="153628"/>
                    <a:pt x="1802674" y="143710"/>
                  </a:cubicBezTo>
                  <a:cubicBezTo>
                    <a:pt x="1835531" y="122801"/>
                    <a:pt x="1872343" y="108876"/>
                    <a:pt x="1907177" y="91459"/>
                  </a:cubicBezTo>
                  <a:cubicBezTo>
                    <a:pt x="1921219" y="84438"/>
                    <a:pt x="1931936" y="71518"/>
                    <a:pt x="1946366" y="65333"/>
                  </a:cubicBezTo>
                  <a:cubicBezTo>
                    <a:pt x="1977848" y="51840"/>
                    <a:pt x="2067690" y="42739"/>
                    <a:pt x="2090057" y="39207"/>
                  </a:cubicBezTo>
                  <a:cubicBezTo>
                    <a:pt x="2142381" y="30945"/>
                    <a:pt x="2193906" y="15727"/>
                    <a:pt x="2246812" y="13082"/>
                  </a:cubicBezTo>
                  <a:cubicBezTo>
                    <a:pt x="2529813" y="-1068"/>
                    <a:pt x="2420875" y="19"/>
                    <a:pt x="2573383" y="1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295400" y="5486400"/>
              <a:ext cx="0" cy="533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857897" y="4343400"/>
              <a:ext cx="0" cy="167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3" idx="1"/>
            </p:cNvCxnSpPr>
            <p:nvPr/>
          </p:nvCxnSpPr>
          <p:spPr>
            <a:xfrm>
              <a:off x="1321526" y="5736781"/>
              <a:ext cx="2793274" cy="163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884023" y="5835134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Range</a:t>
              </a:r>
              <a:endParaRPr lang="en-US" dirty="0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/>
            </p:nvPr>
          </p:nvGraphicFramePr>
          <p:xfrm>
            <a:off x="772866" y="4227993"/>
            <a:ext cx="827334" cy="391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5" name="Equation" r:id="rId3" imgW="482400" imgH="228600" progId="Equation.DSMT4">
                    <p:embed/>
                  </p:oleObj>
                </mc:Choice>
                <mc:Fallback>
                  <p:oleObj name="Equation" r:id="rId3" imgW="482400" imgH="228600" progId="Equation.DSMT4">
                    <p:embed/>
                    <p:pic>
                      <p:nvPicPr>
                        <p:cNvPr id="22" name="Object 21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72866" y="4227993"/>
                          <a:ext cx="827334" cy="391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/>
            </p:nvPr>
          </p:nvGraphicFramePr>
          <p:xfrm>
            <a:off x="1143001" y="5977001"/>
            <a:ext cx="363793" cy="4549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6" name="Equation" r:id="rId5" imgW="126720" imgH="228600" progId="Equation.DSMT4">
                    <p:embed/>
                  </p:oleObj>
                </mc:Choice>
                <mc:Fallback>
                  <p:oleObj name="Equation" r:id="rId5" imgW="126720" imgH="228600" progId="Equation.DSMT4">
                    <p:embed/>
                    <p:pic>
                      <p:nvPicPr>
                        <p:cNvPr id="25" name="Object 2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143001" y="5977001"/>
                          <a:ext cx="363793" cy="4549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/>
            <p:cNvGraphicFramePr>
              <a:graphicFrameLocks noChangeAspect="1"/>
            </p:cNvGraphicFramePr>
            <p:nvPr>
              <p:extLst/>
            </p:nvPr>
          </p:nvGraphicFramePr>
          <p:xfrm>
            <a:off x="3657600" y="5976938"/>
            <a:ext cx="398463" cy="455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7" name="Equation" r:id="rId7" imgW="139680" imgH="228600" progId="Equation.DSMT4">
                    <p:embed/>
                  </p:oleObj>
                </mc:Choice>
                <mc:Fallback>
                  <p:oleObj name="Equation" r:id="rId7" imgW="139680" imgH="228600" progId="Equation.DSMT4">
                    <p:embed/>
                    <p:pic>
                      <p:nvPicPr>
                        <p:cNvPr id="26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7600" y="5976938"/>
                          <a:ext cx="398463" cy="4556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8" name="Straight Arrow Connector 27"/>
            <p:cNvCxnSpPr/>
            <p:nvPr/>
          </p:nvCxnSpPr>
          <p:spPr>
            <a:xfrm>
              <a:off x="4038600" y="4561105"/>
              <a:ext cx="0" cy="117567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9" name="Object 28"/>
            <p:cNvGraphicFramePr>
              <a:graphicFrameLocks noChangeAspect="1"/>
            </p:cNvGraphicFramePr>
            <p:nvPr>
              <p:extLst/>
            </p:nvPr>
          </p:nvGraphicFramePr>
          <p:xfrm>
            <a:off x="4114800" y="4953000"/>
            <a:ext cx="1066800" cy="3200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8" name="Equation" r:id="rId9" imgW="761760" imgH="228600" progId="Equation.DSMT4">
                    <p:embed/>
                  </p:oleObj>
                </mc:Choice>
                <mc:Fallback>
                  <p:oleObj name="Equation" r:id="rId9" imgW="761760" imgH="228600" progId="Equation.DSMT4">
                    <p:embed/>
                    <p:pic>
                      <p:nvPicPr>
                        <p:cNvPr id="29" name="Object 28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114800" y="4953000"/>
                          <a:ext cx="1066800" cy="3200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830769"/>
              </p:ext>
            </p:extLst>
          </p:nvPr>
        </p:nvGraphicFramePr>
        <p:xfrm>
          <a:off x="1514142" y="2402874"/>
          <a:ext cx="2540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" name="Equation" r:id="rId11" imgW="1269720" imgH="228600" progId="Equation.DSMT4">
                  <p:embed/>
                </p:oleObj>
              </mc:Choice>
              <mc:Fallback>
                <p:oleObj name="Equation" r:id="rId11" imgW="1269720" imgH="22860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14142" y="2402874"/>
                        <a:ext cx="25400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979284"/>
              </p:ext>
            </p:extLst>
          </p:nvPr>
        </p:nvGraphicFramePr>
        <p:xfrm>
          <a:off x="5611901" y="2464867"/>
          <a:ext cx="1295401" cy="395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" name="Equation" r:id="rId13" imgW="749160" imgH="228600" progId="Equation.DSMT4">
                  <p:embed/>
                </p:oleObj>
              </mc:Choice>
              <mc:Fallback>
                <p:oleObj name="Equation" r:id="rId13" imgW="749160" imgH="22860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11901" y="2464867"/>
                        <a:ext cx="1295401" cy="395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40112" y="1106283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PIA is estimated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sing total differential phase shift along the propagation path in rain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51839" y="3947127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Reliable estimation of the radial profile of A is possible for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as low as 1 - 3°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0028795"/>
              </p:ext>
            </p:extLst>
          </p:nvPr>
        </p:nvGraphicFramePr>
        <p:xfrm>
          <a:off x="8741963" y="2458011"/>
          <a:ext cx="2260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" name="Equation" r:id="rId15" imgW="1130040" imgH="228600" progId="Equation.DSMT4">
                  <p:embed/>
                </p:oleObj>
              </mc:Choice>
              <mc:Fallback>
                <p:oleObj name="Equation" r:id="rId15" imgW="113004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741963" y="2458011"/>
                        <a:ext cx="22606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822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475" y="503191"/>
            <a:ext cx="1083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Sensitivity to the radar wavelength and temperature</a:t>
            </a:r>
            <a:endParaRPr lang="en-US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5560056"/>
              </p:ext>
            </p:extLst>
          </p:nvPr>
        </p:nvGraphicFramePr>
        <p:xfrm>
          <a:off x="3640295" y="4164011"/>
          <a:ext cx="4521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Equation" r:id="rId3" imgW="2260440" imgH="228600" progId="Equation.DSMT4">
                  <p:embed/>
                </p:oleObj>
              </mc:Choice>
              <mc:Fallback>
                <p:oleObj name="Equation" r:id="rId3" imgW="226044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40295" y="4164011"/>
                        <a:ext cx="45212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01259" y="1463298"/>
            <a:ext cx="103992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Specific attenuation A is a function of the radar wavelength </a:t>
            </a:r>
            <a:r>
              <a:rPr lang="el-GR" sz="2400" dirty="0" smtClean="0"/>
              <a:t>λ</a:t>
            </a:r>
            <a:r>
              <a:rPr lang="en-US" sz="2400" dirty="0" smtClean="0"/>
              <a:t> and temperature T, therefore, the multiplier </a:t>
            </a:r>
            <a:r>
              <a:rPr lang="el-GR" sz="2400" dirty="0" smtClean="0"/>
              <a:t>γ</a:t>
            </a:r>
            <a:r>
              <a:rPr lang="en-US" sz="2400" dirty="0" smtClean="0"/>
              <a:t> in the power-law R(A) relation and the factor </a:t>
            </a:r>
            <a:r>
              <a:rPr lang="el-GR" sz="2400" dirty="0" smtClean="0"/>
              <a:t>α</a:t>
            </a:r>
            <a:r>
              <a:rPr lang="en-US" sz="2400" dirty="0" smtClean="0"/>
              <a:t> = A/K</a:t>
            </a:r>
            <a:r>
              <a:rPr lang="en-US" sz="2400" baseline="-25000" dirty="0" smtClean="0"/>
              <a:t>DP</a:t>
            </a:r>
            <a:r>
              <a:rPr lang="en-US" sz="2400" dirty="0" smtClean="0"/>
              <a:t> depend on </a:t>
            </a:r>
            <a:r>
              <a:rPr lang="el-GR" sz="2400" dirty="0" smtClean="0"/>
              <a:t>λ</a:t>
            </a:r>
            <a:r>
              <a:rPr lang="en-US" sz="2400" dirty="0" smtClean="0"/>
              <a:t> and T as well</a:t>
            </a:r>
          </a:p>
          <a:p>
            <a:r>
              <a:rPr lang="en-US" sz="2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However, their product (and the R(A) estimate) is practically insensitive to the variability of temperature and radar wavelength (in a given frequency band: S, C, or X) if </a:t>
            </a:r>
            <a:r>
              <a:rPr lang="el-GR" sz="2400" dirty="0" smtClean="0"/>
              <a:t>δ</a:t>
            </a:r>
            <a:r>
              <a:rPr lang="en-US" sz="2400" dirty="0" smtClean="0"/>
              <a:t> is close to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Therefore, a single R(A) relation can be used in a wide range of temperature and radar wavelength, e.g.,    </a:t>
            </a:r>
            <a:r>
              <a:rPr lang="en-US" sz="2400" b="1" dirty="0" smtClean="0"/>
              <a:t>R = 4120 A</a:t>
            </a:r>
            <a:r>
              <a:rPr lang="en-US" sz="2400" b="1" baseline="30000" dirty="0" smtClean="0"/>
              <a:t>1.03 </a:t>
            </a:r>
            <a:r>
              <a:rPr lang="en-US" sz="2400" b="1" dirty="0" smtClean="0"/>
              <a:t>   </a:t>
            </a:r>
            <a:r>
              <a:rPr lang="en-US" sz="2400" dirty="0" smtClean="0"/>
              <a:t>at S band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039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7296" y="398669"/>
            <a:ext cx="1083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Sensitivity of the factor </a:t>
            </a:r>
            <a:r>
              <a:rPr lang="el-GR" sz="3600" b="1" dirty="0" smtClean="0">
                <a:solidFill>
                  <a:srgbClr val="0070C0"/>
                </a:solidFill>
              </a:rPr>
              <a:t>α</a:t>
            </a:r>
            <a:r>
              <a:rPr lang="en-US" sz="3600" b="1" dirty="0" smtClean="0">
                <a:solidFill>
                  <a:srgbClr val="0070C0"/>
                </a:solidFill>
              </a:rPr>
              <a:t> to the DSD variability (Z</a:t>
            </a:r>
            <a:r>
              <a:rPr lang="en-US" sz="3600" b="1" baseline="-25000" dirty="0" smtClean="0">
                <a:solidFill>
                  <a:srgbClr val="0070C0"/>
                </a:solidFill>
              </a:rPr>
              <a:t>DR</a:t>
            </a:r>
            <a:r>
              <a:rPr lang="en-US" sz="3600" b="1" dirty="0" smtClean="0">
                <a:solidFill>
                  <a:srgbClr val="0070C0"/>
                </a:solidFill>
              </a:rPr>
              <a:t>)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94" b="33070"/>
          <a:stretch/>
        </p:blipFill>
        <p:spPr>
          <a:xfrm>
            <a:off x="971573" y="1340146"/>
            <a:ext cx="3866744" cy="45961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3636" y="6070750"/>
            <a:ext cx="2142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 = 0°C – black dots</a:t>
            </a:r>
          </a:p>
          <a:p>
            <a:r>
              <a:rPr lang="en-US" dirty="0" smtClean="0"/>
              <a:t>T = 30°C – grey dots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54130" y="1547446"/>
            <a:ext cx="5372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current version of the R(A) algorithm employed at S band, the factor </a:t>
            </a:r>
            <a:r>
              <a:rPr lang="el-GR" dirty="0" smtClean="0"/>
              <a:t>α</a:t>
            </a:r>
            <a:r>
              <a:rPr lang="en-US" dirty="0" smtClean="0"/>
              <a:t> is determined from a slope of the Z</a:t>
            </a:r>
            <a:r>
              <a:rPr lang="en-US" baseline="-25000" dirty="0" smtClean="0"/>
              <a:t>DR</a:t>
            </a:r>
            <a:r>
              <a:rPr lang="en-US" dirty="0" smtClean="0"/>
              <a:t> dependency on Z (“Z</a:t>
            </a:r>
            <a:r>
              <a:rPr lang="en-US" baseline="-25000" dirty="0" smtClean="0"/>
              <a:t>DR</a:t>
            </a:r>
            <a:r>
              <a:rPr lang="en-US" dirty="0" smtClean="0"/>
              <a:t> slope”)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14" y="2777775"/>
            <a:ext cx="4145175" cy="2887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3020" y="5936326"/>
            <a:ext cx="4707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estimate of the Z</a:t>
            </a:r>
            <a:r>
              <a:rPr lang="en-US" baseline="-25000" dirty="0" smtClean="0"/>
              <a:t>DR</a:t>
            </a:r>
            <a:r>
              <a:rPr lang="en-US" dirty="0" smtClean="0"/>
              <a:t> slope is immune to calibration errors of Z and Z</a:t>
            </a:r>
            <a:r>
              <a:rPr lang="en-US" baseline="-25000" dirty="0" smtClean="0"/>
              <a:t>DR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181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48" y="650220"/>
            <a:ext cx="8721302" cy="6154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249" y="1276350"/>
            <a:ext cx="142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Continental MCS</a:t>
            </a:r>
          </a:p>
          <a:p>
            <a:pPr algn="ctr"/>
            <a:r>
              <a:rPr lang="en-US" b="1" dirty="0" smtClean="0"/>
              <a:t>Kansas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9400" y="4978400"/>
            <a:ext cx="132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Hurricane Florence North Carolina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458450" y="1414849"/>
            <a:ext cx="114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Zdr</a:t>
            </a:r>
            <a:r>
              <a:rPr lang="en-US" b="1" dirty="0" smtClean="0"/>
              <a:t> slope is high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428499" y="4819650"/>
            <a:ext cx="1162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Zdr</a:t>
            </a:r>
            <a:r>
              <a:rPr lang="en-US" b="1" dirty="0" smtClean="0"/>
              <a:t> slope is low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01900" y="127000"/>
            <a:ext cx="789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“Z</a:t>
            </a:r>
            <a:r>
              <a:rPr lang="en-US" sz="2800" b="1" baseline="-25000" dirty="0" smtClean="0">
                <a:solidFill>
                  <a:srgbClr val="0070C0"/>
                </a:solidFill>
              </a:rPr>
              <a:t>DR</a:t>
            </a:r>
            <a:r>
              <a:rPr lang="en-US" sz="2800" b="1" dirty="0" smtClean="0">
                <a:solidFill>
                  <a:srgbClr val="0070C0"/>
                </a:solidFill>
              </a:rPr>
              <a:t> slope” for continental and tropical rain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550" y="2984500"/>
            <a:ext cx="1513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Black circles indicate the bottom of the ML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56850" y="6178729"/>
            <a:ext cx="160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From Zhang et al. 2020</a:t>
            </a:r>
            <a:endParaRPr lang="en-US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085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9138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advantages of the R(A) method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2817" y="899968"/>
            <a:ext cx="7924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 sensitivity to the DSD variability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Immunity to radar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miscalibration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 partial beam blockage,  attenuation, and impact of wet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radome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spatial resolution (similar to R(Z) 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Uniformly good performance for light and heavy rain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Ideal for networking and compositing (particularly for the radars operating at different wavelengths)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2059" y="4274948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Caveats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2817" y="4963244"/>
            <a:ext cx="7543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Has to be complemented by R(Z) for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ΔΦ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&lt; 1 - 3° and by R(K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in hail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cores</a:t>
            </a: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Parameter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variable depending on rain type and needs real time optimization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70208" y="141627"/>
            <a:ext cx="14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Slide 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490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7442</TotalTime>
  <Words>3048</Words>
  <Application>Microsoft Office PowerPoint</Application>
  <PresentationFormat>Widescreen</PresentationFormat>
  <Paragraphs>607</Paragraphs>
  <Slides>45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Calibri</vt:lpstr>
      <vt:lpstr>Calibri Light</vt:lpstr>
      <vt:lpstr>Times</vt:lpstr>
      <vt:lpstr>Times New Roman</vt:lpstr>
      <vt:lpstr>Tw Cen MT</vt:lpstr>
      <vt:lpstr>Office Theme</vt:lpstr>
      <vt:lpstr>Droplet</vt:lpstr>
      <vt:lpstr>Equation</vt:lpstr>
      <vt:lpstr>MathType 6.0 Equation</vt:lpstr>
      <vt:lpstr>Recent Progress in Polarimetric Radar QPE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Progress in Polarimetric Radar QPE</dc:title>
  <dc:creator>Alexander Ryzhkov</dc:creator>
  <cp:lastModifiedBy>Alexander Ryzhkov</cp:lastModifiedBy>
  <cp:revision>69</cp:revision>
  <dcterms:created xsi:type="dcterms:W3CDTF">2020-09-29T15:20:26Z</dcterms:created>
  <dcterms:modified xsi:type="dcterms:W3CDTF">2020-10-04T19:22:47Z</dcterms:modified>
</cp:coreProperties>
</file>