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6" r:id="rId9"/>
    <p:sldId id="272" r:id="rId10"/>
    <p:sldId id="271" r:id="rId11"/>
    <p:sldId id="267" r:id="rId12"/>
    <p:sldId id="268" r:id="rId13"/>
    <p:sldId id="269" r:id="rId14"/>
    <p:sldId id="27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3B8"/>
    <a:srgbClr val="FF8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00"/>
    <p:restoredTop sz="96359"/>
  </p:normalViewPr>
  <p:slideViewPr>
    <p:cSldViewPr snapToGrid="0" snapToObjects="1">
      <p:cViewPr varScale="1">
        <p:scale>
          <a:sx n="149" d="100"/>
          <a:sy n="149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AFD94-DE45-FD49-ABC0-9C304CA258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EA02A-A8A0-8E4B-A5AC-B41A9DA4A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3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Different operator formulations handle these prescribed parameters differently (e.g., </a:t>
            </a:r>
            <a:r>
              <a:rPr lang="en-US" dirty="0">
                <a:solidFill>
                  <a:srgbClr val="FFC5C2"/>
                </a:solidFill>
                <a:latin typeface="PT Sans" panose="020B0503020203020204" pitchFamily="34" charset="77"/>
              </a:rPr>
              <a:t>Jung et al. 2008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; </a:t>
            </a:r>
            <a:r>
              <a:rPr lang="en-US" dirty="0" err="1">
                <a:solidFill>
                  <a:srgbClr val="FFC5C2"/>
                </a:solidFill>
                <a:latin typeface="PT Sans" panose="020B0503020203020204" pitchFamily="34" charset="77"/>
              </a:rPr>
              <a:t>Ryzhkov</a:t>
            </a:r>
            <a:r>
              <a:rPr lang="en-US" dirty="0">
                <a:solidFill>
                  <a:srgbClr val="FFC5C2"/>
                </a:solidFill>
                <a:latin typeface="PT Sans" panose="020B0503020203020204" pitchFamily="34" charset="77"/>
              </a:rPr>
              <a:t> et al. 2011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A02A-A8A0-8E4B-A5AC-B41A9DA4AC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5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in Z and ZDR show similar trends as 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A02A-A8A0-8E4B-A5AC-B41A9DA4AC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33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Bad performance could be horizontal moisture advection (ignored in our model) or non-aggregates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A02A-A8A0-8E4B-A5AC-B41A9DA4AC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$1.5 billion in damages in AUD.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A02A-A8A0-8E4B-A5AC-B41A9DA4AC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Hail insurance claims.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A02A-A8A0-8E4B-A5AC-B41A9DA4AC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3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1A9B-A780-5E4C-93B7-D8B353212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A3B48-4773-0D45-B996-2C90D0075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PT Sans" panose="020B0503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E0D41-4B48-084F-B2C8-97B8DD9C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FFB2-0B6E-8743-82CB-7ACBFBFDF848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9D514-DB3A-B444-A712-FEF0E5BB2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jacob.carlin@noaa.gov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7A3B5-9E9E-8742-9DA7-7128C47A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F3FF02F-1344-CC4E-9A7C-660E40C6F0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3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8619-9DF9-DC49-B43C-D0031726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18E41-9A4C-FE40-B9E1-D19D300D0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517B-E684-CE43-B74F-14FAF1F20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5791-395C-7A43-9EEC-2891A2DDDF40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7C9A9-3080-3247-914C-86E700778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31C8C-F21D-DE45-B621-8C4C8261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90D72-9286-E342-85E8-6A3988DF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B3471-4E80-AC44-92CE-80A0AD7EF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4D0BE-6BA6-1E47-A3B1-62BC130A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94DC-B7A3-8B4E-88BE-8CA7303B114D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632B3-6FD1-264A-8AF1-95922DAE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3511C-FBBE-DC4E-8A16-CE26CDEC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3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3ADF-FFB2-BE42-AC78-9DC6D5E0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DFD70-A9F9-C049-BF13-3E0355C26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072AD-108A-9144-A57D-8C15A372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06DF-E2DE-9449-BFA6-21679565A01A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CB7C-CCFE-364C-A1A9-58D0B7F24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BC6E1-5813-5540-8536-64ECF2C2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8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5125-3549-D24B-A6DF-9EF9B900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08ADC-DBB0-5A4B-AA2B-33C224ACA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1E8F4-D32E-D547-BF82-2BA44953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B507-086D-424E-8EC0-0C2604D99EC0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725F8-913D-E848-965E-E4365D63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464C6-6A85-D145-A916-9267E575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4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1EEBE-4DE3-5849-A69C-F3BEDF4C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755C1-A3B2-824D-AAAA-BC643347A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39058-656E-A14A-8821-82271C9CF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9E9D0-4999-6547-9061-BC7FFD34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0C22-BFB8-164C-A04A-728919968595}" type="datetime1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05D95-5C72-3946-88C8-E53227BD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258C4-D5F5-834B-AAC3-1440FF884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86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DA3C-732E-F243-8521-B788EAC6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B6DB0-4686-4744-84EF-77699A7E6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A88C5-B012-D540-8D96-C004067E3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8714-7579-1B47-95A9-E10E473B0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1189BC-FFC6-094F-8A3D-C09DA161D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8A9E0-4212-C24A-83B3-ADABA063A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01AB-AAE6-D040-89FD-05D41DA322C9}" type="datetime1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3DCA6-2D89-934C-AFB7-B396947D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C3D9B-3589-A746-A511-4F9294BF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13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CEE1E-0BC5-6F44-A3F9-2620445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0343F-B21B-D94B-AAEA-DB342737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D74B-D942-AB40-B035-367E711DDA0F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E8D00-1BB2-D14A-A1ED-CEF65CBE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E54F-3F0A-8147-B9D2-6C5D371A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4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37618-66B2-1540-80F6-4E33C91A8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EDCBA-FAA2-7545-9C04-126628EEE218}" type="datetime1">
              <a:rPr lang="en-US" smtClean="0"/>
              <a:t>10/5/20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1829F-9197-5245-8661-AF17E0E7A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4C571-E4FC-C64A-B1F3-3AF774FB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9836-6C33-A149-8820-6A577A6C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A6245-C3C2-264A-9B98-A20A0FD90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1AB3B-5099-7C4A-8F72-70B694546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6AF8F-121E-6A48-BFB5-612068968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8967-385D-C940-9845-671408E52DCE}" type="datetime1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CEBBE-0B9A-9C45-98FB-C99F7D95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93FB6-5987-AC4A-92A3-1044E34B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02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9267F-36DC-9348-92DF-03BD6FC2B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57643-5044-A14A-ADFC-DE1F6C191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1B2B9-39CF-8A47-B0AE-570279F8F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EA054-DA62-414F-BE09-1D84FD43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F8DDE-75CF-0344-8811-053C28A8298E}" type="datetime1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50AA3-D5D7-CD49-81C4-5126E769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C84DE-A4DB-7C48-A12B-2F8775114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4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3000">
              <a:schemeClr val="accent5">
                <a:lumMod val="75000"/>
              </a:schemeClr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53A0C-ADE4-2646-A8FF-6D73129D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0F91-CDF7-BE4D-9331-CA1900B0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EE8C5-02A3-DE41-8384-F32144AD3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1A3F0-CB91-7448-931A-7122013362ED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4787A-29C2-DF44-A6CF-A72B6FA55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jacob.carlin@noaa.gov</a:t>
            </a:r>
            <a:endParaRPr lang="en-US" dirty="0">
              <a:latin typeface="PT Sans" panose="020B0503020203020204" pitchFamily="34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6B987-5104-DE46-BF02-30336E7BB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77"/>
              </a:defRPr>
            </a:lvl1pPr>
          </a:lstStyle>
          <a:p>
            <a:fld id="{4F3FF02F-1344-CC4E-9A7C-660E40C6F04D}" type="slidenum">
              <a:rPr lang="en-US" smtClean="0"/>
              <a:pPr/>
              <a:t>‹#›</a:t>
            </a:fld>
            <a:endParaRPr lang="en-US" dirty="0"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546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B59BF7-0D51-354F-8F30-1BFF11AD7242}"/>
              </a:ext>
            </a:extLst>
          </p:cNvPr>
          <p:cNvSpPr txBox="1"/>
          <p:nvPr/>
        </p:nvSpPr>
        <p:spPr>
          <a:xfrm>
            <a:off x="1959428" y="540657"/>
            <a:ext cx="8273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The synergistic use of polarimetric radar data and one-dimensional microphysical models for precipitation nowcasting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825DE-7439-9C40-BB26-022AD07A01F8}"/>
              </a:ext>
            </a:extLst>
          </p:cNvPr>
          <p:cNvSpPr txBox="1"/>
          <p:nvPr/>
        </p:nvSpPr>
        <p:spPr>
          <a:xfrm>
            <a:off x="6118802" y="3356553"/>
            <a:ext cx="5103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C3B8"/>
                </a:solidFill>
                <a:latin typeface="PT Sans" panose="020B0503020203020204" pitchFamily="34" charset="77"/>
              </a:rPr>
              <a:t>Jacob T. Carlin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,</a:t>
            </a:r>
          </a:p>
          <a:p>
            <a:pPr algn="r"/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Alexander V. </a:t>
            </a:r>
            <a:r>
              <a:rPr 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Ryzhkov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, Lee </a:t>
            </a:r>
            <a:r>
              <a:rPr 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Dunnavan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, Jordan Brook, &amp; Charles </a:t>
            </a:r>
            <a:r>
              <a:rPr 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Kuster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  <a:p>
            <a:pPr algn="r"/>
            <a:r>
              <a:rPr 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RealPEP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2020 Online Conference</a:t>
            </a:r>
          </a:p>
          <a:p>
            <a:pPr algn="r"/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6 October 2020</a:t>
            </a:r>
          </a:p>
        </p:txBody>
      </p:sp>
      <p:pic>
        <p:nvPicPr>
          <p:cNvPr id="1026" name="Picture 2" descr="CIMMSLogo">
            <a:extLst>
              <a:ext uri="{FF2B5EF4-FFF2-40B4-BE49-F238E27FC236}">
                <a16:creationId xmlns:a16="http://schemas.microsoft.com/office/drawing/2014/main" id="{CE228E16-994B-D44A-A71F-79EDDD7F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712" y="5295545"/>
            <a:ext cx="1964162" cy="9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ia Resources: Logos">
            <a:extLst>
              <a:ext uri="{FF2B5EF4-FFF2-40B4-BE49-F238E27FC236}">
                <a16:creationId xmlns:a16="http://schemas.microsoft.com/office/drawing/2014/main" id="{9926D50C-83EA-CF40-BD1F-B242618F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78" y="5295545"/>
            <a:ext cx="914401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35423DC-0F04-264A-AE0C-3E38AD1D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545" y="5295545"/>
            <a:ext cx="638943" cy="9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nowflake Clipart Transparent Background - Snowflakes Clipart Transparent Background (640x480), Png Download">
            <a:extLst>
              <a:ext uri="{FF2B5EF4-FFF2-40B4-BE49-F238E27FC236}">
                <a16:creationId xmlns:a16="http://schemas.microsoft.com/office/drawing/2014/main" id="{2CC8B5F7-8EFB-6C45-A51E-02CEC74CF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2" y="3429000"/>
            <a:ext cx="4493757" cy="2888343"/>
          </a:xfrm>
          <a:prstGeom prst="snip1Rect">
            <a:avLst>
              <a:gd name="adj" fmla="val 4455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F66F6-7AAC-E741-8298-9628E08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jacob.carlin@noaa.gov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2B8BD-9419-B644-A913-DD00AE10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479DC-61D5-F849-83FB-0D3B0DAD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1B167-9D77-3742-9BBA-7661B6E3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C379D4-A0EA-6D47-9C2B-B376C7D0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6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One-Dimensional Hail Model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9AACDA-0AA5-5340-A564-13D9B8B67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377"/>
            <a:ext cx="4929554" cy="3864586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Flux-conserving spectral bin model of 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graupel and hail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particles (</a:t>
            </a:r>
            <a:r>
              <a:rPr lang="en-US" sz="2000" dirty="0" err="1">
                <a:solidFill>
                  <a:srgbClr val="FFC3B8"/>
                </a:solidFill>
              </a:rPr>
              <a:t>Ryzhkov</a:t>
            </a:r>
            <a:r>
              <a:rPr lang="en-US" sz="2000" dirty="0">
                <a:solidFill>
                  <a:srgbClr val="FFC3B8"/>
                </a:solidFill>
              </a:rPr>
              <a:t> et al. 2013a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US" sz="2000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Includes sublimation, melting,  evaporation, meltwater shedding, and drop breakup</a:t>
            </a:r>
          </a:p>
          <a:p>
            <a:pPr lvl="1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Flow-dependent microphysics model based on </a:t>
            </a:r>
            <a:r>
              <a:rPr lang="en-US" sz="1600" dirty="0">
                <a:solidFill>
                  <a:srgbClr val="FFC3B8"/>
                </a:solidFill>
              </a:rPr>
              <a:t>Rasmussen and </a:t>
            </a:r>
            <a:r>
              <a:rPr lang="en-US" sz="1600" dirty="0" err="1">
                <a:solidFill>
                  <a:srgbClr val="FFC3B8"/>
                </a:solidFill>
              </a:rPr>
              <a:t>Heymsfield</a:t>
            </a:r>
            <a:r>
              <a:rPr lang="en-US" sz="1600" dirty="0">
                <a:solidFill>
                  <a:srgbClr val="FFC3B8"/>
                </a:solidFill>
              </a:rPr>
              <a:t> (1987)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Separately graupel and hail PSDs specified at top of model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Explicit prediction of meltwater fraction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Environment evolves with moisture and thermodynamic feedbacks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97B36-9A54-7A4D-8093-CA455465C685}"/>
              </a:ext>
            </a:extLst>
          </p:cNvPr>
          <p:cNvSpPr txBox="1"/>
          <p:nvPr/>
        </p:nvSpPr>
        <p:spPr>
          <a:xfrm>
            <a:off x="1037492" y="1711814"/>
            <a:ext cx="440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Microphysics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13B00E-5824-2341-A3A5-CE6A82096531}"/>
              </a:ext>
            </a:extLst>
          </p:cNvPr>
          <p:cNvCxnSpPr/>
          <p:nvPr/>
        </p:nvCxnSpPr>
        <p:spPr>
          <a:xfrm flipH="1">
            <a:off x="3640015" y="1204546"/>
            <a:ext cx="2455985" cy="507268"/>
          </a:xfrm>
          <a:prstGeom prst="straightConnector1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ABE68E-7141-554D-890E-C73FA58BE7FE}"/>
              </a:ext>
            </a:extLst>
          </p:cNvPr>
          <p:cNvCxnSpPr>
            <a:cxnSpLocks/>
          </p:cNvCxnSpPr>
          <p:nvPr/>
        </p:nvCxnSpPr>
        <p:spPr>
          <a:xfrm>
            <a:off x="6096000" y="1204546"/>
            <a:ext cx="2274277" cy="507268"/>
          </a:xfrm>
          <a:prstGeom prst="straightConnector1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93FACF-DCAC-4342-AC62-B79D9C17CF5B}"/>
              </a:ext>
            </a:extLst>
          </p:cNvPr>
          <p:cNvSpPr txBox="1"/>
          <p:nvPr/>
        </p:nvSpPr>
        <p:spPr>
          <a:xfrm>
            <a:off x="6496050" y="1711814"/>
            <a:ext cx="440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Radar Operator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212364-52B5-FC45-A844-2522B5A214BD}"/>
              </a:ext>
            </a:extLst>
          </p:cNvPr>
          <p:cNvSpPr txBox="1">
            <a:spLocks/>
          </p:cNvSpPr>
          <p:nvPr/>
        </p:nvSpPr>
        <p:spPr>
          <a:xfrm>
            <a:off x="6233746" y="2312377"/>
            <a:ext cx="4929554" cy="3864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Uses modified radar operator of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Ryzhkov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et al. (2011)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Linear dependence on meltwater fraction for canting angle distribution and flow-dependent variation of aspect ratio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Two-layer T-matrix scattering calculations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Graupel assumed to be spongy; hail solid 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0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67C80-5FAC-544E-9777-A5587ED7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Nowcasting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hailswaths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E3671-C49D-014F-9A6D-C9AF2DEE0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697"/>
            <a:ext cx="5485688" cy="464726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Work done with </a:t>
            </a:r>
            <a:r>
              <a:rPr lang="en-US" sz="2400" dirty="0">
                <a:solidFill>
                  <a:srgbClr val="FFC3B8"/>
                </a:solidFill>
              </a:rPr>
              <a:t>Jordan Brook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(University of Queensland) analyzing role of hailstone advection in a damaging hail storm in Brisbane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Combined </a:t>
            </a:r>
            <a:r>
              <a:rPr lang="en-US" sz="2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</a:t>
            </a:r>
            <a:r>
              <a:rPr lang="en-US" sz="2400" baseline="-25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DR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to initialize hailstones and used one-dimensional melting/shedding model combined with radar-derived dual-Doppler-derived winds to calculate trajectories.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11D0C-8807-D348-B6BF-3281766F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72B2F-A047-C548-89B7-6161FE5D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32D05-CAF5-474A-8DCB-9E65FAC0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184" y="1529697"/>
            <a:ext cx="4224699" cy="28633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A569E8-3502-2044-A968-2A9DA90C4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871" y="4797194"/>
            <a:ext cx="4081324" cy="15207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F4B216-3B28-AD4D-8980-1324002916DD}"/>
              </a:ext>
            </a:extLst>
          </p:cNvPr>
          <p:cNvSpPr txBox="1"/>
          <p:nvPr/>
        </p:nvSpPr>
        <p:spPr>
          <a:xfrm>
            <a:off x="1051133" y="4758551"/>
            <a:ext cx="5272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More info:</a:t>
            </a:r>
          </a:p>
          <a:p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Brook, J. P., A. </a:t>
            </a:r>
            <a:r>
              <a:rPr lang="en-US" dirty="0" err="1">
                <a:solidFill>
                  <a:srgbClr val="FFC3B8"/>
                </a:solidFill>
                <a:latin typeface="PT Sans" panose="020B0503020203020204" pitchFamily="34" charset="77"/>
              </a:rPr>
              <a:t>Protat</a:t>
            </a:r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, J. </a:t>
            </a:r>
            <a:r>
              <a:rPr lang="en-US" dirty="0" err="1">
                <a:solidFill>
                  <a:srgbClr val="FFC3B8"/>
                </a:solidFill>
                <a:latin typeface="PT Sans" panose="020B0503020203020204" pitchFamily="34" charset="77"/>
              </a:rPr>
              <a:t>Soderholm</a:t>
            </a:r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, J. T. Carlin, H. McGowan, R. A. Warren, 2020: </a:t>
            </a:r>
            <a:r>
              <a:rPr lang="en-US" dirty="0" err="1">
                <a:solidFill>
                  <a:srgbClr val="FFC3B8"/>
                </a:solidFill>
                <a:latin typeface="PT Sans" panose="020B0503020203020204" pitchFamily="34" charset="77"/>
              </a:rPr>
              <a:t>HailTrack</a:t>
            </a:r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 – Improving Radar-Based Hailfall Estimates by Modelling Hail Trajectories. </a:t>
            </a:r>
            <a:r>
              <a:rPr lang="en-US" i="1" dirty="0">
                <a:solidFill>
                  <a:srgbClr val="FFC3B8"/>
                </a:solidFill>
                <a:latin typeface="PT Sans" panose="020B0503020203020204" pitchFamily="34" charset="77"/>
              </a:rPr>
              <a:t>J. Appl. </a:t>
            </a:r>
            <a:r>
              <a:rPr lang="en-US" i="1" dirty="0" err="1">
                <a:solidFill>
                  <a:srgbClr val="FFC3B8"/>
                </a:solidFill>
                <a:latin typeface="PT Sans" panose="020B0503020203020204" pitchFamily="34" charset="77"/>
              </a:rPr>
              <a:t>Climatol</a:t>
            </a:r>
            <a:r>
              <a:rPr lang="en-US" i="1" dirty="0">
                <a:solidFill>
                  <a:srgbClr val="FFC3B8"/>
                </a:solidFill>
                <a:latin typeface="PT Sans" panose="020B0503020203020204" pitchFamily="34" charset="77"/>
              </a:rPr>
              <a:t>. Meteor., </a:t>
            </a:r>
            <a:r>
              <a:rPr lang="en-US" b="1" dirty="0">
                <a:solidFill>
                  <a:srgbClr val="FFC3B8"/>
                </a:solidFill>
                <a:latin typeface="PT Sans" panose="020B0503020203020204" pitchFamily="34" charset="77"/>
              </a:rPr>
              <a:t>under review.</a:t>
            </a:r>
            <a:endParaRPr lang="en-US" dirty="0">
              <a:solidFill>
                <a:srgbClr val="FFC3B8"/>
              </a:solidFill>
              <a:latin typeface="PT Sans" panose="020B0503020203020204" pitchFamily="34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57F9B1-71A3-DB4C-95D2-61949A3C5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71" y="1352771"/>
            <a:ext cx="4081324" cy="33781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FA3847-9873-2245-808A-4AE1CFF9476F}"/>
              </a:ext>
            </a:extLst>
          </p:cNvPr>
          <p:cNvSpPr txBox="1"/>
          <p:nvPr/>
        </p:nvSpPr>
        <p:spPr>
          <a:xfrm rot="5400000">
            <a:off x="10236641" y="2800107"/>
            <a:ext cx="223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Horizontal advection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9E4E77-2F48-D94A-9F30-479ECA88E5FA}"/>
              </a:ext>
            </a:extLst>
          </p:cNvPr>
          <p:cNvSpPr txBox="1"/>
          <p:nvPr/>
        </p:nvSpPr>
        <p:spPr>
          <a:xfrm rot="5400000">
            <a:off x="10616837" y="5360638"/>
            <a:ext cx="147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Impact angle</a:t>
            </a:r>
          </a:p>
        </p:txBody>
      </p:sp>
    </p:spTree>
    <p:extLst>
      <p:ext uri="{BB962C8B-B14F-4D97-AF65-F5344CB8AC3E}">
        <p14:creationId xmlns:p14="http://schemas.microsoft.com/office/powerpoint/2010/main" val="179500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B8142-B2D8-654A-878B-AAE68F5CD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998" y="1825625"/>
            <a:ext cx="4542802" cy="435133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</a:t>
            </a:r>
            <a:r>
              <a:rPr lang="en-US" sz="2400" baseline="-25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DR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-initiated hail trajectories produced best results.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Both quantitative (HSS = 0.58 vs. 0.48) and qualitative results improved when incorporating model-based hailfall trajectories.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Lead times of 10-15 minutes were possible during this storm.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E1F35-F622-3F47-91F3-C344727F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89DA9-676B-C24F-BACD-D4A1F432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8C150B-7DCB-524B-8E49-48DC848C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Nowcasting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hailswaths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F1802C-E883-374C-A507-EC9A3965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38" y="1870792"/>
            <a:ext cx="5768409" cy="40115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DBAB8E-4835-9940-A3EC-489F096CD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73" y="1867088"/>
            <a:ext cx="5957138" cy="4012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16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BD510-34A1-D74D-B91B-296B1357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Nowcasting downbursts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E5EAC-BD16-3140-9BDB-A706779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3873-1F2A-404E-91C8-4E3C0076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DD6420-243C-4649-A806-0020AA72F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9697"/>
            <a:ext cx="5485688" cy="464726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Work done with </a:t>
            </a:r>
            <a:r>
              <a:rPr lang="en-US" sz="2400" dirty="0">
                <a:solidFill>
                  <a:srgbClr val="FFC3B8"/>
                </a:solidFill>
              </a:rPr>
              <a:t>Charles </a:t>
            </a:r>
            <a:r>
              <a:rPr lang="en-US" sz="2400" dirty="0" err="1">
                <a:solidFill>
                  <a:srgbClr val="FFC3B8"/>
                </a:solidFill>
              </a:rPr>
              <a:t>Kuster</a:t>
            </a:r>
            <a:r>
              <a:rPr lang="en-US" sz="2400" dirty="0">
                <a:solidFill>
                  <a:srgbClr val="FFC3B8"/>
                </a:solidFill>
              </a:rPr>
              <a:t>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(OU-CIMMS) analyzing the use of </a:t>
            </a:r>
            <a:r>
              <a:rPr lang="en-US" sz="2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</a:t>
            </a:r>
            <a:r>
              <a:rPr lang="en-US" sz="2400" baseline="-25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DP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as a downburst precursor.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Downbursts present major forecast challenge, particularly in low-shear environments.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Traditional radar metrics often struggle to provide enough lead time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Acceleration driven by:</a:t>
            </a:r>
          </a:p>
          <a:p>
            <a:pPr marL="0" indent="0">
              <a:buNone/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EDCA7-EECB-4943-A20D-DEA6C8151CE9}"/>
              </a:ext>
            </a:extLst>
          </p:cNvPr>
          <p:cNvSpPr txBox="1"/>
          <p:nvPr/>
        </p:nvSpPr>
        <p:spPr>
          <a:xfrm>
            <a:off x="594645" y="5169436"/>
            <a:ext cx="581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More info:</a:t>
            </a:r>
          </a:p>
          <a:p>
            <a:r>
              <a:rPr lang="en-US" dirty="0" err="1">
                <a:solidFill>
                  <a:srgbClr val="FFC3B8"/>
                </a:solidFill>
                <a:latin typeface="PT Sans" panose="020B0503020203020204" pitchFamily="34" charset="77"/>
              </a:rPr>
              <a:t>Kuster</a:t>
            </a:r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, C. M., B. R. Bowers, J. T. Carlin, T. J. Schuur, J. W. </a:t>
            </a:r>
            <a:r>
              <a:rPr lang="en-US" dirty="0" err="1">
                <a:solidFill>
                  <a:srgbClr val="FFC3B8"/>
                </a:solidFill>
                <a:latin typeface="PT Sans" panose="020B0503020203020204" pitchFamily="34" charset="77"/>
              </a:rPr>
              <a:t>Brogden</a:t>
            </a:r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, R. Toomey, and A. Dean, 2021: Using </a:t>
            </a:r>
            <a:r>
              <a:rPr lang="en-US" i="1" dirty="0">
                <a:solidFill>
                  <a:srgbClr val="FFC3B8"/>
                </a:solidFill>
                <a:latin typeface="PT Sans" panose="020B0503020203020204" pitchFamily="34" charset="77"/>
              </a:rPr>
              <a:t>K</a:t>
            </a:r>
            <a:r>
              <a:rPr lang="en-US" baseline="-25000" dirty="0">
                <a:solidFill>
                  <a:srgbClr val="FFC3B8"/>
                </a:solidFill>
                <a:latin typeface="PT Sans" panose="020B0503020203020204" pitchFamily="34" charset="77"/>
              </a:rPr>
              <a:t>DP</a:t>
            </a:r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 Cores as a Downburst Precursor Signature. </a:t>
            </a:r>
            <a:r>
              <a:rPr lang="en-US" i="1" dirty="0">
                <a:solidFill>
                  <a:srgbClr val="FFC3B8"/>
                </a:solidFill>
                <a:latin typeface="PT Sans" panose="020B0503020203020204" pitchFamily="34" charset="77"/>
              </a:rPr>
              <a:t>Wea. Forecasting</a:t>
            </a:r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, </a:t>
            </a:r>
            <a:r>
              <a:rPr lang="en-US" b="1" dirty="0">
                <a:solidFill>
                  <a:srgbClr val="FFC3B8"/>
                </a:solidFill>
                <a:latin typeface="PT Sans" panose="020B0503020203020204" pitchFamily="34" charset="77"/>
              </a:rPr>
              <a:t>in preparation</a:t>
            </a:r>
            <a:r>
              <a:rPr lang="en-US" dirty="0">
                <a:solidFill>
                  <a:srgbClr val="FFC3B8"/>
                </a:solidFill>
                <a:latin typeface="PT Sans" panose="020B0503020203020204" pitchFamily="34" charset="77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B3C2D-78DC-5846-ABB6-6EBC2A9B5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2" y="1576869"/>
            <a:ext cx="5396309" cy="29370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6492B-F5F4-A040-B0B1-C49AE4A05521}"/>
              </a:ext>
            </a:extLst>
          </p:cNvPr>
          <p:cNvSpPr txBox="1"/>
          <p:nvPr/>
        </p:nvSpPr>
        <p:spPr>
          <a:xfrm>
            <a:off x="610312" y="4511794"/>
            <a:ext cx="26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K</a:t>
            </a:r>
            <a:r>
              <a:rPr lang="en-US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DP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(° km</a:t>
            </a:r>
            <a:r>
              <a:rPr lang="en-US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-1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A464F-C9EB-9C44-B802-326FAD325A7C}"/>
              </a:ext>
            </a:extLst>
          </p:cNvPr>
          <p:cNvSpPr txBox="1"/>
          <p:nvPr/>
        </p:nvSpPr>
        <p:spPr>
          <a:xfrm>
            <a:off x="3308466" y="4511794"/>
            <a:ext cx="26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V</a:t>
            </a:r>
            <a:r>
              <a:rPr lang="en-US" baseline="-25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(kts)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CB83E-9A78-4E4B-98E7-534F8466D3C3}"/>
              </a:ext>
            </a:extLst>
          </p:cNvPr>
          <p:cNvSpPr txBox="1"/>
          <p:nvPr/>
        </p:nvSpPr>
        <p:spPr>
          <a:xfrm>
            <a:off x="6408751" y="4778734"/>
            <a:ext cx="228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Precipitation loading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24F5AC-15B4-9546-8D21-6623043F11DA}"/>
              </a:ext>
            </a:extLst>
          </p:cNvPr>
          <p:cNvSpPr txBox="1"/>
          <p:nvPr/>
        </p:nvSpPr>
        <p:spPr>
          <a:xfrm>
            <a:off x="9003528" y="4778734"/>
            <a:ext cx="225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Negative thermal buoyancy due to melting/evaporation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18093-AA7B-B645-B712-F751C6183065}"/>
              </a:ext>
            </a:extLst>
          </p:cNvPr>
          <p:cNvSpPr txBox="1"/>
          <p:nvPr/>
        </p:nvSpPr>
        <p:spPr>
          <a:xfrm>
            <a:off x="6559826" y="5939624"/>
            <a:ext cx="205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∝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K</a:t>
            </a:r>
            <a:r>
              <a:rPr lang="en-US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DP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?</a:t>
            </a:r>
            <a:endParaRPr lang="en-US" baseline="-25000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10674-A76C-C241-A59F-77096BB90A46}"/>
              </a:ext>
            </a:extLst>
          </p:cNvPr>
          <p:cNvSpPr txBox="1"/>
          <p:nvPr/>
        </p:nvSpPr>
        <p:spPr>
          <a:xfrm>
            <a:off x="9032326" y="5936283"/>
            <a:ext cx="205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∝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</a:t>
            </a:r>
            <a:r>
              <a:rPr lang="en-US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K</a:t>
            </a:r>
            <a:r>
              <a:rPr lang="en-US" baseline="-25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DP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/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dz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?</a:t>
            </a:r>
            <a:endParaRPr lang="en-US" baseline="-25000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BDDA83-C15D-F845-A87D-3967A088BEFB}"/>
              </a:ext>
            </a:extLst>
          </p:cNvPr>
          <p:cNvCxnSpPr>
            <a:endCxn id="12" idx="0"/>
          </p:cNvCxnSpPr>
          <p:nvPr/>
        </p:nvCxnSpPr>
        <p:spPr>
          <a:xfrm>
            <a:off x="7585213" y="5169436"/>
            <a:ext cx="0" cy="770188"/>
          </a:xfrm>
          <a:prstGeom prst="straightConnector1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2C0D23-E353-8843-A864-0F52EB198675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0129637" y="5702064"/>
            <a:ext cx="994" cy="237560"/>
          </a:xfrm>
          <a:prstGeom prst="straightConnector1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1899C6CD-6E4C-634B-94B9-C287B5B2F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2" y="1508686"/>
            <a:ext cx="5488158" cy="3580688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F7C92811-F517-F647-A534-FBA1CD721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5"/>
          <a:stretch/>
        </p:blipFill>
        <p:spPr>
          <a:xfrm>
            <a:off x="4246782" y="1508687"/>
            <a:ext cx="1797087" cy="35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D95B-3847-664E-9F71-EF4BEC6E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Nowcasting downbursts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B2FAA-D6F7-514D-A507-3D6F59B37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4C11E-DD9F-D645-B2D5-30FFF468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F03CCE2B-C9C9-1241-9014-9B1458E62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5408287" cy="33256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D95328-A6CB-1E4B-B9AA-CC9B36DD08D2}"/>
              </a:ext>
            </a:extLst>
          </p:cNvPr>
          <p:cNvSpPr txBox="1"/>
          <p:nvPr/>
        </p:nvSpPr>
        <p:spPr>
          <a:xfrm>
            <a:off x="6494804" y="1690688"/>
            <a:ext cx="47343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All 81 downbursts exhibited </a:t>
            </a:r>
            <a:r>
              <a:rPr lang="en-US" sz="22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K</a:t>
            </a:r>
            <a:r>
              <a:rPr lang="en-US" sz="2200" b="1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DP</a:t>
            </a:r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cores at the melting level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, with only two false alarms.</a:t>
            </a:r>
            <a:endParaRPr lang="en-US" sz="2200" b="1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  <a:p>
            <a:endParaRPr lang="en-US" sz="2200" i="1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  <a:p>
            <a:r>
              <a:rPr lang="en-US" sz="2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K</a:t>
            </a:r>
            <a:r>
              <a:rPr lang="en-US" sz="22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DP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core maxima lead the maximum radial velocity at the surface by ~3 volume scans (10-15 minutes).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2CC9A14-E1D5-964D-B1C5-50E2C4D5B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43" y="4375182"/>
            <a:ext cx="3657600" cy="22508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5CC49B-4C99-AD4D-B6B3-BA18547BB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43" y="1796379"/>
            <a:ext cx="3657600" cy="22508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A1BBD9-6E53-0148-9188-B0918BAE3B49}"/>
              </a:ext>
            </a:extLst>
          </p:cNvPr>
          <p:cNvSpPr txBox="1"/>
          <p:nvPr/>
        </p:nvSpPr>
        <p:spPr>
          <a:xfrm>
            <a:off x="1555335" y="1369087"/>
            <a:ext cx="334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“Favorable” Environments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34814-BB8E-8647-8ED9-B8BC78A9B0F2}"/>
              </a:ext>
            </a:extLst>
          </p:cNvPr>
          <p:cNvSpPr txBox="1"/>
          <p:nvPr/>
        </p:nvSpPr>
        <p:spPr>
          <a:xfrm>
            <a:off x="1400689" y="4007729"/>
            <a:ext cx="334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“Unfavorable” Environments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D7630-99BE-FA4C-99DF-66A9F55E50B1}"/>
              </a:ext>
            </a:extLst>
          </p:cNvPr>
          <p:cNvSpPr txBox="1"/>
          <p:nvPr/>
        </p:nvSpPr>
        <p:spPr>
          <a:xfrm>
            <a:off x="5311488" y="1647368"/>
            <a:ext cx="578095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Forecasting downburst </a:t>
            </a:r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intensity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is much more challenging.</a:t>
            </a:r>
          </a:p>
          <a:p>
            <a:endParaRPr lang="en-US" sz="2200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  <a:p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Environment matters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!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Higher </a:t>
            </a:r>
            <a:r>
              <a:rPr lang="en-US" sz="2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K</a:t>
            </a:r>
            <a:r>
              <a:rPr lang="en-US" sz="22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DP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is “needed” in less favorable downburst environments to cause downbursts.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Within a given environment, higher </a:t>
            </a:r>
            <a:r>
              <a:rPr lang="en-US" sz="2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K</a:t>
            </a:r>
            <a:r>
              <a:rPr lang="en-US" sz="22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DP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  <a:sym typeface="Wingdings" pitchFamily="2" charset="2"/>
              </a:rPr>
              <a:t> stronger downbursts.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  <a:sym typeface="Wingdings" pitchFamily="2" charset="2"/>
              </a:rPr>
              <a:t>Can be used to triage when many storms are present.</a:t>
            </a:r>
            <a:endParaRPr lang="en-US" sz="2200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008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1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AFEB-6C3E-7045-AFDB-4908E8FB8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A79A4-86ED-0E4B-B434-9B2600D2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3EE26-31B0-D24F-8CB3-A2BA1443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6EE60-6D39-434C-9487-A7F8996B0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9697"/>
            <a:ext cx="10681531" cy="464726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Simple one-dimensional microphysical models coupled with forward polarimetric radar operators provide great value for gaining insight into microphysical processes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Snow model has yielded insights into: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Relationship between latent cooling and 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brightband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signature in melting layer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Nowcasting erosion of dry air due to sublimating snow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Hail model has yielded insights into: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Which polarimetric variables may be valuable for downburst nowcasting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Improving hail swath trajectories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Ongoing improvements to snow model (+ eventual nucleation and riming) will allow sensitivity tests of full column microphysics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2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9E28-9596-D04D-925E-9D20F174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5355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are forward polarimetric radar operators?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8B65F-0596-7741-A324-FB62ED91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1FA0E-989C-1441-A72F-33F3E8D4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0AA0BBA-8885-6347-9B14-A33F441FF8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512606"/>
                <a:ext cx="6696808" cy="46865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200"/>
                  </a:spcAft>
                  <a:buNone/>
                </a:pPr>
                <a:r>
                  <a:rPr lang="en-US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PT Sans" panose="020B0503020203020204" pitchFamily="34" charset="77"/>
                  </a:rPr>
                  <a:t>Polarimetric radar signatures contain plentiful information about underlying microphysical processes.</a:t>
                </a:r>
              </a:p>
              <a:p>
                <a:pPr marL="0" indent="0">
                  <a:spcAft>
                    <a:spcPts val="200"/>
                  </a:spcAft>
                  <a:buNone/>
                </a:pPr>
                <a:r>
                  <a:rPr lang="en-US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PT Sans" panose="020B0503020203020204" pitchFamily="34" charset="77"/>
                  </a:rPr>
                  <a:t>Microphysical models can be linked to observations through the use of </a:t>
                </a:r>
                <a:r>
                  <a:rPr lang="en-US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PT Sans" panose="020B0503020203020204" pitchFamily="34" charset="77"/>
                  </a:rPr>
                  <a:t>forward operators</a:t>
                </a:r>
                <a:r>
                  <a:rPr lang="en-US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PT Sans" panose="020B0503020203020204" pitchFamily="34" charset="77"/>
                  </a:rPr>
                  <a:t>.</a:t>
                </a:r>
              </a:p>
              <a:p>
                <a:pPr marL="0" indent="0">
                  <a:spcAft>
                    <a:spcPts val="200"/>
                  </a:spcAft>
                  <a:buNone/>
                </a:pPr>
                <a:r>
                  <a:rPr lang="en-US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PT Sans" panose="020B0503020203020204" pitchFamily="34" charset="77"/>
                  </a:rPr>
                  <a:t>Use particle size distributions (PSDs), density, meltwater fractions, shapes, and canting angles to calculate what a hypothetical polarimetric radar would see</a:t>
                </a:r>
              </a:p>
              <a:p>
                <a:pPr>
                  <a:spcAft>
                    <a:spcPts val="200"/>
                  </a:spcAft>
                </a:pPr>
                <a:endPara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PT Sans" panose="020B0503020203020204" pitchFamily="34" charset="77"/>
                </a:endParaRPr>
              </a:p>
              <a:p>
                <a:pPr marL="0" indent="0" algn="ctr">
                  <a:spcAft>
                    <a:spcPts val="200"/>
                  </a:spcAft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𝐴𝑅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  <m:r>
                      <a:rPr lang="en-US" i="1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DR</m:t>
                        </m:r>
                      </m:sub>
                    </m:sSub>
                    <m:r>
                      <a:rPr lang="en-US" i="1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DP</m:t>
                        </m:r>
                      </m:sub>
                    </m:sSub>
                    <m:r>
                      <a:rPr lang="en-US" i="1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LDR</m:t>
                    </m:r>
                  </m:oMath>
                </a14:m>
                <a:r>
                  <a:rPr lang="en-US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PT Sans" panose="020B0503020203020204" pitchFamily="34" charset="77"/>
                  </a:rPr>
                  <a:t>, etc.</a:t>
                </a:r>
              </a:p>
              <a:p>
                <a:pPr>
                  <a:spcAft>
                    <a:spcPts val="200"/>
                  </a:spcAft>
                </a:pPr>
                <a:endPara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PT Sans" panose="020B0503020203020204" pitchFamily="34" charset="77"/>
                </a:endParaRPr>
              </a:p>
              <a:p>
                <a:pPr lvl="1">
                  <a:spcAft>
                    <a:spcPts val="200"/>
                  </a:spcAft>
                </a:pPr>
                <a:r>
                  <a:rPr lang="en-US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PT Sans" panose="020B0503020203020204" pitchFamily="34" charset="77"/>
                  </a:rPr>
                  <a:t>Typically relies on mix of model-predicted variables (e.g., PSDs) and prescribed characteristics (e.g., shapes, canting angles)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0AA0BBA-8885-6347-9B14-A33F441FF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12606"/>
                <a:ext cx="6696808" cy="4686582"/>
              </a:xfrm>
              <a:prstGeom prst="rect">
                <a:avLst/>
              </a:prstGeom>
              <a:blipFill>
                <a:blip r:embed="rId3"/>
                <a:stretch>
                  <a:fillRect l="-1136" t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A610060-08BA-AE46-A81C-DAF5017D2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576" y="1825625"/>
            <a:ext cx="4000569" cy="30660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B69F4-B492-6646-8437-D0314953C556}"/>
              </a:ext>
            </a:extLst>
          </p:cNvPr>
          <p:cNvSpPr txBox="1"/>
          <p:nvPr/>
        </p:nvSpPr>
        <p:spPr>
          <a:xfrm>
            <a:off x="7846576" y="4976446"/>
            <a:ext cx="400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Simulated Z</a:t>
            </a:r>
            <a:r>
              <a:rPr lang="en-US" baseline="-25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DR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column using the Hebrew University Cloud Model (adapted from </a:t>
            </a:r>
            <a:r>
              <a:rPr lang="en-US" i="1" dirty="0" err="1">
                <a:solidFill>
                  <a:srgbClr val="FFC5C2"/>
                </a:solidFill>
              </a:rPr>
              <a:t>Kumjian</a:t>
            </a:r>
            <a:r>
              <a:rPr lang="en-US" i="1" dirty="0">
                <a:solidFill>
                  <a:srgbClr val="FFC5C2"/>
                </a:solidFill>
              </a:rPr>
              <a:t> et al. 2014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79145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04018-848E-4F45-BD0A-833C8CAD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493A3-BCCE-F64B-BB20-B658F25D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3AFC59-2D58-1845-A34D-7B9165F4825E}"/>
              </a:ext>
            </a:extLst>
          </p:cNvPr>
          <p:cNvSpPr/>
          <p:nvPr/>
        </p:nvSpPr>
        <p:spPr>
          <a:xfrm>
            <a:off x="515389" y="751344"/>
            <a:ext cx="1123049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Implementing these operators in simple microphysical models can be used to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Understand the cause of newly observed polarimetric signatures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Identify deficiencies in existing microphysics schemes/understanding</a:t>
            </a:r>
          </a:p>
          <a:p>
            <a:pPr lvl="1"/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Over the past 10 years, such an approach has been used to study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Raindrop evaporation (e.g.,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Kumjian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et al. 2010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Raindrop collision-coalescence (e.g.,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Kumjian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and Prat 2014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Raindrop freezing (e.g.,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Kumjian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et al. 2012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Raindrop re-freezing (e.g.,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Kumjian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et al. 2013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Raindrop size sorting (e.g.,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Kumjian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and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Ryzhkov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2012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Melting &amp; shedding of hail (e.g.,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Ryzhkov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et al. 2013a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Depositional growth of ice crystals (e.g., 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Andric et al. 2013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Riming (e.g.,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Kumjian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et al. 2016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lvl="1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15C92-479A-1046-9F6D-F6A133AFBDCF}"/>
              </a:ext>
            </a:extLst>
          </p:cNvPr>
          <p:cNvSpPr txBox="1"/>
          <p:nvPr/>
        </p:nvSpPr>
        <p:spPr>
          <a:xfrm>
            <a:off x="2978728" y="5034279"/>
            <a:ext cx="2917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Snow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Melting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Sublimation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Aggregation/Breakup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7FCCD-BF93-3443-9E87-B3C21E71810F}"/>
              </a:ext>
            </a:extLst>
          </p:cNvPr>
          <p:cNvSpPr txBox="1"/>
          <p:nvPr/>
        </p:nvSpPr>
        <p:spPr>
          <a:xfrm>
            <a:off x="6130636" y="5035410"/>
            <a:ext cx="2917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Hail</a:t>
            </a:r>
            <a:endParaRPr lang="en-US" u="sng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Downburst nowcasting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Hailswath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nowcasting</a:t>
            </a:r>
          </a:p>
        </p:txBody>
      </p:sp>
    </p:spTree>
    <p:extLst>
      <p:ext uri="{BB962C8B-B14F-4D97-AF65-F5344CB8AC3E}">
        <p14:creationId xmlns:p14="http://schemas.microsoft.com/office/powerpoint/2010/main" val="7863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479DC-61D5-F849-83FB-0D3B0DAD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1B167-9D77-3742-9BBA-7661B6E3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C379D4-A0EA-6D47-9C2B-B376C7D0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6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One-Dimensional Snow Model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9AACDA-0AA5-5340-A564-13D9B8B67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377"/>
            <a:ext cx="4929554" cy="386458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Flux-conserving spectral bin model of 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snow aggregates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Includes sublimation, melting, and evaporation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Explicit prediction of meltwater fraction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PSD specified at top of model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Environment evolves with moisture and thermodynamic feedbacks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Excludes interactions between bins (for now)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97B36-9A54-7A4D-8093-CA455465C685}"/>
              </a:ext>
            </a:extLst>
          </p:cNvPr>
          <p:cNvSpPr txBox="1"/>
          <p:nvPr/>
        </p:nvSpPr>
        <p:spPr>
          <a:xfrm>
            <a:off x="1037492" y="1711814"/>
            <a:ext cx="440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Microphysics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13B00E-5824-2341-A3A5-CE6A82096531}"/>
              </a:ext>
            </a:extLst>
          </p:cNvPr>
          <p:cNvCxnSpPr/>
          <p:nvPr/>
        </p:nvCxnSpPr>
        <p:spPr>
          <a:xfrm flipH="1">
            <a:off x="3640015" y="1204546"/>
            <a:ext cx="2455985" cy="507268"/>
          </a:xfrm>
          <a:prstGeom prst="straightConnector1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ABE68E-7141-554D-890E-C73FA58BE7FE}"/>
              </a:ext>
            </a:extLst>
          </p:cNvPr>
          <p:cNvCxnSpPr>
            <a:cxnSpLocks/>
          </p:cNvCxnSpPr>
          <p:nvPr/>
        </p:nvCxnSpPr>
        <p:spPr>
          <a:xfrm>
            <a:off x="6096000" y="1204546"/>
            <a:ext cx="2274277" cy="507268"/>
          </a:xfrm>
          <a:prstGeom prst="straightConnector1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93FACF-DCAC-4342-AC62-B79D9C17CF5B}"/>
              </a:ext>
            </a:extLst>
          </p:cNvPr>
          <p:cNvSpPr txBox="1"/>
          <p:nvPr/>
        </p:nvSpPr>
        <p:spPr>
          <a:xfrm>
            <a:off x="6496050" y="1711814"/>
            <a:ext cx="440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Radar Operator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212364-52B5-FC45-A844-2522B5A214BD}"/>
              </a:ext>
            </a:extLst>
          </p:cNvPr>
          <p:cNvSpPr txBox="1">
            <a:spLocks/>
          </p:cNvSpPr>
          <p:nvPr/>
        </p:nvSpPr>
        <p:spPr>
          <a:xfrm>
            <a:off x="6233746" y="2312377"/>
            <a:ext cx="4929554" cy="3864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Uses modified radar operator of </a:t>
            </a:r>
            <a:r>
              <a:rPr lang="en-US" sz="2000" dirty="0" err="1">
                <a:solidFill>
                  <a:srgbClr val="FFC5C2"/>
                </a:solidFill>
                <a:latin typeface="PT Sans" panose="020B0503020203020204" pitchFamily="34" charset="77"/>
              </a:rPr>
              <a:t>Ryzhkov</a:t>
            </a:r>
            <a:r>
              <a:rPr lang="en-US" sz="2000" dirty="0">
                <a:solidFill>
                  <a:srgbClr val="FFC5C2"/>
                </a:solidFill>
                <a:latin typeface="PT Sans" panose="020B0503020203020204" pitchFamily="34" charset="77"/>
              </a:rPr>
              <a:t> et al. (2011)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Aspect ratio and canting angle distribution varies linearly with meltwater fraction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T-matrix scattering calculations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Weighted Maxwell-Garnett mixing formula during melting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ED32E3-71EA-D844-AF8C-F73AFFB4F0CA}"/>
              </a:ext>
            </a:extLst>
          </p:cNvPr>
          <p:cNvSpPr txBox="1"/>
          <p:nvPr/>
        </p:nvSpPr>
        <p:spPr>
          <a:xfrm>
            <a:off x="1037492" y="5837814"/>
            <a:ext cx="1019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For more information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: Carlin, J. T. and A. V. </a:t>
            </a:r>
            <a:r>
              <a:rPr lang="en-US" sz="1400" dirty="0" err="1">
                <a:solidFill>
                  <a:srgbClr val="FFC5C2"/>
                </a:solidFill>
                <a:latin typeface="PT Sans" panose="020B0503020203020204" pitchFamily="34" charset="77"/>
              </a:rPr>
              <a:t>Ryzhkov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, 2019: Estimation of melting layer cooling rate from dual-polarization radar: Spectral bin model simulations. </a:t>
            </a:r>
            <a:r>
              <a:rPr lang="en-US" sz="1400" i="1" dirty="0">
                <a:solidFill>
                  <a:srgbClr val="FFC5C2"/>
                </a:solidFill>
                <a:latin typeface="PT Sans" panose="020B0503020203020204" pitchFamily="34" charset="77"/>
              </a:rPr>
              <a:t>J. Appl. Meteor. </a:t>
            </a:r>
            <a:r>
              <a:rPr lang="en-US" sz="1400" i="1" dirty="0" err="1">
                <a:solidFill>
                  <a:srgbClr val="FFC5C2"/>
                </a:solidFill>
                <a:latin typeface="PT Sans" panose="020B0503020203020204" pitchFamily="34" charset="77"/>
              </a:rPr>
              <a:t>Climatol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., </a:t>
            </a:r>
            <a:r>
              <a:rPr lang="en-US" sz="1400" b="1" dirty="0">
                <a:solidFill>
                  <a:srgbClr val="FFC5C2"/>
                </a:solidFill>
                <a:latin typeface="PT Sans" panose="020B0503020203020204" pitchFamily="34" charset="77"/>
              </a:rPr>
              <a:t>58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, 1485-1508. </a:t>
            </a:r>
            <a:r>
              <a:rPr lang="en-US" sz="1400" dirty="0" err="1">
                <a:solidFill>
                  <a:srgbClr val="FFC5C2"/>
                </a:solidFill>
                <a:latin typeface="PT Sans" panose="020B0503020203020204" pitchFamily="34" charset="77"/>
              </a:rPr>
              <a:t>doi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: 10.1175/jamc-d-18-0343.1</a:t>
            </a:r>
          </a:p>
        </p:txBody>
      </p:sp>
    </p:spTree>
    <p:extLst>
      <p:ext uri="{BB962C8B-B14F-4D97-AF65-F5344CB8AC3E}">
        <p14:creationId xmlns:p14="http://schemas.microsoft.com/office/powerpoint/2010/main" val="330370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5A42-DB04-0C47-AB39-127A871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can the dual-polarization radar variables tell us about the </a:t>
            </a:r>
            <a:r>
              <a:rPr lang="en-US" sz="36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cooling rate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within the melting layer?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092B4-6766-D44D-BC7C-F742EB81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4D061-316F-E048-9ECF-98B5E6F7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805BB-F001-E943-A892-95EB7A458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72" y="1915035"/>
            <a:ext cx="6980528" cy="20299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A8620-DCC2-E647-BF05-5F2E0E621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72" y="4090790"/>
            <a:ext cx="6980528" cy="20412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405D6F-902D-3A4D-8CE5-20B4153E168D}"/>
              </a:ext>
            </a:extLst>
          </p:cNvPr>
          <p:cNvSpPr txBox="1"/>
          <p:nvPr/>
        </p:nvSpPr>
        <p:spPr>
          <a:xfrm>
            <a:off x="632390" y="1837346"/>
            <a:ext cx="37408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Cooling/moistening due to melting/sublimation/evaporation can alter the local environment: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Change the precipitation type at the surface (e.g., </a:t>
            </a:r>
            <a:r>
              <a:rPr lang="en-US" dirty="0">
                <a:solidFill>
                  <a:srgbClr val="FFC5C2"/>
                </a:solidFill>
                <a:latin typeface="PT Sans" panose="020B0503020203020204" pitchFamily="34" charset="77"/>
              </a:rPr>
              <a:t>Kain et al. 2000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Turbulence and gravity waves (e.g., </a:t>
            </a:r>
            <a:r>
              <a:rPr lang="en-US" dirty="0">
                <a:solidFill>
                  <a:srgbClr val="FFC5C2"/>
                </a:solidFill>
                <a:latin typeface="PT Sans" panose="020B0503020203020204" pitchFamily="34" charset="77"/>
              </a:rPr>
              <a:t>Szeto et al. 1998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Wind perturbations (e.g., </a:t>
            </a:r>
            <a:r>
              <a:rPr lang="en-US" dirty="0">
                <a:solidFill>
                  <a:srgbClr val="FFC5C2"/>
                </a:solidFill>
                <a:latin typeface="PT Sans" panose="020B0503020203020204" pitchFamily="34" charset="77"/>
              </a:rPr>
              <a:t>Stewart et al. 1984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PT Sans" panose="020B0503020203020204" pitchFamily="34" charset="77"/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Simulated 54,000 combinations of various lapse rates, humidity profiles, PSDs, and radar wavelengths</a:t>
            </a:r>
          </a:p>
          <a:p>
            <a:endParaRPr lang="en-US" dirty="0"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7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09DA-5016-E141-A644-2C670A53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69493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Nowcasting of sublimating snow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C00FF-54FB-2A4F-9C1E-A0E05FF2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AE827-7B83-1E4F-9467-B35A584B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4EDEF70-E6C3-C443-A945-E4F862798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4954" y="163879"/>
            <a:ext cx="5629518" cy="6192471"/>
          </a:xfrm>
          <a:ln w="19050"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6AFD90-C5C9-6747-9E9B-00B3685044F9}"/>
              </a:ext>
            </a:extLst>
          </p:cNvPr>
          <p:cNvSpPr txBox="1">
            <a:spLocks/>
          </p:cNvSpPr>
          <p:nvPr/>
        </p:nvSpPr>
        <p:spPr>
          <a:xfrm>
            <a:off x="564735" y="1795632"/>
            <a:ext cx="50790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Twelve cases chosen that had operational significance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Antecedent dry layer often 5-6 km deep with </a:t>
            </a:r>
            <a:r>
              <a:rPr 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RH</a:t>
            </a:r>
            <a:r>
              <a:rPr lang="en-US" sz="2400" baseline="-25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i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below 10% at times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As snow falls, reflectivity gradually descends toward the surface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ADB49-9C5E-0B4E-A216-E7F3C69EEB9B}"/>
              </a:ext>
            </a:extLst>
          </p:cNvPr>
          <p:cNvSpPr txBox="1"/>
          <p:nvPr/>
        </p:nvSpPr>
        <p:spPr>
          <a:xfrm>
            <a:off x="1145931" y="5710019"/>
            <a:ext cx="495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Reflectivity range-defined quasi-vertical profiles and RAP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RH</a:t>
            </a:r>
            <a:r>
              <a:rPr lang="en-US" baseline="-25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i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 for each of the twelve cases:</a:t>
            </a:r>
          </a:p>
        </p:txBody>
      </p:sp>
    </p:spTree>
    <p:extLst>
      <p:ext uri="{BB962C8B-B14F-4D97-AF65-F5344CB8AC3E}">
        <p14:creationId xmlns:p14="http://schemas.microsoft.com/office/powerpoint/2010/main" val="10463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6D17-3D14-5349-9A15-F9A0C9C0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Nowcasting the start time of surface snowfall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CB790-740F-AF40-9C0D-998787A1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B5937-85EF-6E4F-A38C-0550507B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57033-701C-7D47-8628-41B520D4A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6069"/>
            <a:ext cx="5574145" cy="47902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7519B1-A0CF-C743-BD30-788D25047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440" y="1690688"/>
            <a:ext cx="4833359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Initialized model from RAP and polarimetric radar data following </a:t>
            </a:r>
            <a:r>
              <a:rPr lang="en-US" dirty="0" err="1">
                <a:solidFill>
                  <a:srgbClr val="FFC5C2"/>
                </a:solidFill>
              </a:rPr>
              <a:t>Ryzhkov</a:t>
            </a:r>
            <a:r>
              <a:rPr lang="en-US" dirty="0">
                <a:solidFill>
                  <a:srgbClr val="FFC5C2"/>
                </a:solidFill>
              </a:rPr>
              <a:t> and </a:t>
            </a:r>
            <a:r>
              <a:rPr lang="en-US" dirty="0" err="1">
                <a:solidFill>
                  <a:srgbClr val="FFC5C2"/>
                </a:solidFill>
              </a:rPr>
              <a:t>Zrnic</a:t>
            </a:r>
            <a:r>
              <a:rPr lang="en-US" dirty="0">
                <a:solidFill>
                  <a:srgbClr val="FFC5C2"/>
                </a:solidFill>
              </a:rPr>
              <a:t> (2018)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allowed environment to evolve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Results show generally good performance and are mostly unbiased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42% within 30 min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64% within 60 min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82% within 120 min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Lead time of 4-6+ hours</a:t>
            </a:r>
            <a:endParaRPr lang="en-US" dirty="0">
              <a:solidFill>
                <a:srgbClr val="FFC5C2"/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6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7D8F-4492-E848-86A9-C9DFA6A5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Implementation of aggregation + breakup in one-dimensional snow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4D297-D158-8F42-903B-AB965D601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25" y="1677749"/>
            <a:ext cx="4677760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Work done with </a:t>
            </a:r>
            <a:r>
              <a:rPr lang="en-US" sz="2000" dirty="0">
                <a:solidFill>
                  <a:srgbClr val="FFC3B8"/>
                </a:solidFill>
              </a:rPr>
              <a:t>Lee </a:t>
            </a:r>
            <a:r>
              <a:rPr lang="en-US" sz="2000" dirty="0" err="1">
                <a:solidFill>
                  <a:srgbClr val="FFC3B8"/>
                </a:solidFill>
              </a:rPr>
              <a:t>Dunnavan</a:t>
            </a:r>
            <a:r>
              <a:rPr lang="en-US" sz="2000" dirty="0">
                <a:solidFill>
                  <a:srgbClr val="FFC3B8"/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(OU-CIMMS) to study the sensitivity of the polarimetric signature of aggregation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Prior work (e.g., </a:t>
            </a:r>
            <a:r>
              <a:rPr lang="en-US" sz="2000" dirty="0">
                <a:solidFill>
                  <a:srgbClr val="FFC3B8"/>
                </a:solidFill>
              </a:rPr>
              <a:t>Kennedy and Rutledge 2011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has struggled to realistically simulate all variables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Used RAP model environment, retrieved ice PSDs (</a:t>
            </a:r>
            <a:r>
              <a:rPr lang="en-US" sz="2000" dirty="0" err="1">
                <a:solidFill>
                  <a:srgbClr val="FFC3B8"/>
                </a:solidFill>
              </a:rPr>
              <a:t>Ryzhkov</a:t>
            </a:r>
            <a:r>
              <a:rPr lang="en-US" sz="2000" dirty="0">
                <a:solidFill>
                  <a:srgbClr val="FFC3B8"/>
                </a:solidFill>
              </a:rPr>
              <a:t> and </a:t>
            </a:r>
            <a:r>
              <a:rPr lang="en-US" sz="2000" dirty="0" err="1">
                <a:solidFill>
                  <a:srgbClr val="FFC3B8"/>
                </a:solidFill>
              </a:rPr>
              <a:t>Zrnic</a:t>
            </a:r>
            <a:r>
              <a:rPr lang="en-US" sz="2000" dirty="0">
                <a:solidFill>
                  <a:srgbClr val="FFC3B8"/>
                </a:solidFill>
              </a:rPr>
              <a:t> 2019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from median profiles, and mass-weighted 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fallspeeds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to simulate profile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A61CD-8BD7-014E-BEE2-9711DC7AD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jacob.carlin@noaa.gov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A5057-E7E4-9246-9D30-4265B19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203E7-0926-D04D-8EBF-DAF4E6785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912" y="1690688"/>
            <a:ext cx="3509954" cy="4351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3A6EC9F1-CB1F-9944-997A-E743F5C418C1}"/>
              </a:ext>
            </a:extLst>
          </p:cNvPr>
          <p:cNvSpPr/>
          <p:nvPr/>
        </p:nvSpPr>
        <p:spPr>
          <a:xfrm>
            <a:off x="8998721" y="3866357"/>
            <a:ext cx="598206" cy="30399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65C25-95CA-A641-8F04-4074DB9F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782" y="1653851"/>
            <a:ext cx="1784066" cy="43881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B9710-666E-4E4F-9401-5AF4AFBA0E97}"/>
              </a:ext>
            </a:extLst>
          </p:cNvPr>
          <p:cNvSpPr txBox="1"/>
          <p:nvPr/>
        </p:nvSpPr>
        <p:spPr>
          <a:xfrm>
            <a:off x="5240912" y="6048573"/>
            <a:ext cx="3509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QVP of KDIX 08 Dec 2013 snowstorm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2B447-4C8F-8746-B834-B6BED1776933}"/>
              </a:ext>
            </a:extLst>
          </p:cNvPr>
          <p:cNvSpPr txBox="1"/>
          <p:nvPr/>
        </p:nvSpPr>
        <p:spPr>
          <a:xfrm>
            <a:off x="621783" y="5369361"/>
            <a:ext cx="4495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PT Sans" panose="020B0503020203020204" pitchFamily="34" charset="77"/>
              </a:rPr>
              <a:t>For more information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:</a:t>
            </a:r>
          </a:p>
          <a:p>
            <a:r>
              <a:rPr lang="en-US" sz="1400" dirty="0" err="1">
                <a:solidFill>
                  <a:srgbClr val="FFC5C2"/>
                </a:solidFill>
                <a:latin typeface="PT Sans" panose="020B0503020203020204" pitchFamily="34" charset="77"/>
              </a:rPr>
              <a:t>Dunnavan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, E. L., J. T. Carlin, P. </a:t>
            </a:r>
            <a:r>
              <a:rPr lang="en-US" sz="1400" dirty="0" err="1">
                <a:solidFill>
                  <a:srgbClr val="FFC5C2"/>
                </a:solidFill>
                <a:latin typeface="PT Sans" panose="020B0503020203020204" pitchFamily="34" charset="77"/>
              </a:rPr>
              <a:t>Bukočić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, and A. V. </a:t>
            </a:r>
            <a:r>
              <a:rPr lang="en-US" sz="1400" dirty="0" err="1">
                <a:solidFill>
                  <a:srgbClr val="FFC5C2"/>
                </a:solidFill>
                <a:latin typeface="PT Sans" panose="020B0503020203020204" pitchFamily="34" charset="77"/>
              </a:rPr>
              <a:t>Ryzhkov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, 2021: The Evolution of Dual-Polarization Radar Signatures Due to Ice Particle Aggregation and Breakup. </a:t>
            </a:r>
            <a:r>
              <a:rPr lang="en-US" sz="1400" b="1" dirty="0">
                <a:solidFill>
                  <a:srgbClr val="FFC5C2"/>
                </a:solidFill>
                <a:latin typeface="PT Sans" panose="020B0503020203020204" pitchFamily="34" charset="77"/>
              </a:rPr>
              <a:t>In preparation</a:t>
            </a:r>
            <a:r>
              <a:rPr lang="en-US" sz="1400" dirty="0">
                <a:solidFill>
                  <a:srgbClr val="FFC5C2"/>
                </a:solidFill>
                <a:latin typeface="PT Sans" panose="020B0503020203020204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6741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3786F-D530-D343-87D6-182EE5EDE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jacob.carlin@noaa.gov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F39CD-F194-EE40-AB0C-03802DC3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F02F-1344-CC4E-9A7C-660E40C6F04D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722D3-E9D6-F94F-9413-7A06489B8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0063"/>
            <a:ext cx="6056936" cy="27629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D2145-4F62-5C44-A5FB-CFE4C43B3A55}"/>
              </a:ext>
            </a:extLst>
          </p:cNvPr>
          <p:cNvSpPr txBox="1"/>
          <p:nvPr/>
        </p:nvSpPr>
        <p:spPr>
          <a:xfrm>
            <a:off x="838200" y="4184440"/>
            <a:ext cx="167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T Sans" panose="020B0503020203020204" pitchFamily="34" charset="77"/>
              </a:rPr>
              <a:t>Red = simulation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A151EE-3F56-5C47-8345-2F177BFD0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Implementation of aggregation + breakup in one-dimensional snow model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373382-FE5A-404A-BADE-8C27DE75B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033" y="1760062"/>
            <a:ext cx="4677760" cy="4596287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Polarimetric profiles are able to be simulated realistically</a:t>
            </a:r>
          </a:p>
          <a:p>
            <a:pPr lvl="1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“Stagnation” point in profiles due to balance between aggregation and collisional breakup</a:t>
            </a:r>
          </a:p>
          <a:p>
            <a:pPr lvl="1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Neither deposition/sublimation or aggregation alone can explain observed profiles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Resultant polarimetric profiles very sensitive to initial PSD!</a:t>
            </a:r>
          </a:p>
          <a:p>
            <a:pPr lvl="1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For broader distributions (larger mu), vapor deposition and sublimation play lesser roles in determining profile</a:t>
            </a:r>
          </a:p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Currently:</a:t>
            </a:r>
          </a:p>
          <a:p>
            <a:pPr lvl="1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Implementing into existing snow model code for linkage with melting layer, rain evaporation, etc.</a:t>
            </a:r>
          </a:p>
          <a:p>
            <a:pPr lvl="1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Testing sensitivity to parameters (efficiencies, </a:t>
            </a:r>
            <a:r>
              <a:rPr lang="en-US" sz="16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etc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72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</TotalTime>
  <Words>1622</Words>
  <Application>Microsoft Macintosh PowerPoint</Application>
  <PresentationFormat>Widescreen</PresentationFormat>
  <Paragraphs>183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 Math</vt:lpstr>
      <vt:lpstr>Courier New</vt:lpstr>
      <vt:lpstr>Gill Sans MT</vt:lpstr>
      <vt:lpstr>PT Sans</vt:lpstr>
      <vt:lpstr>Office Theme</vt:lpstr>
      <vt:lpstr>PowerPoint Presentation</vt:lpstr>
      <vt:lpstr>What are forward polarimetric radar operators?</vt:lpstr>
      <vt:lpstr>PowerPoint Presentation</vt:lpstr>
      <vt:lpstr>One-Dimensional Snow Model</vt:lpstr>
      <vt:lpstr>What can the dual-polarization radar variables tell us about the cooling rate within the melting layer?</vt:lpstr>
      <vt:lpstr>Nowcasting of sublimating snow</vt:lpstr>
      <vt:lpstr>Nowcasting the start time of surface snowfall</vt:lpstr>
      <vt:lpstr>Implementation of aggregation + breakup in one-dimensional snow model</vt:lpstr>
      <vt:lpstr>Implementation of aggregation + breakup in one-dimensional snow model</vt:lpstr>
      <vt:lpstr>One-Dimensional Hail Model</vt:lpstr>
      <vt:lpstr>Nowcasting hailswaths</vt:lpstr>
      <vt:lpstr>Nowcasting hailswaths</vt:lpstr>
      <vt:lpstr>Nowcasting downbursts</vt:lpstr>
      <vt:lpstr>Nowcasting downbursts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102</cp:revision>
  <dcterms:created xsi:type="dcterms:W3CDTF">2020-10-02T14:30:54Z</dcterms:created>
  <dcterms:modified xsi:type="dcterms:W3CDTF">2020-10-06T12:47:42Z</dcterms:modified>
</cp:coreProperties>
</file>