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7" r:id="rId13"/>
    <p:sldId id="268" r:id="rId14"/>
    <p:sldId id="273" r:id="rId15"/>
    <p:sldId id="276" r:id="rId16"/>
    <p:sldId id="272" r:id="rId17"/>
    <p:sldId id="274" r:id="rId18"/>
    <p:sldId id="279" r:id="rId19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735632E-71E6-4138-8A32-6A7954E8E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595462-F843-4A54-A4B8-F99EF4ABBFFC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57184F-0E24-40EF-8A47-2ADCBEDF9BB4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38342F-2E2B-4226-A1F2-ED714297FC1D}" type="slidenum">
              <a:rPr lang="en-US"/>
              <a:pPr/>
              <a:t>11</a:t>
            </a:fld>
            <a:endParaRPr lang="en-US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38342F-2E2B-4226-A1F2-ED714297FC1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88F184C-5F6D-4992-BB7B-2A725D34D917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88F184C-5F6D-4992-BB7B-2A725D34D917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D6F9033-A358-4F21-AD23-A09D7BF2196C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6376C2-159D-4369-9275-933B8D8D2A38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2A85558-CFEA-4E5A-8132-5B4AAA86A0CF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CD94429-CA63-4721-9A0D-41A7223A9AF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7FAC39-1205-490A-8C51-4C0FCA62F826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3239B5-1D3B-4ED7-80F0-9CBB84FB878F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E2E722-52B8-4D60-BB14-3306E442B20C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F0A5EB-D8B8-4A91-AC44-61A6049DD389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3E47-F47D-454D-95A7-83089E44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A7E1-17A8-4DD5-BC31-D3FCA3842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67F2-DF1A-45E4-B2E0-355CEB59D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57A4-932F-444B-A27E-922A51699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6DC1-4C2A-4F29-8FE4-24323B5B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FA80F-60E7-49BB-9A12-5CA519F6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1F81-14F9-43BE-9F77-5775E2BB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8528-A07D-49F0-B58C-DB235574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4206-3D86-4F15-88C8-09A16A79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8097-617D-41D6-882D-520241FE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3BA5-F99F-4D6F-B871-76E983FF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209A-3296-4689-8E7A-995448C5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636B-50A6-4488-8ED0-77720270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8AFF-F5EF-4750-859D-FB0B43C01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BBAE-18EE-47F9-931A-3BE55890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22B1-C01B-40AF-A88F-F14050D63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0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0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37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95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5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07CA-47D7-4D67-B2B4-05B09009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9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1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2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D545-8C13-4C60-B99F-F844599E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4CE0-62E4-442E-9DBE-0D1806A8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64BB-0203-46FB-87E1-F7ABAA2A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5060-94F2-4D7C-AB3E-996F2E8C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96D-8FB7-4405-8F92-4DB1F32E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39D3-E917-4E58-97A1-373BF45D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6ABEE5B-9049-4E32-8A25-BA431418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8/20/19</a:t>
            </a:r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EEA68BE-CA51-4CC7-8F45-6FBC1755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8/20/19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FA8E97-0B36-4BC0-80D1-BDC3FF7BD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27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metsoc.org/doi/abs/10.1175/JAMC-D-19-0140.1" TargetMode="External"/><Relationship Id="rId3" Type="http://schemas.openxmlformats.org/officeDocument/2006/relationships/hyperlink" Target="https://journals.ametsoc.org/doi/abs/10.1175/WAF-D-17-0054.1" TargetMode="External"/><Relationship Id="rId7" Type="http://schemas.openxmlformats.org/officeDocument/2006/relationships/hyperlink" Target="https://doi.org/10.1175/JAMC-D-17-0090.1" TargetMode="External"/><Relationship Id="rId2" Type="http://schemas.openxmlformats.org/officeDocument/2006/relationships/hyperlink" Target="http://dx.doi.org/10.1175/1520-0450(1998)037%3c0125:PMFIWC%3e2.0.CO;2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journals.ametsoc.org/doi/abs/10.1175/JAMC-D-17-0090.1" TargetMode="External"/><Relationship Id="rId5" Type="http://schemas.openxmlformats.org/officeDocument/2006/relationships/hyperlink" Target="https://projects.knmi.nl/erad2018/ERAD2018_extended_abstract_040.pdf" TargetMode="External"/><Relationship Id="rId4" Type="http://schemas.openxmlformats.org/officeDocument/2006/relationships/hyperlink" Target="https://doi.org/10.1175/WAF-D-17-0054.1" TargetMode="External"/><Relationship Id="rId9" Type="http://schemas.openxmlformats.org/officeDocument/2006/relationships/hyperlink" Target="https://doi.org/10.1175/JAMC-D-19-0140.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21097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 smtClean="0"/>
              <a:t>Polarimetric radar QPE in aggregated snow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819400"/>
            <a:ext cx="6400800" cy="128587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600" dirty="0" smtClean="0"/>
              <a:t>Petar </a:t>
            </a:r>
            <a:r>
              <a:rPr lang="en-US" sz="3600" dirty="0" smtClean="0"/>
              <a:t>Bukov</a:t>
            </a:r>
            <a:r>
              <a:rPr lang="en-US" sz="3600" dirty="0" smtClean="0">
                <a:ea typeface="DejaVu Sans" charset="0"/>
                <a:cs typeface="DejaVu Sans" charset="0"/>
              </a:rPr>
              <a:t>č</a:t>
            </a:r>
            <a:r>
              <a:rPr lang="en-US" sz="3600" dirty="0" smtClean="0"/>
              <a:t>i</a:t>
            </a:r>
            <a:r>
              <a:rPr lang="en-US" sz="3600" dirty="0" smtClean="0">
                <a:ea typeface="DejaVu Sans" charset="0"/>
                <a:cs typeface="DejaVu Sans" charset="0"/>
              </a:rPr>
              <a:t>ć</a:t>
            </a:r>
            <a:r>
              <a:rPr lang="en-US" sz="3600" baseline="30000" dirty="0" smtClean="0">
                <a:ea typeface="DejaVu Sans" charset="0"/>
                <a:cs typeface="DejaVu Sans" charset="0"/>
              </a:rPr>
              <a:t>1,2*</a:t>
            </a:r>
            <a:r>
              <a:rPr lang="en-US" sz="3600" dirty="0" smtClean="0"/>
              <a:t>, </a:t>
            </a:r>
            <a:r>
              <a:rPr lang="en-US" sz="3600" dirty="0" smtClean="0"/>
              <a:t>Alexander </a:t>
            </a:r>
            <a:r>
              <a:rPr lang="en-US" sz="3600" dirty="0" smtClean="0"/>
              <a:t>Ryzhkov</a:t>
            </a:r>
            <a:r>
              <a:rPr lang="en-US" sz="3600" baseline="30000" dirty="0" smtClean="0"/>
              <a:t>1,2</a:t>
            </a:r>
            <a:r>
              <a:rPr lang="en-US" sz="3600" dirty="0" smtClean="0"/>
              <a:t>, </a:t>
            </a:r>
            <a:r>
              <a:rPr lang="en-US" sz="3600" dirty="0" smtClean="0"/>
              <a:t>and </a:t>
            </a:r>
            <a:r>
              <a:rPr lang="en-US" sz="3600" dirty="0" err="1" smtClean="0"/>
              <a:t>Dušan</a:t>
            </a:r>
            <a:r>
              <a:rPr lang="en-US" sz="3600" dirty="0" smtClean="0"/>
              <a:t> Zrni</a:t>
            </a:r>
            <a:r>
              <a:rPr lang="en-US" sz="3600" dirty="0" smtClean="0">
                <a:ea typeface="DejaVu Sans" charset="0"/>
                <a:cs typeface="DejaVu Sans" charset="0"/>
              </a:rPr>
              <a:t>ć</a:t>
            </a:r>
            <a:r>
              <a:rPr lang="en-US" sz="3600" baseline="30000" dirty="0" smtClean="0">
                <a:ea typeface="DejaVu Sans" charset="0"/>
                <a:cs typeface="DejaVu Sans" charset="0"/>
              </a:rPr>
              <a:t>2</a:t>
            </a:r>
            <a:endParaRPr lang="en-US" sz="3600" dirty="0" smtClean="0">
              <a:ea typeface="DejaVu Sans" charset="0"/>
              <a:cs typeface="DejaVu Sans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400" y="5410200"/>
            <a:ext cx="8077200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RealPEP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2020 Online Conference – Precipitation and Flash Flood Prediction from Minutes to Days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5 October 2020, Germany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988" y="4038600"/>
            <a:ext cx="7315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University of Oklahoma – CIMMS</a:t>
            </a:r>
            <a:r>
              <a:rPr lang="en-US" baseline="30000" dirty="0" smtClean="0"/>
              <a:t>1</a:t>
            </a:r>
            <a:r>
              <a:rPr lang="en-US" dirty="0" smtClean="0"/>
              <a:t>, and NSSL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5937250" cy="530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371600" y="228600"/>
            <a:ext cx="6019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KGJX 2.4° PPI, orographic, 2013-01-28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371600" y="228600"/>
            <a:ext cx="60198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Snowfall rates and accumulations from 2.4° PPI, KGJX, 2013-01-28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8600" y="5562600"/>
            <a:ext cx="87630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Z) – moderately close to the gauge measurement; most realistic peaks in S</a:t>
            </a:r>
          </a:p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Zdp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) – moderately close to the gauge measurement, slightly worse than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Z)  </a:t>
            </a:r>
          </a:p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 S(Z) – heavily underestimates S, maximum &lt; 2.1 mm/h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" y="1571470"/>
            <a:ext cx="8797797" cy="37625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219200" y="228600"/>
            <a:ext cx="6781800" cy="952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charset="0"/>
              </a:rPr>
              <a:t>Snowfall rates and accumulations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</a:rPr>
              <a:t>adjusted for b/a and </a:t>
            </a:r>
            <a:r>
              <a:rPr lang="el-GR" sz="2800" b="1" dirty="0" smtClean="0">
                <a:solidFill>
                  <a:srgbClr val="000000"/>
                </a:solidFill>
                <a:latin typeface="Calibri" charset="0"/>
              </a:rPr>
              <a:t>σ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</a:rPr>
              <a:t>, 2.4</a:t>
            </a:r>
            <a:r>
              <a:rPr lang="en-US" sz="2800" b="1" dirty="0">
                <a:solidFill>
                  <a:srgbClr val="000000"/>
                </a:solidFill>
                <a:latin typeface="Calibri" charset="0"/>
              </a:rPr>
              <a:t>° PPI, KGJX, 2013-01-28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400800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S(KDP, Z) tunable – much better comparison with gauge for “optimal” b/a and </a:t>
            </a:r>
            <a:r>
              <a:rPr lang="el-GR" dirty="0" smtClean="0">
                <a:latin typeface="+mn-lt"/>
              </a:rPr>
              <a:t>σ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253"/>
            <a:ext cx="6220874" cy="51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7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752600" y="228600"/>
            <a:ext cx="5486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Calibri" charset="0"/>
              </a:rPr>
              <a:t>Conclusions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23455" y="1034618"/>
            <a:ext cx="8001000" cy="52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Variability of the S(Z) relations is prohibitively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large</a:t>
            </a: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S(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, Z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derived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from OK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2DVD snow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measurements using wide range of b/a from 0.5 to 0.8, and </a:t>
            </a:r>
            <a:r>
              <a:rPr lang="el-GR" sz="2400" dirty="0" smtClean="0">
                <a:solidFill>
                  <a:srgbClr val="000000"/>
                </a:solidFill>
                <a:latin typeface="Calibri" charset="0"/>
              </a:rPr>
              <a:t>σ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form 0 to 40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deg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, Z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relation’s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multiplier dependent on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particle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shape, and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orientation – change in density is partially accounted for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, Z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) relation’s exponents are almost invariant to particle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shape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orientation</a:t>
            </a: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S(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Zdr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 relation almost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invariant to particle shape and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orientation but vulnerable to error measurements of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and ZDR (+ ZDR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miscalibration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25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752600" y="381000"/>
            <a:ext cx="5486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Calibri" charset="0"/>
              </a:rPr>
              <a:t>Conclusions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09600" y="1676400"/>
            <a:ext cx="8001000" cy="3784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Aggressive spatial averaging is required to obtain robust estimates of polarimetric variables in snow at S band – polarimetric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algorithms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depends on reliable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, Z, and ZDR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285750" lvl="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Polarimetric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relations for snowfall estimation are tested for several moderate/heavy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snow events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– show good potential  for improvement in radar snow QPE </a:t>
            </a: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Further optimization and testing of polarimetric algorithms for snow QPE is needed to mitigate the existing deficiencies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/>
              <a:t>15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1534" y="1752600"/>
            <a:ext cx="23245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Thank you!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Questions?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221125"/>
            <a:ext cx="5135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etar.bukovcic@noaa.gov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4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8E97-0B36-4BC0-80D1-BDC3FF7BDE3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/>
              <a:t>16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385" y="311114"/>
            <a:ext cx="4572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References</a:t>
            </a:r>
            <a:endParaRPr lang="en-US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872" y="990600"/>
            <a:ext cx="7315200" cy="5287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Vivekanandan</a:t>
            </a:r>
            <a:r>
              <a:rPr lang="en-US" sz="1100" dirty="0"/>
              <a:t>, J., V. N. Bringi, M. Hagen, and P. </a:t>
            </a:r>
            <a:r>
              <a:rPr lang="en-US" sz="1100" dirty="0" err="1"/>
              <a:t>Meischner</a:t>
            </a:r>
            <a:r>
              <a:rPr lang="en-US" sz="1100" dirty="0"/>
              <a:t>, 1994: Polarimetric radar studies of atmospheric ice particles. </a:t>
            </a:r>
            <a:r>
              <a:rPr lang="en-US" sz="1100" i="1" dirty="0"/>
              <a:t>IEEE Trans. </a:t>
            </a:r>
            <a:r>
              <a:rPr lang="en-US" sz="1100" i="1" dirty="0" err="1"/>
              <a:t>Geosci</a:t>
            </a:r>
            <a:r>
              <a:rPr lang="en-US" sz="1100" i="1" dirty="0"/>
              <a:t>. Remote Sens.</a:t>
            </a:r>
            <a:r>
              <a:rPr lang="en-US" sz="1100" dirty="0"/>
              <a:t>, </a:t>
            </a:r>
            <a:r>
              <a:rPr lang="en-US" sz="1100" b="1" dirty="0"/>
              <a:t>32</a:t>
            </a:r>
            <a:r>
              <a:rPr lang="en-US" sz="1100" dirty="0"/>
              <a:t>, 1–10.</a:t>
            </a:r>
          </a:p>
          <a:p>
            <a:endParaRPr lang="en-US" sz="1100" dirty="0" smtClean="0"/>
          </a:p>
          <a:p>
            <a:r>
              <a:rPr lang="en-US" sz="1100" dirty="0"/>
              <a:t>Ryzhkov, A. V., D. S. </a:t>
            </a:r>
            <a:r>
              <a:rPr lang="en-US" sz="1100" dirty="0" err="1"/>
              <a:t>Zrnic</a:t>
            </a:r>
            <a:r>
              <a:rPr lang="en-US" sz="1100" dirty="0"/>
              <a:t>, and B. A. Gordon, 1998: Polarimetric Method for Ice Water Content Determination. </a:t>
            </a:r>
            <a:r>
              <a:rPr lang="en-US" sz="1100" i="1" dirty="0"/>
              <a:t>J. Appl. Meteor.</a:t>
            </a:r>
            <a:r>
              <a:rPr lang="en-US" sz="1100" dirty="0"/>
              <a:t>, </a:t>
            </a:r>
            <a:r>
              <a:rPr lang="en-US" sz="1100" b="1" dirty="0"/>
              <a:t>37</a:t>
            </a:r>
            <a:r>
              <a:rPr lang="en-US" sz="1100" dirty="0"/>
              <a:t>, 125–134. </a:t>
            </a:r>
            <a:r>
              <a:rPr lang="en-US" sz="1100" dirty="0" err="1"/>
              <a:t>doi</a:t>
            </a:r>
            <a:r>
              <a:rPr lang="en-US" sz="1100" dirty="0"/>
              <a:t>: </a:t>
            </a:r>
            <a:r>
              <a:rPr lang="en-US" sz="1100" u="sng" dirty="0">
                <a:hlinkClick r:id="rId2"/>
              </a:rPr>
              <a:t>http://</a:t>
            </a:r>
            <a:r>
              <a:rPr lang="en-US" sz="1100" u="sng" dirty="0" smtClean="0">
                <a:hlinkClick r:id="rId2"/>
              </a:rPr>
              <a:t>dx.doi.org/10.1175/1520-0450(1998)037&lt;0125:PMFIWC&gt;2.0.CO;2</a:t>
            </a:r>
            <a:endParaRPr lang="en-US" sz="1100" u="sng" dirty="0" smtClean="0"/>
          </a:p>
          <a:p>
            <a:endParaRPr lang="en-US" sz="1100" dirty="0" smtClean="0"/>
          </a:p>
          <a:p>
            <a:r>
              <a:rPr lang="en-US" sz="1100" dirty="0"/>
              <a:t>Ryzhkov, A., P. Zhang, H. Reeves, M. Kumjian, T. </a:t>
            </a:r>
            <a:r>
              <a:rPr lang="en-US" sz="1100" dirty="0" err="1"/>
              <a:t>Tschallener</a:t>
            </a:r>
            <a:r>
              <a:rPr lang="en-US" sz="1100" dirty="0"/>
              <a:t>, S. </a:t>
            </a:r>
            <a:r>
              <a:rPr lang="en-US" sz="1100" dirty="0" err="1"/>
              <a:t>Troemel</a:t>
            </a:r>
            <a:r>
              <a:rPr lang="en-US" sz="1100" dirty="0"/>
              <a:t>, and C. Simmer, 2016: Quasi-Vertical Profiles - A New Way to Look at Polarimetric Radar Data. </a:t>
            </a:r>
            <a:r>
              <a:rPr lang="en-US" sz="1100" i="1" dirty="0"/>
              <a:t>J. Atmos. Oceanic Technol.</a:t>
            </a:r>
            <a:r>
              <a:rPr lang="en-US" sz="1100" dirty="0"/>
              <a:t>, </a:t>
            </a:r>
            <a:r>
              <a:rPr lang="en-US" sz="1100" b="1" dirty="0"/>
              <a:t>33</a:t>
            </a:r>
            <a:r>
              <a:rPr lang="en-US" sz="1100" dirty="0"/>
              <a:t>, 551-562, doi:10.1175/JTECH-D-15-0020.1</a:t>
            </a:r>
          </a:p>
          <a:p>
            <a:endParaRPr lang="en-US" sz="1100" dirty="0"/>
          </a:p>
          <a:p>
            <a:r>
              <a:rPr lang="en-US" sz="1100" dirty="0"/>
              <a:t>Nguyen, C. M., </a:t>
            </a:r>
            <a:r>
              <a:rPr lang="en-US" sz="1100" dirty="0" err="1"/>
              <a:t>Wolde</a:t>
            </a:r>
            <a:r>
              <a:rPr lang="en-US" sz="1100" dirty="0"/>
              <a:t>, M., </a:t>
            </a:r>
            <a:r>
              <a:rPr lang="en-US" sz="1100" dirty="0" err="1"/>
              <a:t>Baibakov</a:t>
            </a:r>
            <a:r>
              <a:rPr lang="en-US" sz="1100" dirty="0"/>
              <a:t>, K., and </a:t>
            </a:r>
            <a:r>
              <a:rPr lang="en-US" sz="1100" dirty="0" err="1"/>
              <a:t>Korolev</a:t>
            </a:r>
            <a:r>
              <a:rPr lang="en-US" sz="1100" dirty="0"/>
              <a:t>, A., 2017: Determination and estimation of high ice water content using X-band and W-band dual-polarization airborne radar data. In </a:t>
            </a:r>
            <a:r>
              <a:rPr lang="en-US" sz="1100" i="1" dirty="0"/>
              <a:t>38</a:t>
            </a:r>
            <a:r>
              <a:rPr lang="en-US" sz="1100" i="1" baseline="30000" dirty="0"/>
              <a:t>th</a:t>
            </a:r>
            <a:r>
              <a:rPr lang="en-US" sz="1100" i="1" dirty="0"/>
              <a:t> Conference on Radar Meteorology</a:t>
            </a:r>
            <a:r>
              <a:rPr lang="en-US" sz="1100" dirty="0"/>
              <a:t>, Chicago, IL (p. 89). American Meteorological Society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/>
              <a:t>Tobin, D.M. and M.R. Kumjian, 2017: </a:t>
            </a:r>
            <a:r>
              <a:rPr lang="en-US" sz="1100" u="sng" dirty="0">
                <a:hlinkClick r:id="rId3"/>
              </a:rPr>
              <a:t>Polarimetric Radar and Surface-Based Precipitation-Type Observations of Ice Pellet to Freezing Rain Transitions.</a:t>
            </a:r>
            <a:r>
              <a:rPr lang="en-US" sz="1100" dirty="0"/>
              <a:t> </a:t>
            </a:r>
            <a:r>
              <a:rPr lang="en-US" sz="1100" i="1" dirty="0" err="1"/>
              <a:t>Wea</a:t>
            </a:r>
            <a:r>
              <a:rPr lang="en-US" sz="1100" i="1" dirty="0"/>
              <a:t>. Forecasting,</a:t>
            </a:r>
            <a:r>
              <a:rPr lang="en-US" sz="1100" dirty="0"/>
              <a:t> </a:t>
            </a:r>
            <a:r>
              <a:rPr lang="en-US" sz="1100" b="1" dirty="0"/>
              <a:t>32</a:t>
            </a:r>
            <a:r>
              <a:rPr lang="en-US" sz="1100" dirty="0"/>
              <a:t>, 2065–2082, </a:t>
            </a:r>
            <a:r>
              <a:rPr lang="en-US" sz="1100" u="sng" dirty="0">
                <a:hlinkClick r:id="rId4"/>
              </a:rPr>
              <a:t>https://doi.org/10.1175/WAF-D-17-0054.1</a:t>
            </a:r>
            <a:r>
              <a:rPr lang="en-US" sz="1100" dirty="0"/>
              <a:t>  </a:t>
            </a:r>
          </a:p>
          <a:p>
            <a:endParaRPr lang="en-US" sz="1100" dirty="0" smtClean="0"/>
          </a:p>
          <a:p>
            <a:r>
              <a:rPr lang="en-US" sz="1100" dirty="0"/>
              <a:t>Ryzhkov, A., Bukovčić, P., Murphy, A., Zhang, P., and </a:t>
            </a:r>
            <a:r>
              <a:rPr lang="en-US" sz="1100" dirty="0" err="1"/>
              <a:t>McFarquhar</a:t>
            </a:r>
            <a:r>
              <a:rPr lang="en-US" sz="1100" dirty="0"/>
              <a:t>, G., 2018: Ice microphysical retrievals using polarimetric radar data. In 10</a:t>
            </a:r>
            <a:r>
              <a:rPr lang="en-US" sz="1100" baseline="30000" dirty="0"/>
              <a:t>th</a:t>
            </a:r>
            <a:r>
              <a:rPr lang="en-US" sz="1100" dirty="0"/>
              <a:t> European Conference on Radar in Meteorology and Hydrology, 1–6 July, Netherlands, # 40, 2018. </a:t>
            </a:r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projects.knmi.nl/erad2018/ERAD2018_extended_abstract_040.pdf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/>
              <a:t>Bukovčić, P., A. Ryzhkov, D. </a:t>
            </a:r>
            <a:r>
              <a:rPr lang="en-US" sz="1100" dirty="0" err="1"/>
              <a:t>Zrnić</a:t>
            </a:r>
            <a:r>
              <a:rPr lang="en-US" sz="1100" dirty="0"/>
              <a:t>, and G. Zhang, 2018: </a:t>
            </a:r>
            <a:r>
              <a:rPr lang="en-US" sz="1100" u="sng" dirty="0">
                <a:hlinkClick r:id="rId6"/>
              </a:rPr>
              <a:t>Polarimetric Radar Relations for Quantification of Snow Based on Disdrometer Data.</a:t>
            </a:r>
            <a:r>
              <a:rPr lang="en-US" sz="1100" dirty="0"/>
              <a:t> </a:t>
            </a:r>
            <a:r>
              <a:rPr lang="en-US" sz="1100" i="1" dirty="0"/>
              <a:t>J. Appl. Meteor. </a:t>
            </a:r>
            <a:r>
              <a:rPr lang="en-US" sz="1100" i="1" dirty="0" err="1"/>
              <a:t>Climatol</a:t>
            </a:r>
            <a:r>
              <a:rPr lang="en-US" sz="1100" i="1" dirty="0"/>
              <a:t>., </a:t>
            </a:r>
            <a:r>
              <a:rPr lang="en-US" sz="1100" b="1" dirty="0"/>
              <a:t>57</a:t>
            </a:r>
            <a:r>
              <a:rPr lang="en-US" sz="1100" dirty="0"/>
              <a:t>, 103–120, </a:t>
            </a:r>
            <a:r>
              <a:rPr lang="en-US" sz="1100" u="sng" dirty="0">
                <a:hlinkClick r:id="rId7"/>
              </a:rPr>
              <a:t>https://doi.org/10.1175/JAMC-D-17-0090.1</a:t>
            </a:r>
            <a:r>
              <a:rPr lang="en-US" sz="1100" dirty="0"/>
              <a:t> 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dirty="0"/>
              <a:t>Nguyen, C. M., </a:t>
            </a:r>
            <a:r>
              <a:rPr lang="en-US" sz="1100" dirty="0" err="1"/>
              <a:t>Wolde</a:t>
            </a:r>
            <a:r>
              <a:rPr lang="en-US" sz="1100" dirty="0"/>
              <a:t>, M., and </a:t>
            </a:r>
            <a:r>
              <a:rPr lang="en-US" sz="1100" dirty="0" err="1"/>
              <a:t>Korolev</a:t>
            </a:r>
            <a:r>
              <a:rPr lang="en-US" sz="1100" dirty="0"/>
              <a:t>, A., 2019: Determination of Ice Water Content (IWC) in tropical convective clouds from X-band dual-polarization airborne radar. </a:t>
            </a:r>
            <a:r>
              <a:rPr lang="en-US" sz="1100" i="1" dirty="0"/>
              <a:t>Atmos. Meas. Tech.</a:t>
            </a:r>
            <a:r>
              <a:rPr lang="en-US" sz="1100" dirty="0"/>
              <a:t>, </a:t>
            </a:r>
            <a:r>
              <a:rPr lang="en-US" sz="1100" b="1" dirty="0"/>
              <a:t>12</a:t>
            </a:r>
            <a:r>
              <a:rPr lang="en-US" sz="1100" dirty="0"/>
              <a:t>, 5897 – 5911.</a:t>
            </a:r>
          </a:p>
          <a:p>
            <a:endParaRPr lang="en-US" sz="1100" dirty="0" smtClean="0"/>
          </a:p>
          <a:p>
            <a:r>
              <a:rPr lang="en-US" sz="1100" dirty="0"/>
              <a:t>Murphy, A., A. Ryzhkov, and P. Zhang, 2020: Columnar Vertical Profiles (CVP) methodology for validating polarimetric radar retrievals in ice using in situ aircraft measurements. </a:t>
            </a:r>
            <a:r>
              <a:rPr lang="en-US" sz="1100" i="1" dirty="0"/>
              <a:t>J. Atmos. Oceanic Tech</a:t>
            </a:r>
            <a:r>
              <a:rPr lang="en-US" sz="1100" dirty="0" smtClean="0"/>
              <a:t>., 37, 1623-1642, https://doi.org/10.1175/JTECH-D-20-0011.1.</a:t>
            </a:r>
          </a:p>
          <a:p>
            <a:endParaRPr lang="en-US" sz="1100" dirty="0" smtClean="0"/>
          </a:p>
          <a:p>
            <a:r>
              <a:rPr lang="en-US" sz="1100" dirty="0" smtClean="0"/>
              <a:t>Bukovčić</a:t>
            </a:r>
            <a:r>
              <a:rPr lang="en-US" sz="1100" dirty="0"/>
              <a:t>, P., A. Ryzhkov, and D. </a:t>
            </a:r>
            <a:r>
              <a:rPr lang="en-US" sz="1100" dirty="0" err="1"/>
              <a:t>Zrnić</a:t>
            </a:r>
            <a:r>
              <a:rPr lang="en-US" sz="1100" dirty="0"/>
              <a:t>, 2020: </a:t>
            </a:r>
            <a:r>
              <a:rPr lang="en-US" sz="1100" u="sng" dirty="0">
                <a:hlinkClick r:id="rId8"/>
              </a:rPr>
              <a:t>Polarimetric relations for snow estimation – radar verification.</a:t>
            </a:r>
            <a:r>
              <a:rPr lang="en-US" sz="1100" dirty="0"/>
              <a:t> </a:t>
            </a:r>
            <a:r>
              <a:rPr lang="en-US" sz="1100" i="1" dirty="0"/>
              <a:t>J. Appl. Meteor. </a:t>
            </a:r>
            <a:r>
              <a:rPr lang="en-US" sz="1100" i="1" dirty="0" err="1"/>
              <a:t>Climatol</a:t>
            </a:r>
            <a:r>
              <a:rPr lang="en-US" sz="1100" i="1" dirty="0"/>
              <a:t>.,</a:t>
            </a:r>
            <a:r>
              <a:rPr lang="en-US" sz="1100" dirty="0"/>
              <a:t> 202</a:t>
            </a:r>
            <a:r>
              <a:rPr lang="en-US" sz="1100" b="1" dirty="0"/>
              <a:t>0</a:t>
            </a:r>
            <a:r>
              <a:rPr lang="en-US" sz="1100" dirty="0"/>
              <a:t>, </a:t>
            </a:r>
            <a:r>
              <a:rPr lang="en-US" sz="1100" u="sng" dirty="0">
                <a:hlinkClick r:id="rId9"/>
              </a:rPr>
              <a:t>https://</a:t>
            </a:r>
            <a:r>
              <a:rPr lang="en-US" sz="1100" u="sng" dirty="0" smtClean="0">
                <a:hlinkClick r:id="rId9"/>
              </a:rPr>
              <a:t>doi.org/10.1175/JAMC-D-19-0140.1</a:t>
            </a:r>
            <a:endParaRPr lang="en-US" sz="1100" u="sng" dirty="0" smtClean="0"/>
          </a:p>
        </p:txBody>
      </p:sp>
    </p:spTree>
    <p:extLst>
      <p:ext uri="{BB962C8B-B14F-4D97-AF65-F5344CB8AC3E}">
        <p14:creationId xmlns:p14="http://schemas.microsoft.com/office/powerpoint/2010/main" val="363416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60020"/>
              </p:ext>
            </p:extLst>
          </p:nvPr>
        </p:nvGraphicFramePr>
        <p:xfrm>
          <a:off x="1228725" y="1295400"/>
          <a:ext cx="6623050" cy="4106863"/>
        </p:xfrm>
        <a:graphic>
          <a:graphicData uri="http://schemas.openxmlformats.org/drawingml/2006/table">
            <a:tbl>
              <a:tblPr/>
              <a:tblGrid>
                <a:gridCol w="3309938"/>
                <a:gridCol w="331311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Source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Z(S) relation for dry snow 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Gunn and Marshall (1958)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448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Sekhon and Srivastava (1970)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399 S^2.21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Ohtake and Hemni (1970)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(90 – 739) S^(1.5 – 1.7)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Puhakka (1975)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235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Koistinen et al. (2003)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400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Matrosov et al. (2009)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(100 – 130) S^(1.3 – 1.55)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Huang et al. (2010)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(106 – 305) S(^1.11 – 1.92)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Saltikoff et al. (2010)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100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Szyrmer and Zawadzki (2010)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494 S^1.44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Wolfe and Snider (2012)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110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Huang et al. (2015)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(130 – 209) S^(1.44 – 1.81)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Von Lerber et al. (2017)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(53 –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782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) S^(1.19  - 1.61)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Northeast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120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Great Lakes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180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North Plains / Upper Midwest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180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High Plains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130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Inter-mountain West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40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WSR-88D, Sierra Nevada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 PL UMing HK" charset="0"/>
                          <a:cs typeface="AR PL UMing HK" charset="0"/>
                        </a:rPr>
                        <a:t>Z = 222 S^2</a:t>
                      </a:r>
                    </a:p>
                  </a:txBody>
                  <a:tcPr marL="68400" marR="68400" marT="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7232" name="Rectangle 137"/>
          <p:cNvSpPr>
            <a:spLocks noChangeArrowheads="1"/>
          </p:cNvSpPr>
          <p:nvPr/>
        </p:nvSpPr>
        <p:spPr bwMode="auto">
          <a:xfrm>
            <a:off x="652463" y="457200"/>
            <a:ext cx="77724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Summary of Z(S) relations for dry snow listed in the literature and utilized by the WSR-88D network in the USA</a:t>
            </a:r>
          </a:p>
        </p:txBody>
      </p:sp>
      <p:sp>
        <p:nvSpPr>
          <p:cNvPr id="7233" name="Rectangle 138"/>
          <p:cNvSpPr>
            <a:spLocks noChangeArrowheads="1"/>
          </p:cNvSpPr>
          <p:nvPr/>
        </p:nvSpPr>
        <p:spPr bwMode="auto">
          <a:xfrm>
            <a:off x="392113" y="5638800"/>
            <a:ext cx="8294687" cy="9128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The variability of the multiplier in the power-law relations is an order of magnitude!</a:t>
            </a: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Very little progress has been made in radar measurements of snow during last decades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"/>
          <p:cNvSpPr>
            <a:spLocks noChangeArrowheads="1"/>
          </p:cNvSpPr>
          <p:nvPr/>
        </p:nvSpPr>
        <p:spPr bwMode="auto">
          <a:xfrm>
            <a:off x="2057400" y="304800"/>
            <a:ext cx="47244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Basic formulas</a:t>
            </a:r>
          </a:p>
        </p:txBody>
      </p:sp>
      <p:sp>
        <p:nvSpPr>
          <p:cNvPr id="1035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3825" y="2198688"/>
          <a:ext cx="44227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r:id="rId4" imgW="1800000" imgH="1800000" progId="Equation.DSMT4">
                  <p:embed/>
                </p:oleObj>
              </mc:Choice>
              <mc:Fallback>
                <p:oleObj r:id="rId4" imgW="1800000" imgH="1800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198688"/>
                        <a:ext cx="4422775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69888" y="3305175"/>
          <a:ext cx="33432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r:id="rId6" imgW="1800000" imgH="1800000" progId="Equation.DSMT4">
                  <p:embed/>
                </p:oleObj>
              </mc:Choice>
              <mc:Fallback>
                <p:oleObj r:id="rId6" imgW="1800000" imgH="1800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3305175"/>
                        <a:ext cx="33432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5786438" y="2230438"/>
          <a:ext cx="155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r:id="rId8" imgW="1800000" imgH="1800000" progId="Equation.DSMT4">
                  <p:embed/>
                </p:oleObj>
              </mc:Choice>
              <mc:Fallback>
                <p:oleObj r:id="rId8" imgW="1800000" imgH="180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230438"/>
                        <a:ext cx="15557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304800" y="1262063"/>
          <a:ext cx="292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r:id="rId10" imgW="1800000" imgH="1800000" progId="Equation.DSMT4">
                  <p:embed/>
                </p:oleObj>
              </mc:Choice>
              <mc:Fallback>
                <p:oleObj r:id="rId10" imgW="1800000" imgH="1800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62063"/>
                        <a:ext cx="2924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0" name="Object 11"/>
          <p:cNvGraphicFramePr>
            <a:graphicFrameLocks noChangeAspect="1"/>
          </p:cNvGraphicFramePr>
          <p:nvPr/>
        </p:nvGraphicFramePr>
        <p:xfrm>
          <a:off x="5573713" y="1308100"/>
          <a:ext cx="1981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r:id="rId12" imgW="1800000" imgH="1800000" progId="Equation.DSMT4">
                  <p:embed/>
                </p:oleObj>
              </mc:Choice>
              <mc:Fallback>
                <p:oleObj r:id="rId12" imgW="1800000" imgH="1800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308100"/>
                        <a:ext cx="19812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964734"/>
              </p:ext>
            </p:extLst>
          </p:nvPr>
        </p:nvGraphicFramePr>
        <p:xfrm>
          <a:off x="6019800" y="3324225"/>
          <a:ext cx="1143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14" imgW="596880" imgH="241200" progId="Equation.DSMT4">
                  <p:embed/>
                </p:oleObj>
              </mc:Choice>
              <mc:Fallback>
                <p:oleObj name="Equation" r:id="rId14" imgW="5968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4225"/>
                        <a:ext cx="1143000" cy="422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1370013" y="4144963"/>
          <a:ext cx="16383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r:id="rId16" imgW="1800000" imgH="1800000" progId="Equation.DSMT4">
                  <p:embed/>
                </p:oleObj>
              </mc:Choice>
              <mc:Fallback>
                <p:oleObj r:id="rId16" imgW="1800000" imgH="1800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144963"/>
                        <a:ext cx="16383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4"/>
          <p:cNvGraphicFramePr>
            <a:graphicFrameLocks noChangeAspect="1"/>
          </p:cNvGraphicFramePr>
          <p:nvPr/>
        </p:nvGraphicFramePr>
        <p:xfrm>
          <a:off x="1311275" y="4724400"/>
          <a:ext cx="19208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r:id="rId18" imgW="1800000" imgH="1800000" progId="Equation.DSMT4">
                  <p:embed/>
                </p:oleObj>
              </mc:Choice>
              <mc:Fallback>
                <p:oleObj r:id="rId18" imgW="1800000" imgH="1800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724400"/>
                        <a:ext cx="19208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648200" y="4144963"/>
            <a:ext cx="3524250" cy="271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358775" y="5410200"/>
            <a:ext cx="4060825" cy="11874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The multiplier in the S(Z) relation changes more than an order of magnitude because N0s varies 4 orders of magnitude</a:t>
            </a:r>
          </a:p>
        </p:txBody>
      </p:sp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4659313" y="3775075"/>
            <a:ext cx="3810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Analysis of snow disdrometer data</a:t>
            </a:r>
          </a:p>
        </p:txBody>
      </p: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609600" y="882650"/>
            <a:ext cx="26225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Ice water content</a:t>
            </a:r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1079500" y="1828800"/>
            <a:ext cx="1600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Snow rate </a:t>
            </a:r>
          </a:p>
        </p:txBody>
      </p:sp>
      <p:sp>
        <p:nvSpPr>
          <p:cNvPr id="1045" name="Rectangle 20"/>
          <p:cNvSpPr>
            <a:spLocks noChangeArrowheads="1"/>
          </p:cNvSpPr>
          <p:nvPr/>
        </p:nvSpPr>
        <p:spPr bwMode="auto">
          <a:xfrm>
            <a:off x="814388" y="2895600"/>
            <a:ext cx="22129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Radar reflectivity</a:t>
            </a:r>
          </a:p>
        </p:txBody>
      </p:sp>
      <p:sp>
        <p:nvSpPr>
          <p:cNvPr id="1046" name="Rectangle 21"/>
          <p:cNvSpPr>
            <a:spLocks noChangeArrowheads="1"/>
          </p:cNvSpPr>
          <p:nvPr/>
        </p:nvSpPr>
        <p:spPr bwMode="auto">
          <a:xfrm>
            <a:off x="4800600" y="882650"/>
            <a:ext cx="3505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Snow size distribution</a:t>
            </a:r>
          </a:p>
        </p:txBody>
      </p:sp>
      <p:sp>
        <p:nvSpPr>
          <p:cNvPr id="1047" name="Rectangle 22"/>
          <p:cNvSpPr>
            <a:spLocks noChangeArrowheads="1"/>
          </p:cNvSpPr>
          <p:nvPr/>
        </p:nvSpPr>
        <p:spPr bwMode="auto">
          <a:xfrm>
            <a:off x="5029200" y="1828800"/>
            <a:ext cx="3143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Snow density</a:t>
            </a:r>
          </a:p>
        </p:txBody>
      </p:sp>
      <p:sp>
        <p:nvSpPr>
          <p:cNvPr id="1048" name="Rectangle 23"/>
          <p:cNvSpPr>
            <a:spLocks noChangeArrowheads="1"/>
          </p:cNvSpPr>
          <p:nvPr/>
        </p:nvSpPr>
        <p:spPr bwMode="auto">
          <a:xfrm>
            <a:off x="5105400" y="2587625"/>
            <a:ext cx="320040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b="1">
                <a:solidFill>
                  <a:srgbClr val="000000"/>
                </a:solidFill>
                <a:latin typeface="Calibri" charset="0"/>
              </a:rPr>
              <a:t>frim is the degree of riming</a:t>
            </a:r>
          </a:p>
        </p:txBody>
      </p:sp>
      <p:sp>
        <p:nvSpPr>
          <p:cNvPr id="1049" name="Rectangle 24"/>
          <p:cNvSpPr>
            <a:spLocks noChangeArrowheads="1"/>
          </p:cNvSpPr>
          <p:nvPr/>
        </p:nvSpPr>
        <p:spPr bwMode="auto">
          <a:xfrm>
            <a:off x="5029200" y="2917825"/>
            <a:ext cx="3143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Snow fall velocity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338959" y="5985727"/>
            <a:ext cx="1828800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Bukovčić </a:t>
            </a: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et al. </a:t>
            </a: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(2018)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1219200" y="206375"/>
            <a:ext cx="6781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Polarimetric algorithms for snow estimation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30363" y="1219200"/>
          <a:ext cx="55324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r:id="rId4" imgW="1800000" imgH="1800000" progId="Equation.DSMT4">
                  <p:embed/>
                </p:oleObj>
              </mc:Choice>
              <mc:Fallback>
                <p:oleObj r:id="rId4" imgW="1800000" imgH="1800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219200"/>
                        <a:ext cx="55324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2667000" y="838200"/>
            <a:ext cx="3886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Specific differential phase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228600" y="1990725"/>
            <a:ext cx="52578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>
                <a:solidFill>
                  <a:srgbClr val="000000"/>
                </a:solidFill>
                <a:latin typeface="Calibri" charset="0"/>
              </a:rPr>
              <a:t>Z is proportional to the 4th moment of snow SD whereas KDP is proportional to its 1st moment </a:t>
            </a:r>
          </a:p>
        </p:txBody>
      </p:sp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2351088"/>
            <a:ext cx="2843212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7"/>
          <a:srcRect l="11925" t="15131" r="5936" b="43486"/>
          <a:stretch>
            <a:fillRect/>
          </a:stretch>
        </p:blipFill>
        <p:spPr bwMode="auto">
          <a:xfrm>
            <a:off x="6096000" y="4767263"/>
            <a:ext cx="2916238" cy="207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228600" y="2747963"/>
          <a:ext cx="2263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r:id="rId8" imgW="1800000" imgH="1800000" progId="Equation.DSMT4">
                  <p:embed/>
                </p:oleObj>
              </mc:Choice>
              <mc:Fallback>
                <p:oleObj r:id="rId8" imgW="1800000" imgH="180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7963"/>
                        <a:ext cx="22637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60900"/>
              </p:ext>
            </p:extLst>
          </p:nvPr>
        </p:nvGraphicFramePr>
        <p:xfrm>
          <a:off x="228599" y="3089275"/>
          <a:ext cx="3962401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10" imgW="2552400" imgH="495000" progId="Equation.DSMT4">
                  <p:embed/>
                </p:oleObj>
              </mc:Choice>
              <mc:Fallback>
                <p:oleObj name="Equation" r:id="rId10" imgW="255240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3089275"/>
                        <a:ext cx="3962401" cy="8445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6567488" y="1982788"/>
            <a:ext cx="1828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Shape factor</a:t>
            </a:r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6059488" y="4397375"/>
            <a:ext cx="3048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Orientation factor</a:t>
            </a:r>
          </a:p>
        </p:txBody>
      </p:sp>
      <p:graphicFrame>
        <p:nvGraphicFramePr>
          <p:cNvPr id="20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46474"/>
              </p:ext>
            </p:extLst>
          </p:nvPr>
        </p:nvGraphicFramePr>
        <p:xfrm>
          <a:off x="200025" y="3767137"/>
          <a:ext cx="38385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12" imgW="2108160" imgH="431640" progId="Equation.DSMT4">
                  <p:embed/>
                </p:oleObj>
              </mc:Choice>
              <mc:Fallback>
                <p:oleObj name="Equation" r:id="rId12" imgW="21081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767137"/>
                        <a:ext cx="3838575" cy="769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3276600" y="2786063"/>
            <a:ext cx="22098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Vivekanandan et al. (1994)</a:t>
            </a:r>
          </a:p>
        </p:txBody>
      </p:sp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4191000" y="3352800"/>
            <a:ext cx="1828800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Bukovčić </a:t>
            </a: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et al. </a:t>
            </a: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(2020)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4038600" y="4000500"/>
            <a:ext cx="2362200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Ryzhkov et al. (1998, </a:t>
            </a: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2018) 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65" name="Rectangle 15"/>
          <p:cNvSpPr>
            <a:spLocks noChangeArrowheads="1"/>
          </p:cNvSpPr>
          <p:nvPr/>
        </p:nvSpPr>
        <p:spPr bwMode="auto">
          <a:xfrm>
            <a:off x="228600" y="4724400"/>
            <a:ext cx="5830888" cy="20606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All polarimetric relations are less sensitive to the SD variability than IWC(Z) or S(Z) relations</a:t>
            </a: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The IWC(KDP) and IWC(KDP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, Z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) estimates are prone to the variability of particle shape and orientation, whereas the IWC(KDP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Zdr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)  estimate is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not (affected by KDP </a:t>
            </a: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and Zdr 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errors)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marL="285750" indent="-284163" algn="just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Airborne 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Convair-580  polarimetric and in situ measurements prove high efficiency of the IWC(KDP) and particularly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IWC(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KDP,Zdr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) algorithms in ice clouds (Nguyen et al. 2017, 2019)</a:t>
            </a:r>
          </a:p>
        </p:txBody>
      </p:sp>
      <p:graphicFrame>
        <p:nvGraphicFramePr>
          <p:cNvPr id="2054" name="Object 16"/>
          <p:cNvGraphicFramePr>
            <a:graphicFrameLocks noChangeAspect="1"/>
          </p:cNvGraphicFramePr>
          <p:nvPr/>
        </p:nvGraphicFramePr>
        <p:xfrm>
          <a:off x="1066800" y="4397375"/>
          <a:ext cx="11271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r:id="rId14" imgW="1800000" imgH="1800000" progId="Equation.DSMT4">
                  <p:embed/>
                </p:oleObj>
              </mc:Choice>
              <mc:Fallback>
                <p:oleObj r:id="rId14" imgW="1800000" imgH="1800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97375"/>
                        <a:ext cx="11271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1371600" y="228600"/>
            <a:ext cx="6019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Radar snow relations used in this study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45254"/>
              </p:ext>
            </p:extLst>
          </p:nvPr>
        </p:nvGraphicFramePr>
        <p:xfrm>
          <a:off x="461962" y="790575"/>
          <a:ext cx="1819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r:id="rId4" imgW="1800000" imgH="1800000" progId="Equation.DSMT4">
                  <p:embed/>
                </p:oleObj>
              </mc:Choice>
              <mc:Fallback>
                <p:oleObj r:id="rId4" imgW="1800000" imgH="1800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" y="790575"/>
                        <a:ext cx="1819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48118"/>
              </p:ext>
            </p:extLst>
          </p:nvPr>
        </p:nvGraphicFramePr>
        <p:xfrm>
          <a:off x="461962" y="1194377"/>
          <a:ext cx="1819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r:id="rId6" imgW="1800000" imgH="1800000" progId="Equation.DSMT4">
                  <p:embed/>
                </p:oleObj>
              </mc:Choice>
              <mc:Fallback>
                <p:oleObj r:id="rId6" imgW="1800000" imgH="1800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" y="1194377"/>
                        <a:ext cx="1819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7987"/>
              </p:ext>
            </p:extLst>
          </p:nvPr>
        </p:nvGraphicFramePr>
        <p:xfrm>
          <a:off x="434975" y="1539875"/>
          <a:ext cx="54324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8" imgW="3022560" imgH="457200" progId="Equation.DSMT4">
                  <p:embed/>
                </p:oleObj>
              </mc:Choice>
              <mc:Fallback>
                <p:oleObj name="Equation" r:id="rId8" imgW="30225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539875"/>
                        <a:ext cx="5432425" cy="760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26396"/>
              </p:ext>
            </p:extLst>
          </p:nvPr>
        </p:nvGraphicFramePr>
        <p:xfrm>
          <a:off x="6553200" y="2209800"/>
          <a:ext cx="1325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r:id="rId10" imgW="1800000" imgH="1800000" progId="Equation.DSMT4">
                  <p:embed/>
                </p:oleObj>
              </mc:Choice>
              <mc:Fallback>
                <p:oleObj r:id="rId10" imgW="1800000" imgH="1800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09800"/>
                        <a:ext cx="1325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632500"/>
              </p:ext>
            </p:extLst>
          </p:nvPr>
        </p:nvGraphicFramePr>
        <p:xfrm>
          <a:off x="7970837" y="2362200"/>
          <a:ext cx="1058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r:id="rId12" imgW="1800000" imgH="1800000" progId="Equation.DSMT4">
                  <p:embed/>
                </p:oleObj>
              </mc:Choice>
              <mc:Fallback>
                <p:oleObj r:id="rId12" imgW="1800000" imgH="180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7" y="2362200"/>
                        <a:ext cx="10588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2954338" y="795482"/>
            <a:ext cx="1333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Eastern US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954338" y="1174750"/>
            <a:ext cx="3314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Western US, mountain areas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04800" y="2514600"/>
            <a:ext cx="8153400" cy="92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85750" indent="-284163" hangingPunct="1">
              <a:lnSpc>
                <a:spcPct val="100000"/>
              </a:lnSpc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 i="1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hangingPunct="1">
              <a:lnSpc>
                <a:spcPct val="100000"/>
              </a:lnSpc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solidFill>
                  <a:srgbClr val="000000"/>
                </a:solidFill>
                <a:latin typeface="Calibri" charset="0"/>
              </a:rPr>
              <a:t>KDP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is low and noisy in snow at S band, therefore, additional spatial averaging is required to obtain robust  estimates of KDP (and ZDR)</a:t>
            </a:r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04800" y="3160713"/>
            <a:ext cx="8077200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587" hangingPunct="1">
              <a:lnSpc>
                <a:spcPct val="100000"/>
              </a:lnSpc>
              <a:buClr>
                <a:srgbClr val="0070C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 i="1" dirty="0" smtClean="0">
              <a:solidFill>
                <a:srgbClr val="000000"/>
              </a:solidFill>
              <a:latin typeface="Calibri" charset="0"/>
            </a:endParaRPr>
          </a:p>
          <a:p>
            <a:pPr marL="285750" indent="-284163" hangingPunct="1">
              <a:lnSpc>
                <a:spcPct val="100000"/>
              </a:lnSpc>
              <a:buClr>
                <a:srgbClr val="0070C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solidFill>
                  <a:srgbClr val="000000"/>
                </a:solidFill>
                <a:latin typeface="Calibri" charset="0"/>
              </a:rPr>
              <a:t>Recently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introduced radar products such as Quasi-Vertical Profiles (QVP), range-defined QVP (RD-QVP), and Column Vertical Profiles (CVP) imply aggressive spatial averaging and represent radar data in a height vs time format </a:t>
            </a:r>
          </a:p>
        </p:txBody>
      </p:sp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4800600"/>
            <a:ext cx="2649538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51981" y="4678362"/>
            <a:ext cx="2535237" cy="188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08688" y="4953000"/>
            <a:ext cx="1436687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45375" y="5018088"/>
            <a:ext cx="1508125" cy="120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1022350" y="4398963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QVP</a:t>
            </a:r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48100" y="4362450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RD-QVP</a:t>
            </a:r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6819900" y="4362450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CVP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84991"/>
              </p:ext>
            </p:extLst>
          </p:nvPr>
        </p:nvGraphicFramePr>
        <p:xfrm>
          <a:off x="457200" y="2282031"/>
          <a:ext cx="60039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Equation" r:id="rId18" imgW="3340080" imgH="279360" progId="Equation.DSMT4">
                  <p:embed/>
                </p:oleObj>
              </mc:Choice>
              <mc:Fallback>
                <p:oleObj name="Equation" r:id="rId18" imgW="334008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2031"/>
                        <a:ext cx="60039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400800" y="1692275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Bukovčić et al. (2020)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417860" y="6492875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Murphy et al. (2020)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86569" y="6482804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Ryzhkov et al. (2016)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314558" y="6496073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Tobin et al. (2017)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5937250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524000" y="228600"/>
            <a:ext cx="6019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KLWX 1.45° PPI, Nor’easter, 2016-01-23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24000" y="228600"/>
            <a:ext cx="60198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Snowfall rates and accumulations from 1.45° PPI, KLWX, 2016-01-23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8600" y="5562600"/>
            <a:ext cx="87630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  S(Kdp, Z) – most realistic, very close to the gauge measurement; reproduces peaks in S</a:t>
            </a:r>
          </a:p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  S(Kdp, Zdp) – slightly underestimates S, close to the ground measurement</a:t>
            </a:r>
          </a:p>
          <a:p>
            <a:pPr marL="215900" indent="-215900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  S(Z) – moderately underestimates S, maximum &lt; 3.1 mm/h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8881"/>
            <a:ext cx="8763000" cy="37476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524000" y="228600"/>
            <a:ext cx="6019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RD-QVP, KLWX, 2016-01-23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28600" y="6324600"/>
            <a:ext cx="8763000" cy="367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S(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Z) – realistic profile,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Zdp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) perform well in DGL, S(Z)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– unrealistic profile 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438400" cy="363538"/>
          </a:xfrm>
        </p:spPr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746125"/>
            <a:ext cx="6552291" cy="5494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371600" y="228600"/>
            <a:ext cx="6019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CVP, KOUN, 2011-02-01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4800" y="6324600"/>
            <a:ext cx="853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  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Zdr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and S(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Kdp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Z) perform very well, S(Z) estimate has less realistic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286000" cy="363538"/>
          </a:xfrm>
        </p:spPr>
        <p:txBody>
          <a:bodyPr/>
          <a:lstStyle/>
          <a:p>
            <a:pPr algn="r">
              <a:defRPr/>
            </a:pPr>
            <a:fld id="{C0C13BA5-F99F-4D6F-B871-76E983FF4692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4" y="746125"/>
            <a:ext cx="6523892" cy="55466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 PL UMing HK"/>
        <a:cs typeface="AR PL UMing HK"/>
      </a:majorFont>
      <a:minorFont>
        <a:latin typeface="Calibri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 PL UMing HK"/>
        <a:cs typeface="AR PL UMing HK"/>
      </a:majorFont>
      <a:minorFont>
        <a:latin typeface="Calibri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1122</Words>
  <Application>Microsoft Office PowerPoint</Application>
  <PresentationFormat>On-screen Show (4:3)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MathType 6.0 Equation</vt:lpstr>
      <vt:lpstr>Equation</vt:lpstr>
      <vt:lpstr>Polarimetric radar QPE in aggregated snow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and validation of polarimetric relations for snow estimation</dc:title>
  <cp:lastModifiedBy>Petar</cp:lastModifiedBy>
  <cp:revision>48</cp:revision>
  <cp:lastPrinted>1601-01-01T00:00:00Z</cp:lastPrinted>
  <dcterms:created xsi:type="dcterms:W3CDTF">1601-01-01T00:00:00Z</dcterms:created>
  <dcterms:modified xsi:type="dcterms:W3CDTF">2020-10-05T05:00:07Z</dcterms:modified>
</cp:coreProperties>
</file>