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48"/>
  </p:notesMasterIdLst>
  <p:handoutMasterIdLst>
    <p:handoutMasterId r:id="rId49"/>
  </p:handoutMasterIdLst>
  <p:sldIdLst>
    <p:sldId id="292" r:id="rId2"/>
    <p:sldId id="293" r:id="rId3"/>
    <p:sldId id="378" r:id="rId4"/>
    <p:sldId id="382" r:id="rId5"/>
    <p:sldId id="384" r:id="rId6"/>
    <p:sldId id="386" r:id="rId7"/>
    <p:sldId id="385" r:id="rId8"/>
    <p:sldId id="387" r:id="rId9"/>
    <p:sldId id="383" r:id="rId10"/>
    <p:sldId id="388" r:id="rId11"/>
    <p:sldId id="389" r:id="rId12"/>
    <p:sldId id="390" r:id="rId13"/>
    <p:sldId id="392" r:id="rId14"/>
    <p:sldId id="394" r:id="rId15"/>
    <p:sldId id="391" r:id="rId16"/>
    <p:sldId id="379" r:id="rId17"/>
    <p:sldId id="380" r:id="rId18"/>
    <p:sldId id="362" r:id="rId19"/>
    <p:sldId id="396" r:id="rId20"/>
    <p:sldId id="397" r:id="rId21"/>
    <p:sldId id="398" r:id="rId22"/>
    <p:sldId id="399" r:id="rId23"/>
    <p:sldId id="400" r:id="rId24"/>
    <p:sldId id="401" r:id="rId25"/>
    <p:sldId id="363" r:id="rId26"/>
    <p:sldId id="364" r:id="rId27"/>
    <p:sldId id="407" r:id="rId28"/>
    <p:sldId id="409" r:id="rId29"/>
    <p:sldId id="402" r:id="rId30"/>
    <p:sldId id="403" r:id="rId31"/>
    <p:sldId id="405" r:id="rId32"/>
    <p:sldId id="404" r:id="rId33"/>
    <p:sldId id="395" r:id="rId34"/>
    <p:sldId id="406" r:id="rId35"/>
    <p:sldId id="410" r:id="rId36"/>
    <p:sldId id="411" r:id="rId37"/>
    <p:sldId id="412" r:id="rId38"/>
    <p:sldId id="414" r:id="rId39"/>
    <p:sldId id="413" r:id="rId40"/>
    <p:sldId id="415" r:id="rId41"/>
    <p:sldId id="416" r:id="rId42"/>
    <p:sldId id="357" r:id="rId43"/>
    <p:sldId id="377" r:id="rId44"/>
    <p:sldId id="359" r:id="rId45"/>
    <p:sldId id="358" r:id="rId46"/>
    <p:sldId id="370" r:id="rId4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3300"/>
    <a:srgbClr val="FFFFCC"/>
    <a:srgbClr val="FFCC66"/>
    <a:srgbClr val="CCFF99"/>
    <a:srgbClr val="FFFF99"/>
    <a:srgbClr val="FFFF00"/>
    <a:srgbClr val="FF9933"/>
    <a:srgbClr val="50AAE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9847" autoAdjust="0"/>
  </p:normalViewPr>
  <p:slideViewPr>
    <p:cSldViewPr>
      <p:cViewPr varScale="1">
        <p:scale>
          <a:sx n="94" d="100"/>
          <a:sy n="94" d="100"/>
        </p:scale>
        <p:origin x="-1099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3.xml"/><Relationship Id="rId4" Type="http://schemas.openxmlformats.org/officeDocument/2006/relationships/image" Target="../media/image8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60775" y="468313"/>
            <a:ext cx="27590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pic>
        <p:nvPicPr>
          <p:cNvPr id="20483" name="Picture 6" descr="KIT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107950"/>
            <a:ext cx="10810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541338" y="8532813"/>
            <a:ext cx="259238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800" smtClean="0"/>
              <a:t>KIT – die Kooperation von 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800" smtClean="0"/>
              <a:t>Forschungszentrum Karlsruhe GmbH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800" smtClean="0"/>
              <a:t>und Universität Karlsruhe (TH)</a:t>
            </a:r>
          </a:p>
        </p:txBody>
      </p:sp>
      <p:pic>
        <p:nvPicPr>
          <p:cNvPr id="20485" name="Picture 9" descr="fzk_s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4900" y="8493125"/>
            <a:ext cx="11525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 descr="Wortbildmarke_schwar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3325" y="8493125"/>
            <a:ext cx="12922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3579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9EC324-4D00-4A6D-AF51-77D7953D987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086557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Musterfakultät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9EC324-4D00-4A6D-AF51-77D7953D9870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4623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09D327-45A6-46F9-BB88-3862CD5EECB8}" type="slidenum">
              <a:rPr lang="de-DE"/>
              <a:pPr/>
              <a:t>2</a:t>
            </a:fld>
            <a:endParaRPr lang="de-DE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Überleitung zur nächsten Folie</a:t>
            </a:r>
          </a:p>
          <a:p>
            <a:endParaRPr lang="en-US"/>
          </a:p>
          <a:p>
            <a:r>
              <a:rPr lang="en-US"/>
              <a:t>What’s the German Network on Life Cycle Inventory Data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9" descr="uis-bw-tp_neu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38" y="58738"/>
            <a:ext cx="8975725" cy="674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II_rahmen_neu_tite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e-DE" sz="800" dirty="0">
                <a:solidFill>
                  <a:srgbClr val="000000"/>
                </a:solidFill>
              </a:rPr>
              <a:t>KIT – </a:t>
            </a:r>
            <a:r>
              <a:rPr lang="de-DE" sz="800" dirty="0" smtClean="0">
                <a:solidFill>
                  <a:srgbClr val="000000"/>
                </a:solidFill>
              </a:rPr>
              <a:t>University</a:t>
            </a:r>
            <a:r>
              <a:rPr lang="de-DE" sz="800" baseline="0" dirty="0" smtClean="0">
                <a:solidFill>
                  <a:srgbClr val="000000"/>
                </a:solidFill>
              </a:rPr>
              <a:t> </a:t>
            </a:r>
            <a:r>
              <a:rPr lang="de-DE" sz="800" baseline="0" dirty="0" err="1" smtClean="0">
                <a:solidFill>
                  <a:srgbClr val="000000"/>
                </a:solidFill>
              </a:rPr>
              <a:t>of</a:t>
            </a:r>
            <a:r>
              <a:rPr lang="de-DE" sz="800" baseline="0" dirty="0" smtClean="0">
                <a:solidFill>
                  <a:srgbClr val="000000"/>
                </a:solidFill>
              </a:rPr>
              <a:t> Baden-Württemberg</a:t>
            </a:r>
            <a:endParaRPr lang="de-DE" sz="8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z="800" dirty="0" err="1" smtClean="0">
                <a:solidFill>
                  <a:srgbClr val="000000"/>
                </a:solidFill>
              </a:rPr>
              <a:t>and</a:t>
            </a:r>
            <a:r>
              <a:rPr lang="de-DE" sz="800" baseline="0" dirty="0" smtClean="0">
                <a:solidFill>
                  <a:srgbClr val="000000"/>
                </a:solidFill>
              </a:rPr>
              <a:t> National Research Center </a:t>
            </a:r>
            <a:r>
              <a:rPr lang="de-DE" sz="800" baseline="0" dirty="0" err="1" smtClean="0">
                <a:solidFill>
                  <a:srgbClr val="000000"/>
                </a:solidFill>
              </a:rPr>
              <a:t>of</a:t>
            </a:r>
            <a:r>
              <a:rPr lang="de-DE" sz="800" baseline="0" dirty="0" smtClean="0">
                <a:solidFill>
                  <a:srgbClr val="000000"/>
                </a:solidFill>
              </a:rPr>
              <a:t> </a:t>
            </a:r>
            <a:r>
              <a:rPr lang="de-DE" sz="800" baseline="0" dirty="0" err="1" smtClean="0">
                <a:solidFill>
                  <a:srgbClr val="000000"/>
                </a:solidFill>
              </a:rPr>
              <a:t>the</a:t>
            </a:r>
            <a:r>
              <a:rPr lang="de-DE" sz="800" baseline="0" dirty="0" smtClean="0">
                <a:solidFill>
                  <a:srgbClr val="000000"/>
                </a:solidFill>
              </a:rPr>
              <a:t> Helmholtz Alliance</a:t>
            </a:r>
            <a:endParaRPr lang="de-DE" sz="800" dirty="0">
              <a:solidFill>
                <a:srgbClr val="000000"/>
              </a:solidFill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85763" y="3367088"/>
            <a:ext cx="4537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de-DE" sz="1000" dirty="0" smtClean="0">
                <a:solidFill>
                  <a:srgbClr val="FFFFFF"/>
                </a:solidFill>
              </a:rPr>
              <a:t>Institute </a:t>
            </a:r>
            <a:r>
              <a:rPr lang="de-DE" sz="1000" dirty="0" err="1" smtClean="0">
                <a:solidFill>
                  <a:srgbClr val="FFFFFF"/>
                </a:solidFill>
              </a:rPr>
              <a:t>of</a:t>
            </a:r>
            <a:r>
              <a:rPr lang="de-DE" sz="1000" baseline="0" dirty="0" smtClean="0">
                <a:solidFill>
                  <a:srgbClr val="FFFFFF"/>
                </a:solidFill>
              </a:rPr>
              <a:t> Applied Computer Science</a:t>
            </a:r>
            <a:r>
              <a:rPr lang="de-DE" sz="1000" dirty="0" smtClean="0">
                <a:solidFill>
                  <a:srgbClr val="FFFFFF"/>
                </a:solidFill>
              </a:rPr>
              <a:t> </a:t>
            </a:r>
            <a:r>
              <a:rPr lang="de-DE" sz="1000" dirty="0">
                <a:solidFill>
                  <a:srgbClr val="FFFFFF"/>
                </a:solidFill>
              </a:rPr>
              <a:t>(IAI)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>
                <a:solidFill>
                  <a:srgbClr val="FFFFFF"/>
                </a:solidFill>
              </a:rPr>
              <a:t>www.kit.edu</a:t>
            </a:r>
          </a:p>
        </p:txBody>
      </p:sp>
      <p:pic>
        <p:nvPicPr>
          <p:cNvPr id="9" name="Picture 11" descr="KIT-Logo-rgb_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5288" y="1268413"/>
            <a:ext cx="8389937" cy="649287"/>
          </a:xfrm>
        </p:spPr>
        <p:txBody>
          <a:bodyPr/>
          <a:lstStyle>
            <a:lvl1pPr>
              <a:lnSpc>
                <a:spcPct val="90000"/>
              </a:lnSpc>
              <a:defRPr sz="26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6875" y="2232025"/>
            <a:ext cx="8370888" cy="620713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Research </a:t>
            </a:r>
            <a:r>
              <a:rPr lang="de-DE" dirty="0" err="1" smtClean="0">
                <a:solidFill>
                  <a:srgbClr val="000000"/>
                </a:solidFill>
              </a:rPr>
              <a:t>group</a:t>
            </a:r>
            <a:r>
              <a:rPr lang="de-DE" dirty="0" smtClean="0">
                <a:solidFill>
                  <a:srgbClr val="000000"/>
                </a:solidFill>
              </a:rPr>
              <a:t> “ Web </a:t>
            </a:r>
            <a:r>
              <a:rPr lang="de-DE" dirty="0" err="1" smtClean="0">
                <a:solidFill>
                  <a:srgbClr val="000000"/>
                </a:solidFill>
              </a:rPr>
              <a:t>based</a:t>
            </a:r>
            <a:r>
              <a:rPr lang="de-DE" dirty="0" smtClean="0">
                <a:solidFill>
                  <a:srgbClr val="000000"/>
                </a:solidFill>
              </a:rPr>
              <a:t>  Information Systems“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Research </a:t>
            </a:r>
            <a:r>
              <a:rPr lang="de-DE" dirty="0" err="1" smtClean="0">
                <a:solidFill>
                  <a:srgbClr val="000000"/>
                </a:solidFill>
              </a:rPr>
              <a:t>group</a:t>
            </a:r>
            <a:r>
              <a:rPr lang="de-DE" dirty="0" smtClean="0">
                <a:solidFill>
                  <a:srgbClr val="000000"/>
                </a:solidFill>
              </a:rPr>
              <a:t> “ Web </a:t>
            </a:r>
            <a:r>
              <a:rPr lang="de-DE" dirty="0" err="1" smtClean="0">
                <a:solidFill>
                  <a:srgbClr val="000000"/>
                </a:solidFill>
              </a:rPr>
              <a:t>based</a:t>
            </a:r>
            <a:r>
              <a:rPr lang="de-DE" dirty="0" smtClean="0">
                <a:solidFill>
                  <a:srgbClr val="000000"/>
                </a:solidFill>
              </a:rPr>
              <a:t>  Information Systems“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Research </a:t>
            </a:r>
            <a:r>
              <a:rPr lang="de-DE" dirty="0" err="1" smtClean="0">
                <a:solidFill>
                  <a:srgbClr val="000000"/>
                </a:solidFill>
              </a:rPr>
              <a:t>group</a:t>
            </a:r>
            <a:r>
              <a:rPr lang="de-DE" dirty="0" smtClean="0">
                <a:solidFill>
                  <a:srgbClr val="000000"/>
                </a:solidFill>
              </a:rPr>
              <a:t> “ Web </a:t>
            </a:r>
            <a:r>
              <a:rPr lang="de-DE" dirty="0" err="1" smtClean="0">
                <a:solidFill>
                  <a:srgbClr val="000000"/>
                </a:solidFill>
              </a:rPr>
              <a:t>based</a:t>
            </a:r>
            <a:r>
              <a:rPr lang="de-DE" dirty="0" smtClean="0">
                <a:solidFill>
                  <a:srgbClr val="000000"/>
                </a:solidFill>
              </a:rPr>
              <a:t>  Information Systems“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Research </a:t>
            </a:r>
            <a:r>
              <a:rPr lang="de-DE" dirty="0" err="1" smtClean="0">
                <a:solidFill>
                  <a:srgbClr val="000000"/>
                </a:solidFill>
              </a:rPr>
              <a:t>group</a:t>
            </a:r>
            <a:r>
              <a:rPr lang="de-DE" dirty="0" smtClean="0">
                <a:solidFill>
                  <a:srgbClr val="000000"/>
                </a:solidFill>
              </a:rPr>
              <a:t> “ Web </a:t>
            </a:r>
            <a:r>
              <a:rPr lang="de-DE" dirty="0" err="1" smtClean="0">
                <a:solidFill>
                  <a:srgbClr val="000000"/>
                </a:solidFill>
              </a:rPr>
              <a:t>based</a:t>
            </a:r>
            <a:r>
              <a:rPr lang="de-DE" dirty="0" smtClean="0">
                <a:solidFill>
                  <a:srgbClr val="000000"/>
                </a:solidFill>
              </a:rPr>
              <a:t>  Information Systems“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Research </a:t>
            </a:r>
            <a:r>
              <a:rPr lang="de-DE" dirty="0" err="1" smtClean="0">
                <a:solidFill>
                  <a:srgbClr val="000000"/>
                </a:solidFill>
              </a:rPr>
              <a:t>group</a:t>
            </a:r>
            <a:r>
              <a:rPr lang="de-DE" dirty="0" smtClean="0">
                <a:solidFill>
                  <a:srgbClr val="000000"/>
                </a:solidFill>
              </a:rPr>
              <a:t> “ Web </a:t>
            </a:r>
            <a:r>
              <a:rPr lang="de-DE" dirty="0" err="1" smtClean="0">
                <a:solidFill>
                  <a:srgbClr val="000000"/>
                </a:solidFill>
              </a:rPr>
              <a:t>based</a:t>
            </a:r>
            <a:r>
              <a:rPr lang="de-DE" dirty="0" smtClean="0">
                <a:solidFill>
                  <a:srgbClr val="000000"/>
                </a:solidFill>
              </a:rPr>
              <a:t>  Information Systems“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Research </a:t>
            </a:r>
            <a:r>
              <a:rPr lang="de-DE" dirty="0" err="1" smtClean="0">
                <a:solidFill>
                  <a:srgbClr val="000000"/>
                </a:solidFill>
              </a:rPr>
              <a:t>group</a:t>
            </a:r>
            <a:r>
              <a:rPr lang="de-DE" dirty="0" smtClean="0">
                <a:solidFill>
                  <a:srgbClr val="000000"/>
                </a:solidFill>
              </a:rPr>
              <a:t> “ Web </a:t>
            </a:r>
            <a:r>
              <a:rPr lang="de-DE" dirty="0" err="1" smtClean="0">
                <a:solidFill>
                  <a:srgbClr val="000000"/>
                </a:solidFill>
              </a:rPr>
              <a:t>based</a:t>
            </a:r>
            <a:r>
              <a:rPr lang="de-DE" dirty="0" smtClean="0">
                <a:solidFill>
                  <a:srgbClr val="000000"/>
                </a:solidFill>
              </a:rPr>
              <a:t>  Information Systems“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Research </a:t>
            </a:r>
            <a:r>
              <a:rPr lang="de-DE" dirty="0" err="1" smtClean="0">
                <a:solidFill>
                  <a:srgbClr val="000000"/>
                </a:solidFill>
              </a:rPr>
              <a:t>group</a:t>
            </a:r>
            <a:r>
              <a:rPr lang="de-DE" dirty="0" smtClean="0">
                <a:solidFill>
                  <a:srgbClr val="000000"/>
                </a:solidFill>
              </a:rPr>
              <a:t> “ Web </a:t>
            </a:r>
            <a:r>
              <a:rPr lang="de-DE" dirty="0" err="1" smtClean="0">
                <a:solidFill>
                  <a:srgbClr val="000000"/>
                </a:solidFill>
              </a:rPr>
              <a:t>based</a:t>
            </a:r>
            <a:r>
              <a:rPr lang="de-DE" dirty="0" smtClean="0">
                <a:solidFill>
                  <a:srgbClr val="000000"/>
                </a:solidFill>
              </a:rPr>
              <a:t>  Information Systems“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Research </a:t>
            </a:r>
            <a:r>
              <a:rPr lang="de-DE" dirty="0" err="1" smtClean="0">
                <a:solidFill>
                  <a:srgbClr val="000000"/>
                </a:solidFill>
              </a:rPr>
              <a:t>group</a:t>
            </a:r>
            <a:r>
              <a:rPr lang="de-DE" dirty="0" smtClean="0">
                <a:solidFill>
                  <a:srgbClr val="000000"/>
                </a:solidFill>
              </a:rPr>
              <a:t> “ Web </a:t>
            </a:r>
            <a:r>
              <a:rPr lang="de-DE" dirty="0" err="1" smtClean="0">
                <a:solidFill>
                  <a:srgbClr val="000000"/>
                </a:solidFill>
              </a:rPr>
              <a:t>based</a:t>
            </a:r>
            <a:r>
              <a:rPr lang="de-DE" dirty="0" smtClean="0">
                <a:solidFill>
                  <a:srgbClr val="000000"/>
                </a:solidFill>
              </a:rPr>
              <a:t>  Information Systems“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Research </a:t>
            </a:r>
            <a:r>
              <a:rPr lang="de-DE" dirty="0" err="1" smtClean="0">
                <a:solidFill>
                  <a:srgbClr val="000000"/>
                </a:solidFill>
              </a:rPr>
              <a:t>group</a:t>
            </a:r>
            <a:r>
              <a:rPr lang="de-DE" dirty="0" smtClean="0">
                <a:solidFill>
                  <a:srgbClr val="000000"/>
                </a:solidFill>
              </a:rPr>
              <a:t> “ Web </a:t>
            </a:r>
            <a:r>
              <a:rPr lang="de-DE" dirty="0" err="1" smtClean="0">
                <a:solidFill>
                  <a:srgbClr val="000000"/>
                </a:solidFill>
              </a:rPr>
              <a:t>based</a:t>
            </a:r>
            <a:r>
              <a:rPr lang="de-DE" dirty="0" smtClean="0">
                <a:solidFill>
                  <a:srgbClr val="000000"/>
                </a:solidFill>
              </a:rPr>
              <a:t>  Information Systems“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Research </a:t>
            </a:r>
            <a:r>
              <a:rPr lang="de-DE" dirty="0" err="1" smtClean="0">
                <a:solidFill>
                  <a:srgbClr val="000000"/>
                </a:solidFill>
              </a:rPr>
              <a:t>group</a:t>
            </a:r>
            <a:r>
              <a:rPr lang="de-DE" dirty="0" smtClean="0">
                <a:solidFill>
                  <a:srgbClr val="000000"/>
                </a:solidFill>
              </a:rPr>
              <a:t> “ Web </a:t>
            </a:r>
            <a:r>
              <a:rPr lang="de-DE" dirty="0" err="1" smtClean="0">
                <a:solidFill>
                  <a:srgbClr val="000000"/>
                </a:solidFill>
              </a:rPr>
              <a:t>based</a:t>
            </a:r>
            <a:r>
              <a:rPr lang="de-DE" dirty="0" smtClean="0">
                <a:solidFill>
                  <a:srgbClr val="000000"/>
                </a:solidFill>
              </a:rPr>
              <a:t>  Information Systems“</a:t>
            </a:r>
            <a:endParaRPr lang="de-D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 durch klicken hinzufügen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Karlsruhe Institute of Technology (KIT).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90688" y="6454775"/>
            <a:ext cx="41767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900"/>
            </a:lvl1pPr>
          </a:lstStyle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Research </a:t>
            </a:r>
            <a:r>
              <a:rPr lang="de-DE" dirty="0" err="1" smtClean="0">
                <a:solidFill>
                  <a:srgbClr val="000000"/>
                </a:solidFill>
              </a:rPr>
              <a:t>group</a:t>
            </a:r>
            <a:r>
              <a:rPr lang="de-DE" dirty="0" smtClean="0">
                <a:solidFill>
                  <a:srgbClr val="000000"/>
                </a:solidFill>
              </a:rPr>
              <a:t> “ Web </a:t>
            </a:r>
            <a:r>
              <a:rPr lang="de-DE" dirty="0" err="1" smtClean="0">
                <a:solidFill>
                  <a:srgbClr val="000000"/>
                </a:solidFill>
              </a:rPr>
              <a:t>based</a:t>
            </a:r>
            <a:r>
              <a:rPr lang="de-DE" dirty="0" smtClean="0">
                <a:solidFill>
                  <a:srgbClr val="000000"/>
                </a:solidFill>
              </a:rPr>
              <a:t>  Information Systems“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011863" y="6453188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50000"/>
              </a:spcBef>
              <a:defRPr/>
            </a:pPr>
            <a:r>
              <a:rPr lang="de-DE" sz="900" dirty="0" smtClean="0">
                <a:solidFill>
                  <a:srgbClr val="000000"/>
                </a:solidFill>
              </a:rPr>
              <a:t>Institute</a:t>
            </a:r>
            <a:r>
              <a:rPr lang="de-DE" sz="900" baseline="0" dirty="0" smtClean="0">
                <a:solidFill>
                  <a:srgbClr val="000000"/>
                </a:solidFill>
              </a:rPr>
              <a:t> </a:t>
            </a:r>
            <a:r>
              <a:rPr lang="de-DE" sz="900" baseline="0" dirty="0" err="1" smtClean="0">
                <a:solidFill>
                  <a:srgbClr val="000000"/>
                </a:solidFill>
              </a:rPr>
              <a:t>for</a:t>
            </a:r>
            <a:r>
              <a:rPr lang="de-DE" sz="900" baseline="0" dirty="0" smtClean="0">
                <a:solidFill>
                  <a:srgbClr val="000000"/>
                </a:solidFill>
              </a:rPr>
              <a:t> Applied Computer Science </a:t>
            </a:r>
            <a:r>
              <a:rPr lang="de-DE" sz="900" dirty="0" smtClean="0">
                <a:solidFill>
                  <a:srgbClr val="000000"/>
                </a:solidFill>
              </a:rPr>
              <a:t>(IAI</a:t>
            </a:r>
            <a:r>
              <a:rPr lang="de-DE" sz="9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53188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21AE7B0A-2CA6-48C8-916B-29744540BC36}" type="slidenum">
              <a:rPr lang="de-DE" sz="900" b="1">
                <a:solidFill>
                  <a:srgbClr val="000000"/>
                </a:solidFill>
              </a:rPr>
              <a:pPr>
                <a:spcBef>
                  <a:spcPct val="50000"/>
                </a:spcBef>
                <a:defRPr/>
              </a:pPr>
              <a:t>‹Nr.›</a:t>
            </a:fld>
            <a:endParaRPr lang="de-DE" sz="900" b="1">
              <a:solidFill>
                <a:srgbClr val="000000"/>
              </a:solidFill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755650" y="6453188"/>
            <a:ext cx="8143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lang="de-DE" sz="900" dirty="0" smtClean="0">
                <a:solidFill>
                  <a:srgbClr val="000000"/>
                </a:solidFill>
              </a:rPr>
              <a:t>09/09/2015</a:t>
            </a:r>
            <a:endParaRPr lang="de-DE" sz="900" dirty="0">
              <a:solidFill>
                <a:srgbClr val="000000"/>
              </a:solidFill>
            </a:endParaRPr>
          </a:p>
        </p:txBody>
      </p:sp>
      <p:pic>
        <p:nvPicPr>
          <p:cNvPr id="1033" name="Picture 13" descr="KIT-Logo-rgb_d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67625" y="333375"/>
            <a:ext cx="10763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5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5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5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5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logz.io/blog/elk-monitor-platform-performance/" TargetMode="External"/><Relationship Id="rId2" Type="http://schemas.openxmlformats.org/officeDocument/2006/relationships/hyperlink" Target="http://www.networkassassin.com/elk-stack-for-network-operations-reloaded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javacodegeeks.com/2015/05/centralized-system-and-docker-logging-with-elk-stack.html" TargetMode="External"/><Relationship Id="rId4" Type="http://schemas.openxmlformats.org/officeDocument/2006/relationships/hyperlink" Target="https://www.elastic.co/blog/how-blueliv-uses-the-elastic-stack-to-combat-cyber-threat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288" y="1484313"/>
            <a:ext cx="838993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sz="26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ElasticSearch</a:t>
            </a:r>
            <a:r>
              <a:rPr lang="en-US" sz="2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and the ELK stack for monitoring and data analysis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875" y="2349500"/>
            <a:ext cx="8370888" cy="620713"/>
          </a:xfrm>
        </p:spPr>
        <p:txBody>
          <a:bodyPr/>
          <a:lstStyle/>
          <a:p>
            <a:r>
              <a:rPr lang="de-DE" dirty="0" smtClean="0"/>
              <a:t>Clemens </a:t>
            </a:r>
            <a:r>
              <a:rPr lang="de-DE" smtClean="0"/>
              <a:t>Düpmeier </a:t>
            </a:r>
            <a:r>
              <a:rPr lang="de-DE" dirty="0" smtClean="0"/>
              <a:t>(KIT / IAI)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Lumberjack plugin + Logstash forwarder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3501008"/>
            <a:ext cx="8356600" cy="2591816"/>
          </a:xfrm>
        </p:spPr>
        <p:txBody>
          <a:bodyPr/>
          <a:lstStyle/>
          <a:p>
            <a:r>
              <a:rPr lang="en-US" dirty="0" smtClean="0"/>
              <a:t>The “Logstash forwarder” application allows to forward input from one “data source” host to another host for processing</a:t>
            </a:r>
          </a:p>
          <a:p>
            <a:r>
              <a:rPr lang="en-US" dirty="0" smtClean="0"/>
              <a:t>The “Lumberjack input plugin” can then be configured to consume the messages of the “Logstash forwarder” </a:t>
            </a:r>
          </a:p>
          <a:p>
            <a:r>
              <a:rPr lang="en-US" dirty="0" smtClean="0"/>
              <a:t>Transfer can be secured by “security certificate” and encrypted transmission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Research group “ Web based  Information Systems“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29134"/>
            <a:ext cx="87884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64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plugins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stdout</a:t>
            </a:r>
            <a:r>
              <a:rPr lang="en-US" dirty="0" smtClean="0"/>
              <a:t>, pipe, exec -&gt; show output on console, feed to command</a:t>
            </a:r>
          </a:p>
          <a:p>
            <a:r>
              <a:rPr lang="en-US" dirty="0"/>
              <a:t>f</a:t>
            </a:r>
            <a:r>
              <a:rPr lang="en-US" dirty="0" smtClean="0"/>
              <a:t>ile -&gt; store output in file</a:t>
            </a:r>
          </a:p>
          <a:p>
            <a:r>
              <a:rPr lang="en-US" dirty="0"/>
              <a:t>e</a:t>
            </a:r>
            <a:r>
              <a:rPr lang="en-US" dirty="0" smtClean="0"/>
              <a:t>mail -&gt; send output as email</a:t>
            </a:r>
          </a:p>
          <a:p>
            <a:r>
              <a:rPr lang="en-US" dirty="0" err="1"/>
              <a:t>t</a:t>
            </a:r>
            <a:r>
              <a:rPr lang="en-US" dirty="0" err="1" smtClean="0"/>
              <a:t>cp</a:t>
            </a:r>
            <a:r>
              <a:rPr lang="en-US" dirty="0" smtClean="0"/>
              <a:t>, </a:t>
            </a:r>
            <a:r>
              <a:rPr lang="en-US" dirty="0" err="1" smtClean="0"/>
              <a:t>udp</a:t>
            </a:r>
            <a:r>
              <a:rPr lang="en-US" dirty="0" smtClean="0"/>
              <a:t>, </a:t>
            </a:r>
            <a:r>
              <a:rPr lang="en-US" dirty="0" err="1" smtClean="0"/>
              <a:t>websocket</a:t>
            </a:r>
            <a:r>
              <a:rPr lang="en-US" dirty="0" smtClean="0"/>
              <a:t> -&gt; send output over network connections</a:t>
            </a:r>
          </a:p>
          <a:p>
            <a:r>
              <a:rPr lang="en-US" dirty="0" smtClean="0"/>
              <a:t>http -&gt; send output as HTTP request</a:t>
            </a:r>
          </a:p>
          <a:p>
            <a:r>
              <a:rPr lang="en-US" dirty="0" smtClean="0"/>
              <a:t>Different plugins for sending output to database systems, index server or cloud storage</a:t>
            </a:r>
          </a:p>
          <a:p>
            <a:pPr lvl="1"/>
            <a:r>
              <a:rPr lang="en-US" dirty="0" err="1"/>
              <a:t>e</a:t>
            </a:r>
            <a:r>
              <a:rPr lang="en-US" dirty="0" err="1" smtClean="0"/>
              <a:t>lasticsearch</a:t>
            </a:r>
            <a:r>
              <a:rPr lang="en-US" dirty="0" smtClean="0"/>
              <a:t>, </a:t>
            </a:r>
            <a:r>
              <a:rPr lang="en-US" dirty="0" err="1" smtClean="0"/>
              <a:t>solr_http</a:t>
            </a:r>
            <a:r>
              <a:rPr lang="en-US" dirty="0" smtClean="0"/>
              <a:t>, </a:t>
            </a:r>
            <a:r>
              <a:rPr lang="en-US" dirty="0" err="1" smtClean="0"/>
              <a:t>mongodb</a:t>
            </a:r>
            <a:r>
              <a:rPr lang="en-US" dirty="0"/>
              <a:t>, </a:t>
            </a:r>
            <a:r>
              <a:rPr lang="en-US" dirty="0" err="1" smtClean="0"/>
              <a:t>google_bigquery</a:t>
            </a:r>
            <a:r>
              <a:rPr lang="en-US" dirty="0"/>
              <a:t>, </a:t>
            </a:r>
            <a:r>
              <a:rPr lang="en-US" dirty="0" err="1" smtClean="0"/>
              <a:t>google_cloud_storage</a:t>
            </a:r>
            <a:r>
              <a:rPr lang="en-US" dirty="0" smtClean="0"/>
              <a:t>, </a:t>
            </a:r>
            <a:r>
              <a:rPr lang="en-US" dirty="0" err="1" smtClean="0"/>
              <a:t>opentsdb</a:t>
            </a:r>
            <a:endParaRPr lang="en-US" dirty="0" smtClean="0"/>
          </a:p>
          <a:p>
            <a:r>
              <a:rPr lang="en-US" dirty="0" smtClean="0"/>
              <a:t>Different output plugins to send output to MOM (message queues)</a:t>
            </a:r>
          </a:p>
          <a:p>
            <a:pPr lvl="1"/>
            <a:r>
              <a:rPr lang="en-US" dirty="0" err="1" smtClean="0"/>
              <a:t>Rabbitmq</a:t>
            </a:r>
            <a:r>
              <a:rPr lang="en-US" dirty="0" smtClean="0"/>
              <a:t>, stomp, …</a:t>
            </a:r>
          </a:p>
          <a:p>
            <a:r>
              <a:rPr lang="en-US" dirty="0" smtClean="0"/>
              <a:t>Different output plugins for forwarding messages to </a:t>
            </a:r>
            <a:r>
              <a:rPr lang="en-US" dirty="0" smtClean="0"/>
              <a:t>metrics </a:t>
            </a:r>
            <a:r>
              <a:rPr lang="en-US" dirty="0" smtClean="0"/>
              <a:t>applications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raphite, </a:t>
            </a:r>
            <a:r>
              <a:rPr lang="en-US" dirty="0" err="1" smtClean="0"/>
              <a:t>graphtastic</a:t>
            </a:r>
            <a:r>
              <a:rPr lang="en-US" dirty="0" smtClean="0"/>
              <a:t>, </a:t>
            </a:r>
            <a:r>
              <a:rPr lang="en-US" dirty="0" err="1" smtClean="0"/>
              <a:t>ganglic</a:t>
            </a:r>
            <a:r>
              <a:rPr lang="en-US" dirty="0" smtClean="0"/>
              <a:t>, </a:t>
            </a:r>
            <a:r>
              <a:rPr lang="en-US" dirty="0" err="1" smtClean="0"/>
              <a:t>metriccatcher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Research group “ Web based  Information Systems“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node writes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3501008"/>
            <a:ext cx="8356600" cy="2591816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Elasticsearch </a:t>
            </a:r>
            <a:r>
              <a:rPr lang="en-US" dirty="0" smtClean="0"/>
              <a:t>output plugin can write to multiple nodes</a:t>
            </a:r>
          </a:p>
          <a:p>
            <a:r>
              <a:rPr lang="en-US" dirty="0" smtClean="0"/>
              <a:t>It will distribute </a:t>
            </a:r>
            <a:r>
              <a:rPr lang="en-US" dirty="0" smtClean="0"/>
              <a:t>output </a:t>
            </a:r>
            <a:r>
              <a:rPr lang="en-US" dirty="0" smtClean="0"/>
              <a:t>objects </a:t>
            </a:r>
            <a:r>
              <a:rPr lang="en-US" dirty="0" smtClean="0"/>
              <a:t>to </a:t>
            </a:r>
            <a:r>
              <a:rPr lang="en-US" dirty="0" smtClean="0"/>
              <a:t>different </a:t>
            </a:r>
            <a:r>
              <a:rPr lang="en-US" dirty="0" smtClean="0"/>
              <a:t>nodes (“load </a:t>
            </a:r>
            <a:r>
              <a:rPr lang="en-US" dirty="0" smtClean="0"/>
              <a:t>balancing”)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L</a:t>
            </a:r>
            <a:r>
              <a:rPr lang="en-US" dirty="0" smtClean="0"/>
              <a:t>ogstash </a:t>
            </a:r>
            <a:r>
              <a:rPr lang="en-US" dirty="0" smtClean="0"/>
              <a:t>instance can also be part of a </a:t>
            </a:r>
            <a:r>
              <a:rPr lang="en-US" dirty="0" smtClean="0"/>
              <a:t>Elasticsearch </a:t>
            </a:r>
            <a:r>
              <a:rPr lang="en-US" dirty="0" smtClean="0"/>
              <a:t>cluster and write data through the cluster protocol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Research group “ Web based  Information Systems“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55" y="1052736"/>
            <a:ext cx="87884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45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plugins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grok</a:t>
            </a:r>
            <a:r>
              <a:rPr lang="en-US" dirty="0" smtClean="0"/>
              <a:t> -&gt; parse and structure arbitrary </a:t>
            </a:r>
            <a:r>
              <a:rPr lang="en-US" dirty="0" smtClean="0"/>
              <a:t>text: </a:t>
            </a:r>
            <a:r>
              <a:rPr lang="en-US" dirty="0" smtClean="0"/>
              <a:t>best generic option to interpret text as (semi-)structured objects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Filter for parsing different data formats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sv, </a:t>
            </a:r>
            <a:r>
              <a:rPr lang="en-US" dirty="0" err="1" smtClean="0"/>
              <a:t>json</a:t>
            </a:r>
            <a:r>
              <a:rPr lang="en-US" dirty="0" smtClean="0"/>
              <a:t>, </a:t>
            </a:r>
            <a:r>
              <a:rPr lang="en-US" dirty="0" err="1" smtClean="0"/>
              <a:t>kv</a:t>
            </a:r>
            <a:r>
              <a:rPr lang="en-US" dirty="0" smtClean="0"/>
              <a:t> (key-valued paired messages), xml, …</a:t>
            </a:r>
          </a:p>
          <a:p>
            <a:r>
              <a:rPr lang="en-US" dirty="0"/>
              <a:t>m</a:t>
            </a:r>
            <a:r>
              <a:rPr lang="en-US" dirty="0" smtClean="0"/>
              <a:t>ultiline -&gt; collapse multiline messages to one </a:t>
            </a:r>
            <a:r>
              <a:rPr lang="en-US" dirty="0" err="1" smtClean="0"/>
              <a:t>logstash</a:t>
            </a:r>
            <a:r>
              <a:rPr lang="en-US" dirty="0" smtClean="0"/>
              <a:t> event</a:t>
            </a:r>
          </a:p>
          <a:p>
            <a:r>
              <a:rPr lang="en-US" dirty="0"/>
              <a:t>s</a:t>
            </a:r>
            <a:r>
              <a:rPr lang="en-US" dirty="0" smtClean="0"/>
              <a:t>plit -&gt; split multiline messages into several </a:t>
            </a:r>
            <a:r>
              <a:rPr lang="en-US" dirty="0" err="1" smtClean="0"/>
              <a:t>logstash</a:t>
            </a:r>
            <a:r>
              <a:rPr lang="en-US" dirty="0" smtClean="0"/>
              <a:t> events</a:t>
            </a:r>
          </a:p>
          <a:p>
            <a:r>
              <a:rPr lang="en-US" dirty="0"/>
              <a:t>a</a:t>
            </a:r>
            <a:r>
              <a:rPr lang="en-US" dirty="0" smtClean="0"/>
              <a:t>ggregate -&gt; aggregate several separate message lines into one </a:t>
            </a:r>
            <a:r>
              <a:rPr lang="en-US" dirty="0"/>
              <a:t>L</a:t>
            </a:r>
            <a:r>
              <a:rPr lang="en-US" dirty="0" smtClean="0"/>
              <a:t>ogstash </a:t>
            </a:r>
            <a:r>
              <a:rPr lang="en-US" dirty="0" smtClean="0"/>
              <a:t>event</a:t>
            </a:r>
          </a:p>
          <a:p>
            <a:r>
              <a:rPr lang="en-US" dirty="0"/>
              <a:t>m</a:t>
            </a:r>
            <a:r>
              <a:rPr lang="en-US" dirty="0" smtClean="0"/>
              <a:t>utate -&gt; perform mutations of fields (rename, remove, replace, modify)</a:t>
            </a:r>
          </a:p>
          <a:p>
            <a:r>
              <a:rPr lang="en-US" dirty="0" err="1"/>
              <a:t>d</a:t>
            </a:r>
            <a:r>
              <a:rPr lang="en-US" dirty="0" err="1" smtClean="0"/>
              <a:t>ns</a:t>
            </a:r>
            <a:r>
              <a:rPr lang="en-US" dirty="0" smtClean="0"/>
              <a:t> -&gt; lookup DNS entry for IP address</a:t>
            </a:r>
          </a:p>
          <a:p>
            <a:r>
              <a:rPr lang="en-US" dirty="0" err="1"/>
              <a:t>g</a:t>
            </a:r>
            <a:r>
              <a:rPr lang="en-US" dirty="0" err="1" smtClean="0"/>
              <a:t>eoip</a:t>
            </a:r>
            <a:r>
              <a:rPr lang="en-US" dirty="0" smtClean="0"/>
              <a:t> </a:t>
            </a:r>
            <a:r>
              <a:rPr lang="en-US" dirty="0" smtClean="0"/>
              <a:t>-&gt; find geolocation of IP address</a:t>
            </a:r>
          </a:p>
          <a:p>
            <a:r>
              <a:rPr lang="en-US" dirty="0" smtClean="0"/>
              <a:t>And more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Research group “ Web based  Information Systems“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</a:t>
            </a:r>
            <a:r>
              <a:rPr lang="en-US" dirty="0" err="1" smtClean="0"/>
              <a:t>rok</a:t>
            </a:r>
            <a:r>
              <a:rPr lang="en-US" dirty="0" smtClean="0"/>
              <a:t> usage example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752"/>
            <a:ext cx="8356600" cy="48942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Input: </a:t>
            </a:r>
            <a:r>
              <a:rPr lang="en-US" dirty="0" smtClean="0">
                <a:solidFill>
                  <a:srgbClr val="FF0000"/>
                </a:solidFill>
              </a:rPr>
              <a:t>55.3.244.1 </a:t>
            </a:r>
            <a:r>
              <a:rPr lang="en-US" dirty="0">
                <a:solidFill>
                  <a:srgbClr val="FF0000"/>
                </a:solidFill>
              </a:rPr>
              <a:t>GET /index.html 15824 </a:t>
            </a:r>
            <a:r>
              <a:rPr lang="en-US" dirty="0" smtClean="0">
                <a:solidFill>
                  <a:srgbClr val="FF0000"/>
                </a:solidFill>
              </a:rPr>
              <a:t>0.043</a:t>
            </a:r>
          </a:p>
          <a:p>
            <a:r>
              <a:rPr lang="en-US" dirty="0" err="1"/>
              <a:t>g</a:t>
            </a:r>
            <a:r>
              <a:rPr lang="en-US" dirty="0" err="1" smtClean="0"/>
              <a:t>rok</a:t>
            </a:r>
            <a:r>
              <a:rPr lang="en-US" dirty="0" smtClean="0"/>
              <a:t> filter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de-DE" dirty="0" err="1">
                <a:solidFill>
                  <a:srgbClr val="000000"/>
                </a:solidFill>
                <a:latin typeface="Consolas"/>
              </a:rPr>
              <a:t>filter</a:t>
            </a:r>
            <a:r>
              <a:rPr lang="de-DE" dirty="0">
                <a:solidFill>
                  <a:srgbClr val="000000"/>
                </a:solidFill>
                <a:latin typeface="Consolas"/>
              </a:rPr>
              <a:t> </a:t>
            </a:r>
            <a:r>
              <a:rPr lang="de-DE" dirty="0">
                <a:solidFill>
                  <a:srgbClr val="666600"/>
                </a:solidFill>
                <a:latin typeface="Consolas"/>
              </a:rPr>
              <a:t>{</a:t>
            </a:r>
            <a:r>
              <a:rPr lang="de-DE" dirty="0">
                <a:solidFill>
                  <a:srgbClr val="000000"/>
                </a:solidFill>
                <a:latin typeface="Consolas"/>
              </a:rPr>
              <a:t> </a:t>
            </a:r>
            <a:br>
              <a:rPr lang="de-DE" dirty="0">
                <a:solidFill>
                  <a:srgbClr val="000000"/>
                </a:solidFill>
                <a:latin typeface="Consolas"/>
              </a:rPr>
            </a:br>
            <a:r>
              <a:rPr lang="de-DE" dirty="0">
                <a:solidFill>
                  <a:srgbClr val="000000"/>
                </a:solidFill>
                <a:latin typeface="Consolas"/>
              </a:rPr>
              <a:t>	</a:t>
            </a:r>
            <a:r>
              <a:rPr lang="de-DE" dirty="0" err="1">
                <a:solidFill>
                  <a:srgbClr val="000000"/>
                </a:solidFill>
                <a:latin typeface="Consolas"/>
              </a:rPr>
              <a:t>grok</a:t>
            </a:r>
            <a:r>
              <a:rPr lang="de-DE" dirty="0">
                <a:solidFill>
                  <a:srgbClr val="000000"/>
                </a:solidFill>
                <a:latin typeface="Consolas"/>
              </a:rPr>
              <a:t> </a:t>
            </a:r>
            <a:r>
              <a:rPr lang="de-DE" dirty="0">
                <a:solidFill>
                  <a:srgbClr val="666600"/>
                </a:solidFill>
                <a:latin typeface="Consolas"/>
              </a:rPr>
              <a:t>{</a:t>
            </a:r>
            <a:r>
              <a:rPr lang="de-DE" dirty="0">
                <a:solidFill>
                  <a:srgbClr val="000000"/>
                </a:solidFill>
                <a:latin typeface="Consola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onsolas"/>
              </a:rPr>
              <a:t>match</a:t>
            </a:r>
            <a:r>
              <a:rPr lang="de-DE" dirty="0">
                <a:solidFill>
                  <a:srgbClr val="000000"/>
                </a:solidFill>
                <a:latin typeface="Consolas"/>
              </a:rPr>
              <a:t> </a:t>
            </a:r>
            <a:r>
              <a:rPr lang="de-DE" dirty="0">
                <a:solidFill>
                  <a:srgbClr val="666600"/>
                </a:solidFill>
                <a:latin typeface="Consolas"/>
              </a:rPr>
              <a:t>=&gt;</a:t>
            </a:r>
            <a:r>
              <a:rPr lang="de-DE" dirty="0">
                <a:solidFill>
                  <a:srgbClr val="000000"/>
                </a:solidFill>
                <a:latin typeface="Consolas"/>
              </a:rPr>
              <a:t> </a:t>
            </a:r>
            <a:r>
              <a:rPr lang="de-DE" dirty="0">
                <a:solidFill>
                  <a:srgbClr val="666600"/>
                </a:solidFill>
                <a:latin typeface="Consolas"/>
              </a:rPr>
              <a:t>{</a:t>
            </a:r>
            <a:r>
              <a:rPr lang="de-DE" dirty="0">
                <a:solidFill>
                  <a:srgbClr val="000000"/>
                </a:solidFill>
                <a:latin typeface="Consolas"/>
              </a:rPr>
              <a:t> </a:t>
            </a:r>
            <a:r>
              <a:rPr lang="de-DE" dirty="0">
                <a:solidFill>
                  <a:srgbClr val="008800"/>
                </a:solidFill>
                <a:latin typeface="Consolas"/>
              </a:rPr>
              <a:t>"</a:t>
            </a:r>
            <a:r>
              <a:rPr lang="de-DE" dirty="0" err="1">
                <a:solidFill>
                  <a:srgbClr val="008800"/>
                </a:solidFill>
                <a:latin typeface="Consolas"/>
              </a:rPr>
              <a:t>message</a:t>
            </a:r>
            <a:r>
              <a:rPr lang="de-DE" dirty="0">
                <a:solidFill>
                  <a:srgbClr val="008800"/>
                </a:solidFill>
                <a:latin typeface="Consolas"/>
              </a:rPr>
              <a:t>"</a:t>
            </a:r>
            <a:r>
              <a:rPr lang="de-DE" dirty="0">
                <a:solidFill>
                  <a:srgbClr val="000000"/>
                </a:solidFill>
                <a:latin typeface="Consolas"/>
              </a:rPr>
              <a:t> </a:t>
            </a:r>
            <a:r>
              <a:rPr lang="de-DE" dirty="0">
                <a:solidFill>
                  <a:srgbClr val="666600"/>
                </a:solidFill>
                <a:latin typeface="Consolas"/>
              </a:rPr>
              <a:t>=&gt;</a:t>
            </a:r>
            <a:r>
              <a:rPr lang="de-DE" dirty="0">
                <a:solidFill>
                  <a:srgbClr val="000000"/>
                </a:solidFill>
                <a:latin typeface="Consolas"/>
              </a:rPr>
              <a:t> </a:t>
            </a:r>
            <a:r>
              <a:rPr lang="de-DE" dirty="0">
                <a:solidFill>
                  <a:srgbClr val="008800"/>
                </a:solidFill>
                <a:latin typeface="Consolas"/>
              </a:rPr>
              <a:t>"%{</a:t>
            </a:r>
            <a:r>
              <a:rPr lang="de-DE" dirty="0" err="1">
                <a:solidFill>
                  <a:srgbClr val="008800"/>
                </a:solidFill>
                <a:latin typeface="Consolas"/>
              </a:rPr>
              <a:t>IP:client</a:t>
            </a:r>
            <a:r>
              <a:rPr lang="de-DE" dirty="0">
                <a:solidFill>
                  <a:srgbClr val="008800"/>
                </a:solidFill>
                <a:latin typeface="Consolas"/>
              </a:rPr>
              <a:t>} %{</a:t>
            </a:r>
            <a:r>
              <a:rPr lang="de-DE" dirty="0" err="1">
                <a:solidFill>
                  <a:srgbClr val="008800"/>
                </a:solidFill>
                <a:latin typeface="Consolas"/>
              </a:rPr>
              <a:t>WORD:method</a:t>
            </a:r>
            <a:r>
              <a:rPr lang="de-DE" dirty="0">
                <a:solidFill>
                  <a:srgbClr val="008800"/>
                </a:solidFill>
                <a:latin typeface="Consolas"/>
              </a:rPr>
              <a:t>} %{</a:t>
            </a:r>
            <a:r>
              <a:rPr lang="de-DE" dirty="0" err="1">
                <a:solidFill>
                  <a:srgbClr val="008800"/>
                </a:solidFill>
                <a:latin typeface="Consolas"/>
              </a:rPr>
              <a:t>URIPATHPARAM:request</a:t>
            </a:r>
            <a:r>
              <a:rPr lang="de-DE" dirty="0">
                <a:solidFill>
                  <a:srgbClr val="008800"/>
                </a:solidFill>
                <a:latin typeface="Consolas"/>
              </a:rPr>
              <a:t>} %{</a:t>
            </a:r>
            <a:r>
              <a:rPr lang="de-DE" dirty="0" err="1">
                <a:solidFill>
                  <a:srgbClr val="008800"/>
                </a:solidFill>
                <a:latin typeface="Consolas"/>
              </a:rPr>
              <a:t>NUMBER:bytes</a:t>
            </a:r>
            <a:r>
              <a:rPr lang="de-DE" dirty="0">
                <a:solidFill>
                  <a:srgbClr val="008800"/>
                </a:solidFill>
                <a:latin typeface="Consolas"/>
              </a:rPr>
              <a:t>} %{</a:t>
            </a:r>
            <a:r>
              <a:rPr lang="de-DE" dirty="0" err="1">
                <a:solidFill>
                  <a:srgbClr val="008800"/>
                </a:solidFill>
                <a:latin typeface="Consolas"/>
              </a:rPr>
              <a:t>NUMBER:duration</a:t>
            </a:r>
            <a:r>
              <a:rPr lang="de-DE" dirty="0">
                <a:solidFill>
                  <a:srgbClr val="008800"/>
                </a:solidFill>
                <a:latin typeface="Consolas"/>
              </a:rPr>
              <a:t>}"</a:t>
            </a:r>
            <a:r>
              <a:rPr lang="de-DE" dirty="0">
                <a:solidFill>
                  <a:srgbClr val="000000"/>
                </a:solidFill>
                <a:latin typeface="Consolas"/>
              </a:rPr>
              <a:t> </a:t>
            </a:r>
            <a:r>
              <a:rPr lang="de-DE" dirty="0">
                <a:solidFill>
                  <a:srgbClr val="666600"/>
                </a:solidFill>
                <a:latin typeface="Consolas"/>
              </a:rPr>
              <a:t>}</a:t>
            </a:r>
            <a:r>
              <a:rPr lang="de-DE" dirty="0">
                <a:solidFill>
                  <a:srgbClr val="000000"/>
                </a:solidFill>
                <a:latin typeface="Consolas"/>
              </a:rPr>
              <a:t> </a:t>
            </a:r>
            <a:br>
              <a:rPr lang="de-DE" dirty="0">
                <a:solidFill>
                  <a:srgbClr val="000000"/>
                </a:solidFill>
                <a:latin typeface="Consolas"/>
              </a:rPr>
            </a:br>
            <a:r>
              <a:rPr lang="de-DE" dirty="0" smtClean="0">
                <a:solidFill>
                  <a:srgbClr val="666600"/>
                </a:solidFill>
                <a:latin typeface="Consolas"/>
              </a:rPr>
              <a:t>}</a:t>
            </a:r>
            <a:br>
              <a:rPr lang="de-DE" dirty="0" smtClean="0">
                <a:solidFill>
                  <a:srgbClr val="666600"/>
                </a:solidFill>
                <a:latin typeface="Consolas"/>
              </a:rPr>
            </a:br>
            <a:endParaRPr lang="de-DE" dirty="0">
              <a:solidFill>
                <a:srgbClr val="666600"/>
              </a:solidFill>
              <a:latin typeface="Consolas"/>
            </a:endParaRPr>
          </a:p>
          <a:p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</a:t>
            </a:r>
            <a:r>
              <a:rPr lang="de-DE" dirty="0" err="1" smtClean="0"/>
              <a:t>utput</a:t>
            </a:r>
            <a:r>
              <a:rPr lang="de-DE" dirty="0" smtClean="0"/>
              <a:t> </a:t>
            </a:r>
            <a:r>
              <a:rPr lang="de-DE" dirty="0" smtClean="0"/>
              <a:t>will </a:t>
            </a:r>
            <a:r>
              <a:rPr lang="de-DE" dirty="0" err="1" smtClean="0"/>
              <a:t>contain</a:t>
            </a:r>
            <a:r>
              <a:rPr lang="de-DE" dirty="0" smtClean="0"/>
              <a:t> </a:t>
            </a:r>
            <a:r>
              <a:rPr lang="de-DE" dirty="0" err="1" smtClean="0"/>
              <a:t>fields</a:t>
            </a:r>
            <a:r>
              <a:rPr lang="de-DE" dirty="0" smtClean="0"/>
              <a:t> like:</a:t>
            </a:r>
            <a:endParaRPr lang="de-DE" dirty="0" smtClean="0"/>
          </a:p>
          <a:p>
            <a:pPr lvl="1"/>
            <a:r>
              <a:rPr lang="en-US" dirty="0"/>
              <a:t>client: 55.3.244.1</a:t>
            </a:r>
          </a:p>
          <a:p>
            <a:pPr lvl="1"/>
            <a:r>
              <a:rPr lang="en-US" dirty="0"/>
              <a:t>method: GET</a:t>
            </a:r>
          </a:p>
          <a:p>
            <a:pPr lvl="1"/>
            <a:r>
              <a:rPr lang="en-US" dirty="0"/>
              <a:t>request: /index.html</a:t>
            </a:r>
          </a:p>
          <a:p>
            <a:pPr lvl="1"/>
            <a:r>
              <a:rPr lang="en-US" dirty="0"/>
              <a:t>bytes: 15824</a:t>
            </a:r>
          </a:p>
          <a:p>
            <a:pPr lvl="1"/>
            <a:r>
              <a:rPr lang="en-US" dirty="0"/>
              <a:t>duration: 0.043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Research group “ Web based  Information Systems“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454"/>
            <a:ext cx="8354838" cy="67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0505" y="-157311"/>
            <a:ext cx="6911975" cy="561975"/>
          </a:xfrm>
        </p:spPr>
        <p:txBody>
          <a:bodyPr/>
          <a:lstStyle/>
          <a:p>
            <a:r>
              <a:rPr lang="en-US" dirty="0" smtClean="0"/>
              <a:t>Scaling and high availability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7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Elasticsearch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Server environment for storing large scale structured index entries and query them</a:t>
            </a:r>
          </a:p>
          <a:p>
            <a:pPr lvl="1"/>
            <a:r>
              <a:rPr lang="en-US" dirty="0" smtClean="0"/>
              <a:t>Written in Java</a:t>
            </a:r>
          </a:p>
          <a:p>
            <a:pPr lvl="1"/>
            <a:r>
              <a:rPr lang="en-US" dirty="0" smtClean="0"/>
              <a:t>Based on Apache Lucene</a:t>
            </a:r>
          </a:p>
          <a:p>
            <a:pPr lvl="1"/>
            <a:r>
              <a:rPr lang="en-US" dirty="0" smtClean="0"/>
              <a:t>Uses Lucene for index creation and management</a:t>
            </a:r>
          </a:p>
          <a:p>
            <a:pPr lvl="1"/>
            <a:r>
              <a:rPr lang="en-US" dirty="0" smtClean="0"/>
              <a:t>Document-oriented (structured) index </a:t>
            </a:r>
            <a:r>
              <a:rPr lang="en-US" dirty="0"/>
              <a:t>e</a:t>
            </a:r>
            <a:r>
              <a:rPr lang="en-US" dirty="0" smtClean="0"/>
              <a:t>ntries which can (but must not) be associated with a schema</a:t>
            </a:r>
          </a:p>
          <a:p>
            <a:pPr lvl="1"/>
            <a:r>
              <a:rPr lang="en-US" dirty="0" smtClean="0"/>
              <a:t>Combines </a:t>
            </a:r>
            <a:r>
              <a:rPr lang="en-US" dirty="0" smtClean="0"/>
              <a:t>“full text”-oriented </a:t>
            </a:r>
            <a:r>
              <a:rPr lang="en-US" dirty="0" smtClean="0"/>
              <a:t>search options </a:t>
            </a:r>
            <a:r>
              <a:rPr lang="en-US" dirty="0" smtClean="0"/>
              <a:t>for</a:t>
            </a:r>
            <a:r>
              <a:rPr lang="en-US" dirty="0" smtClean="0"/>
              <a:t> text fields with more precise </a:t>
            </a:r>
            <a:r>
              <a:rPr lang="en-US" dirty="0" smtClean="0"/>
              <a:t>search options for other types of fields, like date + time fields, geolocation fields, etc.</a:t>
            </a:r>
          </a:p>
          <a:p>
            <a:pPr lvl="1"/>
            <a:r>
              <a:rPr lang="en-US" dirty="0" smtClean="0"/>
              <a:t>Near real-time search and analysis capabilities</a:t>
            </a:r>
          </a:p>
          <a:p>
            <a:r>
              <a:rPr lang="en-US" dirty="0" smtClean="0"/>
              <a:t>Provides Restful API as JSON over HTTP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Research group “ Web based  Information Systems“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5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 of </a:t>
            </a:r>
            <a:r>
              <a:rPr lang="en-US" dirty="0" smtClean="0"/>
              <a:t>Elasticsearch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Elasticsearch </a:t>
            </a:r>
            <a:r>
              <a:rPr lang="en-US" dirty="0" smtClean="0"/>
              <a:t>can run as one integrated application on multiple nodes of a cluster</a:t>
            </a:r>
          </a:p>
          <a:p>
            <a:r>
              <a:rPr lang="en-US" dirty="0"/>
              <a:t>Indexes are stored in Lucene </a:t>
            </a:r>
            <a:r>
              <a:rPr lang="en-US" dirty="0" smtClean="0"/>
              <a:t>instances </a:t>
            </a:r>
            <a:r>
              <a:rPr lang="en-US" dirty="0"/>
              <a:t>called “Shards</a:t>
            </a:r>
            <a:r>
              <a:rPr lang="en-US" dirty="0" smtClean="0"/>
              <a:t>” which can be distributed over several nodes</a:t>
            </a:r>
          </a:p>
          <a:p>
            <a:r>
              <a:rPr lang="en-US" dirty="0" smtClean="0"/>
              <a:t>There a two types of “Shards”</a:t>
            </a:r>
          </a:p>
          <a:p>
            <a:pPr lvl="1"/>
            <a:r>
              <a:rPr lang="en-US" dirty="0" smtClean="0"/>
              <a:t>Primary Shards</a:t>
            </a:r>
          </a:p>
          <a:p>
            <a:pPr lvl="1"/>
            <a:r>
              <a:rPr lang="en-US" dirty="0" smtClean="0"/>
              <a:t>Replica</a:t>
            </a:r>
          </a:p>
          <a:p>
            <a:r>
              <a:rPr lang="en-US" dirty="0" smtClean="0"/>
              <a:t>Replicas of “Primary Shards” provide </a:t>
            </a:r>
          </a:p>
          <a:p>
            <a:pPr lvl="1"/>
            <a:r>
              <a:rPr lang="en-US" dirty="0" smtClean="0"/>
              <a:t>Failure tolerance and </a:t>
            </a:r>
            <a:r>
              <a:rPr lang="en-US" dirty="0" smtClean="0"/>
              <a:t>therefore protect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Make queries (search faster) faster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Research group “ Web based  Information Systems“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52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46745"/>
            <a:ext cx="6911975" cy="561975"/>
          </a:xfrm>
        </p:spPr>
        <p:txBody>
          <a:bodyPr/>
          <a:lstStyle/>
          <a:p>
            <a:r>
              <a:rPr lang="en-US" dirty="0" smtClean="0"/>
              <a:t>Indexing data with </a:t>
            </a:r>
            <a:r>
              <a:rPr lang="en-US" dirty="0" smtClean="0"/>
              <a:t>Elasticsearch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Send JSON documents to server, e.g. use REST API </a:t>
            </a:r>
          </a:p>
          <a:p>
            <a:pPr lvl="1"/>
            <a:r>
              <a:rPr lang="en-US" dirty="0" smtClean="0"/>
              <a:t>No schema necessary =&gt; </a:t>
            </a:r>
            <a:r>
              <a:rPr lang="en-US" dirty="0" err="1" smtClean="0"/>
              <a:t>ElasticSearch</a:t>
            </a:r>
            <a:r>
              <a:rPr lang="en-US" dirty="0" smtClean="0"/>
              <a:t> determines type of attributes</a:t>
            </a:r>
          </a:p>
          <a:p>
            <a:pPr lvl="1"/>
            <a:r>
              <a:rPr lang="en-US" dirty="0" smtClean="0"/>
              <a:t>But’s possible to explicitly specify schema, i.e. types for attributes</a:t>
            </a:r>
          </a:p>
          <a:p>
            <a:pPr lvl="2"/>
            <a:r>
              <a:rPr lang="en-US" dirty="0" smtClean="0"/>
              <a:t>Like string, byte, short, integer, long, float, double, </a:t>
            </a:r>
            <a:r>
              <a:rPr lang="en-US" dirty="0" err="1" smtClean="0"/>
              <a:t>boolean</a:t>
            </a:r>
            <a:r>
              <a:rPr lang="en-US" dirty="0" smtClean="0"/>
              <a:t>, date</a:t>
            </a:r>
          </a:p>
          <a:p>
            <a:r>
              <a:rPr lang="en-US" dirty="0" smtClean="0"/>
              <a:t>Analysis of  </a:t>
            </a:r>
            <a:r>
              <a:rPr lang="en-US" dirty="0" smtClean="0"/>
              <a:t>text</a:t>
            </a:r>
            <a:r>
              <a:rPr lang="en-US" dirty="0" smtClean="0"/>
              <a:t> attributes for “full text”-oriented search</a:t>
            </a:r>
            <a:endParaRPr lang="en-US" dirty="0" smtClean="0"/>
          </a:p>
          <a:p>
            <a:pPr lvl="1"/>
            <a:r>
              <a:rPr lang="en-US" dirty="0" smtClean="0"/>
              <a:t>Word extraction, reduction of words to their base form (stemming)</a:t>
            </a:r>
          </a:p>
          <a:p>
            <a:pPr lvl="1"/>
            <a:r>
              <a:rPr lang="en-US" dirty="0" smtClean="0"/>
              <a:t>Stop words</a:t>
            </a:r>
          </a:p>
          <a:p>
            <a:pPr lvl="1"/>
            <a:r>
              <a:rPr lang="en-US" dirty="0" smtClean="0"/>
              <a:t>Support for multiple languages</a:t>
            </a:r>
          </a:p>
          <a:p>
            <a:r>
              <a:rPr lang="en-US" dirty="0" smtClean="0"/>
              <a:t>Automatically </a:t>
            </a:r>
            <a:r>
              <a:rPr lang="en-US" dirty="0" smtClean="0"/>
              <a:t>generate identifier for data sets or specify them while indexing</a:t>
            </a:r>
          </a:p>
          <a:p>
            <a:pPr lvl="1"/>
            <a:endParaRPr lang="en-US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Research </a:t>
            </a:r>
            <a:r>
              <a:rPr lang="de-DE" dirty="0" err="1">
                <a:solidFill>
                  <a:srgbClr val="000000"/>
                </a:solidFill>
              </a:rPr>
              <a:t>group</a:t>
            </a:r>
            <a:r>
              <a:rPr lang="de-DE" dirty="0">
                <a:solidFill>
                  <a:srgbClr val="000000"/>
                </a:solidFill>
              </a:rPr>
              <a:t> “ Web </a:t>
            </a:r>
            <a:r>
              <a:rPr lang="de-DE" dirty="0" err="1">
                <a:solidFill>
                  <a:srgbClr val="000000"/>
                </a:solidFill>
              </a:rPr>
              <a:t>based</a:t>
            </a:r>
            <a:r>
              <a:rPr lang="de-DE" dirty="0">
                <a:solidFill>
                  <a:srgbClr val="000000"/>
                </a:solidFill>
              </a:rPr>
              <a:t>  Information Systems“</a:t>
            </a:r>
          </a:p>
        </p:txBody>
      </p:sp>
    </p:spTree>
    <p:extLst>
      <p:ext uri="{BB962C8B-B14F-4D97-AF65-F5344CB8AC3E}">
        <p14:creationId xmlns:p14="http://schemas.microsoft.com/office/powerpoint/2010/main" val="138165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Indexing data using the REST API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4077072"/>
            <a:ext cx="8356600" cy="187173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PUT request inserts the JSON payload into the index with name “</a:t>
            </a:r>
            <a:r>
              <a:rPr lang="en-US" dirty="0" err="1" smtClean="0"/>
              <a:t>megacorp</a:t>
            </a:r>
            <a:r>
              <a:rPr lang="en-US" dirty="0" smtClean="0"/>
              <a:t>” as object of  type  “employee”</a:t>
            </a:r>
          </a:p>
          <a:p>
            <a:r>
              <a:rPr lang="en-US" dirty="0" smtClean="0"/>
              <a:t>Schema for type can be explicitly defined (at time of index creation or automatically determined)</a:t>
            </a:r>
          </a:p>
          <a:p>
            <a:r>
              <a:rPr lang="en-US" dirty="0" smtClean="0"/>
              <a:t>Text field </a:t>
            </a:r>
            <a:r>
              <a:rPr lang="en-US" dirty="0" smtClean="0"/>
              <a:t>(</a:t>
            </a:r>
            <a:r>
              <a:rPr lang="en-US" dirty="0" smtClean="0"/>
              <a:t>e.g.</a:t>
            </a:r>
            <a:r>
              <a:rPr lang="en-US" dirty="0" smtClean="0"/>
              <a:t> </a:t>
            </a:r>
            <a:r>
              <a:rPr lang="en-US" dirty="0" smtClean="0"/>
              <a:t>“about”) will be analyzed if analyzers are configured for that field</a:t>
            </a:r>
          </a:p>
          <a:p>
            <a:r>
              <a:rPr lang="en-US" dirty="0" smtClean="0"/>
              <a:t>Request URL specifies the identifier “1” for the index entry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Research group “ Web based  Information Systems“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79190"/>
            <a:ext cx="7326313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95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332656"/>
            <a:ext cx="6911975" cy="561975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Introduction to the ELK stack</a:t>
            </a:r>
            <a:endParaRPr lang="en-US" dirty="0"/>
          </a:p>
          <a:p>
            <a:pPr>
              <a:lnSpc>
                <a:spcPct val="260000"/>
              </a:lnSpc>
            </a:pPr>
            <a:r>
              <a:rPr lang="en-US" dirty="0" smtClean="0"/>
              <a:t>Use Cases</a:t>
            </a:r>
          </a:p>
          <a:p>
            <a:pPr>
              <a:lnSpc>
                <a:spcPct val="260000"/>
              </a:lnSpc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Research </a:t>
            </a:r>
            <a:r>
              <a:rPr lang="de-DE" dirty="0" err="1">
                <a:solidFill>
                  <a:srgbClr val="000000"/>
                </a:solidFill>
              </a:rPr>
              <a:t>group</a:t>
            </a:r>
            <a:r>
              <a:rPr lang="de-DE" dirty="0">
                <a:solidFill>
                  <a:srgbClr val="000000"/>
                </a:solidFill>
              </a:rPr>
              <a:t> “ Web </a:t>
            </a:r>
            <a:r>
              <a:rPr lang="de-DE" dirty="0" err="1">
                <a:solidFill>
                  <a:srgbClr val="000000"/>
                </a:solidFill>
              </a:rPr>
              <a:t>based</a:t>
            </a:r>
            <a:r>
              <a:rPr lang="de-DE" dirty="0">
                <a:solidFill>
                  <a:srgbClr val="000000"/>
                </a:solidFill>
              </a:rPr>
              <a:t>  Information Systems“</a:t>
            </a:r>
          </a:p>
        </p:txBody>
      </p:sp>
    </p:spTree>
    <p:extLst>
      <p:ext uri="{BB962C8B-B14F-4D97-AF65-F5344CB8AC3E}">
        <p14:creationId xmlns:p14="http://schemas.microsoft.com/office/powerpoint/2010/main" val="231647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188640"/>
            <a:ext cx="6911975" cy="561975"/>
          </a:xfrm>
        </p:spPr>
        <p:txBody>
          <a:bodyPr/>
          <a:lstStyle/>
          <a:p>
            <a:r>
              <a:rPr lang="en-US" dirty="0" smtClean="0"/>
              <a:t>Retrieval of a index entry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5229200"/>
            <a:ext cx="8356600" cy="936104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smtClean="0"/>
              <a:t>“GET” </a:t>
            </a:r>
            <a:r>
              <a:rPr lang="en-US" dirty="0" smtClean="0"/>
              <a:t>REST API call with “/</a:t>
            </a:r>
            <a:r>
              <a:rPr lang="en-US" dirty="0" err="1" smtClean="0"/>
              <a:t>megacorp</a:t>
            </a:r>
            <a:r>
              <a:rPr lang="en-US" dirty="0" smtClean="0"/>
              <a:t>/employee/1” will retrieve the </a:t>
            </a:r>
            <a:r>
              <a:rPr lang="en-US" dirty="0" smtClean="0"/>
              <a:t>entry with id 1 </a:t>
            </a:r>
            <a:r>
              <a:rPr lang="en-US" dirty="0" smtClean="0"/>
              <a:t>as JSON object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Research group “ Web based  Information Systems“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50082"/>
            <a:ext cx="6217602" cy="363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971600" y="908720"/>
            <a:ext cx="4029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GET /</a:t>
            </a:r>
            <a:r>
              <a:rPr lang="de-DE" sz="2400" dirty="0" err="1">
                <a:solidFill>
                  <a:srgbClr val="FF0000"/>
                </a:solidFill>
              </a:rPr>
              <a:t>megacorp</a:t>
            </a:r>
            <a:r>
              <a:rPr lang="de-DE" sz="2400" dirty="0">
                <a:solidFill>
                  <a:srgbClr val="FF0000"/>
                </a:solidFill>
              </a:rPr>
              <a:t>/</a:t>
            </a:r>
            <a:r>
              <a:rPr lang="de-DE" sz="2400" dirty="0" err="1">
                <a:solidFill>
                  <a:srgbClr val="FF0000"/>
                </a:solidFill>
              </a:rPr>
              <a:t>employee</a:t>
            </a:r>
            <a:r>
              <a:rPr lang="de-DE" sz="2400" dirty="0">
                <a:solidFill>
                  <a:srgbClr val="FF0000"/>
                </a:solidFill>
              </a:rPr>
              <a:t>/1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1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2132856"/>
            <a:ext cx="3672408" cy="4536504"/>
          </a:xfrm>
        </p:spPr>
        <p:txBody>
          <a:bodyPr/>
          <a:lstStyle/>
          <a:p>
            <a:r>
              <a:rPr lang="en-US" dirty="0" smtClean="0"/>
              <a:t>GET request with “_search” at the end of the URL performs </a:t>
            </a:r>
            <a:r>
              <a:rPr lang="en-US" dirty="0" smtClean="0"/>
              <a:t>query</a:t>
            </a:r>
            <a:endParaRPr lang="en-US" dirty="0" smtClean="0"/>
          </a:p>
          <a:p>
            <a:r>
              <a:rPr lang="en-US" dirty="0" smtClean="0"/>
              <a:t>Search results are returned in JSON response </a:t>
            </a:r>
            <a:r>
              <a:rPr lang="en-US" dirty="0" smtClean="0"/>
              <a:t>as</a:t>
            </a:r>
            <a:r>
              <a:rPr lang="en-US" dirty="0" smtClean="0"/>
              <a:t> </a:t>
            </a:r>
            <a:r>
              <a:rPr lang="en-US" dirty="0" smtClean="0"/>
              <a:t>“hits” array</a:t>
            </a:r>
          </a:p>
          <a:p>
            <a:r>
              <a:rPr lang="en-US" dirty="0" smtClean="0"/>
              <a:t>Further metadata specifies count of search results (“total”) and </a:t>
            </a:r>
            <a:r>
              <a:rPr lang="en-US" dirty="0" err="1" smtClean="0"/>
              <a:t>max_score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503"/>
            <a:ext cx="5040560" cy="683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51520" y="188640"/>
            <a:ext cx="2050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Simple Query</a:t>
            </a:r>
            <a:endParaRPr lang="en-US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107504" y="860638"/>
            <a:ext cx="375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GET /</a:t>
            </a:r>
            <a:r>
              <a:rPr lang="en-US" dirty="0" err="1">
                <a:solidFill>
                  <a:srgbClr val="FF0000"/>
                </a:solidFill>
              </a:rPr>
              <a:t>megacorp</a:t>
            </a:r>
            <a:r>
              <a:rPr lang="en-US" dirty="0">
                <a:solidFill>
                  <a:srgbClr val="FF0000"/>
                </a:solidFill>
              </a:rPr>
              <a:t>/employee/_search</a:t>
            </a:r>
          </a:p>
        </p:txBody>
      </p:sp>
    </p:spTree>
    <p:extLst>
      <p:ext uri="{BB962C8B-B14F-4D97-AF65-F5344CB8AC3E}">
        <p14:creationId xmlns:p14="http://schemas.microsoft.com/office/powerpoint/2010/main" val="172930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188640"/>
            <a:ext cx="4532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Simple Query with search string</a:t>
            </a:r>
            <a:endParaRPr lang="en-US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1043608" y="692696"/>
            <a:ext cx="586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GET /</a:t>
            </a:r>
            <a:r>
              <a:rPr lang="en-US" dirty="0" err="1">
                <a:solidFill>
                  <a:srgbClr val="FF0000"/>
                </a:solidFill>
              </a:rPr>
              <a:t>megacorp</a:t>
            </a:r>
            <a:r>
              <a:rPr lang="en-US" dirty="0">
                <a:solidFill>
                  <a:srgbClr val="FF0000"/>
                </a:solidFill>
              </a:rPr>
              <a:t>/employee/_</a:t>
            </a:r>
            <a:r>
              <a:rPr lang="en-US" dirty="0" err="1">
                <a:solidFill>
                  <a:srgbClr val="FF0000"/>
                </a:solidFill>
              </a:rPr>
              <a:t>search?q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last_name:Smith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5930900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60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complex queries with Query DSL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4581127"/>
            <a:ext cx="8356600" cy="1511697"/>
          </a:xfrm>
        </p:spPr>
        <p:txBody>
          <a:bodyPr/>
          <a:lstStyle/>
          <a:p>
            <a:r>
              <a:rPr lang="en-US" dirty="0" smtClean="0"/>
              <a:t>Query DSL is a JSON language for more complex queries</a:t>
            </a:r>
          </a:p>
          <a:p>
            <a:r>
              <a:rPr lang="en-US" dirty="0" smtClean="0"/>
              <a:t>Will be send as payload with the search request</a:t>
            </a:r>
          </a:p>
          <a:p>
            <a:r>
              <a:rPr lang="en-US" dirty="0" smtClean="0"/>
              <a:t>Match clause has same semantics as in simple query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Research group “ Web based  Information Systems“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5779616" cy="280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44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116632"/>
            <a:ext cx="6911975" cy="561975"/>
          </a:xfrm>
        </p:spPr>
        <p:txBody>
          <a:bodyPr/>
          <a:lstStyle/>
          <a:p>
            <a:r>
              <a:rPr lang="en-US" dirty="0" smtClean="0"/>
              <a:t>More complex queries with Query DSL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908720"/>
            <a:ext cx="2955751" cy="5184105"/>
          </a:xfrm>
        </p:spPr>
        <p:txBody>
          <a:bodyPr/>
          <a:lstStyle/>
          <a:p>
            <a:r>
              <a:rPr lang="en-US" dirty="0" smtClean="0"/>
              <a:t>Consist of a query  and a filter part</a:t>
            </a:r>
          </a:p>
          <a:p>
            <a:r>
              <a:rPr lang="en-US" dirty="0" smtClean="0"/>
              <a:t>Query part matches all entries with </a:t>
            </a:r>
            <a:r>
              <a:rPr lang="en-US" dirty="0" err="1" smtClean="0"/>
              <a:t>last_name</a:t>
            </a:r>
            <a:r>
              <a:rPr lang="en-US" dirty="0" smtClean="0"/>
              <a:t> “smith” (2)</a:t>
            </a:r>
          </a:p>
          <a:p>
            <a:r>
              <a:rPr lang="en-US" dirty="0" smtClean="0"/>
              <a:t>Filter will then only select entries which fulfill the range filter (1)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“age”: {“</a:t>
            </a:r>
            <a:r>
              <a:rPr lang="en-US" dirty="0" err="1" smtClean="0"/>
              <a:t>gt</a:t>
            </a:r>
            <a:r>
              <a:rPr lang="en-US" dirty="0" smtClean="0"/>
              <a:t>” : 30 }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Research group “ Web based  Information Systems“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08720"/>
            <a:ext cx="5225256" cy="530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0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query </a:t>
            </a:r>
            <a:r>
              <a:rPr lang="en-US" dirty="0"/>
              <a:t>p</a:t>
            </a:r>
            <a:r>
              <a:rPr lang="en-US" dirty="0" smtClean="0"/>
              <a:t>ossibilities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Combined search on different attributes and different indices</a:t>
            </a:r>
          </a:p>
          <a:p>
            <a:pPr lvl="1"/>
            <a:r>
              <a:rPr lang="en-US" dirty="0" smtClean="0"/>
              <a:t>Many possibilities for full-text search on attribute values</a:t>
            </a:r>
          </a:p>
          <a:p>
            <a:pPr lvl="2"/>
            <a:r>
              <a:rPr lang="en-US" dirty="0" smtClean="0"/>
              <a:t>Exact, non-exact, proximity (phrases), partial match </a:t>
            </a:r>
          </a:p>
          <a:p>
            <a:pPr lvl="1"/>
            <a:r>
              <a:rPr lang="en-US" dirty="0" smtClean="0"/>
              <a:t>Support well-known logical operators</a:t>
            </a:r>
            <a:br>
              <a:rPr lang="en-US" dirty="0" smtClean="0"/>
            </a:br>
            <a:r>
              <a:rPr lang="en-US" dirty="0" smtClean="0"/>
              <a:t>(And / or, …)</a:t>
            </a:r>
          </a:p>
          <a:p>
            <a:pPr lvl="1"/>
            <a:r>
              <a:rPr lang="en-US" dirty="0" smtClean="0"/>
              <a:t>Range queries (i.e. date ranges)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Control relevance and ranking of search results, sort them</a:t>
            </a:r>
          </a:p>
          <a:p>
            <a:pPr lvl="1"/>
            <a:r>
              <a:rPr lang="en-US" dirty="0" smtClean="0"/>
              <a:t>Boost relevance while indexing</a:t>
            </a:r>
          </a:p>
          <a:p>
            <a:pPr lvl="1"/>
            <a:r>
              <a:rPr lang="en-US" dirty="0" smtClean="0"/>
              <a:t>Boost or ignore relevance while querying</a:t>
            </a:r>
          </a:p>
          <a:p>
            <a:pPr lvl="1"/>
            <a:r>
              <a:rPr lang="en-US" dirty="0" smtClean="0"/>
              <a:t>Different possibilities to sort search results otherwise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Research </a:t>
            </a:r>
            <a:r>
              <a:rPr lang="de-DE" dirty="0" err="1">
                <a:solidFill>
                  <a:srgbClr val="000000"/>
                </a:solidFill>
              </a:rPr>
              <a:t>group</a:t>
            </a:r>
            <a:r>
              <a:rPr lang="de-DE" dirty="0">
                <a:solidFill>
                  <a:srgbClr val="000000"/>
                </a:solidFill>
              </a:rPr>
              <a:t> “ Web </a:t>
            </a:r>
            <a:r>
              <a:rPr lang="de-DE" dirty="0" err="1">
                <a:solidFill>
                  <a:srgbClr val="000000"/>
                </a:solidFill>
              </a:rPr>
              <a:t>based</a:t>
            </a:r>
            <a:r>
              <a:rPr lang="de-DE" dirty="0">
                <a:solidFill>
                  <a:srgbClr val="000000"/>
                </a:solidFill>
              </a:rPr>
              <a:t>  Information Systems“</a:t>
            </a:r>
          </a:p>
        </p:txBody>
      </p:sp>
    </p:spTree>
    <p:extLst>
      <p:ext uri="{BB962C8B-B14F-4D97-AF65-F5344CB8AC3E}">
        <p14:creationId xmlns:p14="http://schemas.microsoft.com/office/powerpoint/2010/main" val="8927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advanced features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Multi-tenant	</a:t>
            </a:r>
          </a:p>
          <a:p>
            <a:r>
              <a:rPr lang="en-US" dirty="0"/>
              <a:t>S</a:t>
            </a:r>
            <a:r>
              <a:rPr lang="en-US" dirty="0" smtClean="0"/>
              <a:t>patial data queries</a:t>
            </a:r>
          </a:p>
          <a:p>
            <a:r>
              <a:rPr lang="en-US" dirty="0" smtClean="0"/>
              <a:t>Search suggestions</a:t>
            </a:r>
          </a:p>
          <a:p>
            <a:r>
              <a:rPr lang="en-US" dirty="0" smtClean="0"/>
              <a:t>Real time aggregation of search data</a:t>
            </a:r>
          </a:p>
          <a:p>
            <a:pPr lvl="1"/>
            <a:r>
              <a:rPr lang="en-US" dirty="0" smtClean="0"/>
              <a:t>Statistical calculations (sums, mean value, max, min, …)</a:t>
            </a:r>
          </a:p>
          <a:p>
            <a:pPr lvl="1"/>
            <a:r>
              <a:rPr lang="en-US" dirty="0" smtClean="0"/>
              <a:t>Faceting</a:t>
            </a:r>
          </a:p>
          <a:p>
            <a:pPr lvl="2"/>
            <a:r>
              <a:rPr lang="en-US" dirty="0" smtClean="0"/>
              <a:t>By using terms</a:t>
            </a:r>
          </a:p>
          <a:p>
            <a:pPr lvl="2"/>
            <a:r>
              <a:rPr lang="en-US" dirty="0" smtClean="0"/>
              <a:t>Statistical calculations</a:t>
            </a:r>
          </a:p>
          <a:p>
            <a:pPr lvl="2"/>
            <a:r>
              <a:rPr lang="en-US" dirty="0" smtClean="0"/>
              <a:t>Classification ( Grouping by using ranges</a:t>
            </a:r>
          </a:p>
          <a:p>
            <a:pPr lvl="2"/>
            <a:r>
              <a:rPr lang="en-US" dirty="0" smtClean="0"/>
              <a:t>Filter rules</a:t>
            </a:r>
          </a:p>
          <a:p>
            <a:pPr lvl="2"/>
            <a:r>
              <a:rPr lang="en-US" dirty="0" smtClean="0"/>
              <a:t>By geographical distance</a:t>
            </a:r>
          </a:p>
          <a:p>
            <a:r>
              <a:rPr lang="en-US" dirty="0" smtClean="0"/>
              <a:t>…</a:t>
            </a:r>
            <a:endParaRPr lang="en-US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Research </a:t>
            </a:r>
            <a:r>
              <a:rPr lang="de-DE" dirty="0" err="1">
                <a:solidFill>
                  <a:srgbClr val="000000"/>
                </a:solidFill>
              </a:rPr>
              <a:t>group</a:t>
            </a:r>
            <a:r>
              <a:rPr lang="de-DE" dirty="0">
                <a:solidFill>
                  <a:srgbClr val="000000"/>
                </a:solidFill>
              </a:rPr>
              <a:t> “ Web </a:t>
            </a:r>
            <a:r>
              <a:rPr lang="de-DE" dirty="0" err="1">
                <a:solidFill>
                  <a:srgbClr val="000000"/>
                </a:solidFill>
              </a:rPr>
              <a:t>based</a:t>
            </a:r>
            <a:r>
              <a:rPr lang="de-DE" dirty="0">
                <a:solidFill>
                  <a:srgbClr val="000000"/>
                </a:solidFill>
              </a:rPr>
              <a:t>  Information Systems“</a:t>
            </a:r>
          </a:p>
        </p:txBody>
      </p:sp>
    </p:spTree>
    <p:extLst>
      <p:ext uri="{BB962C8B-B14F-4D97-AF65-F5344CB8AC3E}">
        <p14:creationId xmlns:p14="http://schemas.microsoft.com/office/powerpoint/2010/main" val="93255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Kibana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1124744"/>
            <a:ext cx="8356600" cy="1798389"/>
          </a:xfrm>
        </p:spPr>
        <p:txBody>
          <a:bodyPr/>
          <a:lstStyle/>
          <a:p>
            <a:r>
              <a:rPr lang="en-US" dirty="0" smtClean="0"/>
              <a:t>Web-based application for exploring and visualizing data</a:t>
            </a:r>
          </a:p>
          <a:p>
            <a:r>
              <a:rPr lang="en-US" dirty="0" smtClean="0"/>
              <a:t>Modern Browser-based interface (HTML5 + JavaScript)</a:t>
            </a:r>
          </a:p>
          <a:p>
            <a:r>
              <a:rPr lang="en-US" dirty="0" smtClean="0"/>
              <a:t>Ships with its own web server for easy setup</a:t>
            </a:r>
          </a:p>
          <a:p>
            <a:r>
              <a:rPr lang="en-US" dirty="0" smtClean="0"/>
              <a:t>Seamless integration with </a:t>
            </a:r>
            <a:r>
              <a:rPr lang="en-US" dirty="0" smtClean="0"/>
              <a:t>Elasticsearch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Research group “ Web based  Information Systems“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96952"/>
            <a:ext cx="5071925" cy="318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37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Kibana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1124744"/>
            <a:ext cx="8356600" cy="1078309"/>
          </a:xfrm>
        </p:spPr>
        <p:txBody>
          <a:bodyPr/>
          <a:lstStyle/>
          <a:p>
            <a:r>
              <a:rPr lang="en-US" dirty="0" smtClean="0"/>
              <a:t>After installation </a:t>
            </a:r>
            <a:r>
              <a:rPr lang="en-US" dirty="0" smtClean="0"/>
              <a:t>first configure Kibana </a:t>
            </a:r>
            <a:r>
              <a:rPr lang="en-US" dirty="0" smtClean="0"/>
              <a:t>to </a:t>
            </a:r>
            <a:r>
              <a:rPr lang="en-US" dirty="0" smtClean="0"/>
              <a:t>access Elasticsearch server(s)</a:t>
            </a:r>
            <a:endParaRPr lang="en-US" dirty="0" smtClean="0"/>
          </a:p>
          <a:p>
            <a:pPr lvl="1"/>
            <a:r>
              <a:rPr lang="en-US" dirty="0" smtClean="0"/>
              <a:t>Should be done by editing </a:t>
            </a:r>
            <a:r>
              <a:rPr lang="en-US" dirty="0" smtClean="0"/>
              <a:t>the Kibana </a:t>
            </a:r>
            <a:r>
              <a:rPr lang="en-US" dirty="0" err="1" smtClean="0"/>
              <a:t>config</a:t>
            </a:r>
            <a:r>
              <a:rPr lang="en-US" dirty="0" smtClean="0"/>
              <a:t> </a:t>
            </a:r>
            <a:r>
              <a:rPr lang="en-US" dirty="0" smtClean="0"/>
              <a:t>file</a:t>
            </a:r>
          </a:p>
          <a:p>
            <a:r>
              <a:rPr lang="en-US" dirty="0" smtClean="0"/>
              <a:t>Then use web UI to configure indexes to use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Research group “ Web based  Information Systems“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754412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13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 data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Research group “ Web based  Information Systems“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86349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16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Elasticsearch </a:t>
            </a:r>
            <a:r>
              <a:rPr lang="en-US" dirty="0" smtClean="0"/>
              <a:t>ELK Software Stack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1198563"/>
            <a:ext cx="7132215" cy="4894262"/>
          </a:xfrm>
        </p:spPr>
        <p:txBody>
          <a:bodyPr/>
          <a:lstStyle/>
          <a:p>
            <a:r>
              <a:rPr lang="en-US" dirty="0" smtClean="0"/>
              <a:t>ELK </a:t>
            </a:r>
            <a:r>
              <a:rPr lang="en-US" dirty="0" smtClean="0"/>
              <a:t>consists of</a:t>
            </a:r>
            <a:r>
              <a:rPr lang="en-US" dirty="0" smtClean="0"/>
              <a:t> </a:t>
            </a:r>
            <a:r>
              <a:rPr lang="en-US" dirty="0" smtClean="0"/>
              <a:t>three open source software products provided by the company “Elastic” (formerly Elasticsearch)</a:t>
            </a:r>
          </a:p>
          <a:p>
            <a:pPr lvl="1"/>
            <a:r>
              <a:rPr lang="en-US" dirty="0" smtClean="0"/>
              <a:t>E =&gt; </a:t>
            </a:r>
            <a:r>
              <a:rPr lang="en-US" dirty="0" smtClean="0"/>
              <a:t>Elasticsearch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</a:t>
            </a:r>
            <a:r>
              <a:rPr lang="en-US" dirty="0" smtClean="0"/>
              <a:t>(</a:t>
            </a:r>
            <a:r>
              <a:rPr lang="en-US" dirty="0"/>
              <a:t>H</a:t>
            </a:r>
            <a:r>
              <a:rPr lang="en-US" dirty="0" smtClean="0"/>
              <a:t>ighly scalable</a:t>
            </a:r>
            <a:r>
              <a:rPr lang="en-US" dirty="0" smtClean="0"/>
              <a:t> search </a:t>
            </a:r>
            <a:r>
              <a:rPr lang="en-US" dirty="0" smtClean="0"/>
              <a:t>index </a:t>
            </a:r>
            <a:r>
              <a:rPr lang="en-US" dirty="0" smtClean="0"/>
              <a:t>server)</a:t>
            </a:r>
            <a:endParaRPr lang="en-US" dirty="0" smtClean="0"/>
          </a:p>
          <a:p>
            <a:pPr lvl="1"/>
            <a:r>
              <a:rPr lang="en-US" dirty="0" smtClean="0"/>
              <a:t>L =&gt; Logstash </a:t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dirty="0" smtClean="0"/>
              <a:t>(Tool </a:t>
            </a:r>
            <a:r>
              <a:rPr lang="en-US" dirty="0" smtClean="0"/>
              <a:t>for the collection, enrichment, filtering and </a:t>
            </a:r>
            <a:br>
              <a:rPr lang="en-US" dirty="0" smtClean="0"/>
            </a:br>
            <a:r>
              <a:rPr lang="en-US" dirty="0" smtClean="0"/>
              <a:t>	       forwarding of data, e.g. log data)</a:t>
            </a:r>
          </a:p>
          <a:p>
            <a:pPr lvl="1"/>
            <a:r>
              <a:rPr lang="en-US" dirty="0" smtClean="0"/>
              <a:t>K =&gt; Kibana</a:t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dirty="0" smtClean="0"/>
              <a:t>(Tool </a:t>
            </a:r>
            <a:r>
              <a:rPr lang="en-US" dirty="0" smtClean="0"/>
              <a:t>for the exploration and visualization of data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Research group “ Web based  Information Systems“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49787"/>
            <a:ext cx="1490945" cy="111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016" y="4910278"/>
            <a:ext cx="495965" cy="7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829826"/>
            <a:ext cx="1036416" cy="95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79180"/>
            <a:ext cx="1606103" cy="85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mit Pfeil 5"/>
          <p:cNvCxnSpPr>
            <a:stCxn id="1026" idx="3"/>
            <a:endCxn id="1027" idx="1"/>
          </p:cNvCxnSpPr>
          <p:nvPr/>
        </p:nvCxnSpPr>
        <p:spPr>
          <a:xfrm flipV="1">
            <a:off x="2318529" y="5308171"/>
            <a:ext cx="82848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1027" idx="3"/>
            <a:endCxn id="1028" idx="1"/>
          </p:cNvCxnSpPr>
          <p:nvPr/>
        </p:nvCxnSpPr>
        <p:spPr>
          <a:xfrm>
            <a:off x="3642981" y="5308171"/>
            <a:ext cx="64098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1028" idx="3"/>
            <a:endCxn id="1029" idx="1"/>
          </p:cNvCxnSpPr>
          <p:nvPr/>
        </p:nvCxnSpPr>
        <p:spPr>
          <a:xfrm>
            <a:off x="5320384" y="5308172"/>
            <a:ext cx="7637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2843808" y="5655242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Logstash</a:t>
            </a:r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>
            <a:off x="1187624" y="584002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516216" y="5784977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Kibana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84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visualization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Research group “ Web based  Information Systems“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00618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09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types of visualizations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Research group “ Web based  Information Systems“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124744"/>
            <a:ext cx="7930951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65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 visualizations to a Dashboard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Research group “ Web based  Information Systems“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68510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26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Research group “ Web based  Information Systems“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4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use cases of the ELK stack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Log data management and analysis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Monitor systems and / or applications and notify operators about critical events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Collect and analyze other (mass) data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i.e. business data for business analytics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Energy management data or event data from smart grids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Environmental data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Use the ELK stack for search driven access to mass data in web based information systems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Research group “ Web based  Information Systems“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0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data management and analysis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Many different types of logs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Application logs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Operating system logs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N</a:t>
            </a:r>
            <a:r>
              <a:rPr lang="en-US" dirty="0" smtClean="0"/>
              <a:t>etwork traffic logs from routers, etc.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Different goals for analysis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Detect errors at runtime or while testing applications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Find and analyze security threats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Aggregate statistical data / metrics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Research group “ Web based  Information Systems“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3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of log data analysis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centralization</a:t>
            </a:r>
          </a:p>
          <a:p>
            <a:pPr lvl="1"/>
            <a:r>
              <a:rPr lang="en-US" dirty="0" smtClean="0"/>
              <a:t>Log data could be everywhere</a:t>
            </a:r>
          </a:p>
          <a:p>
            <a:pPr lvl="2"/>
            <a:r>
              <a:rPr lang="en-US" dirty="0" smtClean="0"/>
              <a:t>on different servers and different places within the same server</a:t>
            </a:r>
          </a:p>
          <a:p>
            <a:r>
              <a:rPr lang="en-US" dirty="0" smtClean="0"/>
              <a:t>Accessibility Problems</a:t>
            </a:r>
          </a:p>
          <a:p>
            <a:pPr lvl="1"/>
            <a:r>
              <a:rPr lang="en-US" dirty="0" smtClean="0"/>
              <a:t>Logs can be difficult to find</a:t>
            </a:r>
          </a:p>
          <a:p>
            <a:pPr lvl="1"/>
            <a:r>
              <a:rPr lang="en-US" dirty="0"/>
              <a:t>Access to server / device is often </a:t>
            </a:r>
            <a:r>
              <a:rPr lang="en-US" dirty="0" smtClean="0"/>
              <a:t>difficult for analyst</a:t>
            </a:r>
            <a:endParaRPr lang="en-US" dirty="0" smtClean="0"/>
          </a:p>
          <a:p>
            <a:pPr lvl="1"/>
            <a:r>
              <a:rPr lang="en-US" dirty="0" smtClean="0"/>
              <a:t>High expertise for accessing logs on different platforms necessary</a:t>
            </a:r>
          </a:p>
          <a:p>
            <a:pPr lvl="1"/>
            <a:r>
              <a:rPr lang="en-US" dirty="0" smtClean="0"/>
              <a:t>Logs can be big and therefore difficult to copy </a:t>
            </a:r>
          </a:p>
          <a:p>
            <a:pPr lvl="1"/>
            <a:r>
              <a:rPr lang="en-US" dirty="0"/>
              <a:t>SSH access and </a:t>
            </a:r>
            <a:r>
              <a:rPr lang="en-US" dirty="0" err="1"/>
              <a:t>grep</a:t>
            </a:r>
            <a:r>
              <a:rPr lang="en-US" dirty="0"/>
              <a:t> on logs doesn’t scale or </a:t>
            </a:r>
            <a:r>
              <a:rPr lang="en-US" dirty="0" smtClean="0"/>
              <a:t>reach</a:t>
            </a:r>
          </a:p>
          <a:p>
            <a:r>
              <a:rPr lang="en-US" dirty="0" smtClean="0"/>
              <a:t>No Consistency</a:t>
            </a:r>
          </a:p>
          <a:p>
            <a:pPr lvl="1"/>
            <a:r>
              <a:rPr lang="en-US" dirty="0" smtClean="0"/>
              <a:t>Structure of log entries </a:t>
            </a:r>
            <a:r>
              <a:rPr lang="en-US" dirty="0"/>
              <a:t>is different for each app, system, or device</a:t>
            </a:r>
          </a:p>
          <a:p>
            <a:pPr lvl="1"/>
            <a:r>
              <a:rPr lang="en-US" dirty="0"/>
              <a:t>Specific knowledge is necessary for interpreting </a:t>
            </a:r>
            <a:r>
              <a:rPr lang="en-US" dirty="0" smtClean="0"/>
              <a:t>different log types</a:t>
            </a:r>
            <a:endParaRPr lang="en-US" dirty="0"/>
          </a:p>
          <a:p>
            <a:pPr lvl="1"/>
            <a:r>
              <a:rPr lang="en-US" dirty="0"/>
              <a:t>Variation in </a:t>
            </a:r>
            <a:r>
              <a:rPr lang="en-US" dirty="0" smtClean="0"/>
              <a:t>formats </a:t>
            </a:r>
            <a:r>
              <a:rPr lang="en-US" dirty="0"/>
              <a:t>makes it challenging to search</a:t>
            </a:r>
          </a:p>
          <a:p>
            <a:pPr lvl="2"/>
            <a:r>
              <a:rPr lang="en-US" dirty="0"/>
              <a:t>Many </a:t>
            </a:r>
            <a:r>
              <a:rPr lang="en-US" dirty="0" smtClean="0"/>
              <a:t>different types </a:t>
            </a:r>
            <a:r>
              <a:rPr lang="en-US" dirty="0"/>
              <a:t>of time formats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Research group “ Web based  Information Systems“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7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202729"/>
            <a:ext cx="6911975" cy="561975"/>
          </a:xfrm>
        </p:spPr>
        <p:txBody>
          <a:bodyPr/>
          <a:lstStyle/>
          <a:p>
            <a:r>
              <a:rPr lang="en-US" dirty="0" smtClean="0"/>
              <a:t>The ELK stack provides solutions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1198563"/>
            <a:ext cx="8356600" cy="503874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Logstash allows to collect all log entries at a central place (e.g. </a:t>
            </a:r>
            <a:r>
              <a:rPr lang="en-US" dirty="0" smtClean="0"/>
              <a:t>Elasticsearch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End users don’t need to know where the log files are located</a:t>
            </a:r>
          </a:p>
          <a:p>
            <a:pPr lvl="1"/>
            <a:r>
              <a:rPr lang="en-US" dirty="0"/>
              <a:t>Big log files will be transferred continuously in smaller chunks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Log file entries can be transformed </a:t>
            </a:r>
            <a:r>
              <a:rPr lang="en-US" dirty="0"/>
              <a:t>into </a:t>
            </a:r>
            <a:r>
              <a:rPr lang="en-US" dirty="0" smtClean="0"/>
              <a:t>harmonized</a:t>
            </a:r>
            <a:r>
              <a:rPr lang="en-US" dirty="0" smtClean="0"/>
              <a:t> </a:t>
            </a:r>
            <a:r>
              <a:rPr lang="en-US" dirty="0"/>
              <a:t>event </a:t>
            </a:r>
            <a:r>
              <a:rPr lang="en-US" dirty="0" smtClean="0"/>
              <a:t>objects</a:t>
            </a:r>
          </a:p>
          <a:p>
            <a:r>
              <a:rPr lang="en-US" dirty="0" smtClean="0"/>
              <a:t>Easy access for end users via Browser based interfaces (e.g. Kibana)</a:t>
            </a:r>
          </a:p>
          <a:p>
            <a:r>
              <a:rPr lang="en-US" dirty="0" smtClean="0"/>
              <a:t>Elasticsearch </a:t>
            </a:r>
            <a:r>
              <a:rPr lang="en-US" dirty="0" smtClean="0"/>
              <a:t>/ Kibana provide advanced functionality for analyzing and visualizing the log data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Research </a:t>
            </a:r>
            <a:r>
              <a:rPr lang="de-DE" dirty="0" err="1" smtClean="0">
                <a:solidFill>
                  <a:srgbClr val="000000"/>
                </a:solidFill>
              </a:rPr>
              <a:t>group</a:t>
            </a:r>
            <a:r>
              <a:rPr lang="de-DE" dirty="0" smtClean="0">
                <a:solidFill>
                  <a:srgbClr val="000000"/>
                </a:solidFill>
              </a:rPr>
              <a:t> “ Web </a:t>
            </a:r>
            <a:r>
              <a:rPr lang="de-DE" dirty="0" err="1" smtClean="0">
                <a:solidFill>
                  <a:srgbClr val="000000"/>
                </a:solidFill>
              </a:rPr>
              <a:t>based</a:t>
            </a:r>
            <a:r>
              <a:rPr lang="de-DE" dirty="0" smtClean="0">
                <a:solidFill>
                  <a:srgbClr val="000000"/>
                </a:solidFill>
              </a:rPr>
              <a:t>  Information Systems“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3"/>
            <a:ext cx="6984776" cy="306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47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ELK stack also provides good solutions for monitoring data and alerting users</a:t>
            </a:r>
          </a:p>
          <a:p>
            <a:pPr lvl="1"/>
            <a:r>
              <a:rPr lang="en-US" dirty="0" smtClean="0"/>
              <a:t>Logstash can check conditions on log file entries and even aggregated metrics </a:t>
            </a:r>
          </a:p>
          <a:p>
            <a:pPr lvl="1"/>
            <a:r>
              <a:rPr lang="en-US" dirty="0" smtClean="0"/>
              <a:t>And </a:t>
            </a:r>
            <a:r>
              <a:rPr lang="en-US" dirty="0" smtClean="0"/>
              <a:t>conditionally </a:t>
            </a:r>
            <a:r>
              <a:rPr lang="en-US" dirty="0" smtClean="0"/>
              <a:t>sent notification events to certain output plugins if monitoring criteria are met</a:t>
            </a:r>
          </a:p>
          <a:p>
            <a:pPr lvl="2"/>
            <a:r>
              <a:rPr lang="en-US" dirty="0" smtClean="0"/>
              <a:t>E.g. forward notification event to email output plugin for notifying user (e.g. operators) about the condition</a:t>
            </a:r>
          </a:p>
          <a:p>
            <a:pPr lvl="2"/>
            <a:r>
              <a:rPr lang="en-US" dirty="0" smtClean="0"/>
              <a:t>Forwarding notification event to </a:t>
            </a:r>
            <a:r>
              <a:rPr lang="en-US" dirty="0" smtClean="0"/>
              <a:t>a dedicated monitoring </a:t>
            </a:r>
            <a:r>
              <a:rPr lang="en-US" dirty="0" smtClean="0"/>
              <a:t>application </a:t>
            </a:r>
          </a:p>
          <a:p>
            <a:pPr lvl="1"/>
            <a:r>
              <a:rPr lang="en-US" dirty="0" smtClean="0"/>
              <a:t>Elasticsearch </a:t>
            </a:r>
            <a:r>
              <a:rPr lang="en-US" dirty="0" smtClean="0"/>
              <a:t>in combination with Watcher (another product of Elastic)</a:t>
            </a:r>
          </a:p>
          <a:p>
            <a:pPr lvl="2"/>
            <a:r>
              <a:rPr lang="en-US" dirty="0" smtClean="0"/>
              <a:t>Can instrument arbitrary </a:t>
            </a:r>
            <a:r>
              <a:rPr lang="en-US" dirty="0" smtClean="0"/>
              <a:t>Elasticsearch </a:t>
            </a:r>
            <a:r>
              <a:rPr lang="en-US" dirty="0" smtClean="0"/>
              <a:t>queries to produce alerts and notifications</a:t>
            </a:r>
          </a:p>
          <a:p>
            <a:pPr lvl="2"/>
            <a:r>
              <a:rPr lang="en-US" dirty="0" smtClean="0"/>
              <a:t>These queries can be run at certain time intervals</a:t>
            </a:r>
          </a:p>
          <a:p>
            <a:pPr lvl="2"/>
            <a:r>
              <a:rPr lang="en-US" dirty="0" smtClean="0"/>
              <a:t>When the watch condition happens, actions can be taken (sent an email or forwarding an event to another system)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Research group “ Web based  Information Systems“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6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analysis examples from the Internet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1412776"/>
            <a:ext cx="8356600" cy="4680048"/>
          </a:xfrm>
        </p:spPr>
        <p:txBody>
          <a:bodyPr/>
          <a:lstStyle/>
          <a:p>
            <a:r>
              <a:rPr lang="en-US" dirty="0" smtClean="0"/>
              <a:t>Logging and analyzing network traffic </a:t>
            </a:r>
            <a:r>
              <a:rPr lang="en-US" dirty="0">
                <a:hlinkClick r:id="rId2"/>
              </a:rPr>
              <a:t>http://www.networkassassin.com/elk-stack-for-network-operations-reloaded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/>
              <a:t>How to Use ELK to Monitor </a:t>
            </a:r>
            <a:r>
              <a:rPr lang="en-US" dirty="0" smtClean="0"/>
              <a:t>Performance</a:t>
            </a:r>
            <a:br>
              <a:rPr lang="en-US" dirty="0" smtClean="0"/>
            </a:br>
            <a:r>
              <a:rPr lang="en-US" dirty="0">
                <a:hlinkClick r:id="rId3"/>
              </a:rPr>
              <a:t>http://logz.io/blog/elk-monitor-platform-performance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/>
              <a:t>How </a:t>
            </a:r>
            <a:r>
              <a:rPr lang="en-US" dirty="0" err="1"/>
              <a:t>Blueliv</a:t>
            </a:r>
            <a:r>
              <a:rPr lang="en-US" dirty="0"/>
              <a:t> Uses the Elastic Stack to Combat Cyber Threats</a:t>
            </a:r>
            <a:br>
              <a:rPr lang="en-US" dirty="0"/>
            </a:b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www.elastic.co/blog/how-blueliv-uses-the-elastic-stack-to-combat-cyber-threats</a:t>
            </a:r>
            <a:r>
              <a:rPr lang="en-US" dirty="0" smtClean="0"/>
              <a:t> </a:t>
            </a:r>
          </a:p>
          <a:p>
            <a:r>
              <a:rPr lang="en-US" dirty="0"/>
              <a:t>Centralized System and Docker Logging with ELK Stack</a:t>
            </a:r>
            <a:br>
              <a:rPr lang="en-US" dirty="0"/>
            </a:b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www.javacodegeeks.com/2015/05/centralized-system-and-docker-logging-with-elk-stack.html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Research group “ Web based  Information Systems“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1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Logstash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1198563"/>
            <a:ext cx="8356600" cy="244646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Open source software to collect, transform, filter and forward data (e.g. log data) from input sources to output sources (e.g. </a:t>
            </a:r>
            <a:r>
              <a:rPr lang="en-US" dirty="0" smtClean="0"/>
              <a:t>Elasticsearch</a:t>
            </a:r>
            <a:r>
              <a:rPr lang="en-US" dirty="0" smtClean="0"/>
              <a:t>)</a:t>
            </a:r>
          </a:p>
          <a:p>
            <a:r>
              <a:rPr lang="en-US" dirty="0" smtClean="0"/>
              <a:t>Implemented in JRuby and runs on a JVM (Java Virtual Machine)</a:t>
            </a:r>
          </a:p>
          <a:p>
            <a:r>
              <a:rPr lang="en-US" dirty="0" smtClean="0"/>
              <a:t>Simple message based architecture</a:t>
            </a:r>
          </a:p>
          <a:p>
            <a:r>
              <a:rPr lang="en-US" dirty="0"/>
              <a:t>Extendable by plugins (e.g. input, output, filter </a:t>
            </a:r>
            <a:r>
              <a:rPr lang="en-US" dirty="0" smtClean="0"/>
              <a:t>plugins)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Research group “ Web based  Information Systems“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76454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47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ELK stack </a:t>
            </a:r>
            <a:r>
              <a:rPr lang="en-US" dirty="0" smtClean="0"/>
              <a:t>is easy to use and has </a:t>
            </a:r>
            <a:r>
              <a:rPr lang="en-US" dirty="0" smtClean="0"/>
              <a:t>many use cases</a:t>
            </a:r>
          </a:p>
          <a:p>
            <a:pPr lvl="1"/>
            <a:r>
              <a:rPr lang="en-US" dirty="0"/>
              <a:t>Log data management and analysis</a:t>
            </a:r>
          </a:p>
          <a:p>
            <a:pPr lvl="1"/>
            <a:r>
              <a:rPr lang="en-US" dirty="0"/>
              <a:t>Monitor systems and / or applications and notify operators about critical events</a:t>
            </a:r>
          </a:p>
          <a:p>
            <a:pPr lvl="1"/>
            <a:r>
              <a:rPr lang="en-US" dirty="0"/>
              <a:t>Collect and analyze other (mass)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Providing access to big data in large scale web </a:t>
            </a:r>
            <a:r>
              <a:rPr lang="en-US" dirty="0" smtClean="0"/>
              <a:t>applications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Thereby solving many problems with these types of use </a:t>
            </a:r>
            <a:r>
              <a:rPr lang="en-US" dirty="0" smtClean="0"/>
              <a:t>cases compared to “hand-made”-solutions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Because of its service orientation and cluster readiness it fits nicely into bigger service (microservice) </a:t>
            </a:r>
            <a:r>
              <a:rPr lang="en-US" dirty="0" smtClean="0"/>
              <a:t>oriented applications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Research group “ Web based  Information Systems“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Research group “ Web based  Information Systems“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based web applications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8562"/>
            <a:ext cx="4248472" cy="5038749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 smtClean="0"/>
              <a:t>Use search engine technology </a:t>
            </a:r>
            <a:br>
              <a:rPr lang="en-US" sz="2600" dirty="0" smtClean="0"/>
            </a:br>
            <a:r>
              <a:rPr lang="en-US" sz="2600" dirty="0" smtClean="0"/>
              <a:t>as key element for data access</a:t>
            </a:r>
            <a:br>
              <a:rPr lang="en-US" sz="2600" dirty="0" smtClean="0"/>
            </a:br>
            <a:r>
              <a:rPr lang="en-US" sz="2600" dirty="0" smtClean="0"/>
              <a:t>(e.g. </a:t>
            </a:r>
            <a:r>
              <a:rPr lang="en-US" sz="2600" dirty="0" err="1" smtClean="0"/>
              <a:t>ElasticSearch</a:t>
            </a:r>
            <a:r>
              <a:rPr lang="en-US" sz="2600" dirty="0" smtClean="0"/>
              <a:t>)</a:t>
            </a:r>
          </a:p>
          <a:p>
            <a:endParaRPr lang="en-US" sz="2600" dirty="0" smtClean="0"/>
          </a:p>
          <a:p>
            <a:r>
              <a:rPr lang="en-US" sz="2600" dirty="0" smtClean="0"/>
              <a:t>Available data is a mixture </a:t>
            </a:r>
            <a:br>
              <a:rPr lang="en-US" sz="2600" dirty="0" smtClean="0"/>
            </a:br>
            <a:r>
              <a:rPr lang="en-US" sz="2600" dirty="0" smtClean="0"/>
              <a:t>of</a:t>
            </a:r>
          </a:p>
          <a:p>
            <a:pPr lvl="1"/>
            <a:r>
              <a:rPr lang="en-US" dirty="0" smtClean="0"/>
              <a:t>unstructured</a:t>
            </a:r>
          </a:p>
          <a:p>
            <a:pPr lvl="1"/>
            <a:r>
              <a:rPr lang="en-US" dirty="0" smtClean="0"/>
              <a:t>semi-structured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tructured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pPr marL="5715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600" dirty="0" smtClean="0"/>
              <a:t>information coming from </a:t>
            </a:r>
            <a:br>
              <a:rPr lang="en-US" sz="2600" dirty="0" smtClean="0"/>
            </a:br>
            <a:r>
              <a:rPr lang="en-US" sz="2600" dirty="0" smtClean="0"/>
              <a:t>    different</a:t>
            </a:r>
            <a:r>
              <a:rPr lang="en-US" sz="2600" dirty="0"/>
              <a:t> </a:t>
            </a:r>
            <a:r>
              <a:rPr lang="en-US" sz="2600" dirty="0" smtClean="0"/>
              <a:t>sources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sz="2600" dirty="0" smtClean="0">
                <a:solidFill>
                  <a:srgbClr val="000000"/>
                </a:solidFill>
              </a:rPr>
              <a:t>Use Logstash and similar</a:t>
            </a:r>
            <a:br>
              <a:rPr lang="en-US" sz="2600" dirty="0" smtClean="0">
                <a:solidFill>
                  <a:srgbClr val="000000"/>
                </a:solidFill>
              </a:rPr>
            </a:br>
            <a:r>
              <a:rPr lang="en-US" sz="2600" dirty="0" smtClean="0">
                <a:solidFill>
                  <a:srgbClr val="000000"/>
                </a:solidFill>
              </a:rPr>
              <a:t>technologies for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ggregation,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ormalization and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lassification of data</a:t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 smtClean="0">
              <a:solidFill>
                <a:srgbClr val="000000"/>
              </a:solidFill>
            </a:endParaRPr>
          </a:p>
          <a:p>
            <a:pPr lvl="0"/>
            <a:r>
              <a:rPr lang="en-US" sz="2600" dirty="0" smtClean="0">
                <a:solidFill>
                  <a:srgbClr val="000000"/>
                </a:solidFill>
              </a:rPr>
              <a:t>And a natural language</a:t>
            </a:r>
            <a:br>
              <a:rPr lang="en-US" sz="2600" dirty="0" smtClean="0">
                <a:solidFill>
                  <a:srgbClr val="000000"/>
                </a:solidFill>
              </a:rPr>
            </a:br>
            <a:r>
              <a:rPr lang="en-US" sz="2600" dirty="0" smtClean="0">
                <a:solidFill>
                  <a:srgbClr val="000000"/>
                </a:solidFill>
              </a:rPr>
              <a:t>approach for data access based on</a:t>
            </a:r>
            <a:br>
              <a:rPr lang="en-US" sz="2600" dirty="0" smtClean="0">
                <a:solidFill>
                  <a:srgbClr val="000000"/>
                </a:solidFill>
              </a:rPr>
            </a:br>
            <a:r>
              <a:rPr lang="en-US" sz="2600" dirty="0" err="1" smtClean="0">
                <a:solidFill>
                  <a:srgbClr val="000000"/>
                </a:solidFill>
              </a:rPr>
              <a:t>ElasticSearch</a:t>
            </a:r>
            <a:r>
              <a:rPr lang="en-US" sz="2600" dirty="0" smtClean="0">
                <a:solidFill>
                  <a:srgbClr val="000000"/>
                </a:solidFill>
              </a:rPr>
              <a:t> Queries</a:t>
            </a:r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Research group “ Web based  Information Systems“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96752"/>
            <a:ext cx="4968552" cy="4272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162128" y="5517232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Search based environmental </a:t>
            </a:r>
            <a:br>
              <a:rPr lang="en-US" dirty="0" smtClean="0"/>
            </a:br>
            <a:r>
              <a:rPr lang="en-US" dirty="0" smtClean="0"/>
              <a:t>information portal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72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openTA</a:t>
            </a:r>
            <a:r>
              <a:rPr lang="en-US" dirty="0" smtClean="0"/>
              <a:t> portal: www.openta.net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1198563"/>
            <a:ext cx="4611935" cy="4966741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DfG</a:t>
            </a:r>
            <a:r>
              <a:rPr lang="en-US" dirty="0" smtClean="0"/>
              <a:t> project with partners </a:t>
            </a:r>
            <a:br>
              <a:rPr lang="en-US" dirty="0" smtClean="0"/>
            </a:br>
            <a:r>
              <a:rPr lang="en-US" dirty="0" smtClean="0"/>
              <a:t>(IAI, ITAS, KIT library) </a:t>
            </a:r>
            <a:br>
              <a:rPr lang="en-US" dirty="0" smtClean="0"/>
            </a:br>
            <a:r>
              <a:rPr lang="en-US" dirty="0" smtClean="0"/>
              <a:t>from KIT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W</a:t>
            </a:r>
            <a:r>
              <a:rPr lang="en-US" dirty="0" smtClean="0"/>
              <a:t>eb portal for the Network Technology Assessment </a:t>
            </a:r>
            <a:br>
              <a:rPr lang="en-US" dirty="0" smtClean="0"/>
            </a:br>
            <a:r>
              <a:rPr lang="en-US" dirty="0" smtClean="0"/>
              <a:t>(NTA)</a:t>
            </a:r>
          </a:p>
          <a:p>
            <a:pPr lvl="1"/>
            <a:r>
              <a:rPr lang="en-US" dirty="0" smtClean="0"/>
              <a:t>Aggregates and provides </a:t>
            </a:r>
            <a:br>
              <a:rPr lang="en-US" dirty="0" smtClean="0"/>
            </a:br>
            <a:r>
              <a:rPr lang="en-US" dirty="0" smtClean="0"/>
              <a:t>information about 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embers, organizations</a:t>
            </a:r>
          </a:p>
          <a:p>
            <a:pPr lvl="2"/>
            <a:r>
              <a:rPr lang="en-US" dirty="0"/>
              <a:t>n</a:t>
            </a:r>
            <a:r>
              <a:rPr lang="en-US" dirty="0" smtClean="0"/>
              <a:t>ews and events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cientific publications</a:t>
            </a:r>
          </a:p>
          <a:p>
            <a:pPr lvl="1"/>
            <a:r>
              <a:rPr lang="en-US" dirty="0" smtClean="0"/>
              <a:t>Provides services and web technology (widgets) to use </a:t>
            </a:r>
            <a:br>
              <a:rPr lang="en-US" dirty="0" smtClean="0"/>
            </a:br>
            <a:r>
              <a:rPr lang="en-US" dirty="0" smtClean="0"/>
              <a:t>the aggregated information remotely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Research group “ Web based  Information Systems“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39043"/>
            <a:ext cx="4611910" cy="413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211960" y="5373225"/>
            <a:ext cx="4755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Homepage of openTA with </a:t>
            </a:r>
            <a:br>
              <a:rPr lang="en-US" dirty="0" smtClean="0"/>
            </a:br>
            <a:r>
              <a:rPr lang="en-US" dirty="0" smtClean="0"/>
              <a:t>aggregated news feed and calendar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4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Gerade Verbindung mit Pfeil 84"/>
          <p:cNvCxnSpPr/>
          <p:nvPr/>
        </p:nvCxnSpPr>
        <p:spPr>
          <a:xfrm>
            <a:off x="6046961" y="2231521"/>
            <a:ext cx="1" cy="140652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mit Pfeil 83"/>
          <p:cNvCxnSpPr/>
          <p:nvPr/>
        </p:nvCxnSpPr>
        <p:spPr>
          <a:xfrm>
            <a:off x="5718427" y="2231521"/>
            <a:ext cx="1" cy="140652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202729"/>
            <a:ext cx="7169807" cy="561975"/>
          </a:xfrm>
        </p:spPr>
        <p:txBody>
          <a:bodyPr/>
          <a:lstStyle/>
          <a:p>
            <a:r>
              <a:rPr lang="en-US" dirty="0" smtClean="0"/>
              <a:t>Search driven architecture (example </a:t>
            </a:r>
            <a:r>
              <a:rPr lang="en-US" dirty="0" err="1" smtClean="0"/>
              <a:t>openTA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Research </a:t>
            </a:r>
            <a:r>
              <a:rPr lang="de-DE" dirty="0" err="1">
                <a:solidFill>
                  <a:srgbClr val="000000"/>
                </a:solidFill>
              </a:rPr>
              <a:t>group</a:t>
            </a:r>
            <a:r>
              <a:rPr lang="de-DE" dirty="0">
                <a:solidFill>
                  <a:srgbClr val="000000"/>
                </a:solidFill>
              </a:rPr>
              <a:t> “ Web </a:t>
            </a:r>
            <a:r>
              <a:rPr lang="de-DE" dirty="0" err="1">
                <a:solidFill>
                  <a:srgbClr val="000000"/>
                </a:solidFill>
              </a:rPr>
              <a:t>based</a:t>
            </a:r>
            <a:r>
              <a:rPr lang="de-DE" dirty="0">
                <a:solidFill>
                  <a:srgbClr val="000000"/>
                </a:solidFill>
              </a:rPr>
              <a:t>  Information Systems“</a:t>
            </a:r>
          </a:p>
        </p:txBody>
      </p:sp>
      <p:sp>
        <p:nvSpPr>
          <p:cNvPr id="5" name="Rechteck 4"/>
          <p:cNvSpPr/>
          <p:nvPr/>
        </p:nvSpPr>
        <p:spPr>
          <a:xfrm>
            <a:off x="4923256" y="3610761"/>
            <a:ext cx="1808984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Search Engine</a:t>
            </a:r>
            <a:br>
              <a:rPr lang="en-US" sz="1600" dirty="0" smtClean="0"/>
            </a:br>
            <a:r>
              <a:rPr lang="en-US" sz="1600" dirty="0" smtClean="0"/>
              <a:t>(Aggregation,</a:t>
            </a:r>
            <a:br>
              <a:rPr lang="en-US" sz="1600" dirty="0" smtClean="0"/>
            </a:br>
            <a:r>
              <a:rPr lang="en-US" sz="1600" dirty="0" smtClean="0"/>
              <a:t>Analysis)</a:t>
            </a:r>
          </a:p>
        </p:txBody>
      </p:sp>
      <p:sp>
        <p:nvSpPr>
          <p:cNvPr id="6" name="Zylinder 5"/>
          <p:cNvSpPr/>
          <p:nvPr/>
        </p:nvSpPr>
        <p:spPr>
          <a:xfrm>
            <a:off x="7164288" y="3286725"/>
            <a:ext cx="1584176" cy="1512168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ylinder 7"/>
          <p:cNvSpPr/>
          <p:nvPr/>
        </p:nvSpPr>
        <p:spPr>
          <a:xfrm>
            <a:off x="7308304" y="3792239"/>
            <a:ext cx="504056" cy="36004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Zylinder 8"/>
          <p:cNvSpPr/>
          <p:nvPr/>
        </p:nvSpPr>
        <p:spPr>
          <a:xfrm>
            <a:off x="8100392" y="3897059"/>
            <a:ext cx="504056" cy="36004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Zylinder 9"/>
          <p:cNvSpPr/>
          <p:nvPr/>
        </p:nvSpPr>
        <p:spPr>
          <a:xfrm>
            <a:off x="7704348" y="4294837"/>
            <a:ext cx="504056" cy="36004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Gerade Verbindung 11"/>
          <p:cNvCxnSpPr>
            <a:stCxn id="5" idx="3"/>
            <a:endCxn id="6" idx="2"/>
          </p:cNvCxnSpPr>
          <p:nvPr/>
        </p:nvCxnSpPr>
        <p:spPr>
          <a:xfrm>
            <a:off x="6732240" y="4042809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948264" y="4890264"/>
            <a:ext cx="2099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Structured indices</a:t>
            </a:r>
            <a:endParaRPr lang="en-US" dirty="0"/>
          </a:p>
        </p:txBody>
      </p:sp>
      <p:sp>
        <p:nvSpPr>
          <p:cNvPr id="24" name="Rechteck 23"/>
          <p:cNvSpPr/>
          <p:nvPr/>
        </p:nvSpPr>
        <p:spPr>
          <a:xfrm>
            <a:off x="5118261" y="1631561"/>
            <a:ext cx="1830003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OpenTA Calendar</a:t>
            </a:r>
            <a:endParaRPr lang="en-US" sz="1600" dirty="0"/>
          </a:p>
        </p:txBody>
      </p:sp>
      <p:sp>
        <p:nvSpPr>
          <p:cNvPr id="25" name="Rechteck 24"/>
          <p:cNvSpPr/>
          <p:nvPr/>
        </p:nvSpPr>
        <p:spPr>
          <a:xfrm>
            <a:off x="4903610" y="2061493"/>
            <a:ext cx="1757995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News Service</a:t>
            </a:r>
            <a:endParaRPr lang="en-US" sz="1600" dirty="0"/>
          </a:p>
        </p:txBody>
      </p:sp>
      <p:sp>
        <p:nvSpPr>
          <p:cNvPr id="26" name="Textfeld 25"/>
          <p:cNvSpPr txBox="1"/>
          <p:nvPr/>
        </p:nvSpPr>
        <p:spPr>
          <a:xfrm>
            <a:off x="5043957" y="1260570"/>
            <a:ext cx="1460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Data Services</a:t>
            </a:r>
            <a:endParaRPr lang="en-US" sz="1600" dirty="0"/>
          </a:p>
        </p:txBody>
      </p:sp>
      <p:grpSp>
        <p:nvGrpSpPr>
          <p:cNvPr id="38" name="Gruppieren 37"/>
          <p:cNvGrpSpPr/>
          <p:nvPr/>
        </p:nvGrpSpPr>
        <p:grpSpPr>
          <a:xfrm>
            <a:off x="2460018" y="961323"/>
            <a:ext cx="1474415" cy="3350137"/>
            <a:chOff x="3421063" y="1339850"/>
            <a:chExt cx="1943100" cy="4321175"/>
          </a:xfrm>
        </p:grpSpPr>
        <p:sp>
          <p:nvSpPr>
            <p:cNvPr id="32" name="Rectangle 50"/>
            <p:cNvSpPr>
              <a:spLocks noChangeArrowheads="1"/>
            </p:cNvSpPr>
            <p:nvPr/>
          </p:nvSpPr>
          <p:spPr bwMode="auto">
            <a:xfrm>
              <a:off x="3421063" y="1339850"/>
              <a:ext cx="1943100" cy="4321175"/>
            </a:xfrm>
            <a:prstGeom prst="rect">
              <a:avLst/>
            </a:prstGeom>
            <a:solidFill>
              <a:srgbClr val="B3E0D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3" name="Gruppieren 32"/>
            <p:cNvGrpSpPr/>
            <p:nvPr/>
          </p:nvGrpSpPr>
          <p:grpSpPr>
            <a:xfrm>
              <a:off x="3492500" y="1412875"/>
              <a:ext cx="1800225" cy="4103688"/>
              <a:chOff x="3492500" y="1412875"/>
              <a:chExt cx="1800225" cy="4103688"/>
            </a:xfrm>
          </p:grpSpPr>
          <p:sp>
            <p:nvSpPr>
              <p:cNvPr id="34" name="Rectangle 44"/>
              <p:cNvSpPr>
                <a:spLocks noChangeArrowheads="1"/>
              </p:cNvSpPr>
              <p:nvPr/>
            </p:nvSpPr>
            <p:spPr bwMode="auto">
              <a:xfrm rot="10800000">
                <a:off x="3492500" y="1412875"/>
                <a:ext cx="647700" cy="201612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kern="0" dirty="0" smtClean="0">
                    <a:solidFill>
                      <a:sysClr val="windowText" lastClr="000000"/>
                    </a:solidFill>
                  </a:rPr>
                  <a:t>Portal</a:t>
                </a:r>
                <a:br>
                  <a:rPr lang="en-US" sz="1400" kern="0" dirty="0" smtClean="0">
                    <a:solidFill>
                      <a:sysClr val="windowText" lastClr="000000"/>
                    </a:solidFill>
                  </a:rPr>
                </a:br>
                <a:r>
                  <a:rPr lang="en-US" sz="1400" kern="0" dirty="0" smtClean="0">
                    <a:solidFill>
                      <a:sysClr val="windowText" lastClr="000000"/>
                    </a:solidFill>
                  </a:rPr>
                  <a:t>Web  UI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Rectangle 51"/>
              <p:cNvSpPr>
                <a:spLocks noChangeArrowheads="1"/>
              </p:cNvSpPr>
              <p:nvPr/>
            </p:nvSpPr>
            <p:spPr bwMode="auto">
              <a:xfrm rot="10800000">
                <a:off x="3492500" y="3500438"/>
                <a:ext cx="647700" cy="2016125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Portal Service</a:t>
                </a:r>
                <a:b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</a:b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APIs</a:t>
                </a:r>
              </a:p>
            </p:txBody>
          </p:sp>
          <p:sp>
            <p:nvSpPr>
              <p:cNvPr id="36" name="Rectangle 52"/>
              <p:cNvSpPr>
                <a:spLocks noChangeArrowheads="1"/>
              </p:cNvSpPr>
              <p:nvPr/>
            </p:nvSpPr>
            <p:spPr bwMode="auto">
              <a:xfrm rot="10800000">
                <a:off x="4213225" y="1412875"/>
                <a:ext cx="576263" cy="4103688"/>
              </a:xfrm>
              <a:prstGeom prst="rect">
                <a:avLst/>
              </a:prstGeom>
              <a:solidFill>
                <a:srgbClr val="00968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Standard </a:t>
                </a:r>
                <a:r>
                  <a:rPr lang="en-US" sz="1400" kern="0" dirty="0" smtClean="0">
                    <a:solidFill>
                      <a:srgbClr val="FFFFFF"/>
                    </a:solidFill>
                  </a:rPr>
                  <a:t>Functionalities</a:t>
                </a: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/>
                </a:r>
                <a:b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</a:b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(</a:t>
                </a:r>
                <a:r>
                  <a:rPr lang="en-US" sz="1400" kern="0" dirty="0" smtClean="0">
                    <a:solidFill>
                      <a:srgbClr val="FFFFFF"/>
                    </a:solidFill>
                  </a:rPr>
                  <a:t>User Management</a:t>
                </a: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, CMS, Social)</a:t>
                </a:r>
              </a:p>
            </p:txBody>
          </p:sp>
          <p:sp>
            <p:nvSpPr>
              <p:cNvPr id="37" name="Rectangle 53"/>
              <p:cNvSpPr>
                <a:spLocks noChangeArrowheads="1"/>
              </p:cNvSpPr>
              <p:nvPr/>
            </p:nvSpPr>
            <p:spPr bwMode="auto">
              <a:xfrm rot="10800000">
                <a:off x="4860925" y="1412875"/>
                <a:ext cx="431800" cy="4103688"/>
              </a:xfrm>
              <a:prstGeom prst="rect">
                <a:avLst/>
              </a:prstGeom>
              <a:solidFill>
                <a:srgbClr val="00968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Data</a:t>
                </a:r>
                <a:r>
                  <a:rPr kumimoji="0" lang="en-US" sz="14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 and Service Access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9" name="Zylinder 38"/>
          <p:cNvSpPr/>
          <p:nvPr/>
        </p:nvSpPr>
        <p:spPr>
          <a:xfrm>
            <a:off x="7227380" y="1609329"/>
            <a:ext cx="936104" cy="67455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Zylinder 20"/>
          <p:cNvSpPr/>
          <p:nvPr/>
        </p:nvSpPr>
        <p:spPr>
          <a:xfrm>
            <a:off x="7164288" y="2110001"/>
            <a:ext cx="936104" cy="67455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Gerade Verbindung 40"/>
          <p:cNvCxnSpPr>
            <a:stCxn id="25" idx="3"/>
            <a:endCxn id="21" idx="2"/>
          </p:cNvCxnSpPr>
          <p:nvPr/>
        </p:nvCxnSpPr>
        <p:spPr>
          <a:xfrm>
            <a:off x="6661605" y="2349525"/>
            <a:ext cx="502683" cy="97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>
            <a:stCxn id="24" idx="3"/>
          </p:cNvCxnSpPr>
          <p:nvPr/>
        </p:nvCxnSpPr>
        <p:spPr>
          <a:xfrm>
            <a:off x="6948264" y="1919593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uppieren 58"/>
          <p:cNvGrpSpPr/>
          <p:nvPr/>
        </p:nvGrpSpPr>
        <p:grpSpPr>
          <a:xfrm>
            <a:off x="2460017" y="4577525"/>
            <a:ext cx="1474415" cy="1434064"/>
            <a:chOff x="2449513" y="4659232"/>
            <a:chExt cx="1474415" cy="1434064"/>
          </a:xfrm>
        </p:grpSpPr>
        <p:sp>
          <p:nvSpPr>
            <p:cNvPr id="55" name="Rechteck 54"/>
            <p:cNvSpPr/>
            <p:nvPr/>
          </p:nvSpPr>
          <p:spPr>
            <a:xfrm>
              <a:off x="2449513" y="4659232"/>
              <a:ext cx="1474415" cy="143406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hteck 55"/>
            <p:cNvSpPr/>
            <p:nvPr/>
          </p:nvSpPr>
          <p:spPr>
            <a:xfrm>
              <a:off x="2503718" y="4725144"/>
              <a:ext cx="1366003" cy="39517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RSS / Atom</a:t>
              </a:r>
              <a:endParaRPr lang="en-US" dirty="0"/>
            </a:p>
          </p:txBody>
        </p:sp>
        <p:sp>
          <p:nvSpPr>
            <p:cNvPr id="57" name="Rechteck 56"/>
            <p:cNvSpPr/>
            <p:nvPr/>
          </p:nvSpPr>
          <p:spPr>
            <a:xfrm>
              <a:off x="2506177" y="5156637"/>
              <a:ext cx="1366003" cy="39517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ICalendar</a:t>
              </a:r>
              <a:endParaRPr lang="en-US" dirty="0"/>
            </a:p>
          </p:txBody>
        </p:sp>
        <p:sp>
          <p:nvSpPr>
            <p:cNvPr id="58" name="Rechteck 57"/>
            <p:cNvSpPr/>
            <p:nvPr/>
          </p:nvSpPr>
          <p:spPr>
            <a:xfrm>
              <a:off x="2506177" y="5624374"/>
              <a:ext cx="1366003" cy="39517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Pub.-Form.</a:t>
              </a:r>
              <a:endParaRPr lang="en-US" dirty="0"/>
            </a:p>
          </p:txBody>
        </p:sp>
      </p:grpSp>
      <p:cxnSp>
        <p:nvCxnSpPr>
          <p:cNvPr id="64" name="Gerade Verbindung 63"/>
          <p:cNvCxnSpPr/>
          <p:nvPr/>
        </p:nvCxnSpPr>
        <p:spPr>
          <a:xfrm>
            <a:off x="4427983" y="1916832"/>
            <a:ext cx="0" cy="383314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>
            <a:off x="4444981" y="2852936"/>
            <a:ext cx="288032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/>
          <p:cNvCxnSpPr/>
          <p:nvPr/>
        </p:nvCxnSpPr>
        <p:spPr>
          <a:xfrm>
            <a:off x="4427983" y="1904465"/>
            <a:ext cx="700987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/>
          <p:nvPr/>
        </p:nvCxnSpPr>
        <p:spPr>
          <a:xfrm>
            <a:off x="4444132" y="4257099"/>
            <a:ext cx="495272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mit Pfeil 77"/>
          <p:cNvCxnSpPr>
            <a:stCxn id="56" idx="3"/>
          </p:cNvCxnSpPr>
          <p:nvPr/>
        </p:nvCxnSpPr>
        <p:spPr>
          <a:xfrm>
            <a:off x="3880225" y="4841024"/>
            <a:ext cx="547759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/>
          <p:cNvCxnSpPr/>
          <p:nvPr/>
        </p:nvCxnSpPr>
        <p:spPr>
          <a:xfrm>
            <a:off x="3882684" y="5263697"/>
            <a:ext cx="547759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mit Pfeil 79"/>
          <p:cNvCxnSpPr/>
          <p:nvPr/>
        </p:nvCxnSpPr>
        <p:spPr>
          <a:xfrm>
            <a:off x="3896373" y="5740254"/>
            <a:ext cx="547759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/>
          <p:cNvCxnSpPr/>
          <p:nvPr/>
        </p:nvCxnSpPr>
        <p:spPr>
          <a:xfrm>
            <a:off x="3880224" y="2110001"/>
            <a:ext cx="547759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mit Pfeil 82"/>
          <p:cNvCxnSpPr/>
          <p:nvPr/>
        </p:nvCxnSpPr>
        <p:spPr>
          <a:xfrm flipH="1">
            <a:off x="5436096" y="2762599"/>
            <a:ext cx="1" cy="87544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63"/>
          <p:cNvSpPr>
            <a:spLocks noChangeArrowheads="1"/>
          </p:cNvSpPr>
          <p:nvPr/>
        </p:nvSpPr>
        <p:spPr bwMode="auto">
          <a:xfrm>
            <a:off x="251520" y="3553656"/>
            <a:ext cx="1439863" cy="72072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NTA</a:t>
            </a:r>
            <a:r>
              <a:rPr lang="en-US" kern="0" dirty="0" smtClean="0">
                <a:solidFill>
                  <a:sysClr val="windowText" lastClr="000000"/>
                </a:solidFill>
              </a:rPr>
              <a:t/>
            </a:r>
            <a:br>
              <a:rPr lang="en-US" kern="0" dirty="0" smtClean="0">
                <a:solidFill>
                  <a:sysClr val="windowText" lastClr="000000"/>
                </a:solidFill>
              </a:rPr>
            </a:br>
            <a:r>
              <a:rPr lang="en-US" kern="0" dirty="0" smtClean="0">
                <a:solidFill>
                  <a:sysClr val="windowText" lastClr="000000"/>
                </a:solidFill>
              </a:rPr>
              <a:t>Organization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9" name="Rectangle 64"/>
          <p:cNvSpPr>
            <a:spLocks noChangeArrowheads="1"/>
          </p:cNvSpPr>
          <p:nvPr/>
        </p:nvSpPr>
        <p:spPr bwMode="auto">
          <a:xfrm>
            <a:off x="251520" y="4379784"/>
            <a:ext cx="1439863" cy="6477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ysClr val="windowText" lastClr="000000"/>
                </a:solidFill>
              </a:rPr>
              <a:t>NTA</a:t>
            </a:r>
            <a:br>
              <a:rPr lang="en-US" kern="0" dirty="0" smtClean="0">
                <a:solidFill>
                  <a:sysClr val="windowText" lastClr="000000"/>
                </a:solidFill>
              </a:rPr>
            </a:br>
            <a:r>
              <a:rPr lang="en-US" kern="0" dirty="0" smtClean="0">
                <a:solidFill>
                  <a:sysClr val="windowText" lastClr="000000"/>
                </a:solidFill>
              </a:rPr>
              <a:t>Organization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" name="Rectangle 87"/>
          <p:cNvSpPr>
            <a:spLocks noChangeArrowheads="1"/>
          </p:cNvSpPr>
          <p:nvPr/>
        </p:nvSpPr>
        <p:spPr bwMode="auto">
          <a:xfrm>
            <a:off x="251520" y="2722434"/>
            <a:ext cx="1439863" cy="72072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NTA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lang="en-US" kern="0" dirty="0" smtClean="0">
                <a:solidFill>
                  <a:sysClr val="windowText" lastClr="000000"/>
                </a:solidFill>
              </a:rPr>
              <a:t>Organization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1" name="Rectangle 87"/>
          <p:cNvSpPr>
            <a:spLocks noChangeArrowheads="1"/>
          </p:cNvSpPr>
          <p:nvPr/>
        </p:nvSpPr>
        <p:spPr bwMode="auto">
          <a:xfrm>
            <a:off x="251520" y="1916832"/>
            <a:ext cx="1439863" cy="72072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NTA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lang="en-US" kern="0" dirty="0" smtClean="0">
                <a:solidFill>
                  <a:sysClr val="windowText" lastClr="000000"/>
                </a:solidFill>
              </a:rPr>
              <a:t>Organization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92" name="Gerade Verbindung 91"/>
          <p:cNvCxnSpPr/>
          <p:nvPr/>
        </p:nvCxnSpPr>
        <p:spPr>
          <a:xfrm>
            <a:off x="2195735" y="2277194"/>
            <a:ext cx="0" cy="347277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mit Pfeil 92"/>
          <p:cNvCxnSpPr/>
          <p:nvPr/>
        </p:nvCxnSpPr>
        <p:spPr>
          <a:xfrm>
            <a:off x="1691383" y="2283888"/>
            <a:ext cx="504353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mit Pfeil 94"/>
          <p:cNvCxnSpPr/>
          <p:nvPr/>
        </p:nvCxnSpPr>
        <p:spPr>
          <a:xfrm>
            <a:off x="1691382" y="3080684"/>
            <a:ext cx="504353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mit Pfeil 95"/>
          <p:cNvCxnSpPr/>
          <p:nvPr/>
        </p:nvCxnSpPr>
        <p:spPr>
          <a:xfrm>
            <a:off x="1691383" y="3911906"/>
            <a:ext cx="504353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mit Pfeil 96"/>
          <p:cNvCxnSpPr/>
          <p:nvPr/>
        </p:nvCxnSpPr>
        <p:spPr>
          <a:xfrm>
            <a:off x="1691383" y="4703634"/>
            <a:ext cx="504353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mit Pfeil 97"/>
          <p:cNvCxnSpPr/>
          <p:nvPr/>
        </p:nvCxnSpPr>
        <p:spPr>
          <a:xfrm>
            <a:off x="2195735" y="4848744"/>
            <a:ext cx="320946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mit Pfeil 99"/>
          <p:cNvCxnSpPr/>
          <p:nvPr/>
        </p:nvCxnSpPr>
        <p:spPr>
          <a:xfrm flipV="1">
            <a:off x="2195735" y="5290070"/>
            <a:ext cx="320946" cy="448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mit Pfeil 101"/>
          <p:cNvCxnSpPr/>
          <p:nvPr/>
        </p:nvCxnSpPr>
        <p:spPr>
          <a:xfrm flipV="1">
            <a:off x="2195736" y="5745485"/>
            <a:ext cx="320946" cy="448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87"/>
          <p:cNvSpPr>
            <a:spLocks noChangeArrowheads="1"/>
          </p:cNvSpPr>
          <p:nvPr/>
        </p:nvSpPr>
        <p:spPr bwMode="auto">
          <a:xfrm>
            <a:off x="251520" y="1390275"/>
            <a:ext cx="1439863" cy="310533"/>
          </a:xfrm>
          <a:prstGeom prst="rect">
            <a:avLst/>
          </a:prstGeom>
          <a:solidFill>
            <a:srgbClr val="CC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noProof="0" dirty="0" smtClean="0">
                <a:solidFill>
                  <a:sysClr val="windowText" lastClr="000000"/>
                </a:solidFill>
              </a:rPr>
              <a:t>User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5" name="Rectangle 87"/>
          <p:cNvSpPr>
            <a:spLocks noChangeArrowheads="1"/>
          </p:cNvSpPr>
          <p:nvPr/>
        </p:nvSpPr>
        <p:spPr bwMode="auto">
          <a:xfrm>
            <a:off x="265637" y="984187"/>
            <a:ext cx="1439863" cy="310533"/>
          </a:xfrm>
          <a:prstGeom prst="rect">
            <a:avLst/>
          </a:prstGeom>
          <a:solidFill>
            <a:srgbClr val="CC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noProof="0" dirty="0" smtClean="0">
                <a:solidFill>
                  <a:sysClr val="windowText" lastClr="000000"/>
                </a:solidFill>
              </a:rPr>
              <a:t>User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07" name="Gerade Verbindung mit Pfeil 106"/>
          <p:cNvCxnSpPr>
            <a:stCxn id="105" idx="3"/>
          </p:cNvCxnSpPr>
          <p:nvPr/>
        </p:nvCxnSpPr>
        <p:spPr>
          <a:xfrm flipV="1">
            <a:off x="1705500" y="1139453"/>
            <a:ext cx="808722" cy="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mit Pfeil 108"/>
          <p:cNvCxnSpPr/>
          <p:nvPr/>
        </p:nvCxnSpPr>
        <p:spPr>
          <a:xfrm flipV="1">
            <a:off x="1705500" y="1542402"/>
            <a:ext cx="808722" cy="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mit Pfeil 124"/>
          <p:cNvCxnSpPr/>
          <p:nvPr/>
        </p:nvCxnSpPr>
        <p:spPr>
          <a:xfrm>
            <a:off x="3934433" y="3897059"/>
            <a:ext cx="988824" cy="787"/>
          </a:xfrm>
          <a:prstGeom prst="straightConnector1">
            <a:avLst/>
          </a:prstGeom>
          <a:ln w="1270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Gerade Verbindung mit Pfeil 125"/>
          <p:cNvCxnSpPr/>
          <p:nvPr/>
        </p:nvCxnSpPr>
        <p:spPr>
          <a:xfrm>
            <a:off x="3934432" y="2703117"/>
            <a:ext cx="781583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Gerade Verbindung mit Pfeil 128"/>
          <p:cNvCxnSpPr/>
          <p:nvPr/>
        </p:nvCxnSpPr>
        <p:spPr>
          <a:xfrm>
            <a:off x="3934432" y="1721047"/>
            <a:ext cx="1166177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feld 138"/>
          <p:cNvSpPr txBox="1"/>
          <p:nvPr/>
        </p:nvSpPr>
        <p:spPr>
          <a:xfrm>
            <a:off x="4709516" y="5426806"/>
            <a:ext cx="4083169" cy="646331"/>
          </a:xfrm>
          <a:prstGeom prst="rect">
            <a:avLst/>
          </a:prstGeom>
          <a:solidFill>
            <a:srgbClr val="CC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Most information will be ingested </a:t>
            </a:r>
            <a:br>
              <a:rPr lang="en-US" dirty="0" smtClean="0"/>
            </a:br>
            <a:r>
              <a:rPr lang="en-US" dirty="0" smtClean="0"/>
              <a:t>using</a:t>
            </a:r>
            <a:r>
              <a:rPr lang="en-US" dirty="0"/>
              <a:t> </a:t>
            </a:r>
            <a:r>
              <a:rPr lang="en-US" dirty="0" smtClean="0"/>
              <a:t>service interfaces and crawling. </a:t>
            </a:r>
            <a:endParaRPr lang="en-US" dirty="0"/>
          </a:p>
        </p:txBody>
      </p:sp>
      <p:cxnSp>
        <p:nvCxnSpPr>
          <p:cNvPr id="141" name="Gerade Verbindung 140"/>
          <p:cNvCxnSpPr/>
          <p:nvPr/>
        </p:nvCxnSpPr>
        <p:spPr>
          <a:xfrm>
            <a:off x="1943560" y="2447281"/>
            <a:ext cx="0" cy="24938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Gerade Verbindung mit Pfeil 143"/>
          <p:cNvCxnSpPr/>
          <p:nvPr/>
        </p:nvCxnSpPr>
        <p:spPr>
          <a:xfrm flipH="1">
            <a:off x="1943560" y="3417926"/>
            <a:ext cx="570662" cy="0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Gerade Verbindung mit Pfeil 145"/>
          <p:cNvCxnSpPr/>
          <p:nvPr/>
        </p:nvCxnSpPr>
        <p:spPr>
          <a:xfrm flipH="1">
            <a:off x="1705500" y="2447281"/>
            <a:ext cx="23805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Gerade Verbindung mit Pfeil 146"/>
          <p:cNvCxnSpPr/>
          <p:nvPr/>
        </p:nvCxnSpPr>
        <p:spPr>
          <a:xfrm flipH="1">
            <a:off x="1705500" y="3286725"/>
            <a:ext cx="23805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Gerade Verbindung mit Pfeil 147"/>
          <p:cNvCxnSpPr/>
          <p:nvPr/>
        </p:nvCxnSpPr>
        <p:spPr>
          <a:xfrm flipH="1">
            <a:off x="1636278" y="4077079"/>
            <a:ext cx="3072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Gerade Verbindung mit Pfeil 152"/>
          <p:cNvCxnSpPr/>
          <p:nvPr/>
        </p:nvCxnSpPr>
        <p:spPr>
          <a:xfrm flipH="1">
            <a:off x="1691382" y="4864653"/>
            <a:ext cx="23805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2016111" y="6002547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Import / Crawler</a:t>
            </a:r>
            <a:endParaRPr lang="en-US" dirty="0"/>
          </a:p>
        </p:txBody>
      </p:sp>
      <p:sp>
        <p:nvSpPr>
          <p:cNvPr id="74" name="Rechteck 73"/>
          <p:cNvSpPr/>
          <p:nvPr/>
        </p:nvSpPr>
        <p:spPr>
          <a:xfrm>
            <a:off x="4716016" y="2492896"/>
            <a:ext cx="1757995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Publication Service</a:t>
            </a:r>
            <a:endParaRPr lang="en-US" sz="1600" dirty="0"/>
          </a:p>
        </p:txBody>
      </p:sp>
      <p:cxnSp>
        <p:nvCxnSpPr>
          <p:cNvPr id="82" name="Gerade Verbindung mit Pfeil 81"/>
          <p:cNvCxnSpPr/>
          <p:nvPr/>
        </p:nvCxnSpPr>
        <p:spPr>
          <a:xfrm>
            <a:off x="4427983" y="2348880"/>
            <a:ext cx="432049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Zylinder 85"/>
          <p:cNvSpPr/>
          <p:nvPr/>
        </p:nvSpPr>
        <p:spPr>
          <a:xfrm>
            <a:off x="6904063" y="2443648"/>
            <a:ext cx="936104" cy="67455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7" name="Gerade Verbindung 86"/>
          <p:cNvCxnSpPr>
            <a:stCxn id="74" idx="3"/>
            <a:endCxn id="86" idx="2"/>
          </p:cNvCxnSpPr>
          <p:nvPr/>
        </p:nvCxnSpPr>
        <p:spPr>
          <a:xfrm>
            <a:off x="6474011" y="2780928"/>
            <a:ext cx="4300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3"/>
          <p:cNvCxnSpPr/>
          <p:nvPr/>
        </p:nvCxnSpPr>
        <p:spPr>
          <a:xfrm>
            <a:off x="3934433" y="2207625"/>
            <a:ext cx="933983" cy="23896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7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www.openta.net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Research group “ Web based  Information Systems“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23" y="1198563"/>
            <a:ext cx="6634180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7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Prototype: Search </a:t>
            </a:r>
            <a:r>
              <a:rPr lang="de-DE" dirty="0" err="1" smtClean="0"/>
              <a:t>with</a:t>
            </a:r>
            <a:r>
              <a:rPr lang="de-DE" dirty="0" smtClean="0"/>
              <a:t> „Energie  –</a:t>
            </a:r>
            <a:r>
              <a:rPr lang="de-DE" dirty="0" err="1" smtClean="0"/>
              <a:t>Rohracher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Research </a:t>
            </a:r>
            <a:r>
              <a:rPr lang="de-DE" dirty="0" err="1">
                <a:solidFill>
                  <a:srgbClr val="000000"/>
                </a:solidFill>
              </a:rPr>
              <a:t>group</a:t>
            </a:r>
            <a:r>
              <a:rPr lang="de-DE" dirty="0">
                <a:solidFill>
                  <a:srgbClr val="000000"/>
                </a:solidFill>
              </a:rPr>
              <a:t> “ Web </a:t>
            </a:r>
            <a:r>
              <a:rPr lang="de-DE" dirty="0" err="1">
                <a:solidFill>
                  <a:srgbClr val="000000"/>
                </a:solidFill>
              </a:rPr>
              <a:t>based</a:t>
            </a:r>
            <a:r>
              <a:rPr lang="de-DE" dirty="0">
                <a:solidFill>
                  <a:srgbClr val="000000"/>
                </a:solidFill>
              </a:rPr>
              <a:t>  Information Systems“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22" y="1198563"/>
            <a:ext cx="7371982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56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2154436" cy="561975"/>
          </a:xfrm>
        </p:spPr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79967"/>
            <a:ext cx="5832648" cy="673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eschweifte Klammer links 5"/>
          <p:cNvSpPr/>
          <p:nvPr/>
        </p:nvSpPr>
        <p:spPr>
          <a:xfrm>
            <a:off x="2411760" y="188640"/>
            <a:ext cx="792088" cy="151216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Geschweifte Klammer links 7"/>
          <p:cNvSpPr/>
          <p:nvPr/>
        </p:nvSpPr>
        <p:spPr>
          <a:xfrm>
            <a:off x="2371168" y="2204864"/>
            <a:ext cx="792088" cy="259228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Geschweifte Klammer links 8"/>
          <p:cNvSpPr/>
          <p:nvPr/>
        </p:nvSpPr>
        <p:spPr>
          <a:xfrm>
            <a:off x="2411760" y="5301208"/>
            <a:ext cx="792088" cy="151216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154103" y="692696"/>
            <a:ext cx="2257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Multiple inputs of different types</a:t>
            </a:r>
            <a:endParaRPr lang="en-US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298967" y="5734126"/>
            <a:ext cx="2257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Forward to multiple outputs</a:t>
            </a:r>
            <a:endParaRPr lang="en-US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319036" y="2564904"/>
            <a:ext cx="19277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Conditionally filter and </a:t>
            </a:r>
            <a:r>
              <a:rPr lang="en-US" b="1" dirty="0" smtClean="0"/>
              <a:t>transform data;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some common formats are already known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470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202729"/>
            <a:ext cx="6911975" cy="561975"/>
          </a:xfrm>
        </p:spPr>
        <p:txBody>
          <a:bodyPr/>
          <a:lstStyle/>
          <a:p>
            <a:r>
              <a:rPr lang="en-US" dirty="0" smtClean="0"/>
              <a:t>Console output processing apache log files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Research group “ Web based  Information Systems“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56600" cy="4660033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99592" y="980728"/>
            <a:ext cx="545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Run </a:t>
            </a:r>
            <a:r>
              <a:rPr lang="de-DE" b="1" dirty="0" err="1" smtClean="0">
                <a:solidFill>
                  <a:srgbClr val="FF0000"/>
                </a:solidFill>
              </a:rPr>
              <a:t>logstash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with</a:t>
            </a:r>
            <a:r>
              <a:rPr lang="de-DE" b="1" dirty="0" smtClean="0">
                <a:solidFill>
                  <a:srgbClr val="FF0000"/>
                </a:solidFill>
              </a:rPr>
              <a:t>: bin/</a:t>
            </a:r>
            <a:r>
              <a:rPr lang="de-DE" b="1" dirty="0" err="1" smtClean="0">
                <a:solidFill>
                  <a:srgbClr val="FF0000"/>
                </a:solidFill>
              </a:rPr>
              <a:t>logstash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>
                <a:solidFill>
                  <a:srgbClr val="FF0000"/>
                </a:solidFill>
              </a:rPr>
              <a:t>-f </a:t>
            </a:r>
            <a:r>
              <a:rPr lang="de-DE" b="1" dirty="0" err="1" smtClean="0">
                <a:solidFill>
                  <a:srgbClr val="FF0000"/>
                </a:solidFill>
              </a:rPr>
              <a:t>logstash.conf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81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958"/>
            <a:ext cx="7293403" cy="668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275856" y="332656"/>
            <a:ext cx="49423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0000"/>
                </a:solidFill>
              </a:rPr>
              <a:t>Configuration for parsing syslog messages</a:t>
            </a:r>
          </a:p>
          <a:p>
            <a:endParaRPr lang="en-US" dirty="0">
              <a:solidFill>
                <a:srgbClr val="CC0000"/>
              </a:solidFill>
            </a:endParaRPr>
          </a:p>
          <a:p>
            <a:r>
              <a:rPr lang="en-US" dirty="0" smtClean="0">
                <a:solidFill>
                  <a:srgbClr val="CC0000"/>
                </a:solidFill>
              </a:rPr>
              <a:t>Input filter receives messages directly </a:t>
            </a:r>
            <a:br>
              <a:rPr lang="en-US" dirty="0" smtClean="0">
                <a:solidFill>
                  <a:srgbClr val="CC0000"/>
                </a:solidFill>
              </a:rPr>
            </a:br>
            <a:r>
              <a:rPr lang="en-US" dirty="0" smtClean="0">
                <a:solidFill>
                  <a:srgbClr val="CC0000"/>
                </a:solidFill>
              </a:rPr>
              <a:t>from </a:t>
            </a:r>
            <a:r>
              <a:rPr lang="en-US" dirty="0" err="1" smtClean="0">
                <a:solidFill>
                  <a:srgbClr val="CC0000"/>
                </a:solidFill>
              </a:rPr>
              <a:t>tcp</a:t>
            </a:r>
            <a:r>
              <a:rPr lang="en-US" dirty="0" smtClean="0">
                <a:solidFill>
                  <a:srgbClr val="CC0000"/>
                </a:solidFill>
              </a:rPr>
              <a:t> and </a:t>
            </a:r>
            <a:r>
              <a:rPr lang="en-US" dirty="0" err="1" smtClean="0">
                <a:solidFill>
                  <a:srgbClr val="CC0000"/>
                </a:solidFill>
              </a:rPr>
              <a:t>udp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smtClean="0">
                <a:solidFill>
                  <a:srgbClr val="CC0000"/>
                </a:solidFill>
              </a:rPr>
              <a:t>ports</a:t>
            </a:r>
            <a:endParaRPr lang="en-US" dirty="0" smtClean="0">
              <a:solidFill>
                <a:srgbClr val="CC0000"/>
              </a:solidFill>
            </a:endParaRPr>
          </a:p>
          <a:p>
            <a:endParaRPr lang="en-US" dirty="0">
              <a:solidFill>
                <a:srgbClr val="CC0000"/>
              </a:solidFill>
            </a:endParaRPr>
          </a:p>
          <a:p>
            <a:r>
              <a:rPr lang="en-US" dirty="0" smtClean="0">
                <a:solidFill>
                  <a:srgbClr val="CC0000"/>
                </a:solidFill>
              </a:rPr>
              <a:t>Filter splits messages and adds fields</a:t>
            </a:r>
            <a:endParaRPr lang="en-US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2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274737"/>
            <a:ext cx="6911975" cy="561975"/>
          </a:xfrm>
        </p:spPr>
        <p:txBody>
          <a:bodyPr/>
          <a:lstStyle/>
          <a:p>
            <a:r>
              <a:rPr lang="en-US" dirty="0" smtClean="0"/>
              <a:t>Console output processing syslog messages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Research group “ Web based  Information Systems“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99592" y="980728"/>
            <a:ext cx="545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Run </a:t>
            </a:r>
            <a:r>
              <a:rPr lang="de-DE" b="1" dirty="0" err="1" smtClean="0">
                <a:solidFill>
                  <a:srgbClr val="FF0000"/>
                </a:solidFill>
              </a:rPr>
              <a:t>logstash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with</a:t>
            </a:r>
            <a:r>
              <a:rPr lang="de-DE" b="1" dirty="0" smtClean="0">
                <a:solidFill>
                  <a:srgbClr val="FF0000"/>
                </a:solidFill>
              </a:rPr>
              <a:t>: bin/</a:t>
            </a:r>
            <a:r>
              <a:rPr lang="de-DE" b="1" dirty="0" err="1" smtClean="0">
                <a:solidFill>
                  <a:srgbClr val="FF0000"/>
                </a:solidFill>
              </a:rPr>
              <a:t>logstash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>
                <a:solidFill>
                  <a:srgbClr val="FF0000"/>
                </a:solidFill>
              </a:rPr>
              <a:t>-f </a:t>
            </a:r>
            <a:r>
              <a:rPr lang="de-DE" b="1" dirty="0" err="1" smtClean="0">
                <a:solidFill>
                  <a:srgbClr val="FF0000"/>
                </a:solidFill>
              </a:rPr>
              <a:t>logstash.conf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567326"/>
            <a:ext cx="8356600" cy="445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54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Plugins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</a:t>
            </a:r>
            <a:r>
              <a:rPr lang="en-US" dirty="0" smtClean="0"/>
              <a:t>ile -&gt; for processing files</a:t>
            </a:r>
          </a:p>
          <a:p>
            <a:r>
              <a:rPr lang="en-US" dirty="0" err="1"/>
              <a:t>t</a:t>
            </a:r>
            <a:r>
              <a:rPr lang="en-US" dirty="0" err="1" smtClean="0"/>
              <a:t>cp</a:t>
            </a:r>
            <a:r>
              <a:rPr lang="en-US" dirty="0" smtClean="0"/>
              <a:t>, </a:t>
            </a:r>
            <a:r>
              <a:rPr lang="en-US" dirty="0" err="1" smtClean="0"/>
              <a:t>udp</a:t>
            </a:r>
            <a:r>
              <a:rPr lang="en-US" dirty="0" smtClean="0"/>
              <a:t>, </a:t>
            </a:r>
            <a:r>
              <a:rPr lang="en-US" dirty="0" err="1" smtClean="0"/>
              <a:t>unix</a:t>
            </a:r>
            <a:r>
              <a:rPr lang="en-US" dirty="0" smtClean="0"/>
              <a:t> -&gt; reading directly from </a:t>
            </a:r>
            <a:r>
              <a:rPr lang="en-US" dirty="0" smtClean="0"/>
              <a:t>network </a:t>
            </a:r>
            <a:r>
              <a:rPr lang="en-US" dirty="0" smtClean="0"/>
              <a:t>sockets</a:t>
            </a:r>
          </a:p>
          <a:p>
            <a:r>
              <a:rPr lang="en-US" dirty="0" smtClean="0"/>
              <a:t>http -&gt; for processing HTTP POST requests</a:t>
            </a:r>
          </a:p>
          <a:p>
            <a:r>
              <a:rPr lang="en-US" dirty="0" err="1" smtClean="0"/>
              <a:t>http_poller</a:t>
            </a:r>
            <a:r>
              <a:rPr lang="en-US" dirty="0" smtClean="0"/>
              <a:t> -&gt; for polling HTTP services as input sources</a:t>
            </a:r>
          </a:p>
          <a:p>
            <a:r>
              <a:rPr lang="en-US" dirty="0" err="1"/>
              <a:t>i</a:t>
            </a:r>
            <a:r>
              <a:rPr lang="en-US" dirty="0" err="1" smtClean="0"/>
              <a:t>map</a:t>
            </a:r>
            <a:r>
              <a:rPr lang="en-US" dirty="0" smtClean="0"/>
              <a:t> -&gt; accessing and processing </a:t>
            </a:r>
            <a:r>
              <a:rPr lang="en-US" dirty="0" err="1" smtClean="0"/>
              <a:t>imap</a:t>
            </a:r>
            <a:r>
              <a:rPr lang="en-US" dirty="0" smtClean="0"/>
              <a:t> mail </a:t>
            </a:r>
          </a:p>
          <a:p>
            <a:r>
              <a:rPr lang="en-US" dirty="0" smtClean="0"/>
              <a:t>Different input plugins to access MOM (message queues)</a:t>
            </a:r>
          </a:p>
          <a:p>
            <a:pPr lvl="1"/>
            <a:r>
              <a:rPr lang="en-US" dirty="0" err="1" smtClean="0"/>
              <a:t>Rabbitmq</a:t>
            </a:r>
            <a:r>
              <a:rPr lang="en-US" dirty="0" smtClean="0"/>
              <a:t>, stomp, …</a:t>
            </a:r>
          </a:p>
          <a:p>
            <a:r>
              <a:rPr lang="en-US" dirty="0" smtClean="0"/>
              <a:t>Different plugins for accessing database systems</a:t>
            </a:r>
          </a:p>
          <a:p>
            <a:pPr lvl="1"/>
            <a:r>
              <a:rPr lang="en-US" dirty="0" err="1"/>
              <a:t>j</a:t>
            </a:r>
            <a:r>
              <a:rPr lang="en-US" dirty="0" err="1" smtClean="0"/>
              <a:t>dbc</a:t>
            </a:r>
            <a:r>
              <a:rPr lang="en-US" dirty="0" smtClean="0"/>
              <a:t>, </a:t>
            </a:r>
            <a:r>
              <a:rPr lang="en-US" dirty="0" err="1" smtClean="0"/>
              <a:t>elasticsearch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Plugins to read </a:t>
            </a:r>
            <a:r>
              <a:rPr lang="en-US" dirty="0" smtClean="0"/>
              <a:t>data from</a:t>
            </a:r>
            <a:r>
              <a:rPr lang="en-US" dirty="0" smtClean="0"/>
              <a:t> </a:t>
            </a:r>
            <a:r>
              <a:rPr lang="en-US" dirty="0" smtClean="0"/>
              <a:t>system log services and from command line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yslog, </a:t>
            </a:r>
            <a:r>
              <a:rPr lang="en-US" dirty="0" err="1" smtClean="0"/>
              <a:t>eventlog</a:t>
            </a:r>
            <a:r>
              <a:rPr lang="en-US" dirty="0" smtClean="0"/>
              <a:t>, pipe, exec</a:t>
            </a:r>
          </a:p>
          <a:p>
            <a:r>
              <a:rPr lang="en-US" dirty="0" smtClean="0"/>
              <a:t>And more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Research group “ Web based  Information Systems“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7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KIT_master_ppt2003_d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KIT_master_ppt2003_de</Template>
  <TotalTime>0</TotalTime>
  <Words>1978</Words>
  <Application>Microsoft Office PowerPoint</Application>
  <PresentationFormat>Bildschirmpräsentation (4:3)</PresentationFormat>
  <Paragraphs>345</Paragraphs>
  <Slides>46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47" baseType="lpstr">
      <vt:lpstr>1_KIT_master_ppt2003_de</vt:lpstr>
      <vt:lpstr>PowerPoint-Präsentation</vt:lpstr>
      <vt:lpstr>Overview</vt:lpstr>
      <vt:lpstr>Elasticsearch ELK Software Stack</vt:lpstr>
      <vt:lpstr>Logstash</vt:lpstr>
      <vt:lpstr>Configuration</vt:lpstr>
      <vt:lpstr>Console output processing apache log files</vt:lpstr>
      <vt:lpstr>PowerPoint-Präsentation</vt:lpstr>
      <vt:lpstr>Console output processing syslog messages</vt:lpstr>
      <vt:lpstr>Input Plugins</vt:lpstr>
      <vt:lpstr>Lumberjack plugin + Logstash forwarder</vt:lpstr>
      <vt:lpstr>Output plugins</vt:lpstr>
      <vt:lpstr>Multiple node writes</vt:lpstr>
      <vt:lpstr>Filter plugins</vt:lpstr>
      <vt:lpstr>grok usage example</vt:lpstr>
      <vt:lpstr>Scaling and high availability</vt:lpstr>
      <vt:lpstr>Elasticsearch</vt:lpstr>
      <vt:lpstr>Scalability of Elasticsearch</vt:lpstr>
      <vt:lpstr>Indexing data with Elasticsearch</vt:lpstr>
      <vt:lpstr>Indexing data using the REST API</vt:lpstr>
      <vt:lpstr>Retrieval of a index entry</vt:lpstr>
      <vt:lpstr>PowerPoint-Präsentation</vt:lpstr>
      <vt:lpstr>PowerPoint-Präsentation</vt:lpstr>
      <vt:lpstr>More complex queries with Query DSL</vt:lpstr>
      <vt:lpstr>More complex queries with Query DSL</vt:lpstr>
      <vt:lpstr>Some query possibilities</vt:lpstr>
      <vt:lpstr>More advanced features</vt:lpstr>
      <vt:lpstr>Kibana</vt:lpstr>
      <vt:lpstr>Configure Kibana</vt:lpstr>
      <vt:lpstr>Discover data</vt:lpstr>
      <vt:lpstr>Create a visualization</vt:lpstr>
      <vt:lpstr>Different types of visualizations</vt:lpstr>
      <vt:lpstr>Combine visualizations to a Dashboard</vt:lpstr>
      <vt:lpstr>Use CASEs</vt:lpstr>
      <vt:lpstr>Some use cases of the ELK stack</vt:lpstr>
      <vt:lpstr>Log data management and analysis</vt:lpstr>
      <vt:lpstr>Problems of log data analysis</vt:lpstr>
      <vt:lpstr>The ELK stack provides solutions</vt:lpstr>
      <vt:lpstr>Monitoring</vt:lpstr>
      <vt:lpstr>Log analysis examples from the Internet</vt:lpstr>
      <vt:lpstr>Summary</vt:lpstr>
      <vt:lpstr>Backup Slides</vt:lpstr>
      <vt:lpstr>Search based web applications</vt:lpstr>
      <vt:lpstr>The openTA portal: www.openta.net</vt:lpstr>
      <vt:lpstr>Search driven architecture (example openTA)</vt:lpstr>
      <vt:lpstr>Example: www.openta.net</vt:lpstr>
      <vt:lpstr>Prototype: Search with „Energie  –Rohracher“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Schlachter, Thorsten</dc:creator>
  <cp:lastModifiedBy>clemens.duepmeier</cp:lastModifiedBy>
  <cp:revision>333</cp:revision>
  <dcterms:created xsi:type="dcterms:W3CDTF">2009-10-01T06:29:42Z</dcterms:created>
  <dcterms:modified xsi:type="dcterms:W3CDTF">2015-09-09T08:03:31Z</dcterms:modified>
</cp:coreProperties>
</file>