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71" r:id="rId3"/>
  </p:sldMasterIdLst>
  <p:notesMasterIdLst>
    <p:notesMasterId r:id="rId50"/>
  </p:notesMasterIdLst>
  <p:handoutMasterIdLst>
    <p:handoutMasterId r:id="rId51"/>
  </p:handoutMasterIdLst>
  <p:sldIdLst>
    <p:sldId id="256" r:id="rId4"/>
    <p:sldId id="534" r:id="rId5"/>
    <p:sldId id="453" r:id="rId6"/>
    <p:sldId id="536" r:id="rId7"/>
    <p:sldId id="560" r:id="rId8"/>
    <p:sldId id="561" r:id="rId9"/>
    <p:sldId id="562" r:id="rId10"/>
    <p:sldId id="458" r:id="rId11"/>
    <p:sldId id="500" r:id="rId12"/>
    <p:sldId id="457" r:id="rId13"/>
    <p:sldId id="521" r:id="rId14"/>
    <p:sldId id="554" r:id="rId15"/>
    <p:sldId id="542" r:id="rId16"/>
    <p:sldId id="588" r:id="rId17"/>
    <p:sldId id="499" r:id="rId18"/>
    <p:sldId id="501" r:id="rId19"/>
    <p:sldId id="516" r:id="rId20"/>
    <p:sldId id="537" r:id="rId21"/>
    <p:sldId id="502" r:id="rId22"/>
    <p:sldId id="532" r:id="rId23"/>
    <p:sldId id="565" r:id="rId24"/>
    <p:sldId id="543" r:id="rId25"/>
    <p:sldId id="511" r:id="rId26"/>
    <p:sldId id="579" r:id="rId27"/>
    <p:sldId id="577" r:id="rId28"/>
    <p:sldId id="576" r:id="rId29"/>
    <p:sldId id="566" r:id="rId30"/>
    <p:sldId id="568" r:id="rId31"/>
    <p:sldId id="570" r:id="rId32"/>
    <p:sldId id="569" r:id="rId33"/>
    <p:sldId id="572" r:id="rId34"/>
    <p:sldId id="573" r:id="rId35"/>
    <p:sldId id="574" r:id="rId36"/>
    <p:sldId id="575" r:id="rId37"/>
    <p:sldId id="580" r:id="rId38"/>
    <p:sldId id="586" r:id="rId39"/>
    <p:sldId id="581" r:id="rId40"/>
    <p:sldId id="582" r:id="rId41"/>
    <p:sldId id="583" r:id="rId42"/>
    <p:sldId id="584" r:id="rId43"/>
    <p:sldId id="585" r:id="rId44"/>
    <p:sldId id="587" r:id="rId45"/>
    <p:sldId id="540" r:id="rId46"/>
    <p:sldId id="522" r:id="rId47"/>
    <p:sldId id="548" r:id="rId48"/>
    <p:sldId id="497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6781" autoAdjust="0"/>
  </p:normalViewPr>
  <p:slideViewPr>
    <p:cSldViewPr>
      <p:cViewPr>
        <p:scale>
          <a:sx n="80" d="100"/>
          <a:sy n="80" d="100"/>
        </p:scale>
        <p:origin x="-85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1" d="100"/>
        <a:sy n="111" d="100"/>
      </p:scale>
      <p:origin x="0" y="4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3F437-C77C-014A-841C-E574F82117C7}" type="datetimeFigureOut">
              <a:rPr lang="en-US" smtClean="0"/>
              <a:pPr/>
              <a:t>07/09/15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B9B46-C008-A747-B7A8-23F0DC18F3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814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96B38-9725-4C3C-8C98-B279A9B41740}" type="datetimeFigureOut">
              <a:rPr lang="en-GB" smtClean="0"/>
              <a:pPr/>
              <a:t>07/09/15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8D5FF-6835-4F00-8ACB-3B73942FEF6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5880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1FC93C-9DB3-8F4E-AA34-AF3CE5B6042D}" type="slidenum">
              <a:rPr lang="en-GB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2867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B68E2002-60AE-2145-B876-134F9FFAC958}" type="slidenum">
              <a:rPr lang="en-GB" sz="1200">
                <a:solidFill>
                  <a:prstClr val="black"/>
                </a:solidFill>
                <a:latin typeface="Arial" charset="0"/>
                <a:ea typeface="ＭＳ Ｐゴシック" charset="-128"/>
                <a:cs typeface="ＭＳ Ｐゴシック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sz="1200">
              <a:solidFill>
                <a:prstClr val="black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tiff"/><Relationship Id="rId5" Type="http://schemas.openxmlformats.org/officeDocument/2006/relationships/image" Target="../media/image7.jpeg"/><Relationship Id="rId6" Type="http://schemas.openxmlformats.org/officeDocument/2006/relationships/image" Target="../media/image8.tiff"/><Relationship Id="rId7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07 Sep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GridKa - IPv6 Security (Kelsey)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A94FB-95E6-4080-B9AB-B318260421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07 Sep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GridKa - IPv6 Security (Kelsey)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8A17-9484-4761-B3CA-9217F91BBC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07 Sep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GridKa - IPv6 Security (Kelsey)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39989-B87C-44E9-9909-4EFF32F6AE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5952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7543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813" y="12954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5213" y="1295400"/>
            <a:ext cx="3811587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496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252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3418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44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67202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2605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07 Sep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GridKa - IPv6 Security (Kelsey)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9EE18-F467-4E56-9214-960F1251F5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7" name="Picture 6" descr="HEPiX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59632" cy="10906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4363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4175" y="152400"/>
            <a:ext cx="1952625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1538" y="152400"/>
            <a:ext cx="5710237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0959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8382000" cy="5211763"/>
          </a:xfrm>
        </p:spPr>
        <p:txBody>
          <a:bodyPr/>
          <a:lstStyle>
            <a:lvl1pPr>
              <a:defRPr lang="en-US" sz="3200" kern="1200" dirty="0" smtClean="0">
                <a:solidFill>
                  <a:srgbClr val="0000FF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800" kern="1200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GridKa - IPv6 Security (Kelsey)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/>
          <a:p>
            <a:fld id="{8FA168C2-9F18-4032-8801-50E4CEA0EA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 userDrawn="1"/>
        </p:nvSpPr>
        <p:spPr>
          <a:xfrm rot="16200000">
            <a:off x="-3124200" y="3124201"/>
            <a:ext cx="6858000" cy="6096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9" name="Picture 8" descr="WLCG-TextOnly_black.jpg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-588020" y="5250180"/>
            <a:ext cx="1752600" cy="548640"/>
          </a:xfrm>
          <a:prstGeom prst="rect">
            <a:avLst/>
          </a:prstGeom>
        </p:spPr>
      </p:pic>
      <p:pic>
        <p:nvPicPr>
          <p:cNvPr id="10" name="Picture 9" descr="WLCG-logo.jp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76200" y="6324600"/>
            <a:ext cx="457200" cy="457200"/>
          </a:xfrm>
          <a:prstGeom prst="rect">
            <a:avLst/>
          </a:prstGeom>
        </p:spPr>
      </p:pic>
      <p:pic>
        <p:nvPicPr>
          <p:cNvPr id="13" name="Picture 12" descr="01 nyte - globe encounters.tif"/>
          <p:cNvPicPr>
            <a:picLocks noChangeAspect="1"/>
          </p:cNvPicPr>
          <p:nvPr userDrawn="1"/>
        </p:nvPicPr>
        <p:blipFill>
          <a:blip r:embed="rId4" cstate="screen">
            <a:lum contrast="-10000"/>
          </a:blip>
          <a:srcRect/>
          <a:stretch>
            <a:fillRect/>
          </a:stretch>
        </p:blipFill>
        <p:spPr>
          <a:xfrm>
            <a:off x="7951" y="2057400"/>
            <a:ext cx="601649" cy="914400"/>
          </a:xfrm>
          <a:prstGeom prst="rect">
            <a:avLst/>
          </a:prstGeom>
        </p:spPr>
      </p:pic>
      <p:pic>
        <p:nvPicPr>
          <p:cNvPr id="14" name="Picture 13" descr="stacks_banner.jpg"/>
          <p:cNvPicPr>
            <a:picLocks noChangeAspect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>
          <a:xfrm>
            <a:off x="0" y="0"/>
            <a:ext cx="609600" cy="762000"/>
          </a:xfrm>
          <a:prstGeom prst="rect">
            <a:avLst/>
          </a:prstGeom>
        </p:spPr>
      </p:pic>
      <p:pic>
        <p:nvPicPr>
          <p:cNvPr id="15" name="Picture 14" descr="0804041_30.tif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371600"/>
            <a:ext cx="609600" cy="685800"/>
          </a:xfrm>
          <a:prstGeom prst="rect">
            <a:avLst/>
          </a:prstGeom>
        </p:spPr>
      </p:pic>
      <p:pic>
        <p:nvPicPr>
          <p:cNvPr id="16" name="Picture 15" descr="blueinstall.jpg"/>
          <p:cNvPicPr>
            <a:picLocks noChangeAspect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>
          <a:xfrm>
            <a:off x="0" y="762000"/>
            <a:ext cx="609600" cy="609600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609600" y="0"/>
            <a:ext cx="8534400" cy="762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924800" cy="762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Candar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486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07 Sep 2015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GridKa - IPv6 Security (Kelsey)</a:t>
            </a: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4964-C4FC-214D-AF52-B05415D7C2E6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2862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07 Sep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GridKa - IPv6 Security (Kelsey)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BF3EA-C606-4138-8CCE-6AF1D89151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07 Sep 2015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GridKa - IPv6 Security (Kelsey)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E71B4-E95A-41AD-B04D-B856F300DF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07 Sep 2015</a:t>
            </a: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GridKa - IPv6 Security (Kelsey)</a:t>
            </a: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48115-AC79-435C-A740-F63B904241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07 Sep 2015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GridKa - IPv6 Security (Kelsey)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34440-8166-4899-9FC9-CC81CDCFE2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07 Sep 2015</a:t>
            </a:r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GridKa - IPv6 Security (Kelsey)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AF745-8AD4-48FA-B21F-A41B3D9146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07 Sep 2015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GridKa - IPv6 Security (Kelsey)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FFB2E-70B4-4819-B35D-D5ED0BFD57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07 Sep 2015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GridKa - IPv6 Security (Kelsey)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EC257-6872-4BB9-8480-2675FDDDAE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theme" Target="../theme/theme2.xml"/><Relationship Id="rId12" Type="http://schemas.openxmlformats.org/officeDocument/2006/relationships/image" Target="../media/image2.jpeg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07 Sep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GridKa - IPv6 Security (Kelsey)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959BE09-DD75-49EC-8165-87C341D8D3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152400"/>
            <a:ext cx="78152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295400"/>
            <a:ext cx="777398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40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400800"/>
            <a:ext cx="3352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967A4"/>
                </a:solidFill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r>
              <a:rPr lang="en-US" smtClean="0"/>
              <a:t>GridKa - IPv6 Security (Kelsey)</a:t>
            </a:r>
            <a:endParaRPr lang="en-US" dirty="0"/>
          </a:p>
        </p:txBody>
      </p:sp>
      <p:sp>
        <p:nvSpPr>
          <p:cNvPr id="3141" name="Rectangle 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967A4"/>
                </a:solidFill>
                <a:latin typeface="Helvetica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fld id="{BCD80EBE-9844-8249-A766-B820430A37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17" descr="CERNlogo-bleu"/>
          <p:cNvPicPr>
            <a:picLocks noChangeAspect="1" noChangeArrowheads="1"/>
          </p:cNvPicPr>
          <p:nvPr userDrawn="1"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6324600"/>
            <a:ext cx="5334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43" name="Line 71"/>
          <p:cNvSpPr>
            <a:spLocks noChangeShapeType="1"/>
          </p:cNvSpPr>
          <p:nvPr userDrawn="1"/>
        </p:nvSpPr>
        <p:spPr bwMode="auto">
          <a:xfrm>
            <a:off x="1066800" y="6324600"/>
            <a:ext cx="7239000" cy="0"/>
          </a:xfrm>
          <a:prstGeom prst="line">
            <a:avLst/>
          </a:prstGeom>
          <a:noFill/>
          <a:ln w="12700">
            <a:solidFill>
              <a:srgbClr val="0967A4">
                <a:alpha val="74001"/>
              </a:srgbClr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>
              <a:defRPr/>
            </a:pPr>
            <a:endParaRPr lang="en-GB" sz="2400" dirty="0">
              <a:solidFill>
                <a:srgbClr val="000000"/>
              </a:solidFill>
              <a:latin typeface="Arial" pitchFamily="19" charset="0"/>
              <a:ea typeface="ＭＳ Ｐゴシック" pitchFamily="19" charset="-128"/>
              <a:cs typeface="ＭＳ Ｐゴシック" pitchFamily="19" charset="-128"/>
            </a:endParaRPr>
          </a:p>
        </p:txBody>
      </p:sp>
      <p:sp>
        <p:nvSpPr>
          <p:cNvPr id="3146" name="Rectangle 74"/>
          <p:cNvSpPr>
            <a:spLocks noChangeArrowheads="1"/>
          </p:cNvSpPr>
          <p:nvPr userDrawn="1"/>
        </p:nvSpPr>
        <p:spPr bwMode="auto">
          <a:xfrm>
            <a:off x="0" y="990600"/>
            <a:ext cx="7018338" cy="762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kumimoji="1" lang="en-US" sz="2400" dirty="0">
              <a:solidFill>
                <a:srgbClr val="000000"/>
              </a:solidFill>
              <a:latin typeface="Helvetica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sp>
        <p:nvSpPr>
          <p:cNvPr id="9" name="Rectangle 1042"/>
          <p:cNvSpPr>
            <a:spLocks noChangeArrowheads="1"/>
          </p:cNvSpPr>
          <p:nvPr userDrawn="1"/>
        </p:nvSpPr>
        <p:spPr bwMode="auto">
          <a:xfrm>
            <a:off x="0" y="3175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74000">
                <a:schemeClr val="tx2">
                  <a:lumMod val="50000"/>
                </a:schemeClr>
              </a:gs>
              <a:gs pos="99000">
                <a:srgbClr val="000F20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400" dirty="0">
              <a:solidFill>
                <a:srgbClr val="000000"/>
              </a:solidFill>
              <a:ea typeface="ＭＳ Ｐゴシック" charset="-128"/>
              <a:cs typeface="+mn-cs"/>
            </a:endParaRPr>
          </a:p>
        </p:txBody>
      </p:sp>
      <p:pic>
        <p:nvPicPr>
          <p:cNvPr id="12" name="Picture 11" descr="cern_logo_1.png"/>
          <p:cNvPicPr>
            <a:picLocks noChangeAspect="1"/>
          </p:cNvPicPr>
          <p:nvPr userDrawn="1"/>
        </p:nvPicPr>
        <p:blipFill>
          <a:blip r:embed="rId13" cstate="screen">
            <a:lum bright="100000" contrast="-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30" y="6285594"/>
            <a:ext cx="493870" cy="48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180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Helvetica" pitchFamily="19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Helvetica" pitchFamily="19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Helvetica" pitchFamily="19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Helvetica" pitchFamily="19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Helvetica" pitchFamily="1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Helvetica" pitchFamily="1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Helvetica" pitchFamily="1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hlink"/>
          </a:solidFill>
          <a:latin typeface="Helvetica" pitchFamily="1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2"/>
        <a:buChar char="n"/>
        <a:defRPr sz="2800">
          <a:solidFill>
            <a:schemeClr val="tx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charset="2"/>
        <a:buChar char="n"/>
        <a:defRPr sz="2400">
          <a:solidFill>
            <a:schemeClr val="tx2"/>
          </a:solidFill>
          <a:latin typeface="+mn-lt"/>
          <a:ea typeface="ＭＳ Ｐゴシック" pitchFamily="1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2"/>
          </a:solidFill>
          <a:latin typeface="+mn-lt"/>
          <a:ea typeface="ＭＳ Ｐゴシック" pitchFamily="1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2"/>
          </a:solidFill>
          <a:latin typeface="+mn-lt"/>
          <a:ea typeface="ＭＳ Ｐゴシック" pitchFamily="1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2"/>
          </a:solidFill>
          <a:latin typeface="+mn-lt"/>
          <a:ea typeface="ＭＳ Ｐゴシック" pitchFamily="1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>
          <a:solidFill>
            <a:schemeClr val="tx2"/>
          </a:solidFill>
          <a:latin typeface="+mn-lt"/>
          <a:ea typeface="ＭＳ Ｐゴシック" pitchFamily="19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>
          <a:solidFill>
            <a:schemeClr val="tx2"/>
          </a:solidFill>
          <a:latin typeface="+mn-lt"/>
          <a:ea typeface="ＭＳ Ｐゴシック" pitchFamily="19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>
          <a:solidFill>
            <a:schemeClr val="tx2"/>
          </a:solidFill>
          <a:latin typeface="+mn-lt"/>
          <a:ea typeface="ＭＳ Ｐゴシック" pitchFamily="19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>
          <a:solidFill>
            <a:schemeClr val="tx2"/>
          </a:solidFill>
          <a:latin typeface="+mn-lt"/>
          <a:ea typeface="ＭＳ Ｐゴシック" pitchFamily="1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07 Sep 2015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t>GridKa - IPv6 Security (Kelsey)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DA23336-5C51-4AB1-BEE6-DB5BC4505B2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182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4" Type="http://schemas.openxmlformats.org/officeDocument/2006/relationships/image" Target="../media/image11.jpeg"/><Relationship Id="rId5" Type="http://schemas.openxmlformats.org/officeDocument/2006/relationships/image" Target="../media/image12.png"/><Relationship Id="rId6" Type="http://schemas.openxmlformats.org/officeDocument/2006/relationships/image" Target="../media/image13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internetsociety.org/deploy360/blog/2015/01/ipv6-security-myth-2-ipv6-has-security-designed-in/%23https://www.internetsociety.org/deploy360/blog/tag/ipv6-security-myths/" TargetMode="External"/><Relationship Id="rId3" Type="http://schemas.openxmlformats.org/officeDocument/2006/relationships/hyperlink" Target="https://www.internetsociety.org/deploy360/blog/2015/01/ipv6-security-myth-2-ipv6-has-security-designed-in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internetsociety.org/deploy360/blog/2015/02/ipv6-security-myth-4-ipv6-networks-are-too-big-to-scan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ans.org/critical-security-controls/" TargetMode="External"/><Relationship Id="rId3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sseg-training.web.cern.ch/ISSeG-training/Recommendations/Top-Recommendations.htm" TargetMode="External"/><Relationship Id="rId3" Type="http://schemas.openxmlformats.org/officeDocument/2006/relationships/image" Target="../media/image29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ccess.redhat.com/documentation/en-US/Red_Hat_Enterprise_Linux/6/pdf/Security_Guide/Red_Hat_Enterprise_Linux-6-Security_Guide-en-US.pdf" TargetMode="External"/><Relationship Id="rId3" Type="http://schemas.openxmlformats.org/officeDocument/2006/relationships/hyperlink" Target="https://www.ernw.de/download/ERNW_Guide_to_Securely_Configure_Linux_Servers_For_IPv6_v1_0.pdf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sans.org/reading-room/whitepapers/detection/ipv6-open-source-ids-35957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src.nist.gov/publications/nistpubs/800-119/sp800-119.pdf" TargetMode="External"/><Relationship Id="rId3" Type="http://schemas.openxmlformats.org/officeDocument/2006/relationships/hyperlink" Target="https://www.internetsociety.org/deploy360/blog/tag/ipv6-security-myths/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ools.ietf.org/rfc/rfc2460.tx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5400" dirty="0" smtClean="0"/>
              <a:t>IT security in an IPv6 world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David Kelsey (STFC-RAL)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err="1" smtClean="0"/>
              <a:t>GridKa</a:t>
            </a:r>
            <a:r>
              <a:rPr lang="en-GB" dirty="0" smtClean="0"/>
              <a:t> School, KIT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7 Sep 2015</a:t>
            </a:r>
          </a:p>
        </p:txBody>
      </p:sp>
      <p:pic>
        <p:nvPicPr>
          <p:cNvPr id="4" name="Picture 3" descr="HEPiX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922710" cy="1664711"/>
          </a:xfrm>
          <a:prstGeom prst="rect">
            <a:avLst/>
          </a:prstGeom>
        </p:spPr>
      </p:pic>
      <p:pic>
        <p:nvPicPr>
          <p:cNvPr id="2" name="Picture 1" descr="EGI_Logo_RGB_315x250px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"/>
            <a:ext cx="2209924" cy="1753908"/>
          </a:xfrm>
          <a:prstGeom prst="rect">
            <a:avLst/>
          </a:prstGeom>
        </p:spPr>
      </p:pic>
      <p:pic>
        <p:nvPicPr>
          <p:cNvPr id="6" name="Picture 5" descr="stfc logo 2473_web_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60648"/>
            <a:ext cx="3316224" cy="719328"/>
          </a:xfrm>
          <a:prstGeom prst="rect">
            <a:avLst/>
          </a:prstGeom>
        </p:spPr>
      </p:pic>
      <p:pic>
        <p:nvPicPr>
          <p:cNvPr id="7" name="Picture 6" descr="WLCG-Logo-Comp1L-W-M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260" y="4855689"/>
            <a:ext cx="2697740" cy="2002311"/>
          </a:xfrm>
          <a:prstGeom prst="rect">
            <a:avLst/>
          </a:prstGeom>
        </p:spPr>
      </p:pic>
      <p:pic>
        <p:nvPicPr>
          <p:cNvPr id="11" name="Picture 10" descr="GridPP_logo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589240"/>
            <a:ext cx="3725342" cy="1109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growth</a:t>
            </a:r>
            <a:br>
              <a:rPr lang="en-US" dirty="0" smtClean="0"/>
            </a:br>
            <a:r>
              <a:rPr lang="en-US" dirty="0" smtClean="0"/>
              <a:t>(global Google clients)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07 Sep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GridKa - IPv6 Security (Kelsey)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9EE18-F467-4E56-9214-960F1251F57B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pic>
        <p:nvPicPr>
          <p:cNvPr id="8" name="Content Placeholder 7" descr="Screen Shot 2015-09-06 at 06.46.4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99" r="-11599"/>
          <a:stretch>
            <a:fillRect/>
          </a:stretch>
        </p:blipFill>
        <p:spPr/>
      </p:pic>
      <p:sp>
        <p:nvSpPr>
          <p:cNvPr id="3" name="TextBox 2"/>
          <p:cNvSpPr txBox="1"/>
          <p:nvPr/>
        </p:nvSpPr>
        <p:spPr>
          <a:xfrm>
            <a:off x="2339752" y="3212976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Largest national use: </a:t>
            </a:r>
            <a:br>
              <a:rPr lang="en-US" dirty="0" smtClean="0"/>
            </a:br>
            <a:r>
              <a:rPr lang="en-US" dirty="0" smtClean="0"/>
              <a:t>Belgium &gt; 35% use IPv6 address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39752" y="2780928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Globally &gt; </a:t>
            </a:r>
            <a:r>
              <a:rPr lang="en-US" dirty="0"/>
              <a:t>7</a:t>
            </a:r>
            <a:r>
              <a:rPr lang="en-US" dirty="0" smtClean="0"/>
              <a:t>% use IPv6 address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87824" y="1484784"/>
            <a:ext cx="439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</a:t>
            </a:r>
            <a:r>
              <a:rPr lang="en-US" sz="1400" dirty="0" err="1"/>
              <a:t>www.google.com</a:t>
            </a:r>
            <a:r>
              <a:rPr lang="en-US" sz="1400" dirty="0"/>
              <a:t>/</a:t>
            </a:r>
            <a:r>
              <a:rPr lang="en-US" sz="1400" dirty="0" err="1"/>
              <a:t>intl</a:t>
            </a:r>
            <a:r>
              <a:rPr lang="en-US" sz="1400" dirty="0"/>
              <a:t>/en/ipv6/</a:t>
            </a:r>
            <a:r>
              <a:rPr lang="en-US" sz="1400" dirty="0" err="1"/>
              <a:t>statistics.html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49130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features of IPv6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Larger address space</a:t>
            </a:r>
          </a:p>
          <a:p>
            <a:r>
              <a:rPr lang="en-US" sz="2400" dirty="0" smtClean="0"/>
              <a:t>Streamlined protocol headers</a:t>
            </a:r>
          </a:p>
          <a:p>
            <a:r>
              <a:rPr lang="en-US" sz="2400" dirty="0" smtClean="0"/>
              <a:t>Stateless auto-configuration</a:t>
            </a:r>
          </a:p>
          <a:p>
            <a:r>
              <a:rPr lang="en-US" sz="2400" dirty="0" smtClean="0"/>
              <a:t>Multicast</a:t>
            </a:r>
          </a:p>
          <a:p>
            <a:r>
              <a:rPr lang="en-US" sz="2400" dirty="0" err="1" smtClean="0"/>
              <a:t>Jumbograms</a:t>
            </a:r>
            <a:endParaRPr lang="en-US" sz="2400" dirty="0" smtClean="0"/>
          </a:p>
          <a:p>
            <a:r>
              <a:rPr lang="en-US" sz="2400" dirty="0" smtClean="0"/>
              <a:t>Network layer security</a:t>
            </a:r>
          </a:p>
          <a:p>
            <a:r>
              <a:rPr lang="en-US" sz="2400" dirty="0" smtClean="0"/>
              <a:t>Quality of Service</a:t>
            </a:r>
          </a:p>
          <a:p>
            <a:r>
              <a:rPr lang="en-US" sz="2400" dirty="0" err="1" smtClean="0"/>
              <a:t>Anycast</a:t>
            </a:r>
            <a:endParaRPr lang="en-US" sz="2400" dirty="0" smtClean="0"/>
          </a:p>
          <a:p>
            <a:r>
              <a:rPr lang="en-US" sz="2400" dirty="0" smtClean="0"/>
              <a:t>Mobility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07 Sep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GridKa - IPv6 Security (Kelsey)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9EE18-F467-4E56-9214-960F1251F57B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886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Screen Shot 2015-09-05 at 18.58.0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60" r="-10660"/>
          <a:stretch>
            <a:fillRect/>
          </a:stretch>
        </p:blipFill>
        <p:spPr>
          <a:xfrm>
            <a:off x="0" y="908720"/>
            <a:ext cx="9144000" cy="521744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07 Sep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GridKa - IPv6 Security (Kelsey)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9EE18-F467-4E56-9214-960F1251F57B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4427984" y="148478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Edoardo</a:t>
            </a:r>
            <a:r>
              <a:rPr lang="en-US" dirty="0" smtClean="0"/>
              <a:t> </a:t>
            </a:r>
            <a:r>
              <a:rPr lang="en-US" dirty="0" err="1" smtClean="0"/>
              <a:t>Martelli</a:t>
            </a:r>
            <a:r>
              <a:rPr lang="en-US" dirty="0" smtClean="0"/>
              <a:t> (CERN)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07 Sep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GridKa - IPv6 Security (Kelsey)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9EE18-F467-4E56-9214-960F1251F57B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pic>
        <p:nvPicPr>
          <p:cNvPr id="8" name="Picture 7" descr="Screen Shot 2015-09-05 at 18.55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908720"/>
            <a:ext cx="8100764" cy="5400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27984" y="148478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Edoardo</a:t>
            </a:r>
            <a:r>
              <a:rPr lang="en-US" dirty="0" smtClean="0"/>
              <a:t> </a:t>
            </a:r>
            <a:r>
              <a:rPr lang="en-US" dirty="0" err="1" smtClean="0"/>
              <a:t>Martelli</a:t>
            </a:r>
            <a:r>
              <a:rPr lang="en-US" dirty="0" smtClean="0"/>
              <a:t> (CERN)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Neighbor Discovery</a:t>
            </a:r>
            <a:endParaRPr lang="en-US" dirty="0"/>
          </a:p>
        </p:txBody>
      </p:sp>
      <p:pic>
        <p:nvPicPr>
          <p:cNvPr id="7" name="Content Placeholder 6" descr="Screen Shot 2015-09-07 at 09.10.1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912" r="-11912"/>
          <a:stretch>
            <a:fillRect/>
          </a:stretch>
        </p:blipFill>
        <p:spPr/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07 Sep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GridKa - IPv6 Security (Kelsey)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9EE18-F467-4E56-9214-960F1251F57B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355976" y="580526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Edoardo</a:t>
            </a:r>
            <a:r>
              <a:rPr lang="en-US" dirty="0" smtClean="0"/>
              <a:t> </a:t>
            </a:r>
            <a:r>
              <a:rPr lang="en-US" dirty="0" err="1" smtClean="0"/>
              <a:t>Martelli</a:t>
            </a:r>
            <a:r>
              <a:rPr lang="en-US" dirty="0" smtClean="0"/>
              <a:t> (CERN)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455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WLCG – why use IPv6?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HEPiX IPv6 working group started work in 2011</a:t>
            </a:r>
          </a:p>
          <a:p>
            <a:pPr lvl="1"/>
            <a:r>
              <a:rPr lang="en-GB" sz="2000" dirty="0" smtClean="0"/>
              <a:t>To assess, evaluate, test and plan</a:t>
            </a:r>
          </a:p>
          <a:p>
            <a:r>
              <a:rPr lang="en-GB" sz="2400" dirty="0" smtClean="0"/>
              <a:t>Sites beginning to run out of routable IPv4 addresses (2014)</a:t>
            </a:r>
          </a:p>
          <a:p>
            <a:pPr lvl="1"/>
            <a:r>
              <a:rPr lang="en-GB" sz="2000" dirty="0" smtClean="0"/>
              <a:t>Large increase in use of virtualisation, multi-cores, etc.</a:t>
            </a:r>
            <a:endParaRPr lang="en-GB" sz="2000" dirty="0"/>
          </a:p>
          <a:p>
            <a:pPr lvl="1"/>
            <a:r>
              <a:rPr lang="en-GB" sz="2000" dirty="0" smtClean="0"/>
              <a:t>~ 10% of sites report potential shortage of IPv4 addresses (incl. CERN)</a:t>
            </a:r>
          </a:p>
          <a:p>
            <a:r>
              <a:rPr lang="en-GB" sz="2400" dirty="0" smtClean="0"/>
              <a:t>Decided in 2012 that WLCG should move </a:t>
            </a:r>
            <a:r>
              <a:rPr lang="en-GB" sz="2400" dirty="0" err="1" smtClean="0"/>
              <a:t>asap</a:t>
            </a:r>
            <a:r>
              <a:rPr lang="en-GB" sz="2400" dirty="0" smtClean="0"/>
              <a:t> to dual-stack services</a:t>
            </a:r>
          </a:p>
          <a:p>
            <a:pPr lvl="1"/>
            <a:r>
              <a:rPr lang="en-GB" sz="2000" dirty="0" smtClean="0"/>
              <a:t>To support IPv6-only clients</a:t>
            </a:r>
          </a:p>
          <a:p>
            <a:r>
              <a:rPr lang="en-GB" sz="2400" dirty="0"/>
              <a:t>A</a:t>
            </a:r>
            <a:r>
              <a:rPr lang="en-GB" sz="2400" dirty="0" smtClean="0"/>
              <a:t> major activity</a:t>
            </a:r>
          </a:p>
          <a:p>
            <a:pPr lvl="1"/>
            <a:r>
              <a:rPr lang="en-GB" sz="2000" dirty="0" smtClean="0"/>
              <a:t>Need to consider all software, applications, operational tools</a:t>
            </a:r>
          </a:p>
          <a:p>
            <a:pPr lvl="1"/>
            <a:r>
              <a:rPr lang="en-GB" sz="2000" dirty="0" smtClean="0"/>
              <a:t>Only now, are storage systems fully supporting IPv6</a:t>
            </a:r>
          </a:p>
          <a:p>
            <a:pPr lvl="1"/>
            <a:r>
              <a:rPr lang="en-GB" sz="2000" dirty="0" smtClean="0"/>
              <a:t>Operational Security – an important issue!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07 Sep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GridKa - IPv6 Security (Kelsey)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9EE18-F467-4E56-9214-960F1251F57B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329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IT </a:t>
            </a:r>
            <a:r>
              <a:rPr lang="en-GB" dirty="0"/>
              <a:t>s</a:t>
            </a:r>
            <a:r>
              <a:rPr lang="en-GB" dirty="0" smtClean="0"/>
              <a:t>ecurity standards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Keep </a:t>
            </a:r>
            <a:r>
              <a:rPr lang="en-GB" sz="2400" dirty="0" smtClean="0"/>
              <a:t>services &amp; data running and secure</a:t>
            </a:r>
          </a:p>
          <a:p>
            <a:pPr lvl="1"/>
            <a:r>
              <a:rPr lang="en-GB" sz="2000" dirty="0" smtClean="0">
                <a:solidFill>
                  <a:srgbClr val="FF0000"/>
                </a:solidFill>
              </a:rPr>
              <a:t>Availability, Confidentiality, Integrity</a:t>
            </a:r>
            <a:endParaRPr lang="en-GB" sz="2400" dirty="0" smtClean="0"/>
          </a:p>
          <a:p>
            <a:r>
              <a:rPr lang="en-GB" sz="2400" dirty="0"/>
              <a:t>Standards-based approach - ISO 27K, NIST 800-53, </a:t>
            </a:r>
            <a:r>
              <a:rPr lang="en-GB" sz="2400" dirty="0" smtClean="0"/>
              <a:t>…</a:t>
            </a:r>
            <a:endParaRPr lang="en-GB" sz="2400" dirty="0" smtClean="0"/>
          </a:p>
          <a:p>
            <a:r>
              <a:rPr lang="en-GB" sz="2400" dirty="0" smtClean="0"/>
              <a:t>Security </a:t>
            </a:r>
            <a:r>
              <a:rPr lang="en-GB" sz="2400" dirty="0" smtClean="0"/>
              <a:t>risk assessment is </a:t>
            </a:r>
            <a:r>
              <a:rPr lang="en-GB" sz="2400" dirty="0" smtClean="0"/>
              <a:t>crucial</a:t>
            </a:r>
          </a:p>
          <a:p>
            <a:pPr lvl="1"/>
            <a:r>
              <a:rPr lang="en-GB" sz="2000" dirty="0" smtClean="0"/>
              <a:t>Concentrate on most likely and highest impact issues</a:t>
            </a:r>
            <a:endParaRPr lang="en-GB" sz="2000" dirty="0" smtClean="0"/>
          </a:p>
          <a:p>
            <a:r>
              <a:rPr lang="en-GB" sz="2400" dirty="0" smtClean="0"/>
              <a:t>Mitigations: A security plan with controls</a:t>
            </a:r>
          </a:p>
          <a:p>
            <a:r>
              <a:rPr lang="en-GB" sz="2400" dirty="0" smtClean="0"/>
              <a:t>Technical, operational and management </a:t>
            </a:r>
            <a:r>
              <a:rPr lang="en-GB" sz="2400" dirty="0" smtClean="0"/>
              <a:t>controls</a:t>
            </a:r>
          </a:p>
          <a:p>
            <a:r>
              <a:rPr lang="en-GB" sz="2400" dirty="0" smtClean="0"/>
              <a:t>Handle incidents and vulnerabilities to keep services up</a:t>
            </a:r>
            <a:endParaRPr lang="en-GB" sz="2400" dirty="0" smtClean="0"/>
          </a:p>
          <a:p>
            <a:r>
              <a:rPr lang="en-GB" sz="2400" dirty="0" smtClean="0"/>
              <a:t>An </a:t>
            </a:r>
            <a:r>
              <a:rPr lang="en-GB" sz="2400" dirty="0" err="1" smtClean="0"/>
              <a:t>ongoing</a:t>
            </a:r>
            <a:r>
              <a:rPr lang="en-GB" sz="2400" dirty="0" smtClean="0"/>
              <a:t> </a:t>
            </a:r>
            <a:r>
              <a:rPr lang="en-GB" sz="2400" dirty="0" smtClean="0"/>
              <a:t>process!</a:t>
            </a:r>
            <a:endParaRPr lang="en-GB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07 Sep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GridKa - IPv6 Security (Kelsey)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9EE18-F467-4E56-9214-960F1251F57B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131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Problems with IPv4 security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Design favoured interoperability over</a:t>
            </a:r>
          </a:p>
          <a:p>
            <a:pPr lvl="1"/>
            <a:r>
              <a:rPr lang="en-GB" dirty="0" smtClean="0"/>
              <a:t>Confidentiality, integrity, availability</a:t>
            </a:r>
          </a:p>
          <a:p>
            <a:pPr lvl="1"/>
            <a:r>
              <a:rPr lang="en-GB" dirty="0" smtClean="0"/>
              <a:t>No cryptographic protection from eavesdropping or manipulation</a:t>
            </a:r>
          </a:p>
          <a:p>
            <a:pPr lvl="1"/>
            <a:r>
              <a:rPr lang="en-GB" dirty="0" smtClean="0"/>
              <a:t>No end to end authentication</a:t>
            </a:r>
          </a:p>
          <a:p>
            <a:r>
              <a:rPr lang="en-GB" dirty="0" smtClean="0"/>
              <a:t>New technologies were added along the </a:t>
            </a:r>
            <a:r>
              <a:rPr lang="en-GB" dirty="0" smtClean="0"/>
              <a:t>way</a:t>
            </a:r>
          </a:p>
          <a:p>
            <a:pPr lvl="1"/>
            <a:r>
              <a:rPr lang="en-GB" dirty="0" smtClean="0"/>
              <a:t>E.g. SSL/TLS, </a:t>
            </a:r>
            <a:r>
              <a:rPr lang="en-GB" dirty="0" err="1" smtClean="0"/>
              <a:t>IPsec</a:t>
            </a:r>
            <a:endParaRPr lang="en-GB" dirty="0" smtClean="0"/>
          </a:p>
          <a:p>
            <a:r>
              <a:rPr lang="en-GB" dirty="0" smtClean="0"/>
              <a:t>With IPv6 these were designed in as mandatory components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07 Sep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GridKa - IPv6 Security (Kelsey)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9EE18-F467-4E56-9214-960F1251F57B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588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4400" dirty="0" smtClean="0"/>
              <a:t>IPv6 Security</a:t>
            </a:r>
            <a:endParaRPr lang="en-US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07 Sep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GridKa - IPv6 Security (Kelsey)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9EE18-F467-4E56-9214-960F1251F57B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813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IPv6 security pros/cons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Advantages </a:t>
            </a:r>
            <a:r>
              <a:rPr lang="en-GB" sz="2400" dirty="0" smtClean="0"/>
              <a:t>of a</a:t>
            </a:r>
            <a:r>
              <a:rPr lang="en-GB" sz="2400" dirty="0" smtClean="0"/>
              <a:t> </a:t>
            </a:r>
            <a:r>
              <a:rPr lang="en-GB" sz="2400" dirty="0" smtClean="0"/>
              <a:t>new design</a:t>
            </a:r>
          </a:p>
          <a:p>
            <a:pPr lvl="1"/>
            <a:r>
              <a:rPr lang="en-GB" sz="2000" dirty="0" err="1" smtClean="0"/>
              <a:t>Security:important</a:t>
            </a:r>
            <a:r>
              <a:rPr lang="en-GB" sz="2000" dirty="0" smtClean="0"/>
              <a:t> </a:t>
            </a:r>
            <a:r>
              <a:rPr lang="en-GB" sz="2000" dirty="0" smtClean="0"/>
              <a:t>part of the IPv6 initial design</a:t>
            </a:r>
          </a:p>
          <a:p>
            <a:r>
              <a:rPr lang="en-GB" sz="2400" dirty="0" smtClean="0"/>
              <a:t>Down-sides</a:t>
            </a:r>
          </a:p>
          <a:p>
            <a:pPr lvl="1"/>
            <a:r>
              <a:rPr lang="en-GB" sz="2000" dirty="0" smtClean="0"/>
              <a:t>Lack of maturity</a:t>
            </a:r>
          </a:p>
          <a:p>
            <a:pPr lvl="1"/>
            <a:r>
              <a:rPr lang="en-GB" sz="2000" dirty="0" smtClean="0"/>
              <a:t>New vulnerabilities and attack vectors</a:t>
            </a:r>
          </a:p>
          <a:p>
            <a:pPr lvl="1"/>
            <a:r>
              <a:rPr lang="en-GB" sz="2000" dirty="0" smtClean="0"/>
              <a:t>Need IPv6-compliant monitoring and tools</a:t>
            </a:r>
          </a:p>
          <a:p>
            <a:pPr lvl="1"/>
            <a:r>
              <a:rPr lang="en-GB" sz="2000" dirty="0" smtClean="0"/>
              <a:t>Lack of education and experience</a:t>
            </a:r>
          </a:p>
          <a:p>
            <a:pPr lvl="1"/>
            <a:r>
              <a:rPr lang="en-GB" sz="2000" dirty="0" smtClean="0"/>
              <a:t>Problems of transition – dual-stack, tunnels</a:t>
            </a:r>
          </a:p>
          <a:p>
            <a:r>
              <a:rPr lang="en-GB" sz="2400" dirty="0" smtClean="0"/>
              <a:t>BUT - Many </a:t>
            </a:r>
            <a:r>
              <a:rPr lang="en-GB" sz="2400" dirty="0"/>
              <a:t>threats/attacks happen at layers </a:t>
            </a:r>
            <a:r>
              <a:rPr lang="en-GB" sz="2400" dirty="0" smtClean="0"/>
              <a:t>above/below </a:t>
            </a:r>
            <a:r>
              <a:rPr lang="en-GB" sz="2400" dirty="0"/>
              <a:t>the network layer</a:t>
            </a:r>
          </a:p>
          <a:p>
            <a:pPr lvl="1"/>
            <a:r>
              <a:rPr lang="en-GB" sz="2000" dirty="0"/>
              <a:t>And are therefore exactly the same as in IPv4</a:t>
            </a:r>
          </a:p>
          <a:p>
            <a:pPr lvl="1"/>
            <a:r>
              <a:rPr lang="en-GB" sz="2000" dirty="0"/>
              <a:t>Malware, phishing, buffer overflows, cross-site scripting, </a:t>
            </a:r>
            <a:r>
              <a:rPr lang="en-GB" sz="2000" dirty="0" err="1"/>
              <a:t>DDoS</a:t>
            </a:r>
            <a:r>
              <a:rPr lang="en-GB" sz="2000" dirty="0"/>
              <a:t> </a:t>
            </a:r>
            <a:r>
              <a:rPr lang="en-GB" sz="2000" dirty="0" err="1"/>
              <a:t>etc</a:t>
            </a:r>
            <a:r>
              <a:rPr lang="en-GB" sz="2000" dirty="0"/>
              <a:t> </a:t>
            </a:r>
            <a:r>
              <a:rPr lang="en-GB" sz="2000" dirty="0" err="1" smtClean="0"/>
              <a:t>etc</a:t>
            </a:r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07 Sep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GridKa - IPv6 Security (Kelsey)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9EE18-F467-4E56-9214-960F1251F57B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919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David Kelsey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Leader HEP computing group at STFC-RAL (UK)</a:t>
            </a:r>
          </a:p>
          <a:p>
            <a:pPr lvl="1"/>
            <a:r>
              <a:rPr lang="en-GB" sz="2400" dirty="0" smtClean="0"/>
              <a:t>We run </a:t>
            </a:r>
            <a:r>
              <a:rPr lang="en-GB" sz="2400" dirty="0"/>
              <a:t>a</a:t>
            </a:r>
            <a:r>
              <a:rPr lang="en-GB" sz="2400" dirty="0" smtClean="0"/>
              <a:t> WLCG/</a:t>
            </a:r>
            <a:r>
              <a:rPr lang="en-GB" sz="2400" dirty="0" smtClean="0"/>
              <a:t>GridPP</a:t>
            </a:r>
            <a:r>
              <a:rPr lang="en-GB" sz="2400" dirty="0"/>
              <a:t> </a:t>
            </a:r>
            <a:r>
              <a:rPr lang="en-GB" sz="2400" dirty="0" smtClean="0"/>
              <a:t>Tier 1 and Tier 2 sites</a:t>
            </a:r>
            <a:endParaRPr lang="en-GB" sz="2400" dirty="0" smtClean="0"/>
          </a:p>
          <a:p>
            <a:r>
              <a:rPr lang="en-GB" sz="2800" dirty="0" smtClean="0"/>
              <a:t>Not a security or networking technical professional!</a:t>
            </a:r>
          </a:p>
          <a:p>
            <a:pPr lvl="1"/>
            <a:r>
              <a:rPr lang="en-GB" sz="2400" dirty="0" smtClean="0"/>
              <a:t>BUT lots of experience working with experts</a:t>
            </a:r>
          </a:p>
          <a:p>
            <a:pPr lvl="1"/>
            <a:r>
              <a:rPr lang="en-GB" sz="2400" dirty="0" smtClean="0"/>
              <a:t>Networking – HEP </a:t>
            </a:r>
            <a:r>
              <a:rPr lang="en-GB" sz="2400" dirty="0" err="1" smtClean="0"/>
              <a:t>DECnet</a:t>
            </a:r>
            <a:r>
              <a:rPr lang="en-GB" sz="2400" dirty="0" smtClean="0"/>
              <a:t>/OSI, HEPiX IPv6 working group</a:t>
            </a:r>
          </a:p>
          <a:p>
            <a:pPr lvl="1"/>
            <a:r>
              <a:rPr lang="en-GB" sz="2400" dirty="0" smtClean="0"/>
              <a:t>Security Operations and Policy (WLCG, EGI, GridPP, IGTF…)</a:t>
            </a:r>
          </a:p>
          <a:p>
            <a:r>
              <a:rPr lang="en-GB" sz="2800" dirty="0" smtClean="0"/>
              <a:t>Here, I am sharing my personal views</a:t>
            </a:r>
            <a:endParaRPr lang="en-GB" sz="2400" dirty="0" smtClean="0"/>
          </a:p>
          <a:p>
            <a:pPr lvl="1"/>
            <a:r>
              <a:rPr lang="en-GB" sz="2400" dirty="0" smtClean="0"/>
              <a:t>HEPiX WG yet to formulate its “official” </a:t>
            </a:r>
            <a:r>
              <a:rPr lang="en-GB" sz="2400" dirty="0" smtClean="0"/>
              <a:t>site guidance</a:t>
            </a:r>
            <a:endParaRPr lang="en-GB" sz="2400" dirty="0" smtClean="0"/>
          </a:p>
          <a:p>
            <a:pPr lvl="1"/>
            <a:r>
              <a:rPr lang="en-GB" sz="2400" dirty="0" smtClean="0"/>
              <a:t>EGI security team </a:t>
            </a:r>
            <a:r>
              <a:rPr lang="en-GB" sz="2400" dirty="0" smtClean="0"/>
              <a:t>just started on </a:t>
            </a:r>
            <a:r>
              <a:rPr lang="en-GB" sz="2400" dirty="0" smtClean="0"/>
              <a:t>IPv6 issues</a:t>
            </a:r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07 Sep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GridKa - IPv6 Security (Kelsey)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9EE18-F467-4E56-9214-960F1251F57B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</a:t>
            </a:r>
            <a:r>
              <a:rPr lang="en-GB" dirty="0" smtClean="0"/>
              <a:t>mmediate IPv6 concerns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IPv6 may be on by default (and not controlled or monitored)</a:t>
            </a:r>
          </a:p>
          <a:p>
            <a:r>
              <a:rPr lang="en-GB" sz="2400" dirty="0" smtClean="0"/>
              <a:t>End systems have multiple addresses</a:t>
            </a:r>
          </a:p>
          <a:p>
            <a:r>
              <a:rPr lang="en-GB" sz="2400" dirty="0" smtClean="0"/>
              <a:t>Searching logs will not always work</a:t>
            </a:r>
          </a:p>
          <a:p>
            <a:pPr lvl="1"/>
            <a:r>
              <a:rPr lang="en-GB" sz="2000" dirty="0" smtClean="0"/>
              <a:t>Formatting </a:t>
            </a:r>
            <a:r>
              <a:rPr lang="en-GB" sz="2000" dirty="0" smtClean="0"/>
              <a:t>when writing the logs is still broken</a:t>
            </a:r>
            <a:endParaRPr lang="en-GB" sz="2000" dirty="0" smtClean="0"/>
          </a:p>
          <a:p>
            <a:pPr lvl="1"/>
            <a:r>
              <a:rPr lang="en-GB" sz="2000" dirty="0" smtClean="0"/>
              <a:t>Same </a:t>
            </a:r>
            <a:r>
              <a:rPr lang="en-GB" sz="2000" dirty="0" smtClean="0"/>
              <a:t>address but </a:t>
            </a:r>
            <a:r>
              <a:rPr lang="en-GB" sz="2000" dirty="0" smtClean="0"/>
              <a:t>different </a:t>
            </a:r>
            <a:r>
              <a:rPr lang="en-GB" sz="2000" dirty="0" smtClean="0"/>
              <a:t>formats (drop zero or not)</a:t>
            </a:r>
            <a:endParaRPr lang="en-GB" sz="2000" dirty="0" smtClean="0"/>
          </a:p>
          <a:p>
            <a:r>
              <a:rPr lang="en-GB" sz="2400" dirty="0" smtClean="0"/>
              <a:t>What </a:t>
            </a:r>
            <a:r>
              <a:rPr lang="en-GB" sz="2400" dirty="0"/>
              <a:t>is wrong with tunnels?</a:t>
            </a:r>
          </a:p>
          <a:p>
            <a:pPr lvl="1"/>
            <a:r>
              <a:rPr lang="en-GB" sz="2000" dirty="0"/>
              <a:t>Site may not be in control</a:t>
            </a:r>
          </a:p>
          <a:p>
            <a:pPr lvl="1"/>
            <a:r>
              <a:rPr lang="en-GB" sz="2000" dirty="0"/>
              <a:t>Tunnels traverse the IPv4 perimeter firewall and NAT </a:t>
            </a:r>
            <a:r>
              <a:rPr lang="en-GB" sz="2000" dirty="0" smtClean="0"/>
              <a:t>gateways</a:t>
            </a:r>
          </a:p>
          <a:p>
            <a:r>
              <a:rPr lang="en-GB" sz="2400" dirty="0"/>
              <a:t>Reputation-based (IP address) </a:t>
            </a:r>
            <a:r>
              <a:rPr lang="en-GB" sz="2400" dirty="0" smtClean="0"/>
              <a:t>web protection </a:t>
            </a:r>
            <a:r>
              <a:rPr lang="en-GB" sz="2400" dirty="0"/>
              <a:t>does not </a:t>
            </a:r>
            <a:r>
              <a:rPr lang="en-GB" sz="2400" dirty="0" smtClean="0"/>
              <a:t>fully </a:t>
            </a:r>
            <a:r>
              <a:rPr lang="en-GB" sz="2400" dirty="0" smtClean="0"/>
              <a:t>exist for IPv6</a:t>
            </a:r>
            <a:endParaRPr lang="en-GB" sz="2400" dirty="0"/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07 Sep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GridKa - IPv6 Security (Kelsey)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9EE18-F467-4E56-9214-960F1251F57B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</a:t>
            </a:r>
            <a:r>
              <a:rPr lang="en-US" dirty="0"/>
              <a:t>s</a:t>
            </a:r>
            <a:r>
              <a:rPr lang="en-US" dirty="0" smtClean="0"/>
              <a:t>ecurity myths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Internet Society has published 10 myths of IPv6 security</a:t>
            </a:r>
          </a:p>
          <a:p>
            <a:r>
              <a:rPr lang="en-US" dirty="0">
                <a:hlinkClick r:id="rId2"/>
              </a:rPr>
              <a:t>https://www.internetsociety.org/deploy360/blog/tag/ipv6-security-myths/</a:t>
            </a:r>
            <a:endParaRPr lang="en-US" dirty="0" smtClean="0">
              <a:hlinkClick r:id="rId3"/>
            </a:endParaRPr>
          </a:p>
          <a:p>
            <a:r>
              <a:rPr lang="en-US" b="1" dirty="0" smtClean="0"/>
              <a:t>Myth 2: </a:t>
            </a:r>
            <a:r>
              <a:rPr lang="en-US" b="1" dirty="0"/>
              <a:t>IPv6 </a:t>
            </a:r>
            <a:r>
              <a:rPr lang="en-US" b="1" dirty="0" smtClean="0"/>
              <a:t>has </a:t>
            </a:r>
            <a:r>
              <a:rPr lang="en-US" b="1" dirty="0"/>
              <a:t>s</a:t>
            </a:r>
            <a:r>
              <a:rPr lang="en-US" b="1" dirty="0" smtClean="0"/>
              <a:t>ecurity </a:t>
            </a:r>
            <a:r>
              <a:rPr lang="en-US" b="1" dirty="0"/>
              <a:t>d</a:t>
            </a:r>
            <a:r>
              <a:rPr lang="en-US" b="1" dirty="0" smtClean="0"/>
              <a:t>esigned </a:t>
            </a:r>
            <a:r>
              <a:rPr lang="en-US" b="1" dirty="0"/>
              <a:t>In</a:t>
            </a:r>
            <a:endParaRPr lang="en-US" dirty="0"/>
          </a:p>
          <a:p>
            <a:r>
              <a:rPr lang="en-US" b="1" dirty="0"/>
              <a:t>Reality: IPv6 was </a:t>
            </a:r>
            <a:r>
              <a:rPr lang="en-US" b="1" dirty="0" smtClean="0"/>
              <a:t>designed </a:t>
            </a:r>
            <a:r>
              <a:rPr lang="en-US" b="1" dirty="0"/>
              <a:t>15-20 </a:t>
            </a:r>
            <a:r>
              <a:rPr lang="en-US" b="1" dirty="0" smtClean="0"/>
              <a:t>years </a:t>
            </a:r>
            <a:r>
              <a:rPr lang="en-US" b="1" dirty="0"/>
              <a:t>a</a:t>
            </a:r>
            <a:r>
              <a:rPr lang="en-US" b="1" dirty="0" smtClean="0"/>
              <a:t>go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07 Sep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GridKa - IPv6 Security (Kelsey)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9EE18-F467-4E56-9214-960F1251F57B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670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IPsec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Was first developed in 1995 for IPv4 internet layer</a:t>
            </a:r>
          </a:p>
          <a:p>
            <a:pPr lvl="1"/>
            <a:r>
              <a:rPr lang="en-GB" sz="2000" dirty="0" smtClean="0"/>
              <a:t>SSL and TLS operate at Application Layer</a:t>
            </a:r>
          </a:p>
          <a:p>
            <a:r>
              <a:rPr lang="en-GB" sz="2400" dirty="0" smtClean="0"/>
              <a:t>A framework of standards</a:t>
            </a:r>
          </a:p>
          <a:p>
            <a:pPr lvl="1"/>
            <a:r>
              <a:rPr lang="en-GB" sz="2000" dirty="0" smtClean="0"/>
              <a:t>End to end authentication, data integrity and privacy (encryption)</a:t>
            </a:r>
          </a:p>
          <a:p>
            <a:r>
              <a:rPr lang="en-GB" sz="2400" dirty="0" smtClean="0"/>
              <a:t>Can be used site to site (gateway to gateway)</a:t>
            </a:r>
          </a:p>
          <a:p>
            <a:pPr lvl="1"/>
            <a:r>
              <a:rPr lang="en-GB" sz="2000" dirty="0" smtClean="0"/>
              <a:t>As a Virtual Private Network (VPN)</a:t>
            </a:r>
          </a:p>
          <a:p>
            <a:r>
              <a:rPr lang="en-GB" sz="2400" dirty="0" smtClean="0"/>
              <a:t>Or host to host</a:t>
            </a:r>
          </a:p>
          <a:p>
            <a:r>
              <a:rPr lang="en-GB" sz="2400" dirty="0" smtClean="0"/>
              <a:t>All major aspects are same in IPv6 as IPv4</a:t>
            </a:r>
          </a:p>
          <a:p>
            <a:r>
              <a:rPr lang="en-GB" sz="2400" dirty="0" smtClean="0"/>
              <a:t>Does not fully support protection for multicast </a:t>
            </a:r>
            <a:r>
              <a:rPr lang="en-GB" sz="2400" dirty="0" smtClean="0"/>
              <a:t>traffic</a:t>
            </a:r>
          </a:p>
          <a:p>
            <a:pPr lvl="1"/>
            <a:r>
              <a:rPr lang="en-GB" sz="2000" dirty="0" smtClean="0"/>
              <a:t>Key management is one-to-one</a:t>
            </a:r>
            <a:endParaRPr lang="en-GB" sz="2000" dirty="0" smtClean="0"/>
          </a:p>
          <a:p>
            <a:r>
              <a:rPr lang="en-GB" sz="2400" b="1" dirty="0" smtClean="0"/>
              <a:t>No longer mandatory </a:t>
            </a:r>
            <a:r>
              <a:rPr lang="en-GB" sz="2400" dirty="0" smtClean="0"/>
              <a:t>(rfc6434 – MUST -&gt; SHOULD)</a:t>
            </a:r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07 Sep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GridKa - IPv6 Security (Kelsey)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9EE18-F467-4E56-9214-960F1251F57B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IPv6 </a:t>
            </a:r>
            <a:r>
              <a:rPr lang="en-GB" dirty="0" smtClean="0"/>
              <a:t>problems</a:t>
            </a:r>
            <a:r>
              <a:rPr lang="en-GB" dirty="0" smtClean="0"/>
              <a:t> </a:t>
            </a:r>
            <a:r>
              <a:rPr lang="en-GB" dirty="0" smtClean="0"/>
              <a:t>in IPv4-only world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Turned on by default on many Operating </a:t>
            </a:r>
            <a:r>
              <a:rPr lang="en-GB" dirty="0" smtClean="0"/>
              <a:t>Systems</a:t>
            </a:r>
          </a:p>
          <a:p>
            <a:pPr lvl="1"/>
            <a:r>
              <a:rPr lang="en-GB" dirty="0" smtClean="0"/>
              <a:t>Windows </a:t>
            </a:r>
            <a:r>
              <a:rPr lang="en-GB" dirty="0"/>
              <a:t>Vista was the </a:t>
            </a:r>
            <a:r>
              <a:rPr lang="en-GB" dirty="0" smtClean="0"/>
              <a:t>first</a:t>
            </a:r>
            <a:endParaRPr lang="en-GB" dirty="0" smtClean="0"/>
          </a:p>
          <a:p>
            <a:r>
              <a:rPr lang="en-GB" dirty="0" smtClean="0"/>
              <a:t>Rogue router </a:t>
            </a:r>
            <a:r>
              <a:rPr lang="en-GB" dirty="0" smtClean="0"/>
              <a:t>advertisements</a:t>
            </a:r>
          </a:p>
          <a:p>
            <a:pPr lvl="1"/>
            <a:r>
              <a:rPr lang="en-GB" dirty="0" smtClean="0"/>
              <a:t>Badly configured or malicious</a:t>
            </a:r>
            <a:endParaRPr lang="en-GB" dirty="0" smtClean="0"/>
          </a:p>
          <a:p>
            <a:r>
              <a:rPr lang="en-GB" dirty="0" smtClean="0"/>
              <a:t>Tunnels turned on (by default, by bad </a:t>
            </a:r>
            <a:r>
              <a:rPr lang="en-GB" dirty="0" err="1" smtClean="0"/>
              <a:t>config</a:t>
            </a:r>
            <a:r>
              <a:rPr lang="en-GB" dirty="0" smtClean="0"/>
              <a:t>.</a:t>
            </a:r>
            <a:r>
              <a:rPr lang="en-GB" dirty="0" smtClean="0"/>
              <a:t>)</a:t>
            </a:r>
          </a:p>
          <a:p>
            <a:r>
              <a:rPr lang="en-GB" dirty="0" smtClean="0"/>
              <a:t>IPv6 </a:t>
            </a:r>
            <a:r>
              <a:rPr lang="en-GB" dirty="0" smtClean="0"/>
              <a:t>and tunnels can bypass firewalls</a:t>
            </a:r>
          </a:p>
          <a:p>
            <a:pPr lvl="1"/>
            <a:r>
              <a:rPr lang="en-GB" dirty="0" smtClean="0"/>
              <a:t>Must filter IPv6 traffic and tunnels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07 Sep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GridKa - IPv6 Security (Kelsey)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9EE18-F467-4E56-9214-960F1251F57B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987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IPv6 </a:t>
            </a:r>
            <a:r>
              <a:rPr lang="en-GB" dirty="0" smtClean="0"/>
              <a:t>deployment </a:t>
            </a:r>
            <a:r>
              <a:rPr lang="en-GB" dirty="0"/>
              <a:t>r</a:t>
            </a:r>
            <a:r>
              <a:rPr lang="en-GB" dirty="0" smtClean="0"/>
              <a:t>isks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The </a:t>
            </a:r>
            <a:r>
              <a:rPr lang="en-GB" sz="2400" dirty="0"/>
              <a:t>attacker </a:t>
            </a:r>
            <a:r>
              <a:rPr lang="en-GB" sz="2400" dirty="0" smtClean="0"/>
              <a:t>community</a:t>
            </a:r>
            <a:r>
              <a:rPr lang="en-GB" sz="2400" dirty="0"/>
              <a:t> </a:t>
            </a:r>
            <a:r>
              <a:rPr lang="en-GB" sz="2400" dirty="0" smtClean="0"/>
              <a:t>can make good </a:t>
            </a:r>
            <a:r>
              <a:rPr lang="en-GB" sz="2400" dirty="0"/>
              <a:t>use of </a:t>
            </a:r>
            <a:r>
              <a:rPr lang="en-GB" sz="2400" dirty="0" smtClean="0"/>
              <a:t>IPv6</a:t>
            </a:r>
          </a:p>
          <a:p>
            <a:pPr lvl="1"/>
            <a:r>
              <a:rPr lang="en-GB" sz="2000" dirty="0" smtClean="0"/>
              <a:t>They are IPv6 experts</a:t>
            </a:r>
          </a:p>
          <a:p>
            <a:pPr lvl="1"/>
            <a:r>
              <a:rPr lang="en-GB" sz="2000" dirty="0" smtClean="0"/>
              <a:t>E.g. </a:t>
            </a:r>
            <a:r>
              <a:rPr lang="en-GB" sz="2000" dirty="0"/>
              <a:t>f</a:t>
            </a:r>
            <a:r>
              <a:rPr lang="en-GB" sz="2000" dirty="0" smtClean="0"/>
              <a:t>or </a:t>
            </a:r>
            <a:r>
              <a:rPr lang="en-GB" sz="2000" dirty="0" err="1" smtClean="0"/>
              <a:t>tunneling</a:t>
            </a:r>
            <a:r>
              <a:rPr lang="en-GB" sz="2000" dirty="0" smtClean="0"/>
              <a:t> leaked info out from compromised systems</a:t>
            </a:r>
          </a:p>
          <a:p>
            <a:r>
              <a:rPr lang="en-GB" sz="2400" dirty="0" smtClean="0"/>
              <a:t>Vulnerabilities </a:t>
            </a:r>
            <a:r>
              <a:rPr lang="en-GB" sz="2400" dirty="0"/>
              <a:t>present in IPv6, including </a:t>
            </a:r>
            <a:r>
              <a:rPr lang="en-GB" sz="2400" dirty="0" smtClean="0"/>
              <a:t>day zero</a:t>
            </a:r>
            <a:r>
              <a:rPr lang="en-GB" sz="2400" dirty="0"/>
              <a:t> </a:t>
            </a:r>
            <a:r>
              <a:rPr lang="en-GB" sz="2400" dirty="0" smtClean="0"/>
              <a:t>issues inherent </a:t>
            </a:r>
            <a:r>
              <a:rPr lang="en-GB" sz="2400" dirty="0"/>
              <a:t>in any new or revised </a:t>
            </a:r>
            <a:r>
              <a:rPr lang="en-GB" sz="2400" dirty="0" smtClean="0"/>
              <a:t>system</a:t>
            </a:r>
          </a:p>
          <a:p>
            <a:pPr lvl="1"/>
            <a:r>
              <a:rPr lang="en-GB" sz="2000" dirty="0" smtClean="0"/>
              <a:t>224 CVE entries with keyword “IPv6” since 2002</a:t>
            </a:r>
          </a:p>
          <a:p>
            <a:pPr lvl="1"/>
            <a:r>
              <a:rPr lang="en-GB" sz="2000" dirty="0" smtClean="0"/>
              <a:t>29 in 2015</a:t>
            </a:r>
            <a:endParaRPr lang="en-GB" sz="2000" dirty="0" smtClean="0"/>
          </a:p>
          <a:p>
            <a:r>
              <a:rPr lang="en-GB" sz="2400" dirty="0" smtClean="0"/>
              <a:t>Complexity </a:t>
            </a:r>
            <a:r>
              <a:rPr lang="en-GB" sz="2400" dirty="0"/>
              <a:t>added by dual IPv4/IPv6 </a:t>
            </a:r>
            <a:r>
              <a:rPr lang="en-GB" sz="2400" dirty="0" smtClean="0"/>
              <a:t>operations</a:t>
            </a:r>
          </a:p>
          <a:p>
            <a:r>
              <a:rPr lang="en-GB" sz="2400" dirty="0" smtClean="0"/>
              <a:t>Immaturity </a:t>
            </a:r>
            <a:r>
              <a:rPr lang="en-GB" sz="2400" dirty="0"/>
              <a:t>of IPv6 security products and </a:t>
            </a:r>
            <a:r>
              <a:rPr lang="en-GB" sz="2400" dirty="0" smtClean="0"/>
              <a:t>processes</a:t>
            </a:r>
          </a:p>
          <a:p>
            <a:r>
              <a:rPr lang="en-GB" sz="2400" dirty="0"/>
              <a:t>L</a:t>
            </a:r>
            <a:r>
              <a:rPr lang="en-GB" sz="2400" dirty="0" smtClean="0"/>
              <a:t>ack </a:t>
            </a:r>
            <a:r>
              <a:rPr lang="en-GB" sz="2400" dirty="0"/>
              <a:t>of vendor support.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07 Sep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GridKa - IPv6 Security (Kelsey)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9EE18-F467-4E56-9214-960F1251F57B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6041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NAT and IPv6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NAT has been essential to preserve the IPv4 address space</a:t>
            </a:r>
          </a:p>
          <a:p>
            <a:r>
              <a:rPr lang="en-GB" sz="2800" dirty="0" smtClean="0"/>
              <a:t>Many concerns about lack of NAT in IPv6</a:t>
            </a:r>
          </a:p>
          <a:p>
            <a:r>
              <a:rPr lang="en-GB" sz="2800" dirty="0" smtClean="0"/>
              <a:t>IPv4 address/port translation is not the main protection of the end systems</a:t>
            </a:r>
            <a:endParaRPr lang="en-GB" sz="2800" dirty="0"/>
          </a:p>
          <a:p>
            <a:r>
              <a:rPr lang="en-GB" sz="2800" dirty="0">
                <a:solidFill>
                  <a:srgbClr val="FF0000"/>
                </a:solidFill>
              </a:rPr>
              <a:t>I</a:t>
            </a:r>
            <a:r>
              <a:rPr lang="en-GB" sz="2800" dirty="0" smtClean="0">
                <a:solidFill>
                  <a:srgbClr val="FF0000"/>
                </a:solidFill>
              </a:rPr>
              <a:t>t is the </a:t>
            </a:r>
            <a:r>
              <a:rPr lang="en-GB" sz="2800" dirty="0" err="1" smtClean="0">
                <a:solidFill>
                  <a:srgbClr val="FF0000"/>
                </a:solidFill>
              </a:rPr>
              <a:t>stateful</a:t>
            </a:r>
            <a:r>
              <a:rPr lang="en-GB" sz="2800" dirty="0" smtClean="0">
                <a:solidFill>
                  <a:srgbClr val="FF0000"/>
                </a:solidFill>
              </a:rPr>
              <a:t> firewall that protects!</a:t>
            </a:r>
          </a:p>
          <a:p>
            <a:endParaRPr lang="en-GB" b="1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07 Sep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GridKa - IPv6 Security (Kelsey)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9EE18-F467-4E56-9214-960F1251F57B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Network scanning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b="1" u="sng" dirty="0" smtClean="0">
                <a:hlinkClick r:id="rId2" tooltip="Permanent Link to IPv6 Security Myth #4 – IPv6 Networks are Too Big to Scan"/>
              </a:rPr>
              <a:t>IPv6 Security Myth #4 – IPv6 Networks are Too Big to Scan</a:t>
            </a:r>
            <a:r>
              <a:rPr lang="en-GB" sz="2400" b="1" u="sng" dirty="0" smtClean="0"/>
              <a:t> (Internet Society)</a:t>
            </a:r>
          </a:p>
          <a:p>
            <a:r>
              <a:rPr lang="en-GB" sz="2400" b="1" dirty="0" smtClean="0"/>
              <a:t>Myth: IPv6 </a:t>
            </a:r>
            <a:r>
              <a:rPr lang="en-GB" sz="2400" b="1" dirty="0" smtClean="0"/>
              <a:t>networks </a:t>
            </a:r>
            <a:r>
              <a:rPr lang="en-GB" sz="2400" b="1" dirty="0" smtClean="0"/>
              <a:t>are too </a:t>
            </a:r>
            <a:r>
              <a:rPr lang="en-GB" sz="2400" b="1" dirty="0" smtClean="0"/>
              <a:t>big </a:t>
            </a:r>
            <a:r>
              <a:rPr lang="en-GB" sz="2400" b="1" dirty="0" smtClean="0"/>
              <a:t>to </a:t>
            </a:r>
            <a:r>
              <a:rPr lang="en-GB" sz="2400" b="1" dirty="0" smtClean="0"/>
              <a:t>scan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b="1" dirty="0" smtClean="0"/>
              <a:t>Reality: Many </a:t>
            </a:r>
            <a:r>
              <a:rPr lang="en-GB" sz="2400" b="1" dirty="0" smtClean="0"/>
              <a:t>addressing </a:t>
            </a:r>
            <a:r>
              <a:rPr lang="en-GB" sz="2400" b="1" dirty="0"/>
              <a:t>t</a:t>
            </a:r>
            <a:r>
              <a:rPr lang="en-GB" sz="2400" b="1" dirty="0" smtClean="0"/>
              <a:t>echniques </a:t>
            </a:r>
            <a:r>
              <a:rPr lang="en-GB" sz="2400" b="1" dirty="0"/>
              <a:t>r</a:t>
            </a:r>
            <a:r>
              <a:rPr lang="en-GB" sz="2400" b="1" dirty="0" smtClean="0"/>
              <a:t>educe </a:t>
            </a:r>
            <a:r>
              <a:rPr lang="en-GB" sz="2400" b="1" dirty="0" smtClean="0"/>
              <a:t>the </a:t>
            </a:r>
            <a:r>
              <a:rPr lang="en-GB" sz="2400" b="1" dirty="0" smtClean="0"/>
              <a:t>search </a:t>
            </a:r>
            <a:r>
              <a:rPr lang="en-GB" sz="2400" b="1" dirty="0"/>
              <a:t>s</a:t>
            </a:r>
            <a:r>
              <a:rPr lang="en-GB" sz="2400" b="1" dirty="0" smtClean="0"/>
              <a:t>pace</a:t>
            </a:r>
            <a:endParaRPr lang="en-GB" sz="2400" b="1" dirty="0" smtClean="0"/>
          </a:p>
          <a:p>
            <a:r>
              <a:rPr lang="en-GB" sz="2400" dirty="0" smtClean="0"/>
              <a:t>Scanning an IPv4 /24 subnet (256 addresses) is trivial</a:t>
            </a:r>
          </a:p>
          <a:p>
            <a:r>
              <a:rPr lang="en-GB" sz="2400" dirty="0" smtClean="0"/>
              <a:t>An IPv6 /64 subnet has 1.8 * 10</a:t>
            </a:r>
            <a:r>
              <a:rPr lang="en-GB" sz="2400" baseline="30000" dirty="0" smtClean="0"/>
              <a:t>19</a:t>
            </a:r>
            <a:r>
              <a:rPr lang="en-GB" sz="2400" dirty="0" smtClean="0"/>
              <a:t> </a:t>
            </a:r>
            <a:r>
              <a:rPr lang="en-GB" sz="2400" dirty="0" smtClean="0"/>
              <a:t>addresses</a:t>
            </a:r>
            <a:endParaRPr lang="en-GB" sz="2000" dirty="0" smtClean="0"/>
          </a:p>
          <a:p>
            <a:r>
              <a:rPr lang="en-GB" sz="2400" dirty="0" smtClean="0"/>
              <a:t>BUT - SLAAC</a:t>
            </a:r>
            <a:r>
              <a:rPr lang="en-GB" sz="2400" dirty="0" smtClean="0"/>
              <a:t>, DHCPv6 and manual </a:t>
            </a:r>
            <a:r>
              <a:rPr lang="en-GB" sz="2400" dirty="0" smtClean="0"/>
              <a:t>configuration all </a:t>
            </a:r>
            <a:r>
              <a:rPr lang="en-GB" sz="2400" dirty="0" smtClean="0"/>
              <a:t>tend to introduce order into the sparse address space</a:t>
            </a:r>
          </a:p>
          <a:p>
            <a:r>
              <a:rPr lang="en-GB" sz="2400" dirty="0" smtClean="0"/>
              <a:t>For LANs, can </a:t>
            </a:r>
            <a:r>
              <a:rPr lang="en-GB" sz="2400" dirty="0" smtClean="0"/>
              <a:t>use one compromised host to </a:t>
            </a:r>
            <a:r>
              <a:rPr lang="en-GB" sz="2400" dirty="0" smtClean="0"/>
              <a:t>scan </a:t>
            </a:r>
            <a:r>
              <a:rPr lang="en-GB" sz="2400" dirty="0" smtClean="0"/>
              <a:t>via use of </a:t>
            </a:r>
            <a:r>
              <a:rPr lang="en-GB" sz="2400" dirty="0" err="1" smtClean="0"/>
              <a:t>Neighbor</a:t>
            </a:r>
            <a:r>
              <a:rPr lang="en-GB" sz="2400" dirty="0" smtClean="0"/>
              <a:t> </a:t>
            </a:r>
            <a:r>
              <a:rPr lang="en-GB" sz="2400" dirty="0" smtClean="0"/>
              <a:t>Discovery</a:t>
            </a:r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07 Sep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GridKa - IPv6 Security (Kelsey)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9EE18-F467-4E56-9214-960F1251F57B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4400" dirty="0" smtClean="0"/>
              <a:t>Some IPv6 protocol attacks</a:t>
            </a:r>
            <a:endParaRPr lang="en-US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07 Sep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GridKa - IPv6 Security (Kelsey)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9EE18-F467-4E56-9214-960F1251F57B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813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    Extension Header </a:t>
            </a:r>
            <a:r>
              <a:rPr lang="en-GB" dirty="0"/>
              <a:t>v</a:t>
            </a:r>
            <a:r>
              <a:rPr lang="en-GB" dirty="0" smtClean="0"/>
              <a:t>ulnerabilities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>
                <a:solidFill>
                  <a:srgbClr val="FF0000"/>
                </a:solidFill>
              </a:rPr>
              <a:t>Routing Header Type 0</a:t>
            </a:r>
            <a:endParaRPr lang="en-GB" sz="2000" dirty="0">
              <a:solidFill>
                <a:srgbClr val="FF0000"/>
              </a:solidFill>
            </a:endParaRPr>
          </a:p>
          <a:p>
            <a:pPr lvl="1"/>
            <a:r>
              <a:rPr lang="en-GB" sz="1600" dirty="0" smtClean="0"/>
              <a:t>Source Routing</a:t>
            </a:r>
          </a:p>
          <a:p>
            <a:r>
              <a:rPr lang="en-GB" sz="2000" dirty="0" smtClean="0"/>
              <a:t>Lots of security issues with RH0</a:t>
            </a:r>
          </a:p>
          <a:p>
            <a:pPr lvl="1"/>
            <a:r>
              <a:rPr lang="en-GB" sz="1600" dirty="0" smtClean="0"/>
              <a:t>Destination address in packet is replaced at every Layer 3 hop</a:t>
            </a:r>
          </a:p>
          <a:p>
            <a:pPr lvl="1"/>
            <a:r>
              <a:rPr lang="en-GB" sz="1600" dirty="0" smtClean="0"/>
              <a:t>Difficult for firewalls to determine the actual destination and compare with policy</a:t>
            </a:r>
          </a:p>
          <a:p>
            <a:pPr lvl="1"/>
            <a:r>
              <a:rPr lang="en-GB" sz="1600" dirty="0" smtClean="0"/>
              <a:t>Can be used for </a:t>
            </a:r>
            <a:r>
              <a:rPr lang="en-GB" sz="1600" dirty="0" err="1" smtClean="0"/>
              <a:t>DoS</a:t>
            </a:r>
            <a:r>
              <a:rPr lang="en-GB" sz="1600" dirty="0" smtClean="0"/>
              <a:t> traffic amplification</a:t>
            </a:r>
          </a:p>
          <a:p>
            <a:pPr lvl="1"/>
            <a:r>
              <a:rPr lang="en-GB" sz="1600" dirty="0" smtClean="0"/>
              <a:t>RH0 </a:t>
            </a:r>
            <a:r>
              <a:rPr lang="en-GB" sz="1600" dirty="0" err="1" smtClean="0"/>
              <a:t>depracated</a:t>
            </a:r>
            <a:r>
              <a:rPr lang="en-GB" sz="1600" dirty="0" smtClean="0"/>
              <a:t> (rfc5095)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Fragmentation issues</a:t>
            </a:r>
          </a:p>
          <a:p>
            <a:pPr lvl="1"/>
            <a:r>
              <a:rPr lang="en-GB" sz="1600" dirty="0" smtClean="0"/>
              <a:t>Upper-layer info may be in second packet (and not inspected by firewall)</a:t>
            </a:r>
          </a:p>
          <a:p>
            <a:pPr lvl="1"/>
            <a:r>
              <a:rPr lang="en-GB" sz="1600" dirty="0" smtClean="0"/>
              <a:t>IPv6 standard defines every link to have MTU of at least 1280 bytes</a:t>
            </a:r>
          </a:p>
          <a:p>
            <a:pPr lvl="2"/>
            <a:r>
              <a:rPr lang="en-GB" sz="1400" dirty="0" smtClean="0"/>
              <a:t>Smaller fragments should be suspicious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Hop-by-hop </a:t>
            </a:r>
            <a:r>
              <a:rPr lang="en-GB" sz="2000" dirty="0" smtClean="0"/>
              <a:t>extension header also dangerous</a:t>
            </a:r>
          </a:p>
          <a:p>
            <a:r>
              <a:rPr lang="en-GB" sz="2000" dirty="0">
                <a:solidFill>
                  <a:srgbClr val="FF0000"/>
                </a:solidFill>
              </a:rPr>
              <a:t>Solutions include</a:t>
            </a:r>
          </a:p>
          <a:p>
            <a:pPr lvl="1"/>
            <a:r>
              <a:rPr lang="en-GB" sz="1600" dirty="0"/>
              <a:t>Filter on allowed and expected EH </a:t>
            </a:r>
          </a:p>
          <a:p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07 Sep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GridKa - IPv6 Security (Kelsey)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9EE18-F467-4E56-9214-960F1251F57B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Neighbor</a:t>
            </a:r>
            <a:r>
              <a:rPr lang="en-GB" dirty="0" smtClean="0"/>
              <a:t> Discovery Protocol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NDP </a:t>
            </a:r>
            <a:r>
              <a:rPr lang="en-GB" sz="2400" dirty="0" smtClean="0"/>
              <a:t>authenticates neither the requestor or responder</a:t>
            </a:r>
          </a:p>
          <a:p>
            <a:pPr lvl="1"/>
            <a:r>
              <a:rPr lang="en-GB" sz="2000" dirty="0" smtClean="0"/>
              <a:t>Spoofing is possible</a:t>
            </a:r>
          </a:p>
          <a:p>
            <a:r>
              <a:rPr lang="en-GB" sz="2400" dirty="0"/>
              <a:t>SLAAC, NDP and DAD include protection mechanisms</a:t>
            </a:r>
          </a:p>
          <a:p>
            <a:pPr lvl="1"/>
            <a:r>
              <a:rPr lang="en-GB" sz="2000" dirty="0"/>
              <a:t>Source address for RA and NS messages must be </a:t>
            </a:r>
            <a:r>
              <a:rPr lang="en-GB" sz="2000" dirty="0" smtClean="0"/>
              <a:t>unspecified (::)</a:t>
            </a:r>
            <a:endParaRPr lang="en-GB" sz="2000" dirty="0"/>
          </a:p>
          <a:p>
            <a:pPr lvl="1"/>
            <a:r>
              <a:rPr lang="en-GB" sz="2000" dirty="0"/>
              <a:t>Hop limit must be 255 (the maximum)</a:t>
            </a:r>
          </a:p>
          <a:p>
            <a:pPr lvl="1"/>
            <a:r>
              <a:rPr lang="en-GB" sz="2000" dirty="0"/>
              <a:t>RA and NA messages must be rejected if hop limit is not 255</a:t>
            </a:r>
          </a:p>
          <a:p>
            <a:pPr lvl="1"/>
            <a:r>
              <a:rPr lang="en-GB" sz="2000" dirty="0"/>
              <a:t>This prevents a remote attacker sending forged RA or NA </a:t>
            </a:r>
            <a:r>
              <a:rPr lang="en-GB" sz="2000" dirty="0" smtClean="0"/>
              <a:t>messages</a:t>
            </a:r>
          </a:p>
          <a:p>
            <a:pPr lvl="2"/>
            <a:r>
              <a:rPr lang="en-GB" sz="1600" dirty="0" smtClean="0"/>
              <a:t>scope </a:t>
            </a:r>
            <a:r>
              <a:rPr lang="en-GB" sz="1600" dirty="0"/>
              <a:t>is always local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07 Sep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GridKa - IPv6 Security (Kelsey)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9EE18-F467-4E56-9214-960F1251F57B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Introduction to WLCG, IPv6 and IT </a:t>
            </a:r>
            <a:r>
              <a:rPr lang="en-US" sz="2800" dirty="0" smtClean="0"/>
              <a:t>security</a:t>
            </a:r>
            <a:endParaRPr lang="en-US" sz="2800" dirty="0" smtClean="0"/>
          </a:p>
          <a:p>
            <a:r>
              <a:rPr lang="en-US" sz="2800" dirty="0" smtClean="0"/>
              <a:t>Some IPv6 </a:t>
            </a:r>
            <a:r>
              <a:rPr lang="en-US" sz="2800" dirty="0"/>
              <a:t>s</a:t>
            </a:r>
            <a:r>
              <a:rPr lang="en-US" sz="2800" dirty="0" smtClean="0"/>
              <a:t>ecurity </a:t>
            </a:r>
            <a:r>
              <a:rPr lang="en-US" sz="2800" dirty="0" smtClean="0"/>
              <a:t>threats</a:t>
            </a:r>
          </a:p>
          <a:p>
            <a:r>
              <a:rPr lang="en-US" sz="2800" dirty="0" smtClean="0"/>
              <a:t>Some IPv6 protocol attacks</a:t>
            </a:r>
            <a:endParaRPr lang="en-US" sz="2400" dirty="0"/>
          </a:p>
          <a:p>
            <a:r>
              <a:rPr lang="en-US" sz="2800" dirty="0" smtClean="0"/>
              <a:t>Issues for </a:t>
            </a:r>
            <a:r>
              <a:rPr lang="en-US" sz="2800" dirty="0" smtClean="0"/>
              <a:t>site </a:t>
            </a:r>
            <a:r>
              <a:rPr lang="en-US" sz="2800" dirty="0" smtClean="0"/>
              <a:t>network/security teams</a:t>
            </a:r>
          </a:p>
          <a:p>
            <a:r>
              <a:rPr lang="en-US" sz="2800" dirty="0" smtClean="0"/>
              <a:t>Issues for </a:t>
            </a:r>
            <a:r>
              <a:rPr lang="en-US" sz="2800" dirty="0" smtClean="0"/>
              <a:t>sys </a:t>
            </a:r>
            <a:r>
              <a:rPr lang="en-US" sz="2800" dirty="0"/>
              <a:t>a</a:t>
            </a:r>
            <a:r>
              <a:rPr lang="en-US" sz="2800" dirty="0" smtClean="0"/>
              <a:t>dmins</a:t>
            </a:r>
            <a:endParaRPr lang="en-US" sz="2800" dirty="0" smtClean="0"/>
          </a:p>
          <a:p>
            <a:r>
              <a:rPr lang="en-US" sz="2800" dirty="0" smtClean="0"/>
              <a:t>Where to find more information</a:t>
            </a:r>
          </a:p>
          <a:p>
            <a:r>
              <a:rPr lang="en-US" sz="2800" dirty="0" smtClean="0"/>
              <a:t>Summary and </a:t>
            </a:r>
            <a:r>
              <a:rPr lang="en-US" sz="2800" dirty="0" smtClean="0"/>
              <a:t>outlook</a:t>
            </a:r>
            <a:endParaRPr lang="en-US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07 Sep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GridKa - IPv6 Security (Kelsey)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9EE18-F467-4E56-9214-960F1251F57B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672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Secure </a:t>
            </a:r>
            <a:r>
              <a:rPr lang="en-GB" dirty="0" err="1" smtClean="0"/>
              <a:t>Neighbor</a:t>
            </a:r>
            <a:r>
              <a:rPr lang="en-GB" dirty="0" smtClean="0"/>
              <a:t> Discovery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Secure </a:t>
            </a:r>
            <a:r>
              <a:rPr lang="en-GB" sz="2400" dirty="0" err="1" smtClean="0"/>
              <a:t>Neighbor</a:t>
            </a:r>
            <a:r>
              <a:rPr lang="en-GB" sz="2400" dirty="0" smtClean="0"/>
              <a:t> Discovery (SEND) (rfc3971)</a:t>
            </a:r>
          </a:p>
          <a:p>
            <a:pPr lvl="1"/>
            <a:r>
              <a:rPr lang="en-GB" sz="2000" dirty="0" smtClean="0"/>
              <a:t>Uses Cryptographically Generated Addresses (rfc3972)</a:t>
            </a:r>
          </a:p>
          <a:p>
            <a:pPr lvl="1"/>
            <a:r>
              <a:rPr lang="en-GB" sz="2000" dirty="0" smtClean="0"/>
              <a:t>SEND has a pair of public/private keys per IPv6 node</a:t>
            </a:r>
          </a:p>
          <a:p>
            <a:pPr lvl="1"/>
            <a:r>
              <a:rPr lang="en-GB" sz="2000" dirty="0" smtClean="0"/>
              <a:t>ND is extended with more options</a:t>
            </a:r>
          </a:p>
          <a:p>
            <a:pPr lvl="1"/>
            <a:r>
              <a:rPr lang="en-GB" sz="2000" dirty="0" smtClean="0"/>
              <a:t>Interface identifier is crypto generated based on current IPv6 prefix/public key</a:t>
            </a:r>
          </a:p>
          <a:p>
            <a:pPr lvl="1"/>
            <a:r>
              <a:rPr lang="en-GB" sz="2000" dirty="0" smtClean="0"/>
              <a:t>Signatures are generated and checked to authenticate nodes</a:t>
            </a:r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07 Sep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GridKa - IPv6 Security (Kelsey)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9EE18-F467-4E56-9214-960F1251F57B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Rogue RA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No </a:t>
            </a:r>
            <a:r>
              <a:rPr lang="en-GB" sz="2400" dirty="0" smtClean="0"/>
              <a:t>authentication mechanism built into </a:t>
            </a:r>
            <a:r>
              <a:rPr lang="en-GB" sz="2400" dirty="0" smtClean="0"/>
              <a:t>SLAAC</a:t>
            </a:r>
          </a:p>
          <a:p>
            <a:r>
              <a:rPr lang="en-GB" sz="2400" dirty="0" smtClean="0"/>
              <a:t>Malicious </a:t>
            </a:r>
            <a:r>
              <a:rPr lang="en-GB" sz="2400" dirty="0" smtClean="0"/>
              <a:t>host can send rogue RA and pretend to be a router</a:t>
            </a:r>
          </a:p>
          <a:p>
            <a:pPr lvl="1"/>
            <a:r>
              <a:rPr lang="en-GB" sz="2400" dirty="0" smtClean="0"/>
              <a:t>Can capture or drop packets</a:t>
            </a:r>
          </a:p>
          <a:p>
            <a:r>
              <a:rPr lang="en-GB" sz="2400" dirty="0" smtClean="0"/>
              <a:t>Badly configured systems </a:t>
            </a:r>
            <a:r>
              <a:rPr lang="en-GB" sz="2400" dirty="0" smtClean="0"/>
              <a:t>too</a:t>
            </a:r>
            <a:endParaRPr lang="en-GB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07 Sep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GridKa - IPv6 Security (Kelsey)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9EE18-F467-4E56-9214-960F1251F57B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Detecting rogue RA messages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Use generic IDS with customised signatures</a:t>
            </a:r>
          </a:p>
          <a:p>
            <a:pPr lvl="1"/>
            <a:r>
              <a:rPr lang="en-GB" sz="2000" dirty="0" smtClean="0"/>
              <a:t>RA whose source MAC or </a:t>
            </a:r>
            <a:r>
              <a:rPr lang="en-GB" sz="2000" dirty="0" smtClean="0"/>
              <a:t>IP </a:t>
            </a:r>
            <a:r>
              <a:rPr lang="en-GB" sz="2000" dirty="0" smtClean="0"/>
              <a:t>is not in a configured list</a:t>
            </a:r>
          </a:p>
          <a:p>
            <a:pPr lvl="2"/>
            <a:r>
              <a:rPr lang="en-GB" sz="1800" dirty="0" smtClean="0"/>
              <a:t>Lots of manual configuration!</a:t>
            </a:r>
          </a:p>
          <a:p>
            <a:r>
              <a:rPr lang="en-GB" sz="2400" dirty="0" smtClean="0"/>
              <a:t>Use tool </a:t>
            </a:r>
            <a:r>
              <a:rPr lang="en-GB" sz="2400" dirty="0" err="1" smtClean="0"/>
              <a:t>NDPMon</a:t>
            </a:r>
            <a:r>
              <a:rPr lang="en-GB" sz="2400" dirty="0" smtClean="0"/>
              <a:t> </a:t>
            </a:r>
          </a:p>
          <a:p>
            <a:pPr lvl="1"/>
            <a:r>
              <a:rPr lang="en-GB" sz="2000" dirty="0" smtClean="0"/>
              <a:t>And check against XML </a:t>
            </a:r>
            <a:r>
              <a:rPr lang="en-GB" sz="2000" dirty="0" err="1" smtClean="0"/>
              <a:t>config</a:t>
            </a:r>
            <a:r>
              <a:rPr lang="en-GB" sz="2000" dirty="0" smtClean="0"/>
              <a:t> </a:t>
            </a:r>
            <a:r>
              <a:rPr lang="en-GB" sz="2000" dirty="0" smtClean="0"/>
              <a:t>file</a:t>
            </a:r>
          </a:p>
          <a:p>
            <a:pPr lvl="1"/>
            <a:r>
              <a:rPr lang="en-GB" sz="2000" dirty="0" smtClean="0"/>
              <a:t>also </a:t>
            </a:r>
            <a:r>
              <a:rPr lang="en-GB" sz="2000" dirty="0" smtClean="0"/>
              <a:t>monitor all NS and NA</a:t>
            </a:r>
          </a:p>
          <a:p>
            <a:pPr lvl="1"/>
            <a:r>
              <a:rPr lang="en-GB" sz="2000" dirty="0" smtClean="0"/>
              <a:t>To check when NA contradicts a previous one</a:t>
            </a:r>
          </a:p>
          <a:p>
            <a:r>
              <a:rPr lang="en-GB" sz="2400" dirty="0" smtClean="0"/>
              <a:t>Intelligent switches – known RA </a:t>
            </a:r>
            <a:r>
              <a:rPr lang="en-GB" sz="2400" dirty="0" smtClean="0"/>
              <a:t>source</a:t>
            </a:r>
          </a:p>
          <a:p>
            <a:r>
              <a:rPr lang="en-GB" sz="2400" dirty="0" smtClean="0"/>
              <a:t>Cisco RA Guard</a:t>
            </a:r>
            <a:endParaRPr lang="en-GB" sz="2400" dirty="0" smtClean="0"/>
          </a:p>
          <a:p>
            <a:r>
              <a:rPr lang="en-GB" sz="2400" dirty="0" err="1" smtClean="0"/>
              <a:t>R</a:t>
            </a:r>
            <a:r>
              <a:rPr lang="en-GB" sz="2400" dirty="0" err="1" smtClean="0"/>
              <a:t>afixd</a:t>
            </a:r>
            <a:r>
              <a:rPr lang="en-GB" sz="2400" dirty="0" smtClean="0"/>
              <a:t> (and </a:t>
            </a:r>
            <a:r>
              <a:rPr lang="en-GB" sz="2400" dirty="0" err="1" smtClean="0"/>
              <a:t>ramond</a:t>
            </a:r>
            <a:r>
              <a:rPr lang="en-GB" sz="2400" dirty="0" smtClean="0"/>
              <a:t>)</a:t>
            </a:r>
            <a:endParaRPr lang="en-GB" sz="2400" dirty="0" smtClean="0"/>
          </a:p>
          <a:p>
            <a:pPr lvl="1"/>
            <a:r>
              <a:rPr lang="en-GB" sz="2000" dirty="0" smtClean="0"/>
              <a:t>Detect </a:t>
            </a:r>
            <a:r>
              <a:rPr lang="en-GB" sz="2000" dirty="0" smtClean="0"/>
              <a:t>all rogue RA messages and immediately transmit another forged RA with lifetime 0 seconds (to clear the rogue info on all nodes)</a:t>
            </a:r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07 Sep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GridKa - IPv6 Security (Kelsey)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9EE18-F467-4E56-9214-960F1251F57B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Duplicate Address Detection</a:t>
            </a:r>
          </a:p>
          <a:p>
            <a:pPr lvl="1"/>
            <a:r>
              <a:rPr lang="en-GB" dirty="0" smtClean="0"/>
              <a:t>Host checks </a:t>
            </a:r>
            <a:r>
              <a:rPr lang="en-GB" dirty="0" smtClean="0"/>
              <a:t>whether its address is already in use</a:t>
            </a:r>
          </a:p>
          <a:p>
            <a:pPr lvl="1"/>
            <a:r>
              <a:rPr lang="en-GB" dirty="0" smtClean="0"/>
              <a:t>Sends NS asking for resolution of its own address</a:t>
            </a:r>
          </a:p>
          <a:p>
            <a:pPr lvl="1"/>
            <a:r>
              <a:rPr lang="en-GB" dirty="0" smtClean="0"/>
              <a:t>An attacker can launch a </a:t>
            </a:r>
            <a:r>
              <a:rPr lang="en-GB" dirty="0" err="1" smtClean="0"/>
              <a:t>DoS</a:t>
            </a:r>
            <a:r>
              <a:rPr lang="en-GB" dirty="0" smtClean="0"/>
              <a:t> attack by pretending to own all IPv6 addresses on the LAN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07 Sep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GridKa - IPv6 Security (Kelsey)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9EE18-F467-4E56-9214-960F1251F57B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ICMPv6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>
                <a:solidFill>
                  <a:srgbClr val="FF0000"/>
                </a:solidFill>
              </a:rPr>
              <a:t>Internet Control Message Protocol (rfc4443)</a:t>
            </a:r>
          </a:p>
          <a:p>
            <a:r>
              <a:rPr lang="en-GB" sz="2000" dirty="0" smtClean="0"/>
              <a:t>An important component of IPv6</a:t>
            </a:r>
          </a:p>
          <a:p>
            <a:r>
              <a:rPr lang="en-GB" sz="2000" dirty="0" smtClean="0"/>
              <a:t>Redefines ICMPv4 with additions and changes</a:t>
            </a:r>
          </a:p>
          <a:p>
            <a:pPr lvl="1"/>
            <a:r>
              <a:rPr lang="en-GB" sz="1800" dirty="0" smtClean="0"/>
              <a:t>Ping, destination unreachable, </a:t>
            </a:r>
            <a:r>
              <a:rPr lang="en-GB" sz="1800" dirty="0" err="1" smtClean="0"/>
              <a:t>neighbor</a:t>
            </a:r>
            <a:r>
              <a:rPr lang="en-GB" sz="1800" dirty="0" smtClean="0"/>
              <a:t> discovery, path MTU discovery</a:t>
            </a:r>
          </a:p>
          <a:p>
            <a:pPr lvl="1"/>
            <a:r>
              <a:rPr lang="en-GB" sz="1800" dirty="0" smtClean="0"/>
              <a:t>Error messages (message number 1 to 127)</a:t>
            </a:r>
          </a:p>
          <a:p>
            <a:pPr lvl="1"/>
            <a:r>
              <a:rPr lang="en-GB" sz="1800" dirty="0" smtClean="0"/>
              <a:t>Informational messages (128 to 255)</a:t>
            </a:r>
          </a:p>
          <a:p>
            <a:r>
              <a:rPr lang="en-GB" sz="2400" dirty="0" smtClean="0">
                <a:solidFill>
                  <a:srgbClr val="FF0000"/>
                </a:solidFill>
              </a:rPr>
              <a:t>Essential to establish strict ICMP filtering policies</a:t>
            </a:r>
          </a:p>
          <a:p>
            <a:pPr lvl="1"/>
            <a:r>
              <a:rPr lang="en-GB" sz="1800" dirty="0" smtClean="0"/>
              <a:t>Define ICMPv6 messages that </a:t>
            </a:r>
            <a:r>
              <a:rPr lang="en-GB" sz="1800" dirty="0" smtClean="0"/>
              <a:t>can/cannot </a:t>
            </a:r>
            <a:r>
              <a:rPr lang="en-GB" sz="1800" dirty="0" smtClean="0"/>
              <a:t>pass between the site and the internet</a:t>
            </a:r>
          </a:p>
          <a:p>
            <a:pPr lvl="2"/>
            <a:r>
              <a:rPr lang="en-GB" sz="1400" dirty="0" smtClean="0"/>
              <a:t>E.g. PMTU and ND</a:t>
            </a:r>
          </a:p>
          <a:p>
            <a:r>
              <a:rPr lang="en-GB" sz="2000" dirty="0" smtClean="0"/>
              <a:t>Rfc4890 “Recommendation for Filtering ICMPv6 Messages in Firewalls”</a:t>
            </a:r>
          </a:p>
          <a:p>
            <a:pPr lvl="1"/>
            <a:r>
              <a:rPr lang="en-GB" sz="2000" dirty="0" smtClean="0">
                <a:solidFill>
                  <a:srgbClr val="FF0000"/>
                </a:solidFill>
              </a:rPr>
              <a:t>Each site needs to consider carefully!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07 Sep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GridKa - IPv6 Security (Kelsey)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9EE18-F467-4E56-9214-960F1251F57B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4400" dirty="0" smtClean="0"/>
              <a:t>Issues for Sites</a:t>
            </a:r>
            <a:endParaRPr lang="en-US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07 Sep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GridKa - IPv6 Security (Kelsey)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9EE18-F467-4E56-9214-960F1251F57B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813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NIST 800-119 quote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i="1" dirty="0" smtClean="0">
                <a:solidFill>
                  <a:srgbClr val="000000"/>
                </a:solidFill>
              </a:rPr>
              <a:t>The </a:t>
            </a:r>
            <a:r>
              <a:rPr lang="en-GB" sz="2800" i="1" dirty="0">
                <a:solidFill>
                  <a:srgbClr val="000000"/>
                </a:solidFill>
              </a:rPr>
              <a:t>deployment of IPv6 </a:t>
            </a:r>
            <a:r>
              <a:rPr lang="en-GB" sz="2800" i="1" dirty="0">
                <a:solidFill>
                  <a:srgbClr val="FF0000"/>
                </a:solidFill>
              </a:rPr>
              <a:t>reinforces the basic security lessons</a:t>
            </a:r>
            <a:r>
              <a:rPr lang="en-GB" sz="2800" i="1" dirty="0">
                <a:solidFill>
                  <a:srgbClr val="000000"/>
                </a:solidFill>
              </a:rPr>
              <a:t> learned with IPv4. These security practices include </a:t>
            </a:r>
            <a:r>
              <a:rPr lang="en-GB" sz="2800" i="1" dirty="0" err="1">
                <a:solidFill>
                  <a:srgbClr val="000000"/>
                </a:solidFill>
              </a:rPr>
              <a:t>defense</a:t>
            </a:r>
            <a:r>
              <a:rPr lang="en-GB" sz="2800" i="1" dirty="0">
                <a:solidFill>
                  <a:srgbClr val="000000"/>
                </a:solidFill>
              </a:rPr>
              <a:t> in depth, diversity, patching, configuration management, access control, and system and network administrator best practices. </a:t>
            </a:r>
            <a:r>
              <a:rPr lang="en-GB" sz="2800" i="1" dirty="0">
                <a:solidFill>
                  <a:srgbClr val="FF0000"/>
                </a:solidFill>
              </a:rPr>
              <a:t>Good security practices remain unchanged with the deployment of IPv6</a:t>
            </a:r>
            <a:r>
              <a:rPr lang="en-GB" sz="2800" i="1" dirty="0">
                <a:solidFill>
                  <a:srgbClr val="000000"/>
                </a:solidFill>
              </a:rPr>
              <a:t>. Good security practices will reduce exposure and recovery time in case of a security event.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07 Sep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GridKa - IPv6 Security (Kelsey)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9EE18-F467-4E56-9214-960F1251F57B}" type="slidenum">
              <a:rPr lang="en-GB" smtClean="0"/>
              <a:pPr>
                <a:defRPr/>
              </a:pPr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684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Critical Security Controls for Effective Cyber </a:t>
            </a:r>
            <a:r>
              <a:rPr lang="en-GB" dirty="0" err="1" smtClean="0"/>
              <a:t>Defense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GB" sz="2000" i="1" dirty="0" smtClean="0">
                <a:hlinkClick r:id="rId2"/>
              </a:rPr>
              <a:t>http://www.sans.org/critical-security-controls/</a:t>
            </a:r>
            <a:r>
              <a:rPr lang="en-GB" sz="2000" i="1" dirty="0" smtClean="0"/>
              <a:t>   </a:t>
            </a:r>
            <a:r>
              <a:rPr lang="en-GB" sz="2000" dirty="0" smtClean="0"/>
              <a:t>(© SANS, CC-BY-ND)</a:t>
            </a:r>
          </a:p>
          <a:p>
            <a:pPr algn="ctr">
              <a:buNone/>
            </a:pPr>
            <a:r>
              <a:rPr lang="en-GB" sz="2000" b="1" dirty="0" smtClean="0">
                <a:solidFill>
                  <a:srgbClr val="FF0000"/>
                </a:solidFill>
              </a:rPr>
              <a:t/>
            </a:r>
            <a:br>
              <a:rPr lang="en-GB" sz="2000" b="1" dirty="0" smtClean="0">
                <a:solidFill>
                  <a:srgbClr val="FF0000"/>
                </a:solidFill>
              </a:rPr>
            </a:br>
            <a:r>
              <a:rPr lang="en-GB" sz="2000" b="1" dirty="0" smtClean="0">
                <a:solidFill>
                  <a:srgbClr val="FF0000"/>
                </a:solidFill>
              </a:rPr>
              <a:t>Top 20 Critical Security Controls (Version 5)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07 Sep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GridKa - IPv6 Security (Kelsey)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9EE18-F467-4E56-9214-960F1251F57B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539552" y="3068960"/>
            <a:ext cx="388843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1: Inventory of Authorized and Unauthorized Devices</a:t>
            </a:r>
          </a:p>
          <a:p>
            <a:r>
              <a:rPr lang="en-GB" sz="1200" dirty="0" smtClean="0"/>
              <a:t>2: Inventory of Authorized and Unauthorized Software</a:t>
            </a:r>
          </a:p>
          <a:p>
            <a:r>
              <a:rPr lang="en-GB" sz="1200" dirty="0" smtClean="0"/>
              <a:t>3: Secure Configurations for Hardware and Software on Mobile Devices, Laptops, Workstations, and Servers</a:t>
            </a:r>
          </a:p>
          <a:p>
            <a:r>
              <a:rPr lang="en-GB" sz="1200" dirty="0" smtClean="0"/>
              <a:t>4: Continuous Vulnerability Assessment and Remediation</a:t>
            </a:r>
          </a:p>
          <a:p>
            <a:r>
              <a:rPr lang="en-GB" sz="1200" dirty="0" smtClean="0"/>
              <a:t>5: Malware </a:t>
            </a:r>
            <a:r>
              <a:rPr lang="en-GB" sz="1200" dirty="0" err="1" smtClean="0"/>
              <a:t>Defenses</a:t>
            </a:r>
            <a:endParaRPr lang="en-GB" sz="1200" dirty="0" smtClean="0"/>
          </a:p>
          <a:p>
            <a:r>
              <a:rPr lang="en-GB" sz="1200" dirty="0" smtClean="0"/>
              <a:t>6: Application Software Security</a:t>
            </a:r>
          </a:p>
          <a:p>
            <a:r>
              <a:rPr lang="en-GB" sz="1200" dirty="0" smtClean="0"/>
              <a:t>7: Wireless Access Control</a:t>
            </a:r>
          </a:p>
          <a:p>
            <a:r>
              <a:rPr lang="en-GB" sz="1200" dirty="0" smtClean="0"/>
              <a:t>8: Data Recovery Capability</a:t>
            </a:r>
          </a:p>
          <a:p>
            <a:r>
              <a:rPr lang="en-GB" sz="1200" dirty="0" smtClean="0"/>
              <a:t>9: Security Skills Assessment and Appropriate Training to Fill Gaps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3068960"/>
            <a:ext cx="396044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10: Secure Configurations for Network Devices such as Firewalls, Routers, and Switches</a:t>
            </a:r>
          </a:p>
          <a:p>
            <a:r>
              <a:rPr lang="en-GB" sz="1200" dirty="0" smtClean="0"/>
              <a:t>11: Limitation and Control of Network Ports, Protocols, and Services </a:t>
            </a:r>
          </a:p>
          <a:p>
            <a:r>
              <a:rPr lang="en-GB" sz="1200" dirty="0" smtClean="0"/>
              <a:t>12: Controlled Use of Administrative Privileges </a:t>
            </a:r>
          </a:p>
          <a:p>
            <a:r>
              <a:rPr lang="en-GB" sz="1200" dirty="0" smtClean="0"/>
              <a:t>13: Boundary </a:t>
            </a:r>
            <a:r>
              <a:rPr lang="en-GB" sz="1200" dirty="0" err="1" smtClean="0"/>
              <a:t>Defense</a:t>
            </a:r>
            <a:r>
              <a:rPr lang="en-GB" sz="1200" dirty="0" smtClean="0"/>
              <a:t> </a:t>
            </a:r>
          </a:p>
          <a:p>
            <a:r>
              <a:rPr lang="en-GB" sz="1200" dirty="0" smtClean="0"/>
              <a:t>14: Maintenance, Monitoring, and Analysis of Audit Logs </a:t>
            </a:r>
          </a:p>
          <a:p>
            <a:r>
              <a:rPr lang="en-GB" sz="1200" dirty="0" smtClean="0"/>
              <a:t>15: Controlled Access Based on the Need to Know </a:t>
            </a:r>
          </a:p>
          <a:p>
            <a:r>
              <a:rPr lang="en-GB" sz="1200" dirty="0" smtClean="0"/>
              <a:t>16: Account Monitoring and Control </a:t>
            </a:r>
          </a:p>
          <a:p>
            <a:r>
              <a:rPr lang="en-GB" sz="1200" dirty="0" smtClean="0"/>
              <a:t>17: Data Protection </a:t>
            </a:r>
          </a:p>
          <a:p>
            <a:r>
              <a:rPr lang="en-GB" sz="1200" dirty="0" smtClean="0"/>
              <a:t>18: Incident Response and Management </a:t>
            </a:r>
          </a:p>
          <a:p>
            <a:r>
              <a:rPr lang="en-GB" sz="1200" dirty="0" smtClean="0"/>
              <a:t>19: Secure Network Engineering </a:t>
            </a:r>
          </a:p>
          <a:p>
            <a:r>
              <a:rPr lang="en-GB" sz="1200" dirty="0" smtClean="0"/>
              <a:t>20: Penetration Tests and Red Team Exercises </a:t>
            </a:r>
            <a:endParaRPr lang="en-GB" sz="1200" dirty="0"/>
          </a:p>
        </p:txBody>
      </p:sp>
      <p:pic>
        <p:nvPicPr>
          <p:cNvPr id="9" name="Picture 8" descr="SANS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988840"/>
            <a:ext cx="1162050" cy="742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   </a:t>
            </a:r>
            <a:r>
              <a:rPr lang="en-GB" sz="4000" dirty="0" err="1" smtClean="0"/>
              <a:t>ISSeG</a:t>
            </a:r>
            <a:r>
              <a:rPr lang="en-GB" sz="4000" dirty="0" smtClean="0"/>
              <a:t>: Top 12 Recommendations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algn="ctr">
              <a:buNone/>
            </a:pPr>
            <a:r>
              <a:rPr lang="en-GB" sz="1600" dirty="0" smtClean="0"/>
              <a:t>EU FP6 Project – partners: CERN, FZK (now KIT), STFC</a:t>
            </a:r>
          </a:p>
          <a:p>
            <a:pPr algn="ctr">
              <a:buNone/>
            </a:pPr>
            <a:r>
              <a:rPr lang="en-GB" sz="1600" dirty="0" smtClean="0"/>
              <a:t>(</a:t>
            </a:r>
            <a:r>
              <a:rPr lang="en-GB" sz="1600" dirty="0" smtClean="0">
                <a:solidFill>
                  <a:srgbClr val="FF0000"/>
                </a:solidFill>
              </a:rPr>
              <a:t>Integrated Site Security for Grids</a:t>
            </a:r>
            <a:r>
              <a:rPr lang="en-GB" sz="1600" dirty="0" smtClean="0"/>
              <a:t>)</a:t>
            </a:r>
            <a:endParaRPr lang="en-GB" sz="1600" dirty="0" smtClean="0">
              <a:hlinkClick r:id="rId2"/>
            </a:endParaRPr>
          </a:p>
          <a:p>
            <a:pPr>
              <a:buNone/>
            </a:pPr>
            <a:r>
              <a:rPr lang="en-GB" sz="1600" i="1" dirty="0" smtClean="0">
                <a:hlinkClick r:id="rId2"/>
              </a:rPr>
              <a:t>http://isseg-training.web.cern.ch/ISSeG-training/Recommendations/Top-Recommendations.htm</a:t>
            </a:r>
            <a:endParaRPr lang="en-GB" sz="1600" i="1" dirty="0" smtClean="0"/>
          </a:p>
          <a:p>
            <a:pPr algn="ctr">
              <a:buNone/>
            </a:pPr>
            <a:endParaRPr lang="en-GB" sz="1400" dirty="0" smtClean="0"/>
          </a:p>
          <a:p>
            <a:pPr algn="ctr">
              <a:buNone/>
            </a:pPr>
            <a:r>
              <a:rPr lang="en-GB" sz="1400" dirty="0" smtClean="0"/>
              <a:t>R0 : Perform a site security risk assessment</a:t>
            </a:r>
          </a:p>
          <a:p>
            <a:pPr algn="ctr">
              <a:buNone/>
            </a:pPr>
            <a:r>
              <a:rPr lang="en-GB" sz="1400" dirty="0" smtClean="0"/>
              <a:t>R1 : Create and review your information security policy</a:t>
            </a:r>
          </a:p>
          <a:p>
            <a:pPr algn="ctr">
              <a:buNone/>
            </a:pPr>
            <a:r>
              <a:rPr lang="en-GB" sz="1400" dirty="0" smtClean="0"/>
              <a:t>R8 : Encourage information security awareness, education and training</a:t>
            </a:r>
          </a:p>
          <a:p>
            <a:pPr algn="ctr">
              <a:buNone/>
            </a:pPr>
            <a:r>
              <a:rPr lang="en-GB" sz="1400" dirty="0" smtClean="0"/>
              <a:t>R14 : Separate your development, test, and operational facilities</a:t>
            </a:r>
          </a:p>
          <a:p>
            <a:pPr algn="ctr">
              <a:buNone/>
            </a:pPr>
            <a:r>
              <a:rPr lang="en-GB" sz="1400" dirty="0" smtClean="0"/>
              <a:t>R16 : Install and regularly update malicious code detection and repair software for example anti-virus</a:t>
            </a:r>
          </a:p>
          <a:p>
            <a:pPr algn="ctr">
              <a:buNone/>
            </a:pPr>
            <a:r>
              <a:rPr lang="en-GB" sz="1400" dirty="0" smtClean="0"/>
              <a:t>R18 : Establish backup and restore policies and procedures</a:t>
            </a:r>
          </a:p>
          <a:p>
            <a:pPr algn="ctr">
              <a:buNone/>
            </a:pPr>
            <a:r>
              <a:rPr lang="en-GB" sz="1400" dirty="0" smtClean="0"/>
              <a:t>R23 : Enable audit logging of user activities, exceptions and security events</a:t>
            </a:r>
          </a:p>
          <a:p>
            <a:pPr algn="ctr">
              <a:buNone/>
            </a:pPr>
            <a:r>
              <a:rPr lang="en-GB" sz="1400" dirty="0" smtClean="0"/>
              <a:t>R26 : Restrict and control the allocation of privileges</a:t>
            </a:r>
          </a:p>
          <a:p>
            <a:pPr algn="ctr">
              <a:buNone/>
            </a:pPr>
            <a:r>
              <a:rPr lang="en-GB" sz="1400" dirty="0" smtClean="0"/>
              <a:t>R28 : Enforce good practices in the selection and use of passwords</a:t>
            </a:r>
          </a:p>
          <a:p>
            <a:pPr algn="ctr">
              <a:buNone/>
            </a:pPr>
            <a:r>
              <a:rPr lang="en-GB" sz="1400" dirty="0" smtClean="0"/>
              <a:t>R29 : Ensure that unattended equipment is appropriately protected</a:t>
            </a:r>
          </a:p>
          <a:p>
            <a:pPr algn="ctr">
              <a:buNone/>
            </a:pPr>
            <a:r>
              <a:rPr lang="en-GB" sz="1400" dirty="0" smtClean="0"/>
              <a:t>R36 : Establish a CSIRT and incident response procedures</a:t>
            </a:r>
          </a:p>
          <a:p>
            <a:pPr algn="ctr">
              <a:buNone/>
            </a:pPr>
            <a:r>
              <a:rPr lang="en-GB" sz="1400" dirty="0" smtClean="0"/>
              <a:t>R39 : Protect your confidential and sensitive data</a:t>
            </a:r>
          </a:p>
          <a:p>
            <a:endParaRPr lang="en-GB" sz="1400" dirty="0" smtClean="0"/>
          </a:p>
          <a:p>
            <a:pPr>
              <a:buNone/>
            </a:pPr>
            <a:r>
              <a:rPr lang="en-GB" sz="1800" dirty="0" smtClean="0"/>
              <a:t>Copyright (c) Members of the </a:t>
            </a:r>
            <a:r>
              <a:rPr lang="en-GB" sz="1800" dirty="0" err="1" smtClean="0"/>
              <a:t>ISSeG</a:t>
            </a:r>
            <a:r>
              <a:rPr lang="en-GB" sz="1800" dirty="0" smtClean="0"/>
              <a:t> Collaboration 2008</a:t>
            </a:r>
            <a:endParaRPr lang="en-GB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07 Sep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GridKa - IPv6 Security (Kelsey)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9EE18-F467-4E56-9214-960F1251F57B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  <p:pic>
        <p:nvPicPr>
          <p:cNvPr id="7" name="Picture 6" descr="Logo_ISSeG-170-69p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5877272"/>
            <a:ext cx="1760037" cy="71436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55576" y="2420888"/>
            <a:ext cx="7632848" cy="31683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IPv6 </a:t>
            </a:r>
            <a:r>
              <a:rPr lang="en-GB" dirty="0"/>
              <a:t>i</a:t>
            </a:r>
            <a:r>
              <a:rPr lang="en-GB" dirty="0" smtClean="0"/>
              <a:t>ssues </a:t>
            </a:r>
            <a:r>
              <a:rPr lang="en-GB" dirty="0" smtClean="0"/>
              <a:t>for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security</a:t>
            </a:r>
            <a:r>
              <a:rPr lang="en-GB" dirty="0" smtClean="0"/>
              <a:t>/network teams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 smtClean="0"/>
              <a:t>Control IPv6 if not using it</a:t>
            </a:r>
          </a:p>
          <a:p>
            <a:r>
              <a:rPr lang="en-GB" sz="1800" dirty="0" smtClean="0"/>
              <a:t>Use Dual-stack and avoid use of tunnels wherever possible</a:t>
            </a:r>
          </a:p>
          <a:p>
            <a:r>
              <a:rPr lang="en-GB" sz="1800" dirty="0" smtClean="0"/>
              <a:t>Drop packets containing RH Type 0 and unknown option headers</a:t>
            </a:r>
          </a:p>
          <a:p>
            <a:r>
              <a:rPr lang="en-GB" sz="1800" dirty="0" smtClean="0"/>
              <a:t>Deny packets that do not follow rules for extension headers</a:t>
            </a:r>
          </a:p>
          <a:p>
            <a:r>
              <a:rPr lang="en-GB" sz="1800" dirty="0" smtClean="0"/>
              <a:t>Filter IPv6 packets that enter and leave your network</a:t>
            </a:r>
          </a:p>
          <a:p>
            <a:r>
              <a:rPr lang="en-GB" sz="1800" dirty="0" smtClean="0"/>
              <a:t>Restrict who can send messages to multicast group addresses</a:t>
            </a:r>
          </a:p>
          <a:p>
            <a:r>
              <a:rPr lang="en-GB" sz="1800" dirty="0" smtClean="0"/>
              <a:t>Create an Address </a:t>
            </a:r>
            <a:r>
              <a:rPr lang="en-GB" sz="1800" dirty="0" smtClean="0"/>
              <a:t>management plan</a:t>
            </a:r>
            <a:endParaRPr lang="en-GB" sz="1800" dirty="0" smtClean="0"/>
          </a:p>
          <a:p>
            <a:r>
              <a:rPr lang="en-GB" sz="1800" dirty="0" smtClean="0"/>
              <a:t>Create a Security Policy for IPv6 (same </a:t>
            </a:r>
            <a:r>
              <a:rPr lang="en-GB" sz="1800" dirty="0"/>
              <a:t>as IPv4</a:t>
            </a:r>
            <a:r>
              <a:rPr lang="en-GB" sz="1800" dirty="0" smtClean="0"/>
              <a:t>)</a:t>
            </a:r>
          </a:p>
          <a:p>
            <a:r>
              <a:rPr lang="en-GB" sz="1800" dirty="0" smtClean="0"/>
              <a:t>Block unnecessary ICMPv6</a:t>
            </a:r>
          </a:p>
          <a:p>
            <a:r>
              <a:rPr lang="en-GB" sz="1800" dirty="0" smtClean="0"/>
              <a:t>Protect against LAN RA, ND and DHCP attacks</a:t>
            </a:r>
          </a:p>
          <a:p>
            <a:pPr lvl="1"/>
            <a:r>
              <a:rPr lang="en-GB" sz="1600" dirty="0" smtClean="0"/>
              <a:t>Use SEND and authenticated DHCPv6</a:t>
            </a:r>
          </a:p>
          <a:p>
            <a:pPr lvl="1"/>
            <a:r>
              <a:rPr lang="en-GB" sz="1600" dirty="0" smtClean="0"/>
              <a:t>NDPMON and RAFIXD on critical segments</a:t>
            </a:r>
          </a:p>
          <a:p>
            <a:r>
              <a:rPr lang="en-GB" sz="1800" dirty="0" smtClean="0"/>
              <a:t>Check/modify all security monitoring, logging </a:t>
            </a:r>
            <a:r>
              <a:rPr lang="en-GB" sz="1800" dirty="0" smtClean="0"/>
              <a:t>and parsing tools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07 Sep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GridKa - IPv6 Security (Kelsey)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9EE18-F467-4E56-9214-960F1251F57B}" type="slidenum">
              <a:rPr lang="en-GB" smtClean="0"/>
              <a:pPr>
                <a:defRPr/>
              </a:pPr>
              <a:t>39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sz="4400" dirty="0" smtClean="0"/>
              <a:t>Introduction:</a:t>
            </a:r>
            <a:br>
              <a:rPr lang="en-US" sz="4400" dirty="0" smtClean="0"/>
            </a:br>
            <a:r>
              <a:rPr lang="en-US" sz="4400" dirty="0" smtClean="0"/>
              <a:t>WLCG, IPv6, IT </a:t>
            </a:r>
            <a:r>
              <a:rPr lang="en-US" sz="4400" dirty="0" smtClean="0"/>
              <a:t>security</a:t>
            </a:r>
            <a:endParaRPr lang="en-US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07 Sep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GridKa - IPv6 Security (Kelsey)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9EE18-F467-4E56-9214-960F1251F57B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813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4400" dirty="0" smtClean="0"/>
              <a:t>Issues for Sys </a:t>
            </a:r>
            <a:r>
              <a:rPr lang="en-US" sz="4400" dirty="0" err="1" smtClean="0"/>
              <a:t>Admins</a:t>
            </a:r>
            <a:endParaRPr lang="en-US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07 Sep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GridKa - IPv6 Security (Kelsey)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9EE18-F467-4E56-9214-960F1251F57B}" type="slidenum">
              <a:rPr lang="en-GB" smtClean="0"/>
              <a:pPr>
                <a:defRPr/>
              </a:pPr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813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issues </a:t>
            </a:r>
            <a:r>
              <a:rPr lang="en-US" dirty="0" smtClean="0"/>
              <a:t>for sys admins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Follow best practice security guidance </a:t>
            </a:r>
            <a:endParaRPr lang="en-US" sz="2400" dirty="0" smtClean="0"/>
          </a:p>
          <a:p>
            <a:pPr lvl="1"/>
            <a:r>
              <a:rPr lang="en-US" sz="1800" dirty="0" smtClean="0"/>
              <a:t>System hardening as in IPv4, see for example</a:t>
            </a:r>
          </a:p>
          <a:p>
            <a:pPr lvl="1"/>
            <a:r>
              <a:rPr lang="en-US" sz="1800" i="1" dirty="0" smtClean="0">
                <a:hlinkClick r:id="rId2"/>
              </a:rPr>
              <a:t>https://access.redhat.com/documentation/en-US/Red_Hat_Enterprise_Linux/6/pdf/Security_Guide/Red_Hat_Enterprise_Linux-6-Security_Guide-en-US.pdf</a:t>
            </a:r>
            <a:endParaRPr lang="en-US" sz="1800" i="1" dirty="0"/>
          </a:p>
          <a:p>
            <a:pPr lvl="1"/>
            <a:r>
              <a:rPr lang="en-US" sz="1800" dirty="0" smtClean="0"/>
              <a:t>Specific advice on IPv6 hardening, see for example</a:t>
            </a:r>
          </a:p>
          <a:p>
            <a:pPr lvl="1"/>
            <a:r>
              <a:rPr lang="en-US" sz="1800" i="1" dirty="0">
                <a:hlinkClick r:id="rId3"/>
              </a:rPr>
              <a:t>https://</a:t>
            </a:r>
            <a:r>
              <a:rPr lang="en-US" sz="1800" i="1" dirty="0" err="1">
                <a:hlinkClick r:id="rId3"/>
              </a:rPr>
              <a:t>www.ernw.de</a:t>
            </a:r>
            <a:r>
              <a:rPr lang="en-US" sz="1800" i="1" dirty="0">
                <a:hlinkClick r:id="rId3"/>
              </a:rPr>
              <a:t>/download/ERNW_Guide_to_Securely_Configure_Linux_Servers_For_IPv6_v1_0.pdf</a:t>
            </a:r>
            <a:endParaRPr lang="en-US" sz="1800" i="1" dirty="0" smtClean="0"/>
          </a:p>
          <a:p>
            <a:r>
              <a:rPr lang="en-US" sz="2400" dirty="0" smtClean="0"/>
              <a:t>Check for </a:t>
            </a:r>
            <a:r>
              <a:rPr lang="en-US" sz="2400" dirty="0" smtClean="0"/>
              <a:t>processes </a:t>
            </a:r>
            <a:r>
              <a:rPr lang="en-US" sz="2400" dirty="0" smtClean="0"/>
              <a:t>listening on open ports</a:t>
            </a:r>
            <a:endParaRPr lang="en-US" sz="2400" dirty="0" smtClean="0"/>
          </a:p>
          <a:p>
            <a:pPr lvl="1"/>
            <a:r>
              <a:rPr lang="en-US" sz="2000" dirty="0" smtClean="0"/>
              <a:t># </a:t>
            </a:r>
            <a:r>
              <a:rPr lang="en-US" sz="2000" dirty="0" err="1" smtClean="0"/>
              <a:t>netstat</a:t>
            </a:r>
            <a:r>
              <a:rPr lang="en-US" sz="2000" dirty="0" smtClean="0"/>
              <a:t>, </a:t>
            </a:r>
            <a:r>
              <a:rPr lang="en-US" sz="2000" dirty="0" err="1" smtClean="0"/>
              <a:t>lsof</a:t>
            </a:r>
            <a:endParaRPr lang="en-US" sz="2000" dirty="0" smtClean="0"/>
          </a:p>
          <a:p>
            <a:r>
              <a:rPr lang="en-US" sz="2400" dirty="0" smtClean="0"/>
              <a:t>Review </a:t>
            </a:r>
            <a:r>
              <a:rPr lang="en-US" sz="2400" dirty="0" err="1" smtClean="0"/>
              <a:t>neighbour</a:t>
            </a:r>
            <a:r>
              <a:rPr lang="en-US" sz="2400" dirty="0" smtClean="0"/>
              <a:t> cache for </a:t>
            </a:r>
            <a:r>
              <a:rPr lang="en-US" sz="2400" dirty="0" err="1" smtClean="0"/>
              <a:t>unauthorised</a:t>
            </a:r>
            <a:r>
              <a:rPr lang="en-US" sz="2400" dirty="0" smtClean="0"/>
              <a:t> systems</a:t>
            </a:r>
          </a:p>
          <a:p>
            <a:pPr lvl="1"/>
            <a:r>
              <a:rPr lang="en-US" sz="2000" dirty="0" smtClean="0"/>
              <a:t># </a:t>
            </a:r>
            <a:r>
              <a:rPr lang="en-US" sz="2000" dirty="0" err="1" smtClean="0"/>
              <a:t>ip</a:t>
            </a:r>
            <a:r>
              <a:rPr lang="en-US" sz="2000" dirty="0" smtClean="0"/>
              <a:t> -6 neigh </a:t>
            </a:r>
            <a:r>
              <a:rPr lang="en-US" sz="2000" dirty="0" smtClean="0"/>
              <a:t>show</a:t>
            </a:r>
          </a:p>
          <a:p>
            <a:r>
              <a:rPr lang="en-US" sz="2400" dirty="0"/>
              <a:t>Check for undesired tunnel interfaces</a:t>
            </a:r>
          </a:p>
          <a:p>
            <a:pPr lvl="1"/>
            <a:r>
              <a:rPr lang="en-US" sz="2000" dirty="0"/>
              <a:t># </a:t>
            </a:r>
            <a:r>
              <a:rPr lang="en-US" sz="2000" dirty="0" err="1"/>
              <a:t>ip</a:t>
            </a:r>
            <a:r>
              <a:rPr lang="en-US" sz="2000" dirty="0"/>
              <a:t> -6 tunnel show,  # route –A inet6</a:t>
            </a:r>
          </a:p>
          <a:p>
            <a:endParaRPr lang="en-US" sz="2400" dirty="0" smtClean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07 Sep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GridKa - IPv6 Security (Kelsey)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9EE18-F467-4E56-9214-960F1251F57B}" type="slidenum">
              <a:rPr lang="en-GB" smtClean="0"/>
              <a:pPr>
                <a:defRPr/>
              </a:pPr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572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 admins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Ensure not </a:t>
            </a:r>
            <a:r>
              <a:rPr lang="en-US" sz="2400" dirty="0"/>
              <a:t>unintentionally forwarding IPv6 </a:t>
            </a:r>
            <a:r>
              <a:rPr lang="en-US" sz="2400" dirty="0" smtClean="0"/>
              <a:t>packets</a:t>
            </a:r>
          </a:p>
          <a:p>
            <a:pPr lvl="1"/>
            <a:r>
              <a:rPr lang="en-US" sz="2000" dirty="0"/>
              <a:t>/</a:t>
            </a:r>
            <a:r>
              <a:rPr lang="en-US" sz="2000" dirty="0" err="1"/>
              <a:t>proc</a:t>
            </a:r>
            <a:r>
              <a:rPr lang="en-US" sz="2000" dirty="0"/>
              <a:t>/sys/net/ipv6/</a:t>
            </a:r>
            <a:r>
              <a:rPr lang="en-US" sz="2000" dirty="0" err="1"/>
              <a:t>conf</a:t>
            </a:r>
            <a:r>
              <a:rPr lang="en-US" sz="2000" dirty="0"/>
              <a:t>/*/forwarding </a:t>
            </a:r>
            <a:r>
              <a:rPr lang="en-US" sz="2000" dirty="0" smtClean="0"/>
              <a:t>files</a:t>
            </a:r>
          </a:p>
          <a:p>
            <a:pPr lvl="1"/>
            <a:r>
              <a:rPr lang="en-US" sz="2000" dirty="0" smtClean="0"/>
              <a:t>Or net.ipv6</a:t>
            </a:r>
            <a:r>
              <a:rPr lang="en-US" sz="2000" dirty="0"/>
              <a:t>.conf.*.forwarding </a:t>
            </a:r>
            <a:r>
              <a:rPr lang="en-US" sz="2000" dirty="0" err="1"/>
              <a:t>sysctl</a:t>
            </a:r>
            <a:endParaRPr lang="en-US" sz="2000" dirty="0" smtClean="0"/>
          </a:p>
          <a:p>
            <a:r>
              <a:rPr lang="en-US" sz="2400" dirty="0" smtClean="0"/>
              <a:t>Use </a:t>
            </a:r>
            <a:r>
              <a:rPr lang="en-US" sz="2400" dirty="0"/>
              <a:t>OS embedded IPv6 capable </a:t>
            </a:r>
            <a:r>
              <a:rPr lang="en-US" sz="2400" dirty="0" err="1"/>
              <a:t>stateful</a:t>
            </a:r>
            <a:r>
              <a:rPr lang="en-US" sz="2400" dirty="0"/>
              <a:t> </a:t>
            </a:r>
            <a:r>
              <a:rPr lang="en-US" sz="2400" dirty="0" smtClean="0"/>
              <a:t>firewall</a:t>
            </a:r>
            <a:endParaRPr lang="en-US" sz="2400" dirty="0"/>
          </a:p>
          <a:p>
            <a:pPr lvl="1"/>
            <a:r>
              <a:rPr lang="en-US" sz="2000" dirty="0" smtClean="0"/>
              <a:t>filter </a:t>
            </a:r>
            <a:r>
              <a:rPr lang="en-US" sz="2000" dirty="0"/>
              <a:t>based on EH and ICMPv6 message </a:t>
            </a:r>
            <a:r>
              <a:rPr lang="en-US" sz="2000" dirty="0" smtClean="0"/>
              <a:t>type</a:t>
            </a:r>
            <a:endParaRPr lang="en-US" sz="2000" dirty="0"/>
          </a:p>
          <a:p>
            <a:r>
              <a:rPr lang="en-US" sz="2400" dirty="0" smtClean="0"/>
              <a:t>i</a:t>
            </a:r>
            <a:r>
              <a:rPr lang="en-US" sz="2400" dirty="0" smtClean="0"/>
              <a:t>p6tables</a:t>
            </a:r>
            <a:endParaRPr lang="en-US" sz="2400" dirty="0"/>
          </a:p>
          <a:p>
            <a:r>
              <a:rPr lang="en-US" sz="2400" dirty="0" smtClean="0"/>
              <a:t>IPv6 aware intrusion </a:t>
            </a:r>
            <a:r>
              <a:rPr lang="en-US" sz="2400" dirty="0"/>
              <a:t>d</a:t>
            </a:r>
            <a:r>
              <a:rPr lang="en-US" sz="2400" dirty="0" smtClean="0"/>
              <a:t>etection</a:t>
            </a:r>
          </a:p>
          <a:p>
            <a:pPr lvl="1"/>
            <a:r>
              <a:rPr lang="en-US" sz="2000" dirty="0" smtClean="0"/>
              <a:t>E.g. Snort</a:t>
            </a:r>
            <a:r>
              <a:rPr lang="en-US" sz="2000" dirty="0"/>
              <a:t>, </a:t>
            </a:r>
            <a:r>
              <a:rPr lang="en-US" sz="2000" dirty="0" err="1"/>
              <a:t>Suricata</a:t>
            </a:r>
            <a:r>
              <a:rPr lang="en-US" sz="2000" dirty="0"/>
              <a:t>, </a:t>
            </a:r>
            <a:r>
              <a:rPr lang="en-US" sz="2000" dirty="0" smtClean="0"/>
              <a:t>Bro</a:t>
            </a:r>
          </a:p>
          <a:p>
            <a:pPr lvl="1"/>
            <a:r>
              <a:rPr lang="en-US" sz="2000" i="1" dirty="0">
                <a:hlinkClick r:id="rId2"/>
              </a:rPr>
              <a:t>https://</a:t>
            </a:r>
            <a:r>
              <a:rPr lang="en-US" sz="2000" i="1" dirty="0" err="1">
                <a:hlinkClick r:id="rId2"/>
              </a:rPr>
              <a:t>www.sans.org</a:t>
            </a:r>
            <a:r>
              <a:rPr lang="en-US" sz="2000" i="1" dirty="0">
                <a:hlinkClick r:id="rId2"/>
              </a:rPr>
              <a:t>/reading-room/whitepapers/detection/ipv6-open-source-ids-35957</a:t>
            </a:r>
            <a:endParaRPr lang="en-US" sz="2000" i="1" dirty="0"/>
          </a:p>
          <a:p>
            <a:r>
              <a:rPr lang="en-US" sz="2400" dirty="0" smtClean="0"/>
              <a:t>Use </a:t>
            </a:r>
            <a:r>
              <a:rPr lang="en-US" sz="2400" dirty="0" err="1"/>
              <a:t>IPsec</a:t>
            </a:r>
            <a:r>
              <a:rPr lang="en-US" sz="2400" dirty="0"/>
              <a:t> between critical servers to secure </a:t>
            </a:r>
            <a:r>
              <a:rPr lang="en-US" sz="2400" dirty="0" smtClean="0"/>
              <a:t>communications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07 Sep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GridKa - IPv6 Security (Kelsey)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9EE18-F467-4E56-9214-960F1251F57B}" type="slidenum">
              <a:rPr lang="en-GB" smtClean="0"/>
              <a:pPr>
                <a:defRPr/>
              </a:pPr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646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4400" dirty="0" smtClean="0"/>
              <a:t>More Information?</a:t>
            </a:r>
            <a:endParaRPr lang="en-US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07 Sep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GridKa - IPv6 Security (Kelsey)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9EE18-F467-4E56-9214-960F1251F57B}" type="slidenum">
              <a:rPr lang="en-GB" smtClean="0"/>
              <a:pPr>
                <a:defRPr/>
              </a:pPr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813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IETF RFC documents on </a:t>
            </a:r>
            <a:r>
              <a:rPr lang="en-US" dirty="0" smtClean="0"/>
              <a:t>IPv6</a:t>
            </a:r>
            <a:endParaRPr lang="en-US" dirty="0" smtClean="0"/>
          </a:p>
          <a:p>
            <a:r>
              <a:rPr lang="en-US" sz="2800" i="1" dirty="0" smtClean="0"/>
              <a:t>IPv6 Security – Protection measures for the next Internet Protocol</a:t>
            </a:r>
            <a:r>
              <a:rPr lang="en-US" sz="2800" dirty="0" smtClean="0"/>
              <a:t>, Scott Hogg and Eric </a:t>
            </a:r>
            <a:r>
              <a:rPr lang="en-US" sz="2800" dirty="0" err="1" smtClean="0"/>
              <a:t>Vyncke</a:t>
            </a:r>
            <a:r>
              <a:rPr lang="en-US" sz="2800" dirty="0" smtClean="0"/>
              <a:t>, Cisco Press (2009)</a:t>
            </a:r>
          </a:p>
          <a:p>
            <a:r>
              <a:rPr lang="en-US" sz="2800" dirty="0" smtClean="0"/>
              <a:t>NIST </a:t>
            </a:r>
            <a:r>
              <a:rPr lang="en-US" sz="2800" i="1" dirty="0" smtClean="0"/>
              <a:t>Guidelines for the Security Deployment of IPv6 </a:t>
            </a:r>
            <a:r>
              <a:rPr lang="en-US" sz="2800" dirty="0" smtClean="0"/>
              <a:t>(NIST SP800-119)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i="1" dirty="0" smtClean="0">
                <a:hlinkClick r:id="rId2"/>
              </a:rPr>
              <a:t>http://csrc.nist.gov/publications/nistpubs/800-119/sp800-119.pdf</a:t>
            </a:r>
            <a:endParaRPr lang="en-US" i="1" dirty="0" smtClean="0"/>
          </a:p>
          <a:p>
            <a:r>
              <a:rPr lang="en-US" dirty="0" smtClean="0"/>
              <a:t>Internet Society – top 10 IPv6 security myths</a:t>
            </a:r>
            <a:br>
              <a:rPr lang="en-US" dirty="0" smtClean="0"/>
            </a:br>
            <a:r>
              <a:rPr lang="en-US" sz="1800" i="1" dirty="0" smtClean="0">
                <a:hlinkClick r:id="rId3"/>
              </a:rPr>
              <a:t>https://www.internetsociety.org/deploy360/blog/tag/ipv6-security-myths/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07 Sep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GridKa - IPv6 Security (Kelsey)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9EE18-F467-4E56-9214-960F1251F57B}" type="slidenum">
              <a:rPr lang="en-GB" smtClean="0"/>
              <a:pPr>
                <a:defRPr/>
              </a:pPr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635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and Outlook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many ways IPv6 security is similar to IPv4</a:t>
            </a:r>
          </a:p>
          <a:p>
            <a:pPr lvl="1"/>
            <a:r>
              <a:rPr lang="en-GB" dirty="0" smtClean="0"/>
              <a:t>But with new </a:t>
            </a:r>
            <a:r>
              <a:rPr lang="en-GB" dirty="0" smtClean="0"/>
              <a:t>twists and new vulnerabilities</a:t>
            </a:r>
            <a:endParaRPr lang="en-GB" dirty="0" smtClean="0"/>
          </a:p>
          <a:p>
            <a:r>
              <a:rPr lang="en-GB" dirty="0" smtClean="0"/>
              <a:t>It has taken </a:t>
            </a:r>
            <a:r>
              <a:rPr lang="en-GB" dirty="0" smtClean="0"/>
              <a:t>~ 30 </a:t>
            </a:r>
            <a:r>
              <a:rPr lang="en-GB" dirty="0" smtClean="0"/>
              <a:t>years to learn how to cope with IPv4 security</a:t>
            </a:r>
          </a:p>
          <a:p>
            <a:r>
              <a:rPr lang="en-GB" dirty="0" smtClean="0"/>
              <a:t>There will be lots of fun </a:t>
            </a:r>
            <a:r>
              <a:rPr lang="en-GB" dirty="0" smtClean="0"/>
              <a:t>ahead </a:t>
            </a:r>
            <a:r>
              <a:rPr lang="en-GB" dirty="0" smtClean="0"/>
              <a:t>with IPv6</a:t>
            </a:r>
          </a:p>
          <a:p>
            <a:r>
              <a:rPr lang="en-GB" dirty="0" smtClean="0"/>
              <a:t>Enjoy </a:t>
            </a:r>
            <a:r>
              <a:rPr lang="en-GB" dirty="0" smtClean="0"/>
              <a:t>the next </a:t>
            </a:r>
            <a:r>
              <a:rPr lang="en-GB" dirty="0" smtClean="0"/>
              <a:t>20-30 </a:t>
            </a:r>
            <a:r>
              <a:rPr lang="en-GB" dirty="0" smtClean="0"/>
              <a:t>years!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07 Sep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GridKa - IPv6 Security (Kelsey)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9EE18-F467-4E56-9214-960F1251F57B}" type="slidenum">
              <a:rPr lang="en-GB" smtClean="0"/>
              <a:pPr>
                <a:defRPr/>
              </a:pPr>
              <a:t>45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4400" dirty="0" smtClean="0"/>
              <a:t>Questions?</a:t>
            </a:r>
            <a:endParaRPr lang="en-US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07 Sep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GridKa - IPv6 Security (Kelsey)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9EE18-F467-4E56-9214-960F1251F57B}" type="slidenum">
              <a:rPr lang="en-GB" smtClean="0"/>
              <a:pPr>
                <a:defRPr/>
              </a:pPr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813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0807031_01-A4-at-144-dpi.jpg"/>
          <p:cNvPicPr>
            <a:picLocks noChangeAspect="1"/>
          </p:cNvPicPr>
          <p:nvPr/>
        </p:nvPicPr>
        <p:blipFill>
          <a:blip r:embed="rId3">
            <a:lum bright="-2000" contrast="2000"/>
          </a:blip>
          <a:stretch>
            <a:fillRect/>
          </a:stretch>
        </p:blipFill>
        <p:spPr>
          <a:xfrm>
            <a:off x="-4318" y="0"/>
            <a:ext cx="9161277" cy="6870958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28600" y="228600"/>
            <a:ext cx="7848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0" dirty="0" smtClean="0">
                <a:solidFill>
                  <a:srgbClr val="FFFFFF"/>
                </a:solidFill>
              </a:rPr>
              <a:t>Computing for the LHC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40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Worldwide LHC Grid </a:t>
            </a:r>
            <a:endParaRPr lang="en-GB" sz="40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pic>
        <p:nvPicPr>
          <p:cNvPr id="11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54864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0" y="587758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 </a:t>
            </a:r>
            <a:r>
              <a:rPr lang="en-GB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</a:t>
            </a:r>
            <a:r>
              <a:rPr lang="en-GB" sz="28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1" charset="0"/>
                <a:ea typeface="ＭＳ Ｐゴシック" pitchFamily="-111" charset="-128"/>
                <a:cs typeface="ＭＳ Ｐゴシック" pitchFamily="-111" charset="-128"/>
              </a:rPr>
              <a:t>                    Accelerating Science and Innovation</a:t>
            </a:r>
            <a:endParaRPr lang="en-GB" sz="28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-111" charset="0"/>
              <a:ea typeface="ＭＳ Ｐゴシック" pitchFamily="-111" charset="-128"/>
              <a:cs typeface="ＭＳ Ｐゴシック" pitchFamily="-111" charset="-128"/>
            </a:endParaRPr>
          </a:p>
        </p:txBody>
      </p:sp>
      <p:pic>
        <p:nvPicPr>
          <p:cNvPr id="3" name="Picture 2" descr="WLCG-mini-B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06" b="97521" l="1653" r="975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7300" y="11723"/>
            <a:ext cx="1536700" cy="15367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1FDC54D-892E-E04A-B164-12F7A9970F1F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GridKa - IPv6 Security (Kelsey)</a:t>
            </a:r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07 Sep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936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1-10-21 at 09.13.32 AM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680" y="838200"/>
            <a:ext cx="8520320" cy="52250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95400" y="632460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48D810"/>
              </a:buClr>
              <a:buSzPct val="300000"/>
              <a:buFont typeface="Arial"/>
              <a:buChar char="•"/>
            </a:pPr>
            <a:r>
              <a:rPr lang="en-US" dirty="0">
                <a:solidFill>
                  <a:prstClr val="white"/>
                </a:solidFill>
                <a:ea typeface="ＭＳ Ｐゴシック" charset="0"/>
                <a:cs typeface="+mn-cs"/>
              </a:rPr>
              <a:t>Tier 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4600" y="632460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FEFE00"/>
              </a:buClr>
              <a:buSzPct val="300000"/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  <a:ea typeface="ＭＳ Ｐゴシック" charset="0"/>
                <a:cs typeface="+mn-cs"/>
              </a:rPr>
              <a:t>Tier 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86200" y="632460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6DB0FF"/>
              </a:buClr>
              <a:buSzPct val="300000"/>
              <a:buFont typeface="Arial"/>
              <a:buChar char="•"/>
            </a:pPr>
            <a:r>
              <a:rPr lang="en-US" dirty="0">
                <a:solidFill>
                  <a:srgbClr val="FFFFFF"/>
                </a:solidFill>
                <a:ea typeface="ＭＳ Ｐゴシック" charset="0"/>
                <a:cs typeface="+mn-cs"/>
              </a:rPr>
              <a:t>Tier 2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WLCG Grid Sites – Run 1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4" name="Picture 13" descr="Screen Shot 2011-10-21 at 09.31.25 A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5736" y="838200"/>
            <a:ext cx="8418263" cy="5222803"/>
          </a:xfrm>
          <a:prstGeom prst="rect">
            <a:avLst/>
          </a:prstGeom>
        </p:spPr>
      </p:pic>
      <p:pic>
        <p:nvPicPr>
          <p:cNvPr id="15" name="Picture 14" descr="Screen Shot 2011-10-21 at 11.50.06 AM.pn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9800" y="1143000"/>
            <a:ext cx="5209005" cy="399377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Content Placeholder 2"/>
          <p:cNvSpPr>
            <a:spLocks noGrp="1"/>
          </p:cNvSpPr>
          <p:nvPr>
            <p:ph idx="4294967295"/>
          </p:nvPr>
        </p:nvSpPr>
        <p:spPr>
          <a:xfrm>
            <a:off x="6048375" y="5638800"/>
            <a:ext cx="3095625" cy="10795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&gt;140 sites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&gt;320k CPU cores</a:t>
            </a:r>
          </a:p>
          <a:p>
            <a:r>
              <a:rPr lang="en-GB" dirty="0">
                <a:solidFill>
                  <a:schemeClr val="tx1"/>
                </a:solidFill>
              </a:rPr>
              <a:t>&gt;</a:t>
            </a:r>
            <a:r>
              <a:rPr lang="en-GB" dirty="0" smtClean="0">
                <a:solidFill>
                  <a:schemeClr val="tx1"/>
                </a:solidFill>
              </a:rPr>
              <a:t>150 PB disk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395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creen Shot 2013-03-21 at 11.37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987" y="3773216"/>
            <a:ext cx="5650413" cy="266398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WLCG - </a:t>
            </a:r>
            <a:r>
              <a:rPr lang="en-US" dirty="0" smtClean="0"/>
              <a:t>Run 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447100" y="3964073"/>
            <a:ext cx="2270285" cy="3077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(~200 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k CPU continuous use)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7777252" y="4095725"/>
            <a:ext cx="706348" cy="222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660232" y="1484784"/>
            <a:ext cx="2376264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Usage continues to grow…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# jobs/day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CPU usage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4725144"/>
            <a:ext cx="2362435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solidFill>
                  <a:prstClr val="black"/>
                </a:solidFill>
                <a:latin typeface="Calibri"/>
              </a:rPr>
              <a:t>&gt;150,000 years of CPU delivered each year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36604" y="927110"/>
            <a:ext cx="5845639" cy="2807348"/>
            <a:chOff x="4" y="1231910"/>
            <a:chExt cx="5845639" cy="2807348"/>
          </a:xfrm>
        </p:grpSpPr>
        <p:grpSp>
          <p:nvGrpSpPr>
            <p:cNvPr id="12" name="Group 11"/>
            <p:cNvGrpSpPr/>
            <p:nvPr/>
          </p:nvGrpSpPr>
          <p:grpSpPr>
            <a:xfrm>
              <a:off x="4" y="1231910"/>
              <a:ext cx="5845639" cy="2807348"/>
              <a:chOff x="4" y="1231910"/>
              <a:chExt cx="5845639" cy="2807348"/>
            </a:xfrm>
          </p:grpSpPr>
          <p:pic>
            <p:nvPicPr>
              <p:cNvPr id="11" name="Picture 10" descr="Screen Shot 2013-03-21 at 11.33.40 PM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" y="1231910"/>
                <a:ext cx="5845639" cy="2807348"/>
              </a:xfrm>
              <a:prstGeom prst="rect">
                <a:avLst/>
              </a:prstGeom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1853084" y="1811144"/>
                <a:ext cx="1239179" cy="30777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dirty="0">
                    <a:solidFill>
                      <a:prstClr val="black"/>
                    </a:solidFill>
                    <a:latin typeface="Calibri"/>
                  </a:rPr>
                  <a:t>1.5M jobs/day</a:t>
                </a:r>
              </a:p>
            </p:txBody>
          </p:sp>
          <p:cxnSp>
            <p:nvCxnSpPr>
              <p:cNvPr id="5" name="Straight Connector 4"/>
              <p:cNvCxnSpPr/>
              <p:nvPr/>
            </p:nvCxnSpPr>
            <p:spPr>
              <a:xfrm>
                <a:off x="2789188" y="2099176"/>
                <a:ext cx="2160240" cy="0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pic>
          <p:nvPicPr>
            <p:cNvPr id="13" name="Picture 12" descr="Screen Shot 2013-03-21 at 11.34.10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700" y="1415429"/>
              <a:ext cx="1054100" cy="1257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071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IPv4 address exhaustion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07 Sep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GridKa - IPv6 Security (Kelsey)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9EE18-F467-4E56-9214-960F1251F57B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pic>
        <p:nvPicPr>
          <p:cNvPr id="7" name="Content Placeholder 6" descr="Screen Shot 2015-09-06 at 06.41.3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68" r="-35568"/>
          <a:stretch>
            <a:fillRect/>
          </a:stretch>
        </p:blipFill>
        <p:spPr/>
      </p:pic>
      <p:sp>
        <p:nvSpPr>
          <p:cNvPr id="8" name="TextBox 7"/>
          <p:cNvSpPr txBox="1"/>
          <p:nvPr/>
        </p:nvSpPr>
        <p:spPr>
          <a:xfrm>
            <a:off x="5940152" y="4797152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http://</a:t>
            </a:r>
            <a:r>
              <a:rPr lang="en-US" sz="1400" dirty="0" err="1"/>
              <a:t>www.potaroo.net</a:t>
            </a:r>
            <a:r>
              <a:rPr lang="en-US" sz="1400" dirty="0"/>
              <a:t>/tools/ipv4/</a:t>
            </a:r>
          </a:p>
        </p:txBody>
      </p:sp>
    </p:spTree>
    <p:extLst>
      <p:ext uri="{BB962C8B-B14F-4D97-AF65-F5344CB8AC3E}">
        <p14:creationId xmlns:p14="http://schemas.microsoft.com/office/powerpoint/2010/main" val="236022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IPv6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Internet Protocol, Version 6 (IPv6) Specification – December 1998 (RFC2460)</a:t>
            </a:r>
          </a:p>
          <a:p>
            <a:pPr lvl="1"/>
            <a:r>
              <a:rPr lang="en-GB" dirty="0" smtClean="0"/>
              <a:t>Previously known as </a:t>
            </a:r>
            <a:r>
              <a:rPr lang="en-GB" dirty="0" err="1" smtClean="0"/>
              <a:t>IPng</a:t>
            </a:r>
            <a:r>
              <a:rPr lang="en-GB" dirty="0" smtClean="0"/>
              <a:t> (started Oct 1993)</a:t>
            </a:r>
          </a:p>
          <a:p>
            <a:pPr lvl="1"/>
            <a:r>
              <a:rPr lang="en-GB" dirty="0" smtClean="0"/>
              <a:t>Successor to IPv4</a:t>
            </a:r>
          </a:p>
          <a:p>
            <a:pPr lvl="1"/>
            <a:r>
              <a:rPr lang="en-GB" sz="2400" i="1" dirty="0" smtClean="0">
                <a:hlinkClick r:id="rId2"/>
              </a:rPr>
              <a:t>https://tools.ietf.org/rfc/rfc2460.txt</a:t>
            </a:r>
            <a:endParaRPr lang="en-GB" sz="2400" i="1" dirty="0" smtClean="0"/>
          </a:p>
          <a:p>
            <a:r>
              <a:rPr lang="en-GB" dirty="0" smtClean="0"/>
              <a:t>Much larger address space 32 bit to 128 bit</a:t>
            </a:r>
          </a:p>
          <a:p>
            <a:r>
              <a:rPr lang="en-GB" dirty="0" smtClean="0"/>
              <a:t>An opportunity to address other problems</a:t>
            </a:r>
          </a:p>
          <a:p>
            <a:pPr lvl="1"/>
            <a:r>
              <a:rPr lang="en-GB" dirty="0" smtClean="0"/>
              <a:t>E.g. </a:t>
            </a:r>
            <a:r>
              <a:rPr lang="en-GB" dirty="0" smtClean="0"/>
              <a:t>security</a:t>
            </a:r>
            <a:r>
              <a:rPr lang="en-GB" dirty="0" smtClean="0"/>
              <a:t>!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07 Sep 2015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GridKa - IPv6 Security (Kelsey)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9EE18-F467-4E56-9214-960F1251F57B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004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9" charset="0"/>
            <a:ea typeface="ＭＳ Ｐゴシック" pitchFamily="19" charset="-128"/>
            <a:cs typeface="ＭＳ Ｐゴシック" pitchFamily="1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9" charset="0"/>
            <a:ea typeface="ＭＳ Ｐゴシック" pitchFamily="19" charset="-128"/>
            <a:cs typeface="ＭＳ Ｐゴシック" pitchFamily="19" charset="-128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WLCG-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8930</TotalTime>
  <Words>2775</Words>
  <Application>Microsoft Macintosh PowerPoint</Application>
  <PresentationFormat>On-screen Show (4:3)</PresentationFormat>
  <Paragraphs>481</Paragraphs>
  <Slides>46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46</vt:i4>
      </vt:variant>
    </vt:vector>
  </HeadingPairs>
  <TitlesOfParts>
    <vt:vector size="49" baseType="lpstr">
      <vt:lpstr>Office Theme</vt:lpstr>
      <vt:lpstr>Bold Stripes</vt:lpstr>
      <vt:lpstr>WLCG-new</vt:lpstr>
      <vt:lpstr>IT security in an IPv6 world</vt:lpstr>
      <vt:lpstr>David Kelsey</vt:lpstr>
      <vt:lpstr>Outline</vt:lpstr>
      <vt:lpstr>PowerPoint Presentation</vt:lpstr>
      <vt:lpstr>PowerPoint Presentation</vt:lpstr>
      <vt:lpstr>WLCG Grid Sites – Run 1</vt:lpstr>
      <vt:lpstr>Processing WLCG - Run 1</vt:lpstr>
      <vt:lpstr>IPv4 address exhaustion</vt:lpstr>
      <vt:lpstr>IPv6</vt:lpstr>
      <vt:lpstr>IPv6 growth (global Google clients)</vt:lpstr>
      <vt:lpstr>New features of IPv6</vt:lpstr>
      <vt:lpstr>PowerPoint Presentation</vt:lpstr>
      <vt:lpstr>PowerPoint Presentation</vt:lpstr>
      <vt:lpstr>IPv6 Neighbor Discovery</vt:lpstr>
      <vt:lpstr>WLCG – why use IPv6?</vt:lpstr>
      <vt:lpstr>IT security standards</vt:lpstr>
      <vt:lpstr>Problems with IPv4 security</vt:lpstr>
      <vt:lpstr>PowerPoint Presentation</vt:lpstr>
      <vt:lpstr>IPv6 security pros/cons</vt:lpstr>
      <vt:lpstr>Immediate IPv6 concerns</vt:lpstr>
      <vt:lpstr>IPv6 security myths</vt:lpstr>
      <vt:lpstr>IPsec</vt:lpstr>
      <vt:lpstr>IPv6 problems in IPv4-only world</vt:lpstr>
      <vt:lpstr>IPv6 deployment risks</vt:lpstr>
      <vt:lpstr>NAT and IPv6</vt:lpstr>
      <vt:lpstr>Network scanning</vt:lpstr>
      <vt:lpstr>PowerPoint Presentation</vt:lpstr>
      <vt:lpstr>     Extension Header vulnerabilities</vt:lpstr>
      <vt:lpstr>Neighbor Discovery Protocol</vt:lpstr>
      <vt:lpstr>Secure Neighbor Discovery</vt:lpstr>
      <vt:lpstr>Rogue RA</vt:lpstr>
      <vt:lpstr>Detecting rogue RA messages</vt:lpstr>
      <vt:lpstr>DAD</vt:lpstr>
      <vt:lpstr>ICMPv6</vt:lpstr>
      <vt:lpstr>PowerPoint Presentation</vt:lpstr>
      <vt:lpstr>NIST 800-119 quote</vt:lpstr>
      <vt:lpstr>Critical Security Controls for Effective Cyber Defense</vt:lpstr>
      <vt:lpstr>   ISSeG: Top 12 Recommendations</vt:lpstr>
      <vt:lpstr>IPv6 issues for  security/network teams</vt:lpstr>
      <vt:lpstr>PowerPoint Presentation</vt:lpstr>
      <vt:lpstr>IPv6 issues for sys admins</vt:lpstr>
      <vt:lpstr>Sys admins (2)</vt:lpstr>
      <vt:lpstr>PowerPoint Presentation</vt:lpstr>
      <vt:lpstr>More information</vt:lpstr>
      <vt:lpstr>Summary and Outlook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IPv6 Security</dc:title>
  <dc:subject/>
  <dc:creator>David Kelsey</dc:creator>
  <cp:keywords/>
  <dc:description/>
  <cp:lastModifiedBy>David Kelsey</cp:lastModifiedBy>
  <cp:revision>586</cp:revision>
  <cp:lastPrinted>2015-03-16T08:08:33Z</cp:lastPrinted>
  <dcterms:created xsi:type="dcterms:W3CDTF">2012-02-20T14:44:28Z</dcterms:created>
  <dcterms:modified xsi:type="dcterms:W3CDTF">2015-09-07T09:37:21Z</dcterms:modified>
  <cp:category/>
</cp:coreProperties>
</file>