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31" r:id="rId2"/>
  </p:sldMasterIdLst>
  <p:notesMasterIdLst>
    <p:notesMasterId r:id="rId19"/>
  </p:notesMasterIdLst>
  <p:handoutMasterIdLst>
    <p:handoutMasterId r:id="rId20"/>
  </p:handoutMasterIdLst>
  <p:sldIdLst>
    <p:sldId id="335" r:id="rId3"/>
    <p:sldId id="264" r:id="rId4"/>
    <p:sldId id="349" r:id="rId5"/>
    <p:sldId id="340" r:id="rId6"/>
    <p:sldId id="348" r:id="rId7"/>
    <p:sldId id="341" r:id="rId8"/>
    <p:sldId id="342" r:id="rId9"/>
    <p:sldId id="343" r:id="rId10"/>
    <p:sldId id="293" r:id="rId11"/>
    <p:sldId id="269" r:id="rId12"/>
    <p:sldId id="350" r:id="rId13"/>
    <p:sldId id="344" r:id="rId14"/>
    <p:sldId id="351" r:id="rId15"/>
    <p:sldId id="352" r:id="rId16"/>
    <p:sldId id="353" r:id="rId17"/>
    <p:sldId id="346" r:id="rId18"/>
  </p:sldIdLst>
  <p:sldSz cx="9144000" cy="6858000" type="screen4x3"/>
  <p:notesSz cx="6794500" cy="9931400"/>
  <p:custDataLst>
    <p:tags r:id="rId2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80" autoAdjust="0"/>
    <p:restoredTop sz="89073" autoAdjust="0"/>
  </p:normalViewPr>
  <p:slideViewPr>
    <p:cSldViewPr>
      <p:cViewPr>
        <p:scale>
          <a:sx n="75" d="100"/>
          <a:sy n="75" d="100"/>
        </p:scale>
        <p:origin x="768" y="3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3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7438" y="508000"/>
            <a:ext cx="273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536575" y="9267825"/>
            <a:ext cx="30749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smtClean="0"/>
              <a:t>KIT – Universität des Landes Baden-Württemberg und 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smtClean="0"/>
              <a:t>nationales Forschungszentrum in der Helmholtz-Gemeinschaft</a:t>
            </a:r>
          </a:p>
        </p:txBody>
      </p:sp>
      <p:pic>
        <p:nvPicPr>
          <p:cNvPr id="10244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04788"/>
            <a:ext cx="9985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879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924440-A3FC-435F-9C19-50A8DD9EBD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56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err="1" smtClean="0"/>
              <a:t>Good</a:t>
            </a:r>
            <a:r>
              <a:rPr lang="de-DE" sz="1200" dirty="0" smtClean="0"/>
              <a:t> </a:t>
            </a:r>
            <a:r>
              <a:rPr lang="de-DE" sz="1200" dirty="0" err="1" smtClean="0"/>
              <a:t>afternoon</a:t>
            </a:r>
            <a:r>
              <a:rPr lang="de-DE" sz="1200" dirty="0" smtClean="0"/>
              <a:t>!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 err="1" smtClean="0"/>
              <a:t>best</a:t>
            </a:r>
            <a:r>
              <a:rPr lang="de-DE" sz="1200" dirty="0" smtClean="0"/>
              <a:t> </a:t>
            </a:r>
            <a:r>
              <a:rPr lang="de-DE" sz="1200" dirty="0" err="1" smtClean="0"/>
              <a:t>wishes</a:t>
            </a:r>
            <a:r>
              <a:rPr lang="de-DE" sz="1200" dirty="0" smtClean="0"/>
              <a:t> </a:t>
            </a:r>
            <a:r>
              <a:rPr lang="de-DE" sz="1200" dirty="0" err="1" smtClean="0"/>
              <a:t>from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KIT </a:t>
            </a:r>
            <a:r>
              <a:rPr lang="de-DE" sz="1200" dirty="0" err="1" smtClean="0"/>
              <a:t>presidential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board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and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my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colleagues</a:t>
            </a:r>
            <a:r>
              <a:rPr lang="de-DE" sz="1200" baseline="0" dirty="0" smtClean="0"/>
              <a:t> in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board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directors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Steinbuch </a:t>
            </a:r>
            <a:r>
              <a:rPr lang="de-DE" sz="1200" baseline="0" dirty="0" err="1" smtClean="0"/>
              <a:t>Centre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for</a:t>
            </a:r>
            <a:r>
              <a:rPr lang="de-DE" sz="1200" baseline="0" dirty="0" smtClean="0"/>
              <a:t> Computing (in </a:t>
            </a:r>
            <a:r>
              <a:rPr lang="de-DE" sz="1200" baseline="0" dirty="0" err="1" smtClean="0"/>
              <a:t>short</a:t>
            </a:r>
            <a:r>
              <a:rPr lang="de-DE" sz="1200" baseline="0" dirty="0" smtClean="0"/>
              <a:t> SCC) I‘ like </a:t>
            </a:r>
            <a:r>
              <a:rPr lang="de-DE" sz="1200" baseline="0" dirty="0" err="1" smtClean="0"/>
              <a:t>to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welcome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you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to</a:t>
            </a:r>
            <a:r>
              <a:rPr lang="de-DE" sz="1200" baseline="0" dirty="0" smtClean="0"/>
              <a:t> Karlsruhe </a:t>
            </a:r>
            <a:r>
              <a:rPr lang="de-DE" sz="1200" baseline="0" dirty="0" err="1" smtClean="0"/>
              <a:t>and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KIT.</a:t>
            </a:r>
          </a:p>
          <a:p>
            <a:endParaRPr lang="de-DE" sz="1200" baseline="0" dirty="0" smtClean="0"/>
          </a:p>
          <a:p>
            <a:r>
              <a:rPr lang="de-DE" sz="1200" baseline="0" dirty="0" err="1" smtClean="0"/>
              <a:t>My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name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Achim Streit </a:t>
            </a:r>
            <a:r>
              <a:rPr lang="de-DE" sz="1200" baseline="0" dirty="0" err="1" smtClean="0"/>
              <a:t>and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I‘m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director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SCC, </a:t>
            </a:r>
            <a:r>
              <a:rPr lang="de-DE" sz="1200" baseline="0" dirty="0" err="1" smtClean="0"/>
              <a:t>which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operating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GridKa</a:t>
            </a:r>
            <a:r>
              <a:rPr lang="de-DE" sz="1200" baseline="0" dirty="0" smtClean="0"/>
              <a:t>,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German Tier-1 </a:t>
            </a:r>
            <a:r>
              <a:rPr lang="de-DE" sz="1200" baseline="0" dirty="0" err="1" smtClean="0"/>
              <a:t>data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and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computing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centre</a:t>
            </a:r>
            <a:r>
              <a:rPr lang="de-DE" sz="1200" baseline="0" dirty="0" smtClean="0"/>
              <a:t> in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WLCG.</a:t>
            </a:r>
          </a:p>
          <a:p>
            <a:endParaRPr lang="de-DE" sz="1200" baseline="0" dirty="0" smtClean="0"/>
          </a:p>
          <a:p>
            <a:r>
              <a:rPr lang="de-DE" sz="1200" baseline="0" dirty="0" smtClean="0"/>
              <a:t>In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following</a:t>
            </a:r>
            <a:r>
              <a:rPr lang="de-DE" sz="1200" baseline="0" dirty="0" smtClean="0"/>
              <a:t> 10-15 </a:t>
            </a:r>
            <a:r>
              <a:rPr lang="de-DE" sz="1200" baseline="0" dirty="0" err="1" smtClean="0"/>
              <a:t>minutes</a:t>
            </a:r>
            <a:r>
              <a:rPr lang="de-DE" sz="1200" baseline="0" dirty="0" smtClean="0"/>
              <a:t> I </a:t>
            </a:r>
            <a:r>
              <a:rPr lang="de-DE" sz="1200" baseline="0" dirty="0" err="1" smtClean="0"/>
              <a:t>would</a:t>
            </a:r>
            <a:r>
              <a:rPr lang="de-DE" sz="1200" baseline="0" dirty="0" smtClean="0"/>
              <a:t> like </a:t>
            </a:r>
            <a:r>
              <a:rPr lang="de-DE" sz="1200" baseline="0" dirty="0" err="1" smtClean="0"/>
              <a:t>to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give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you</a:t>
            </a:r>
            <a:r>
              <a:rPr lang="de-DE" sz="1200" baseline="0" dirty="0" smtClean="0"/>
              <a:t> a </a:t>
            </a:r>
            <a:r>
              <a:rPr lang="de-DE" sz="1200" baseline="0" dirty="0" err="1" smtClean="0"/>
              <a:t>very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brief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overview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about</a:t>
            </a:r>
            <a:r>
              <a:rPr lang="de-DE" sz="1200" baseline="0" dirty="0" smtClean="0"/>
              <a:t> KIT </a:t>
            </a:r>
            <a:r>
              <a:rPr lang="de-DE" sz="1200" baseline="0" dirty="0" err="1" smtClean="0"/>
              <a:t>and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activities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our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institute</a:t>
            </a:r>
            <a:r>
              <a:rPr lang="de-DE" sz="1200" baseline="0" dirty="0" smtClean="0"/>
              <a:t>,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Steinbuch </a:t>
            </a:r>
            <a:r>
              <a:rPr lang="de-DE" sz="1200" baseline="0" dirty="0" err="1" smtClean="0"/>
              <a:t>Centre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for</a:t>
            </a:r>
            <a:r>
              <a:rPr lang="de-DE" sz="1200" baseline="0" dirty="0" smtClean="0"/>
              <a:t> Computing.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924440-A3FC-435F-9C19-50A8DD9EBD7F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8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924440-A3FC-435F-9C19-50A8DD9EBD7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18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308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5999" indent="-286923" defTabSz="88308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7691" indent="-229538" defTabSz="88308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6767" indent="-229538" defTabSz="88308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5842" indent="-229538" defTabSz="88308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4918" indent="-229538" defTabSz="8830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3995" indent="-229538" defTabSz="8830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3071" indent="-229538" defTabSz="8830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2147" indent="-229538" defTabSz="8830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ECA773-3169-47AB-BA3B-07D550BEA3CB}" type="slidenum">
              <a:rPr lang="de-DE" smtClean="0"/>
              <a:pPr eaLnBrk="1" hangingPunct="1"/>
              <a:t>5</a:t>
            </a:fld>
            <a:endParaRPr lang="de-DE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dirty="0" smtClean="0"/>
              <a:t>KIT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looks</a:t>
            </a:r>
            <a:r>
              <a:rPr lang="de-DE" baseline="0" dirty="0" smtClean="0"/>
              <a:t> back on a </a:t>
            </a:r>
            <a:r>
              <a:rPr lang="de-DE" baseline="0" dirty="0" err="1" smtClean="0"/>
              <a:t>long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tradition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engineering</a:t>
            </a:r>
            <a:r>
              <a:rPr lang="de-DE" baseline="0" dirty="0" smtClean="0"/>
              <a:t>.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famous</a:t>
            </a:r>
            <a:r>
              <a:rPr lang="de-DE" dirty="0" smtClean="0"/>
              <a:t> </a:t>
            </a:r>
            <a:r>
              <a:rPr lang="de-DE" dirty="0" err="1" smtClean="0"/>
              <a:t>researchers</a:t>
            </a:r>
            <a:r>
              <a:rPr lang="de-DE" dirty="0" smtClean="0"/>
              <a:t> </a:t>
            </a:r>
            <a:r>
              <a:rPr lang="de-DE" dirty="0" err="1" smtClean="0"/>
              <a:t>worked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university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/>
              <a:t>Karlsruhe in </a:t>
            </a:r>
            <a:r>
              <a:rPr lang="de-DE" dirty="0" err="1" smtClean="0"/>
              <a:t>former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….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0711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924440-A3FC-435F-9C19-50A8DD9EBD7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57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924440-A3FC-435F-9C19-50A8DD9EBD7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18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8D321-9E65-4B56-B343-5E22922FBCAA}" type="slidenum">
              <a:rPr lang="de-DE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95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8D321-9E65-4B56-B343-5E22922FBCA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62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tm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Bild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86" y="3641726"/>
            <a:ext cx="908831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II_rahmen_neu_ti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800" smtClean="0"/>
              <a:t>KIT – Universität des Landes Baden-Württemberg und</a:t>
            </a:r>
          </a:p>
          <a:p>
            <a:pPr eaLnBrk="1" hangingPunct="1">
              <a:defRPr/>
            </a:pPr>
            <a:r>
              <a:rPr lang="de-DE" sz="800" smtClean="0"/>
              <a:t>nationales Forschungszentrum in der Helmholtz-Gemeinschaft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600" b="1" smtClean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8" name="Picture 13" descr="KIT-Logo-rgb_e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99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65682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ohne S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16385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Topic 1 | Arbeitstreffen SBD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23.01.2015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52000" y="6444000"/>
            <a:ext cx="324000" cy="3600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900" b="1" baseline="0">
                <a:solidFill>
                  <a:schemeClr val="tx1"/>
                </a:solidFill>
              </a:defRPr>
            </a:lvl1pPr>
          </a:lstStyle>
          <a:p>
            <a:fld id="{1CA33F6A-4DE0-4F11-8018-7C04A14942AE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9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Topic 1 | Arbeitstreffen SBD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23.01.2015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52000" y="6444000"/>
            <a:ext cx="324000" cy="3600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900" b="1" baseline="0">
                <a:solidFill>
                  <a:schemeClr val="tx1"/>
                </a:solidFill>
              </a:defRPr>
            </a:lvl1pPr>
          </a:lstStyle>
          <a:p>
            <a:fld id="{1CA33F6A-4DE0-4F11-8018-7C04A14942AE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7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II_rahmen_neu_t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800" smtClean="0"/>
              <a:t>KIT – Universität des Landes Baden-Württemberg und</a:t>
            </a:r>
          </a:p>
          <a:p>
            <a:pPr eaLnBrk="1" hangingPunct="1">
              <a:defRPr/>
            </a:pPr>
            <a:r>
              <a:rPr lang="de-DE" sz="800" smtClean="0"/>
              <a:t>nationales Forschungszentrum in der Helmholtz-Gemeinschaft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600" b="1" smtClean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8" name="Picture 13" descr="KIT-Logo-rgb_e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99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 descr="Bildschirmausschnitt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06672"/>
            <a:ext cx="8938071" cy="15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169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13744"/>
          <a:stretch/>
        </p:blipFill>
        <p:spPr>
          <a:xfrm>
            <a:off x="36512" y="3645024"/>
            <a:ext cx="9144000" cy="3032125"/>
          </a:xfrm>
          <a:prstGeom prst="rect">
            <a:avLst/>
          </a:prstGeom>
        </p:spPr>
      </p:pic>
      <p:pic>
        <p:nvPicPr>
          <p:cNvPr id="3" name="Picture 9" descr="II_rahmen_neu_ti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800" smtClean="0"/>
              <a:t>KIT – Universität des Landes Baden-Württemberg und</a:t>
            </a:r>
          </a:p>
          <a:p>
            <a:pPr eaLnBrk="1" hangingPunct="1">
              <a:defRPr/>
            </a:pPr>
            <a:r>
              <a:rPr lang="de-DE" sz="800" smtClean="0"/>
              <a:t>nationales Forschungszentrum in der Helmholtz-Gemeinschaft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smtClean="0">
                <a:solidFill>
                  <a:schemeClr val="bg1"/>
                </a:solidFill>
              </a:rPr>
              <a:t>Steinbuch Centre for  Computing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600" b="1" smtClean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9" name="Picture 13" descr="KIT-Logo-rgb_e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99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669485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S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900" smtClean="0"/>
              <a:t>Steinbuch Centre for Computing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6453188"/>
            <a:ext cx="6889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32645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smtClean="0"/>
              <a:t>Click to add text into master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W. Juling | ?!?</a:t>
            </a:r>
            <a:endParaRPr lang="en-GB" noProof="0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B9C74D50-AEC1-48FC-A792-30BBF7A70F88}" type="datetime1">
              <a:rPr lang="de-DE" noProof="0" smtClean="0"/>
              <a:t>03.09.2015</a:t>
            </a:fld>
            <a:endParaRPr lang="en-US" noProof="0" dirty="0"/>
          </a:p>
        </p:txBody>
      </p:sp>
      <p:sp>
        <p:nvSpPr>
          <p:cNvPr id="6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52000" y="6444000"/>
            <a:ext cx="324000" cy="3600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1CA33F6A-4DE0-4F11-8018-7C04A14942A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525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W. Juling | ?!?</a:t>
            </a:r>
            <a:endParaRPr lang="en-GB" noProof="0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7E5AB650-6723-49A9-A5DB-E643CEFA4F9F}" type="datetime1">
              <a:rPr lang="de-DE" noProof="0" smtClean="0"/>
              <a:t>03.09.2015</a:t>
            </a:fld>
            <a:endParaRPr lang="en-US" noProof="0" dirty="0"/>
          </a:p>
        </p:txBody>
      </p:sp>
      <p:sp>
        <p:nvSpPr>
          <p:cNvPr id="5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52000" y="6444000"/>
            <a:ext cx="324000" cy="3600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1CA33F6A-4DE0-4F11-8018-7C04A14942A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895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13744"/>
          <a:stretch/>
        </p:blipFill>
        <p:spPr>
          <a:xfrm>
            <a:off x="36512" y="3645024"/>
            <a:ext cx="9144000" cy="3032125"/>
          </a:xfrm>
          <a:prstGeom prst="rect">
            <a:avLst/>
          </a:prstGeom>
        </p:spPr>
      </p:pic>
      <p:pic>
        <p:nvPicPr>
          <p:cNvPr id="3" name="Picture 9" descr="II_rahmen_neu_ti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800" smtClean="0">
                <a:solidFill>
                  <a:srgbClr val="000000"/>
                </a:solidFill>
              </a:rPr>
              <a:t>KIT – Universität des Landes Baden-Württemberg und</a:t>
            </a:r>
          </a:p>
          <a:p>
            <a:pPr eaLnBrk="1" hangingPunct="1">
              <a:defRPr/>
            </a:pPr>
            <a:r>
              <a:rPr lang="de-DE" sz="800" smtClean="0">
                <a:solidFill>
                  <a:srgbClr val="000000"/>
                </a:solidFill>
              </a:rPr>
              <a:t>nationales Forschungszentrum in der Helmholtz-Gemeinschaft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smtClean="0">
                <a:solidFill>
                  <a:srgbClr val="FFFFFF"/>
                </a:solidFill>
              </a:rPr>
              <a:t>Steinbuch Centre for Computing (SCC)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600" b="1" smtClean="0">
                <a:solidFill>
                  <a:srgbClr val="FFFFFF"/>
                </a:solidFill>
              </a:rPr>
              <a:t>www.kit.edu</a:t>
            </a:r>
          </a:p>
        </p:txBody>
      </p:sp>
      <p:pic>
        <p:nvPicPr>
          <p:cNvPr id="7" name="Picture 11" descr="KIT-Logo-rgb_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20318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S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900" smtClean="0">
                <a:solidFill>
                  <a:srgbClr val="000000"/>
                </a:solidFill>
              </a:rPr>
              <a:t>Steinbuch Centre for Computing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6453188"/>
            <a:ext cx="6889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14188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4527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3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Karlsruhe Institute </a:t>
            </a:r>
            <a:r>
              <a:rPr lang="de-DE" dirty="0" err="1" smtClean="0"/>
              <a:t>of</a:t>
            </a:r>
            <a:r>
              <a:rPr lang="de-DE" dirty="0" smtClean="0"/>
              <a:t> Technology (KIT).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B50C3E5-7BD0-4BD8-A022-AB94D8F2B937}" type="slidenum">
              <a:rPr 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 smtClean="0"/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de-DE" sz="900" dirty="0" smtClean="0"/>
              <a:t>7.9.2015</a:t>
            </a:r>
            <a:endParaRPr lang="de-DE" sz="900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1691680" y="6453188"/>
            <a:ext cx="4176464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900" dirty="0" smtClean="0"/>
              <a:t>GridKa School </a:t>
            </a:r>
            <a:r>
              <a:rPr lang="de-DE" sz="900" dirty="0" smtClean="0"/>
              <a:t>2015</a:t>
            </a:r>
            <a:endParaRPr lang="de-DE" sz="900" dirty="0"/>
          </a:p>
        </p:txBody>
      </p:sp>
      <p:pic>
        <p:nvPicPr>
          <p:cNvPr id="9" name="Picture 9" descr="KITlogo_4c_frutiger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7625" y="333375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30" r:id="rId2"/>
    <p:sldLayoutId id="2147483811" r:id="rId3"/>
    <p:sldLayoutId id="2147483812" r:id="rId4"/>
    <p:sldLayoutId id="2147483838" r:id="rId5"/>
    <p:sldLayoutId id="2147483839" r:id="rId6"/>
  </p:sldLayoutIdLst>
  <p:transition>
    <p:strips dir="rd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1800">
          <a:solidFill>
            <a:schemeClr val="tx1"/>
          </a:solidFill>
          <a:latin typeface="+mn-lt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sz="1800">
          <a:solidFill>
            <a:schemeClr val="tx1"/>
          </a:solidFill>
          <a:latin typeface="+mn-lt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sz="1800">
          <a:solidFill>
            <a:schemeClr val="tx1"/>
          </a:solidFill>
          <a:latin typeface="+mn-lt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Karlsruhe Institute </a:t>
            </a:r>
            <a:r>
              <a:rPr lang="de-DE" dirty="0" err="1" smtClean="0"/>
              <a:t>of</a:t>
            </a:r>
            <a:r>
              <a:rPr lang="de-DE" dirty="0" smtClean="0"/>
              <a:t> Technology (KIT).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B50C3E5-7BD0-4BD8-A022-AB94D8F2B937}" type="slidenum">
              <a:rPr lang="de-DE" sz="9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 smtClean="0">
              <a:solidFill>
                <a:srgbClr val="000000"/>
              </a:solidFill>
            </a:endParaRPr>
          </a:p>
        </p:txBody>
      </p:sp>
      <p:pic>
        <p:nvPicPr>
          <p:cNvPr id="1031" name="Picture 13" descr="KIT-Logo-rgb_d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de-DE" sz="900" dirty="0" smtClean="0">
                <a:solidFill>
                  <a:srgbClr val="000000"/>
                </a:solidFill>
              </a:rPr>
              <a:t>19.3.2015</a:t>
            </a:r>
            <a:endParaRPr lang="de-DE" sz="900" dirty="0">
              <a:solidFill>
                <a:srgbClr val="0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1691680" y="6453188"/>
            <a:ext cx="4176464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900" dirty="0" err="1" smtClean="0">
                <a:solidFill>
                  <a:srgbClr val="000000"/>
                </a:solidFill>
              </a:rPr>
              <a:t>Visit</a:t>
            </a:r>
            <a:r>
              <a:rPr lang="de-DE" sz="900" dirty="0" smtClean="0">
                <a:solidFill>
                  <a:srgbClr val="000000"/>
                </a:solidFill>
              </a:rPr>
              <a:t> </a:t>
            </a:r>
            <a:r>
              <a:rPr lang="de-DE" sz="900" dirty="0" err="1" smtClean="0">
                <a:solidFill>
                  <a:srgbClr val="000000"/>
                </a:solidFill>
              </a:rPr>
              <a:t>of</a:t>
            </a:r>
            <a:r>
              <a:rPr lang="de-DE" sz="900" dirty="0" smtClean="0">
                <a:solidFill>
                  <a:srgbClr val="000000"/>
                </a:solidFill>
              </a:rPr>
              <a:t> CC-IN2P3</a:t>
            </a:r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900" smtClean="0">
                <a:solidFill>
                  <a:srgbClr val="000000"/>
                </a:solidFill>
              </a:rPr>
              <a:t>Steinbuch Centre for Computing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6453188"/>
            <a:ext cx="6889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97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</p:sldLayoutIdLst>
  <p:transition>
    <p:strips dir="rd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sz="1800">
          <a:solidFill>
            <a:schemeClr val="tx1"/>
          </a:solidFill>
          <a:latin typeface="+mn-lt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1800">
          <a:solidFill>
            <a:schemeClr val="tx1"/>
          </a:solidFill>
          <a:latin typeface="+mn-lt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1800">
          <a:solidFill>
            <a:schemeClr val="tx1"/>
          </a:solidFill>
          <a:latin typeface="+mn-lt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4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4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4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4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tiff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21" Type="http://schemas.openxmlformats.org/officeDocument/2006/relationships/image" Target="../media/image50.pn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eg"/><Relationship Id="rId11" Type="http://schemas.openxmlformats.org/officeDocument/2006/relationships/image" Target="../media/image60.png"/><Relationship Id="rId5" Type="http://schemas.openxmlformats.org/officeDocument/2006/relationships/image" Target="../media/image54.jpe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jpeg"/><Relationship Id="rId3" Type="http://schemas.openxmlformats.org/officeDocument/2006/relationships/image" Target="../media/image71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11" Type="http://schemas.openxmlformats.org/officeDocument/2006/relationships/image" Target="../media/image77.png"/><Relationship Id="rId5" Type="http://schemas.openxmlformats.org/officeDocument/2006/relationships/image" Target="../media/image53.jpeg"/><Relationship Id="rId10" Type="http://schemas.openxmlformats.org/officeDocument/2006/relationships/image" Target="../media/image76.png"/><Relationship Id="rId4" Type="http://schemas.openxmlformats.org/officeDocument/2006/relationships/image" Target="../media/image52.png"/><Relationship Id="rId9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288" y="1511622"/>
            <a:ext cx="838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800" b="1" dirty="0" smtClean="0"/>
              <a:t>Welcome to GridKa School </a:t>
            </a:r>
            <a:r>
              <a:rPr lang="en-US" sz="2800" b="1" dirty="0" smtClean="0"/>
              <a:t>2015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6875" y="2448247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de-DE" sz="1600" b="1" dirty="0" smtClean="0">
                <a:solidFill>
                  <a:srgbClr val="000000"/>
                </a:solidFill>
              </a:rPr>
              <a:t>Achim Streit</a:t>
            </a:r>
            <a:endParaRPr lang="de-DE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8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and Figures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Founded on January 1st, 2008</a:t>
            </a:r>
          </a:p>
          <a:p>
            <a:pPr lvl="1"/>
            <a:r>
              <a:rPr lang="en-US" dirty="0"/>
              <a:t>Merger of the Computing Centers of former Karlsruhe University (URZ) and Research Center Karlsruhe (IWR) </a:t>
            </a:r>
            <a:endParaRPr lang="en-US" dirty="0" smtClean="0"/>
          </a:p>
          <a:p>
            <a:r>
              <a:rPr lang="en-US" dirty="0"/>
              <a:t>Karl </a:t>
            </a:r>
            <a:r>
              <a:rPr lang="en-US" dirty="0" err="1"/>
              <a:t>Steinbuch</a:t>
            </a:r>
            <a:endParaRPr lang="en-US" dirty="0"/>
          </a:p>
          <a:p>
            <a:pPr lvl="1"/>
            <a:r>
              <a:rPr lang="en-US" dirty="0"/>
              <a:t>Professor at Karlsruhe University, creator of the term “</a:t>
            </a:r>
            <a:r>
              <a:rPr lang="en-US" dirty="0" err="1"/>
              <a:t>Informatik</a:t>
            </a:r>
            <a:r>
              <a:rPr lang="en-US" dirty="0"/>
              <a:t>”, co-founder of the first German faculty of informatics</a:t>
            </a:r>
          </a:p>
          <a:p>
            <a:r>
              <a:rPr lang="en-US" dirty="0"/>
              <a:t>Two locations at KIT Campus South and North</a:t>
            </a:r>
          </a:p>
          <a:p>
            <a:r>
              <a:rPr lang="en-US" dirty="0" smtClean="0"/>
              <a:t>189 people in </a:t>
            </a:r>
            <a:r>
              <a:rPr lang="en-US" dirty="0"/>
              <a:t>total (as of </a:t>
            </a:r>
            <a:r>
              <a:rPr lang="en-US" dirty="0" smtClean="0"/>
              <a:t>1.9.2015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60% scientists, 40% technicians, administrative personnel, trainees</a:t>
            </a:r>
          </a:p>
          <a:p>
            <a:pPr lvl="1"/>
            <a:r>
              <a:rPr lang="en-US" dirty="0" smtClean="0"/>
              <a:t>7 </a:t>
            </a:r>
            <a:r>
              <a:rPr lang="en-US" dirty="0"/>
              <a:t>departments and 4 research groups</a:t>
            </a:r>
          </a:p>
          <a:p>
            <a:r>
              <a:rPr lang="en-US" dirty="0" smtClean="0"/>
              <a:t>Board </a:t>
            </a:r>
            <a:r>
              <a:rPr lang="en-US" dirty="0"/>
              <a:t>of directors</a:t>
            </a:r>
          </a:p>
          <a:p>
            <a:pPr lvl="1"/>
            <a:r>
              <a:rPr lang="en-US" dirty="0"/>
              <a:t>Prof. Dr. Hannes Hartenstein</a:t>
            </a:r>
          </a:p>
          <a:p>
            <a:pPr lvl="1"/>
            <a:r>
              <a:rPr lang="en-US" dirty="0"/>
              <a:t>Prof. Dr. Bernhard </a:t>
            </a:r>
            <a:r>
              <a:rPr lang="en-US" dirty="0" err="1"/>
              <a:t>Neumair</a:t>
            </a:r>
            <a:endParaRPr lang="en-US" dirty="0"/>
          </a:p>
          <a:p>
            <a:pPr lvl="1"/>
            <a:r>
              <a:rPr lang="en-US" dirty="0"/>
              <a:t>Prof. Dr. </a:t>
            </a:r>
            <a:r>
              <a:rPr lang="en-US" dirty="0" err="1"/>
              <a:t>Achim</a:t>
            </a:r>
            <a:r>
              <a:rPr lang="en-US" dirty="0"/>
              <a:t> Streit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18" y="4616368"/>
            <a:ext cx="1157143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97" y="4603230"/>
            <a:ext cx="1154371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70" y="4617312"/>
            <a:ext cx="1155094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36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432"/>
          <a:stretch/>
        </p:blipFill>
        <p:spPr>
          <a:xfrm>
            <a:off x="411348" y="1268760"/>
            <a:ext cx="8321304" cy="4193254"/>
          </a:xfrm>
        </p:spPr>
      </p:pic>
      <p:sp>
        <p:nvSpPr>
          <p:cNvPr id="3" name="Textfeld 2"/>
          <p:cNvSpPr txBox="1"/>
          <p:nvPr/>
        </p:nvSpPr>
        <p:spPr>
          <a:xfrm>
            <a:off x="451732" y="2829368"/>
            <a:ext cx="273867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Institute </a:t>
            </a:r>
            <a:r>
              <a:rPr lang="en-GB" dirty="0" smtClean="0"/>
              <a:t>in </a:t>
            </a:r>
            <a:r>
              <a:rPr lang="en-GB" dirty="0" smtClean="0"/>
              <a:t>KIT with</a:t>
            </a:r>
          </a:p>
          <a:p>
            <a:r>
              <a:rPr lang="en-GB" dirty="0" smtClean="0"/>
              <a:t>service tasks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3814474"/>
            <a:ext cx="432048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Research, education and innovation in Supercomputing, Big Data and secure IT-federations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Operation of large scale research facilities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Operation of basic IT services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5174456" y="1743488"/>
            <a:ext cx="3574008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Computational Science &amp; Engineering (CSE)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Data-Intensive Science (DIS)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For users in KIT, </a:t>
            </a:r>
            <a:r>
              <a:rPr lang="en-GB" dirty="0" err="1" smtClean="0"/>
              <a:t>BaWü</a:t>
            </a:r>
            <a:r>
              <a:rPr lang="en-GB" dirty="0" smtClean="0"/>
              <a:t>, Germany and international</a:t>
            </a:r>
            <a:endParaRPr lang="en-GB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561975"/>
          </a:xfrm>
        </p:spPr>
        <p:txBody>
          <a:bodyPr/>
          <a:lstStyle/>
          <a:p>
            <a:r>
              <a:rPr lang="de-DE" dirty="0" smtClean="0"/>
              <a:t>Steinbuch 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Computing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48373" y="2406412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chemeClr val="accent1"/>
                </a:solidFill>
              </a:rPr>
              <a:t>Who are we?</a:t>
            </a:r>
            <a:endParaRPr lang="en-GB" b="1" i="1" dirty="0">
              <a:solidFill>
                <a:schemeClr val="accent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491880" y="3367307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chemeClr val="accent1"/>
                </a:solidFill>
              </a:rPr>
              <a:t>What do we do?</a:t>
            </a:r>
            <a:endParaRPr lang="en-GB" b="1" i="1" dirty="0">
              <a:solidFill>
                <a:schemeClr val="accent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148064" y="1315786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chemeClr val="accent1"/>
                </a:solidFill>
              </a:rPr>
              <a:t>Which demands do we satisfy?</a:t>
            </a:r>
            <a:endParaRPr lang="en-GB" b="1" i="1" dirty="0">
              <a:solidFill>
                <a:schemeClr val="accent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04585" y="5673539"/>
            <a:ext cx="7967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“Services for Science – Science for Services”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6650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SCC IT-Services</a:t>
            </a:r>
            <a:endParaRPr lang="de-DE"/>
          </a:p>
        </p:txBody>
      </p:sp>
      <p:pic>
        <p:nvPicPr>
          <p:cNvPr id="9" name="Picture 3" descr="rz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24744"/>
            <a:ext cx="363537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11895" y="1157794"/>
            <a:ext cx="5052193" cy="507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>
                <a:latin typeface="+mn-lt"/>
              </a:rPr>
              <a:t>Campus-wide IT-services </a:t>
            </a:r>
            <a:r>
              <a:rPr lang="en-GB" kern="0" dirty="0" smtClean="0">
                <a:latin typeface="+mn-lt"/>
              </a:rPr>
              <a:t>for  &gt; 25.000 students and &gt; 10.000 employees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>
                <a:latin typeface="+mn-lt"/>
              </a:rPr>
              <a:t>Networks: </a:t>
            </a:r>
            <a:r>
              <a:rPr lang="en-GB" kern="0" dirty="0" smtClean="0">
                <a:latin typeface="+mn-lt"/>
              </a:rPr>
              <a:t>1700 </a:t>
            </a:r>
            <a:r>
              <a:rPr lang="en-GB" kern="0" dirty="0" smtClean="0">
                <a:latin typeface="+mn-lt"/>
              </a:rPr>
              <a:t>s</a:t>
            </a:r>
            <a:r>
              <a:rPr lang="en-GB" kern="0" dirty="0" smtClean="0">
                <a:latin typeface="+mn-lt"/>
              </a:rPr>
              <a:t>witches/router, 600 WLAN APs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Server virtualisation: </a:t>
            </a:r>
            <a:r>
              <a:rPr lang="en-GB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800 virtual servers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HW server: </a:t>
            </a:r>
            <a:r>
              <a:rPr lang="en-GB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ca. 400 servers in 80 racks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>
                <a:latin typeface="+mn-lt"/>
              </a:rPr>
              <a:t>Backup/archive:</a:t>
            </a:r>
            <a:r>
              <a:rPr lang="en-GB" kern="0" dirty="0" smtClean="0">
                <a:latin typeface="+mn-lt"/>
              </a:rPr>
              <a:t> 3000 Clients, 6 Libraries, 30000 Slots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/>
              <a:t>E-Mail:</a:t>
            </a:r>
            <a:r>
              <a:rPr lang="en-GB" kern="0" dirty="0" smtClean="0"/>
              <a:t> 45.000 mail boxes, 450.000 incoming mails/d, 200.000 outgoing mails/d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Databases: </a:t>
            </a:r>
            <a:r>
              <a:rPr lang="en-GB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ca. 1250 MS-SQL/Oracle DB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Web: </a:t>
            </a:r>
            <a:r>
              <a:rPr lang="en-GB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600.000 web pages, 500 </a:t>
            </a:r>
            <a:r>
              <a:rPr lang="en-GB" kern="0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virt</a:t>
            </a:r>
            <a:r>
              <a:rPr lang="en-GB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. </a:t>
            </a:r>
            <a:r>
              <a:rPr lang="en-GB" kern="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w</a:t>
            </a:r>
            <a:r>
              <a:rPr lang="en-GB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eb servers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>
                <a:latin typeface="+mn-lt"/>
              </a:rPr>
              <a:t>Computer rooms: </a:t>
            </a:r>
            <a:r>
              <a:rPr lang="en-GB" kern="0" dirty="0" smtClean="0">
                <a:latin typeface="+mn-lt"/>
              </a:rPr>
              <a:t>400 PCs, 250 courses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b="1" kern="0" dirty="0" smtClean="0">
                <a:latin typeface="+mn-lt"/>
              </a:rPr>
              <a:t>Portal for </a:t>
            </a:r>
            <a:r>
              <a:rPr lang="en-GB" b="1" kern="0" dirty="0" smtClean="0">
                <a:latin typeface="+mn-lt"/>
              </a:rPr>
              <a:t>students/e-learning</a:t>
            </a:r>
            <a:r>
              <a:rPr lang="en-GB" b="1" kern="0" dirty="0" smtClean="0">
                <a:latin typeface="+mn-lt"/>
              </a:rPr>
              <a:t>:</a:t>
            </a:r>
            <a:r>
              <a:rPr lang="en-GB" kern="0" dirty="0" smtClean="0">
                <a:latin typeface="+mn-lt"/>
              </a:rPr>
              <a:t> 8.000 users/d, 26.000 users/a, 8.300 active courses</a:t>
            </a:r>
          </a:p>
        </p:txBody>
      </p:sp>
      <p:pic>
        <p:nvPicPr>
          <p:cNvPr id="11" name="Picture 9" descr="scc-cs-goog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573016"/>
            <a:ext cx="34956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70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1403648" y="3070145"/>
            <a:ext cx="6840760" cy="89294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</a:rPr>
              <a:t>Innovation projects: KIM-IDM, </a:t>
            </a:r>
            <a:r>
              <a:rPr lang="en-GB" dirty="0" err="1" smtClean="0">
                <a:solidFill>
                  <a:srgbClr val="FFFFFF"/>
                </a:solidFill>
              </a:rPr>
              <a:t>bwIDM</a:t>
            </a:r>
            <a:r>
              <a:rPr lang="en-GB" dirty="0" smtClean="0">
                <a:solidFill>
                  <a:srgbClr val="FFFFFF"/>
                </a:solidFill>
              </a:rPr>
              <a:t>, </a:t>
            </a:r>
            <a:r>
              <a:rPr lang="en-GB" dirty="0" err="1" smtClean="0">
                <a:solidFill>
                  <a:srgbClr val="FFFFFF"/>
                </a:solidFill>
              </a:rPr>
              <a:t>bwITSec</a:t>
            </a:r>
            <a:r>
              <a:rPr lang="en-GB" dirty="0" smtClean="0">
                <a:solidFill>
                  <a:srgbClr val="FFFFFF"/>
                </a:solidFill>
              </a:rPr>
              <a:t>, AARC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</a:rPr>
              <a:t>Research projects: </a:t>
            </a:r>
            <a:r>
              <a:rPr lang="en-GB" dirty="0" err="1" smtClean="0">
                <a:solidFill>
                  <a:srgbClr val="FFFFFF"/>
                </a:solidFill>
              </a:rPr>
              <a:t>CollabFuL</a:t>
            </a:r>
            <a:r>
              <a:rPr lang="en-GB" dirty="0" smtClean="0">
                <a:solidFill>
                  <a:srgbClr val="FFFFFF"/>
                </a:solidFill>
              </a:rPr>
              <a:t>, KASTEL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84" name="Gruppieren 83"/>
          <p:cNvGrpSpPr/>
          <p:nvPr/>
        </p:nvGrpSpPr>
        <p:grpSpPr>
          <a:xfrm>
            <a:off x="5372173" y="1071963"/>
            <a:ext cx="4302455" cy="4301253"/>
            <a:chOff x="696964" y="3197813"/>
            <a:chExt cx="2880320" cy="2880320"/>
          </a:xfrm>
        </p:grpSpPr>
        <p:sp>
          <p:nvSpPr>
            <p:cNvPr id="85" name="Kreis 84"/>
            <p:cNvSpPr/>
            <p:nvPr/>
          </p:nvSpPr>
          <p:spPr>
            <a:xfrm rot="4352390">
              <a:off x="696964" y="3197813"/>
              <a:ext cx="2880320" cy="2880320"/>
            </a:xfrm>
            <a:prstGeom prst="pie">
              <a:avLst>
                <a:gd name="adj1" fmla="val 8287096"/>
                <a:gd name="adj2" fmla="val 15412590"/>
              </a:avLst>
            </a:prstGeom>
            <a:solidFill>
              <a:srgbClr val="00B050">
                <a:alpha val="52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6" name="Rechteck 85"/>
            <p:cNvSpPr/>
            <p:nvPr/>
          </p:nvSpPr>
          <p:spPr>
            <a:xfrm rot="5204">
              <a:off x="1034486" y="3512732"/>
              <a:ext cx="2205276" cy="113873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91440" tIns="45720" rIns="91440" bIns="45720">
              <a:prstTxWarp prst="textArchUp">
                <a:avLst>
                  <a:gd name="adj" fmla="val 12330654"/>
                </a:avLst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 dirty="0" smtClean="0">
                  <a:ln/>
                  <a:pattFill prst="dkUpDiag">
                    <a:fgClr>
                      <a:srgbClr val="FFFFFF">
                        <a:lumMod val="50000"/>
                      </a:srgbClr>
                    </a:fgClr>
                    <a:bgClr>
                      <a:srgbClr val="000000">
                        <a:lumMod val="75000"/>
                        <a:lumOff val="25000"/>
                      </a:srgbClr>
                    </a:bgClr>
                  </a:pattFill>
                  <a:effectLst>
                    <a:outerShdw blurRad="38100" dist="19050" dir="2700000" algn="tl" rotWithShape="0">
                      <a:srgbClr val="000000">
                        <a:lumMod val="50000"/>
                        <a:alpha val="40000"/>
                      </a:srgbClr>
                    </a:outerShdw>
                  </a:effectLst>
                </a:rPr>
                <a:t>Basic services</a:t>
              </a:r>
              <a:endParaRPr lang="en-GB" sz="28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112324" y="1071963"/>
            <a:ext cx="4302455" cy="4301253"/>
            <a:chOff x="696964" y="3197813"/>
            <a:chExt cx="2880320" cy="2880320"/>
          </a:xfrm>
        </p:grpSpPr>
        <p:sp>
          <p:nvSpPr>
            <p:cNvPr id="88" name="Kreis 87"/>
            <p:cNvSpPr/>
            <p:nvPr/>
          </p:nvSpPr>
          <p:spPr>
            <a:xfrm rot="4352390">
              <a:off x="696964" y="3197813"/>
              <a:ext cx="2880320" cy="2880320"/>
            </a:xfrm>
            <a:prstGeom prst="pie">
              <a:avLst>
                <a:gd name="adj1" fmla="val 8287096"/>
                <a:gd name="adj2" fmla="val 15412590"/>
              </a:avLst>
            </a:prstGeom>
            <a:solidFill>
              <a:srgbClr val="FFC000">
                <a:alpha val="52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9" name="Rechteck 88"/>
            <p:cNvSpPr/>
            <p:nvPr/>
          </p:nvSpPr>
          <p:spPr>
            <a:xfrm rot="5204">
              <a:off x="1034486" y="3512732"/>
              <a:ext cx="2205276" cy="113873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91440" tIns="45720" rIns="91440" bIns="45720">
              <a:prstTxWarp prst="textArchUp">
                <a:avLst>
                  <a:gd name="adj" fmla="val 12330654"/>
                </a:avLst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 dirty="0" smtClean="0">
                  <a:ln/>
                  <a:pattFill prst="dkUpDiag">
                    <a:fgClr>
                      <a:srgbClr val="FFFFFF">
                        <a:lumMod val="50000"/>
                      </a:srgbClr>
                    </a:fgClr>
                    <a:bgClr>
                      <a:srgbClr val="000000">
                        <a:lumMod val="75000"/>
                        <a:lumOff val="25000"/>
                      </a:srgbClr>
                    </a:bgClr>
                  </a:pattFill>
                  <a:effectLst>
                    <a:outerShdw blurRad="38100" dist="19050" dir="2700000" algn="tl" rotWithShape="0">
                      <a:srgbClr val="000000">
                        <a:lumMod val="50000"/>
                        <a:alpha val="40000"/>
                      </a:srgbClr>
                    </a:outerShdw>
                  </a:effectLst>
                </a:rPr>
                <a:t>R&amp;I</a:t>
              </a:r>
              <a:endParaRPr lang="en-GB" sz="28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2806437" y="1071963"/>
            <a:ext cx="4302455" cy="4301253"/>
            <a:chOff x="696964" y="3165055"/>
            <a:chExt cx="2880320" cy="2880320"/>
          </a:xfrm>
        </p:grpSpPr>
        <p:sp>
          <p:nvSpPr>
            <p:cNvPr id="82" name="Kreis 81"/>
            <p:cNvSpPr/>
            <p:nvPr/>
          </p:nvSpPr>
          <p:spPr>
            <a:xfrm rot="4352390">
              <a:off x="696964" y="3165055"/>
              <a:ext cx="2880320" cy="2880320"/>
            </a:xfrm>
            <a:prstGeom prst="pie">
              <a:avLst>
                <a:gd name="adj1" fmla="val 8287096"/>
                <a:gd name="adj2" fmla="val 15412590"/>
              </a:avLst>
            </a:prstGeom>
            <a:solidFill>
              <a:schemeClr val="accent1">
                <a:alpha val="52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3" name="Rechteck 82"/>
            <p:cNvSpPr/>
            <p:nvPr/>
          </p:nvSpPr>
          <p:spPr>
            <a:xfrm rot="5204">
              <a:off x="1034486" y="3512732"/>
              <a:ext cx="2205276" cy="113873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91440" tIns="45720" rIns="91440" bIns="45720">
              <a:prstTxWarp prst="textArchUp">
                <a:avLst>
                  <a:gd name="adj" fmla="val 12330654"/>
                </a:avLst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 dirty="0" smtClean="0">
                  <a:ln/>
                  <a:pattFill prst="dkUpDiag">
                    <a:fgClr>
                      <a:srgbClr val="FFFFFF">
                        <a:lumMod val="50000"/>
                      </a:srgbClr>
                    </a:fgClr>
                    <a:bgClr>
                      <a:srgbClr val="000000">
                        <a:lumMod val="75000"/>
                        <a:lumOff val="25000"/>
                      </a:srgbClr>
                    </a:bgClr>
                  </a:pattFill>
                  <a:effectLst>
                    <a:outerShdw blurRad="38100" dist="19050" dir="2700000" algn="tl" rotWithShape="0">
                      <a:srgbClr val="000000">
                        <a:lumMod val="50000"/>
                        <a:alpha val="40000"/>
                      </a:srgbClr>
                    </a:outerShdw>
                  </a:effectLst>
                </a:rPr>
                <a:t>Teaching</a:t>
              </a:r>
              <a:endParaRPr lang="en-GB" sz="28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Cybersecurity and integration/federation:</a:t>
            </a:r>
            <a:endParaRPr lang="en-GB" sz="1800" b="0" i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882268" y="3715713"/>
            <a:ext cx="2511147" cy="115344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Identity &amp; Access 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Management (IAM)</a:t>
            </a:r>
            <a:br>
              <a:rPr lang="en-GB" dirty="0" smtClean="0">
                <a:solidFill>
                  <a:srgbClr val="000000"/>
                </a:solidFill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6178957" y="3710237"/>
            <a:ext cx="2638563" cy="115892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Computer Incident Response Team (CERT)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394308" y="2803396"/>
            <a:ext cx="8208912" cy="246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3398773" y="1922719"/>
            <a:ext cx="1027739" cy="65716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ILIAS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535376" y="1932121"/>
            <a:ext cx="1155043" cy="6505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Campus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(ASERV)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649701" y="3752862"/>
            <a:ext cx="217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</a:rPr>
              <a:t>Operation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</a:rPr>
              <a:t>Research and Innovation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-466158" y="1738813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</a:rPr>
              <a:t>Services (examples)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17" name="Gerader Verbinder 16"/>
          <p:cNvCxnSpPr/>
          <p:nvPr/>
        </p:nvCxnSpPr>
        <p:spPr>
          <a:xfrm flipV="1">
            <a:off x="420342" y="5146705"/>
            <a:ext cx="8208912" cy="246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1115616" y="1927117"/>
            <a:ext cx="1006640" cy="6577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SDIL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 rot="16200000">
            <a:off x="105313" y="5610538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</a:rPr>
              <a:t>Policy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903596" y="5456653"/>
            <a:ext cx="2489819" cy="7447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State of Baden-Württemberg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509298" y="5456653"/>
            <a:ext cx="2573878" cy="7447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HGF/National/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International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6178956" y="5458142"/>
            <a:ext cx="2638563" cy="7447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KIT 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3509298" y="3700835"/>
            <a:ext cx="2573878" cy="116832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Systems- and Network Security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794664" y="1932121"/>
            <a:ext cx="825383" cy="6477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Web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7594864" y="1922719"/>
            <a:ext cx="1008356" cy="6599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Storage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6697473" y="1926191"/>
            <a:ext cx="825383" cy="66348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Mail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9" name="Rechteck 78"/>
          <p:cNvSpPr/>
          <p:nvPr/>
        </p:nvSpPr>
        <p:spPr>
          <a:xfrm>
            <a:off x="2210901" y="1932120"/>
            <a:ext cx="1063483" cy="65054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 smtClean="0">
                <a:solidFill>
                  <a:srgbClr val="000000"/>
                </a:solidFill>
              </a:rPr>
              <a:t>bwUni</a:t>
            </a:r>
            <a:r>
              <a:rPr lang="en-GB" dirty="0" smtClean="0">
                <a:solidFill>
                  <a:srgbClr val="000000"/>
                </a:solidFill>
              </a:rPr>
              <a:t>-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Cluster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1397649" y="4950309"/>
            <a:ext cx="26110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 smtClean="0">
                <a:solidFill>
                  <a:srgbClr val="000000"/>
                </a:solidFill>
              </a:rPr>
              <a:t>membership / guidance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91" name="Pfeil nach unten 90"/>
          <p:cNvSpPr/>
          <p:nvPr/>
        </p:nvSpPr>
        <p:spPr>
          <a:xfrm>
            <a:off x="892672" y="4986595"/>
            <a:ext cx="366960" cy="458629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5559953" y="4950309"/>
            <a:ext cx="29724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 smtClean="0">
                <a:solidFill>
                  <a:srgbClr val="000000"/>
                </a:solidFill>
              </a:rPr>
              <a:t>requirements / guidelines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92" name="Pfeil nach unten 91"/>
          <p:cNvSpPr/>
          <p:nvPr/>
        </p:nvSpPr>
        <p:spPr>
          <a:xfrm flipV="1">
            <a:off x="8388424" y="4878301"/>
            <a:ext cx="366960" cy="458629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24" name="Gerader Verbinder 23"/>
          <p:cNvCxnSpPr>
            <a:stCxn id="14" idx="1"/>
            <a:endCxn id="12" idx="3"/>
          </p:cNvCxnSpPr>
          <p:nvPr/>
        </p:nvCxnSpPr>
        <p:spPr>
          <a:xfrm flipH="1" flipV="1">
            <a:off x="4426512" y="2251300"/>
            <a:ext cx="108864" cy="60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/>
          <p:cNvSpPr/>
          <p:nvPr/>
        </p:nvSpPr>
        <p:spPr>
          <a:xfrm>
            <a:off x="8677362" y="1922379"/>
            <a:ext cx="314811" cy="6599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…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716900" y="1916832"/>
            <a:ext cx="314811" cy="6599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…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Enabling Computational Science &amp; Engineering (CSE)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Operation of </a:t>
            </a:r>
            <a:r>
              <a:rPr lang="en-GB" sz="2000" b="1" dirty="0" smtClean="0">
                <a:solidFill>
                  <a:schemeClr val="accent1"/>
                </a:solidFill>
              </a:rPr>
              <a:t>HPC systems</a:t>
            </a:r>
          </a:p>
          <a:p>
            <a:pPr lvl="1"/>
            <a:r>
              <a:rPr lang="en-GB" sz="1800" b="1" dirty="0" err="1" smtClean="0">
                <a:solidFill>
                  <a:schemeClr val="accent1"/>
                </a:solidFill>
              </a:rPr>
              <a:t>ForHLR</a:t>
            </a:r>
            <a:r>
              <a:rPr lang="en-GB" sz="1800" b="1" dirty="0" smtClean="0">
                <a:solidFill>
                  <a:schemeClr val="accent1"/>
                </a:solidFill>
              </a:rPr>
              <a:t>: </a:t>
            </a:r>
            <a:r>
              <a:rPr lang="en-GB" sz="1800" dirty="0" smtClean="0"/>
              <a:t>Tier-2 system in Germany</a:t>
            </a:r>
            <a:br>
              <a:rPr lang="en-GB" sz="1800" dirty="0" smtClean="0"/>
            </a:br>
            <a:r>
              <a:rPr lang="en-GB" sz="1800" dirty="0" smtClean="0"/>
              <a:t>phase-1 (11.000 core) + phase-2 (&gt; 23.000 cores)</a:t>
            </a:r>
            <a:br>
              <a:rPr lang="en-GB" sz="1800" dirty="0" smtClean="0"/>
            </a:br>
            <a:r>
              <a:rPr lang="en-GB" sz="1800" dirty="0" smtClean="0"/>
              <a:t>total peak performance &gt; 1,2 </a:t>
            </a:r>
            <a:r>
              <a:rPr lang="en-GB" sz="1800" dirty="0" err="1" smtClean="0"/>
              <a:t>PetaFlop</a:t>
            </a:r>
            <a:r>
              <a:rPr lang="en-GB" sz="1800" dirty="0" smtClean="0"/>
              <a:t>/s</a:t>
            </a:r>
            <a:br>
              <a:rPr lang="en-GB" sz="1800" dirty="0" smtClean="0"/>
            </a:br>
            <a:r>
              <a:rPr lang="en-GB" sz="1800" dirty="0" smtClean="0"/>
              <a:t>peer-review access for users in </a:t>
            </a:r>
            <a:r>
              <a:rPr lang="en-GB" sz="1800" dirty="0" err="1" smtClean="0"/>
              <a:t>BaWü</a:t>
            </a:r>
            <a:r>
              <a:rPr lang="en-GB" sz="1800" dirty="0" smtClean="0"/>
              <a:t> und D</a:t>
            </a:r>
          </a:p>
          <a:p>
            <a:pPr lvl="1"/>
            <a:r>
              <a:rPr lang="en-GB" sz="1800" b="1" dirty="0" err="1" smtClean="0">
                <a:solidFill>
                  <a:schemeClr val="accent1"/>
                </a:solidFill>
              </a:rPr>
              <a:t>bwUniCluster</a:t>
            </a:r>
            <a:r>
              <a:rPr lang="en-GB" sz="1800" b="1" dirty="0" smtClean="0">
                <a:solidFill>
                  <a:schemeClr val="accent1"/>
                </a:solidFill>
              </a:rPr>
              <a:t>:</a:t>
            </a:r>
            <a:r>
              <a:rPr lang="en-GB" sz="1800" dirty="0" smtClean="0"/>
              <a:t> Tier-3 system in the state </a:t>
            </a:r>
            <a:r>
              <a:rPr lang="en-GB" sz="1800" dirty="0" err="1" smtClean="0"/>
              <a:t>BaWü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HPC capacity system with 8.500 cores</a:t>
            </a:r>
            <a:br>
              <a:rPr lang="en-GB" sz="1800" dirty="0" smtClean="0"/>
            </a:br>
            <a:r>
              <a:rPr lang="en-GB" sz="1800" dirty="0" smtClean="0"/>
              <a:t>shareholder ownership </a:t>
            </a:r>
            <a:r>
              <a:rPr lang="en-GB" dirty="0" smtClean="0"/>
              <a:t>with all 9 state universities</a:t>
            </a:r>
            <a:endParaRPr lang="en-GB" sz="1800" dirty="0" smtClean="0"/>
          </a:p>
          <a:p>
            <a:r>
              <a:rPr lang="en-GB" sz="2000" b="1" dirty="0" smtClean="0">
                <a:solidFill>
                  <a:schemeClr val="accent1"/>
                </a:solidFill>
              </a:rPr>
              <a:t>Joint R&amp;D&amp;I </a:t>
            </a:r>
            <a:r>
              <a:rPr lang="en-GB" sz="2000" dirty="0" smtClean="0"/>
              <a:t>with scientific communities</a:t>
            </a:r>
          </a:p>
          <a:p>
            <a:pPr lvl="1"/>
            <a:r>
              <a:rPr lang="en-GB" sz="1800" dirty="0" smtClean="0"/>
              <a:t>Application optimisation</a:t>
            </a:r>
            <a:r>
              <a:rPr lang="en-GB" dirty="0" smtClean="0"/>
              <a:t>, scaling, model enhancements</a:t>
            </a:r>
            <a:endParaRPr lang="en-GB" sz="1800" dirty="0" smtClean="0"/>
          </a:p>
          <a:p>
            <a:pPr lvl="1"/>
            <a:r>
              <a:rPr lang="en-GB" sz="1800" dirty="0" smtClean="0"/>
              <a:t>Simulation Labs in HGF </a:t>
            </a:r>
            <a:r>
              <a:rPr lang="en-GB" sz="1800" dirty="0" err="1" smtClean="0"/>
              <a:t>Programm</a:t>
            </a:r>
            <a:r>
              <a:rPr lang="en-GB" sz="1800" dirty="0" smtClean="0"/>
              <a:t> SBD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HYIG</a:t>
            </a:r>
            <a:r>
              <a:rPr lang="en-GB" sz="2000" dirty="0" smtClean="0"/>
              <a:t> „Multiscale </a:t>
            </a:r>
            <a:r>
              <a:rPr lang="en-GB" sz="2000" dirty="0" err="1" smtClean="0"/>
              <a:t>Biomolecular</a:t>
            </a:r>
            <a:r>
              <a:rPr lang="en-GB" sz="2000" dirty="0" smtClean="0"/>
              <a:t> Simulation“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Innovation drivers </a:t>
            </a:r>
            <a:r>
              <a:rPr lang="en-GB" sz="2000" dirty="0" smtClean="0"/>
              <a:t>for SMEs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Architect </a:t>
            </a:r>
            <a:r>
              <a:rPr lang="en-GB" sz="2000" dirty="0" smtClean="0"/>
              <a:t>for HPC environment in </a:t>
            </a:r>
            <a:r>
              <a:rPr lang="en-GB" sz="2000" dirty="0" err="1" smtClean="0"/>
              <a:t>BaWü</a:t>
            </a:r>
            <a:endParaRPr lang="en-GB" sz="2000" dirty="0" smtClean="0"/>
          </a:p>
        </p:txBody>
      </p:sp>
      <p:pic>
        <p:nvPicPr>
          <p:cNvPr id="14" name="Picture 4" descr="http://www.bwhpc-c5.de/wiki/images/8/88/ForHLR_18Sep2014_p003_t16.36.30_c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93" y="1450990"/>
            <a:ext cx="2102737" cy="10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t="-2" r="19259" b="56177"/>
          <a:stretch/>
        </p:blipFill>
        <p:spPr bwMode="auto">
          <a:xfrm>
            <a:off x="7740352" y="3860860"/>
            <a:ext cx="1125378" cy="111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55695"/>
            <a:ext cx="1411331" cy="1042366"/>
          </a:xfrm>
          <a:prstGeom prst="rect">
            <a:avLst/>
          </a:prstGeom>
        </p:spPr>
      </p:pic>
      <p:pic>
        <p:nvPicPr>
          <p:cNvPr id="2050" name="Picture 2" descr="Logo - Link zur Startseit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/>
          <a:stretch/>
        </p:blipFill>
        <p:spPr bwMode="auto">
          <a:xfrm>
            <a:off x="5423989" y="5370820"/>
            <a:ext cx="1035364" cy="8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fig 4d.tga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r="13248" b="3181"/>
          <a:stretch/>
        </p:blipFill>
        <p:spPr>
          <a:xfrm>
            <a:off x="7740351" y="5236942"/>
            <a:ext cx="1125379" cy="997894"/>
          </a:xfrm>
          <a:prstGeom prst="rect">
            <a:avLst/>
          </a:prstGeom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003" y="5735889"/>
            <a:ext cx="140999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dash-project.org/workshop-2014/sppexa-das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40" y="5196538"/>
            <a:ext cx="887023" cy="104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07176" y="4353168"/>
            <a:ext cx="1542292" cy="55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4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Enabling Data-Intensive Science </a:t>
            </a:r>
            <a:br>
              <a:rPr lang="en-GB" dirty="0" smtClean="0"/>
            </a:br>
            <a:r>
              <a:rPr lang="en-GB" dirty="0" smtClean="0"/>
              <a:t>(DIS)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Operation of </a:t>
            </a:r>
            <a:r>
              <a:rPr lang="en-GB" sz="2000" b="1" dirty="0" smtClean="0">
                <a:solidFill>
                  <a:schemeClr val="accent1"/>
                </a:solidFill>
              </a:rPr>
              <a:t>GridKa</a:t>
            </a:r>
          </a:p>
          <a:p>
            <a:pPr lvl="1"/>
            <a:r>
              <a:rPr lang="en-GB" sz="1800" dirty="0" smtClean="0"/>
              <a:t>German Tier-1 in WLCG for an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international community</a:t>
            </a:r>
            <a:endParaRPr lang="en-GB" sz="1800" dirty="0" smtClean="0"/>
          </a:p>
          <a:p>
            <a:r>
              <a:rPr lang="en-GB" sz="2000" dirty="0" smtClean="0"/>
              <a:t>Operation of the </a:t>
            </a:r>
            <a:r>
              <a:rPr lang="en-GB" sz="2000" b="1" dirty="0" smtClean="0">
                <a:solidFill>
                  <a:schemeClr val="accent1"/>
                </a:solidFill>
              </a:rPr>
              <a:t>Large-Scale Data Facility</a:t>
            </a:r>
          </a:p>
          <a:p>
            <a:pPr lvl="1"/>
            <a:r>
              <a:rPr lang="en-GB" sz="1800" dirty="0" smtClean="0"/>
              <a:t>Multi-disciplinary data centre for climate research,</a:t>
            </a:r>
            <a:br>
              <a:rPr lang="en-GB" sz="1800" dirty="0" smtClean="0"/>
            </a:br>
            <a:r>
              <a:rPr lang="en-GB" sz="1800" dirty="0" smtClean="0"/>
              <a:t>systems biology, energy research, etc. in </a:t>
            </a:r>
            <a:r>
              <a:rPr lang="en-GB" sz="1800" dirty="0" err="1" smtClean="0"/>
              <a:t>BaWü</a:t>
            </a:r>
            <a:endParaRPr lang="en-GB" sz="2200" dirty="0" smtClean="0"/>
          </a:p>
          <a:p>
            <a:r>
              <a:rPr lang="en-GB" sz="2000" b="1" dirty="0" smtClean="0">
                <a:solidFill>
                  <a:schemeClr val="accent1"/>
                </a:solidFill>
              </a:rPr>
              <a:t>Joint R&amp;D&amp;I </a:t>
            </a:r>
            <a:r>
              <a:rPr lang="en-GB" sz="2000" dirty="0" smtClean="0"/>
              <a:t>with scientific communities</a:t>
            </a:r>
          </a:p>
          <a:p>
            <a:pPr lvl="1"/>
            <a:r>
              <a:rPr lang="en-GB" sz="1800" dirty="0" smtClean="0"/>
              <a:t>Generic data management research</a:t>
            </a:r>
          </a:p>
          <a:p>
            <a:pPr lvl="1"/>
            <a:r>
              <a:rPr lang="en-GB" sz="1800" dirty="0" smtClean="0"/>
              <a:t>Data Life Cycle Labs in Helmholtz </a:t>
            </a:r>
            <a:r>
              <a:rPr lang="en-GB" sz="1800" dirty="0" err="1" smtClean="0"/>
              <a:t>Programm</a:t>
            </a:r>
            <a:r>
              <a:rPr lang="en-GB" sz="1800" dirty="0" smtClean="0"/>
              <a:t> SBD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Innovation driver </a:t>
            </a:r>
            <a:r>
              <a:rPr lang="en-GB" sz="2000" dirty="0" smtClean="0"/>
              <a:t>for SMEs,</a:t>
            </a:r>
            <a:br>
              <a:rPr lang="en-GB" sz="2000" dirty="0" smtClean="0"/>
            </a:br>
            <a:r>
              <a:rPr lang="en-GB" sz="2000" dirty="0" smtClean="0"/>
              <a:t>big industry und start-ups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Active role </a:t>
            </a:r>
            <a:r>
              <a:rPr lang="en-GB" sz="2000" dirty="0" smtClean="0"/>
              <a:t>in national and international projects &amp; initiatives</a:t>
            </a:r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91" y="1285155"/>
            <a:ext cx="1030082" cy="608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uppieren 30"/>
          <p:cNvGrpSpPr/>
          <p:nvPr/>
        </p:nvGrpSpPr>
        <p:grpSpPr>
          <a:xfrm>
            <a:off x="6804248" y="1297000"/>
            <a:ext cx="2087089" cy="595097"/>
            <a:chOff x="6608802" y="1297000"/>
            <a:chExt cx="2282535" cy="650825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802" y="1381353"/>
              <a:ext cx="456744" cy="4821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6779" y="1297000"/>
              <a:ext cx="433883" cy="6508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895" y="1381184"/>
              <a:ext cx="484610" cy="4824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737" y="1437548"/>
              <a:ext cx="543600" cy="369728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857773" y="2132856"/>
            <a:ext cx="1106715" cy="52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Logo_final-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85" y="2826390"/>
            <a:ext cx="1400931" cy="56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16"/>
          <p:cNvGrpSpPr/>
          <p:nvPr/>
        </p:nvGrpSpPr>
        <p:grpSpPr>
          <a:xfrm>
            <a:off x="4644008" y="4149080"/>
            <a:ext cx="4248472" cy="659594"/>
            <a:chOff x="3916533" y="5526292"/>
            <a:chExt cx="4637551" cy="720000"/>
          </a:xfrm>
        </p:grpSpPr>
        <p:pic>
          <p:nvPicPr>
            <p:cNvPr id="18" name="Picture 1" descr="C:\Users\d024195\AppData\Local\Temp\Rar$DI37.064\Smart_Data_Innovation_Lab_RGB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6111" y="5687263"/>
              <a:ext cx="1439068" cy="398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2" descr="C:\Users\jvw\Documents\SCC_and_KIT_Materials\Pics for talks\da-cons_Logo_600dpi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083" y="5526292"/>
              <a:ext cx="140400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Grafik 21" descr="Bildschirmausschnitt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38" b="9138"/>
            <a:stretch/>
          </p:blipFill>
          <p:spPr>
            <a:xfrm>
              <a:off x="3916533" y="5606139"/>
              <a:ext cx="1516024" cy="479181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>
            <a:off x="784311" y="5018440"/>
            <a:ext cx="8036161" cy="1128850"/>
            <a:chOff x="784311" y="5018440"/>
            <a:chExt cx="8036161" cy="1128850"/>
          </a:xfrm>
        </p:grpSpPr>
        <p:pic>
          <p:nvPicPr>
            <p:cNvPr id="21" name="Picture 4" descr="http://www.dri.ie/sites/default/files/images/RDA_Logo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9" t="12579" r="5659" b="6624"/>
            <a:stretch/>
          </p:blipFill>
          <p:spPr bwMode="auto">
            <a:xfrm>
              <a:off x="7602212" y="5018440"/>
              <a:ext cx="975875" cy="62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11" y="5368020"/>
              <a:ext cx="1034342" cy="622377"/>
            </a:xfrm>
            <a:prstGeom prst="rect">
              <a:avLst/>
            </a:prstGeom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310" y="5368020"/>
              <a:ext cx="896690" cy="622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60657" y="5368020"/>
              <a:ext cx="805031" cy="622377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345" y="5368020"/>
              <a:ext cx="871578" cy="622377"/>
            </a:xfrm>
            <a:prstGeom prst="rect">
              <a:avLst/>
            </a:prstGeom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2580" y="5316155"/>
              <a:ext cx="516189" cy="726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71426" y="5368020"/>
              <a:ext cx="783282" cy="622377"/>
            </a:xfrm>
            <a:prstGeom prst="rect">
              <a:avLst/>
            </a:prstGeom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365" y="5316155"/>
              <a:ext cx="560205" cy="726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 descr="http://www.radar-projekt.org/download/attachments/753679/logo-radar.gif?version=1&amp;modificationDate=1392910992000&amp;api=v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226" y="5868439"/>
              <a:ext cx="1360246" cy="278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Grafik 29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328989" y="3477484"/>
            <a:ext cx="1542291" cy="5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9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GridKa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accent1"/>
                </a:solidFill>
              </a:rPr>
              <a:t>German Tier-1 Center in WLCG</a:t>
            </a:r>
          </a:p>
          <a:p>
            <a:pPr lvl="1"/>
            <a:r>
              <a:rPr lang="en-US" sz="1600" dirty="0" smtClean="0"/>
              <a:t>Supports </a:t>
            </a:r>
            <a:r>
              <a:rPr lang="en-US" sz="1600" dirty="0"/>
              <a:t>all LHC experiments + Belle II </a:t>
            </a:r>
            <a:r>
              <a:rPr lang="en-US" sz="1600" dirty="0" smtClean="0"/>
              <a:t>+</a:t>
            </a:r>
            <a:br>
              <a:rPr lang="en-US" sz="1600" dirty="0" smtClean="0"/>
            </a:br>
            <a:r>
              <a:rPr lang="en-US" sz="1600" dirty="0" smtClean="0"/>
              <a:t>several </a:t>
            </a:r>
            <a:r>
              <a:rPr lang="en-US" sz="1600" dirty="0"/>
              <a:t>small </a:t>
            </a:r>
            <a:r>
              <a:rPr lang="en-US" sz="1600" dirty="0" smtClean="0"/>
              <a:t>communities</a:t>
            </a:r>
            <a:endParaRPr lang="en-US" sz="1600" dirty="0"/>
          </a:p>
          <a:p>
            <a:r>
              <a:rPr lang="en-US" sz="1800" dirty="0" smtClean="0"/>
              <a:t>Resources</a:t>
            </a:r>
          </a:p>
          <a:p>
            <a:pPr lvl="1"/>
            <a:r>
              <a:rPr lang="en-US" sz="1600" dirty="0" smtClean="0"/>
              <a:t>Computing: ~ </a:t>
            </a:r>
            <a:r>
              <a:rPr lang="en-US" sz="1600" dirty="0" smtClean="0"/>
              <a:t>10.000 </a:t>
            </a:r>
            <a:r>
              <a:rPr lang="en-US" sz="1600" dirty="0" smtClean="0"/>
              <a:t>cores (160 kHS’06)</a:t>
            </a:r>
            <a:endParaRPr lang="en-US" sz="1600" dirty="0"/>
          </a:p>
          <a:p>
            <a:pPr lvl="1"/>
            <a:r>
              <a:rPr lang="en-US" sz="1600" dirty="0" smtClean="0"/>
              <a:t>Disk: 14 PB (</a:t>
            </a:r>
            <a:r>
              <a:rPr lang="en-US" sz="1600" dirty="0" err="1" smtClean="0"/>
              <a:t>netto</a:t>
            </a:r>
            <a:r>
              <a:rPr lang="en-US" sz="1600" dirty="0"/>
              <a:t>)</a:t>
            </a:r>
            <a:endParaRPr lang="en-US" sz="1600" dirty="0" smtClean="0"/>
          </a:p>
          <a:p>
            <a:pPr lvl="1"/>
            <a:r>
              <a:rPr lang="en-US" sz="1600" dirty="0" smtClean="0"/>
              <a:t>Tape: 18 PB (used)</a:t>
            </a:r>
            <a:endParaRPr lang="en-US" sz="1600" dirty="0"/>
          </a:p>
          <a:p>
            <a:pPr lvl="1"/>
            <a:r>
              <a:rPr lang="en-US" sz="1600" dirty="0" smtClean="0"/>
              <a:t>100 </a:t>
            </a:r>
            <a:r>
              <a:rPr lang="en-US" sz="1600" dirty="0" err="1"/>
              <a:t>Gbit</a:t>
            </a:r>
            <a:r>
              <a:rPr lang="en-US" sz="1600" dirty="0"/>
              <a:t>/s network </a:t>
            </a:r>
            <a:r>
              <a:rPr lang="en-US" sz="1600" dirty="0" smtClean="0"/>
              <a:t>connectivity to LHCOPN, LHCONE</a:t>
            </a:r>
            <a:endParaRPr lang="en-US" sz="1600" dirty="0"/>
          </a:p>
          <a:p>
            <a:r>
              <a:rPr lang="en-US" sz="1800" dirty="0"/>
              <a:t>14% of LHC data permanently stored at </a:t>
            </a:r>
            <a:r>
              <a:rPr lang="en-US" sz="1800" dirty="0" err="1" smtClean="0"/>
              <a:t>GridKa</a:t>
            </a:r>
            <a:endParaRPr lang="en-US" sz="1800" dirty="0" smtClean="0"/>
          </a:p>
          <a:p>
            <a:r>
              <a:rPr lang="en-US" sz="1800" dirty="0"/>
              <a:t>Among the largest </a:t>
            </a:r>
            <a:r>
              <a:rPr lang="en-US" sz="1800" dirty="0" smtClean="0"/>
              <a:t>and </a:t>
            </a:r>
            <a:r>
              <a:rPr lang="en-US" sz="1800" dirty="0"/>
              <a:t>best performing </a:t>
            </a:r>
            <a:r>
              <a:rPr lang="en-US" sz="1800" dirty="0" smtClean="0"/>
              <a:t>T1s</a:t>
            </a:r>
          </a:p>
          <a:p>
            <a:r>
              <a:rPr lang="en-US" sz="1800" dirty="0" smtClean="0"/>
              <a:t>Annual </a:t>
            </a:r>
            <a:r>
              <a:rPr lang="en-US" sz="1800" dirty="0"/>
              <a:t>international </a:t>
            </a:r>
            <a:r>
              <a:rPr lang="en-US" sz="1800" dirty="0" err="1"/>
              <a:t>GridKa</a:t>
            </a:r>
            <a:r>
              <a:rPr lang="en-US" sz="1800" dirty="0"/>
              <a:t> School</a:t>
            </a:r>
          </a:p>
          <a:p>
            <a:pPr lvl="1"/>
            <a:r>
              <a:rPr lang="en-US" sz="1600" dirty="0"/>
              <a:t>&gt; </a:t>
            </a:r>
            <a:r>
              <a:rPr lang="en-US" sz="1600" dirty="0" smtClean="0"/>
              <a:t>1300 </a:t>
            </a:r>
            <a:r>
              <a:rPr lang="en-US" sz="1600" dirty="0"/>
              <a:t>participants in </a:t>
            </a:r>
            <a:r>
              <a:rPr lang="en-US" sz="1600" dirty="0" smtClean="0"/>
              <a:t>12 </a:t>
            </a:r>
            <a:r>
              <a:rPr lang="en-US" sz="1600" dirty="0"/>
              <a:t>years!</a:t>
            </a:r>
          </a:p>
          <a:p>
            <a:pPr lvl="1"/>
            <a:r>
              <a:rPr lang="en-US" sz="1600" dirty="0" smtClean="0"/>
              <a:t>2014: 120 </a:t>
            </a:r>
            <a:r>
              <a:rPr lang="en-US" sz="1600" dirty="0"/>
              <a:t>participants / 19 </a:t>
            </a:r>
            <a:r>
              <a:rPr lang="en-US" sz="1600" dirty="0" smtClean="0"/>
              <a:t>countries</a:t>
            </a:r>
          </a:p>
          <a:p>
            <a:r>
              <a:rPr lang="en-US" sz="1800" dirty="0" smtClean="0"/>
              <a:t>Global </a:t>
            </a:r>
            <a:r>
              <a:rPr lang="en-US" sz="1800" dirty="0"/>
              <a:t>Grid User Support (GGUS</a:t>
            </a:r>
            <a:r>
              <a:rPr lang="en-US" sz="1800" dirty="0" smtClean="0"/>
              <a:t>) for WLCG</a:t>
            </a:r>
            <a:endParaRPr lang="en-US" sz="1800" dirty="0"/>
          </a:p>
          <a:p>
            <a:pPr lvl="1"/>
            <a:r>
              <a:rPr lang="en-US" sz="1600" i="1" dirty="0"/>
              <a:t>If there is no ticket in GGUS, 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it </a:t>
            </a:r>
            <a:r>
              <a:rPr lang="en-US" sz="1600" i="1" dirty="0"/>
              <a:t>is a not problem</a:t>
            </a:r>
            <a:r>
              <a:rPr lang="en-US" sz="1600" i="1" dirty="0" smtClean="0"/>
              <a:t>.</a:t>
            </a:r>
            <a:endParaRPr lang="de-DE" sz="16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33" y="260648"/>
            <a:ext cx="1197556" cy="707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089" y="372203"/>
            <a:ext cx="621932" cy="62193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27" y="1261076"/>
            <a:ext cx="514350" cy="5429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84" y="1167131"/>
            <a:ext cx="487210" cy="73081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01" y="1260738"/>
            <a:ext cx="546027" cy="543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7674"/>
            <a:ext cx="543600" cy="3697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 descr="http://belle2.kek.jp/images/belle2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285" y="1260738"/>
            <a:ext cx="668631" cy="5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6096" y="1924070"/>
            <a:ext cx="3805982" cy="15422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8225" y="3577049"/>
            <a:ext cx="2006134" cy="96240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4221" y="5502446"/>
            <a:ext cx="1095661" cy="70787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84" y="4633320"/>
            <a:ext cx="2559311" cy="152168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26" y="4437112"/>
            <a:ext cx="1327507" cy="49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81556" y="3228976"/>
            <a:ext cx="4783015" cy="4247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marL="1587">
              <a:lnSpc>
                <a:spcPct val="120000"/>
              </a:lnSpc>
              <a:spcBef>
                <a:spcPct val="50000"/>
              </a:spcBef>
            </a:pPr>
            <a:r>
              <a:rPr lang="de-DE" dirty="0">
                <a:solidFill>
                  <a:srgbClr val="FFFFFF"/>
                </a:solidFill>
              </a:rPr>
              <a:t>RESEARCH – TEACHING – INNOVATION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1556" y="1524003"/>
            <a:ext cx="6290844" cy="480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marL="1587">
              <a:lnSpc>
                <a:spcPct val="90000"/>
              </a:lnSpc>
              <a:spcBef>
                <a:spcPts val="800"/>
              </a:spcBef>
            </a:pPr>
            <a:r>
              <a:rPr lang="de-DE" sz="2800" b="1" dirty="0">
                <a:solidFill>
                  <a:srgbClr val="000000"/>
                </a:solidFill>
              </a:rPr>
              <a:t>Karlsruhe Institute </a:t>
            </a:r>
            <a:r>
              <a:rPr lang="de-DE" sz="2800" b="1" dirty="0" err="1">
                <a:solidFill>
                  <a:srgbClr val="000000"/>
                </a:solidFill>
              </a:rPr>
              <a:t>of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smtClean="0">
                <a:solidFill>
                  <a:srgbClr val="000000"/>
                </a:solidFill>
              </a:rPr>
              <a:t>Technology</a:t>
            </a:r>
            <a:endParaRPr lang="de-DE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KIT – Our Mission</a:t>
            </a:r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idx="4294967295"/>
          </p:nvPr>
        </p:nvSpPr>
        <p:spPr>
          <a:xfrm>
            <a:off x="0" y="1198563"/>
            <a:ext cx="8356600" cy="4894262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2600" y="3665538"/>
            <a:ext cx="30368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Wingdings" pitchFamily="2" charset="2"/>
              <a:buNone/>
            </a:pPr>
            <a:r>
              <a:rPr lang="de-DE" dirty="0" smtClean="0"/>
              <a:t>Research &amp; Development</a:t>
            </a:r>
          </a:p>
        </p:txBody>
      </p:sp>
      <p:pic>
        <p:nvPicPr>
          <p:cNvPr id="5" name="Picture 4" descr="KIT-Forschungsbil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338" y="1341438"/>
            <a:ext cx="2611437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IT-Innovationsbil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9488" y="1350963"/>
            <a:ext cx="2601912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KIT-Lehrebil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95650" y="1350963"/>
            <a:ext cx="260191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67088" y="3665538"/>
            <a:ext cx="23447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6088" lvl="1" indent="-255588">
              <a:lnSpc>
                <a:spcPct val="110000"/>
              </a:lnSpc>
              <a:spcBef>
                <a:spcPct val="30000"/>
              </a:spcBef>
              <a:buClr>
                <a:srgbClr val="009682"/>
              </a:buClr>
              <a:buSzPct val="140000"/>
              <a:buFont typeface="Wingdings" pitchFamily="2" charset="2"/>
              <a:buNone/>
            </a:pPr>
            <a:r>
              <a:rPr lang="de-DE" sz="2000">
                <a:solidFill>
                  <a:srgbClr val="000000"/>
                </a:solidFill>
                <a:latin typeface="Arial" pitchFamily="34" charset="0"/>
              </a:rPr>
              <a:t>Higher Education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503988" y="3665538"/>
            <a:ext cx="15589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6088" lvl="1" indent="-255588">
              <a:lnSpc>
                <a:spcPct val="110000"/>
              </a:lnSpc>
              <a:spcBef>
                <a:spcPct val="30000"/>
              </a:spcBef>
              <a:buClr>
                <a:srgbClr val="009682"/>
              </a:buClr>
              <a:buSzPct val="140000"/>
              <a:buFont typeface="Wingdings" pitchFamily="2" charset="2"/>
              <a:buNone/>
            </a:pPr>
            <a:r>
              <a:rPr lang="de-DE" sz="2000">
                <a:solidFill>
                  <a:srgbClr val="000000"/>
                </a:solidFill>
                <a:latin typeface="Arial" pitchFamily="34" charset="0"/>
              </a:rPr>
              <a:t>Innovation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1338" y="4622125"/>
            <a:ext cx="8120062" cy="118724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</a:rPr>
              <a:t>„… to form a novel quality of cooperation, and to overcome the separation between federal research facilities and state universities …“</a:t>
            </a:r>
            <a:endParaRPr lang="en-GB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A33F6A-4DE0-4F11-8018-7C04A14942AE}" type="slidenum">
              <a:rPr lang="en-US" noProof="0" smtClean="0"/>
              <a:pPr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8131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KIT – Facts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Figures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491292" y="6093296"/>
            <a:ext cx="965576" cy="2419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>
            <a:defPPr>
              <a:defRPr lang="de-DE"/>
            </a:defPPr>
            <a:lvl1pPr>
              <a:defRPr sz="11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* </a:t>
            </a:r>
            <a:r>
              <a:rPr lang="en-US" dirty="0"/>
              <a:t>Budget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0" name="Abgerundetes Rechteck 9"/>
          <p:cNvSpPr/>
          <p:nvPr/>
        </p:nvSpPr>
        <p:spPr>
          <a:xfrm>
            <a:off x="251520" y="2133296"/>
            <a:ext cx="2772000" cy="396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180000" rIns="0" bIns="180000" rtlCol="0" anchor="t" anchorCtr="0"/>
          <a:lstStyle/>
          <a:p>
            <a:pPr marL="1588">
              <a:spcBef>
                <a:spcPts val="600"/>
              </a:spcBef>
              <a:tabLst>
                <a:tab pos="717550" algn="r"/>
                <a:tab pos="900113" algn="l"/>
              </a:tabLst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	24 778	Students      </a:t>
            </a:r>
          </a:p>
          <a:p>
            <a:pPr marL="1588">
              <a:spcBef>
                <a:spcPts val="600"/>
              </a:spcBef>
              <a:tabLst>
                <a:tab pos="717550" algn="r"/>
                <a:tab pos="900113" algn="l"/>
              </a:tabLst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	9 </a:t>
            </a:r>
            <a:r>
              <a:rPr lang="en-US" sz="1600" b="1" dirty="0" smtClean="0">
                <a:solidFill>
                  <a:srgbClr val="FFFFFF"/>
                </a:solidFill>
              </a:rPr>
              <a:t>491</a:t>
            </a:r>
            <a:r>
              <a:rPr lang="en-US" sz="1600" b="1" dirty="0" smtClean="0">
                <a:solidFill>
                  <a:srgbClr val="FFFFFF"/>
                </a:solidFill>
              </a:rPr>
              <a:t>	</a:t>
            </a:r>
            <a:r>
              <a:rPr lang="en-US" sz="1600" b="1" dirty="0" smtClean="0">
                <a:solidFill>
                  <a:srgbClr val="FFFFFF"/>
                </a:solidFill>
              </a:rPr>
              <a:t>Employees</a:t>
            </a:r>
            <a:endParaRPr lang="en-US" sz="1600" b="1" dirty="0" smtClean="0">
              <a:solidFill>
                <a:srgbClr val="FFFFFF"/>
              </a:solidFill>
            </a:endParaRPr>
          </a:p>
          <a:p>
            <a:pPr marL="1588">
              <a:spcBef>
                <a:spcPts val="600"/>
              </a:spcBef>
              <a:tabLst>
                <a:tab pos="717550" algn="r"/>
                <a:tab pos="900113" algn="l"/>
              </a:tabLs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	</a:t>
            </a:r>
            <a:r>
              <a:rPr lang="en-US" sz="1600" dirty="0" smtClean="0">
                <a:solidFill>
                  <a:srgbClr val="FFFFFF"/>
                </a:solidFill>
              </a:rPr>
              <a:t>355</a:t>
            </a:r>
            <a:r>
              <a:rPr lang="en-US" sz="1600" dirty="0" smtClean="0">
                <a:solidFill>
                  <a:srgbClr val="FFFFFF"/>
                </a:solidFill>
              </a:rPr>
              <a:t>	Professors</a:t>
            </a:r>
          </a:p>
          <a:p>
            <a:pPr marL="1588">
              <a:spcBef>
                <a:spcPts val="600"/>
              </a:spcBef>
              <a:tabLst>
                <a:tab pos="717550" algn="r"/>
                <a:tab pos="900113" algn="l"/>
              </a:tabLs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	6 </a:t>
            </a:r>
            <a:r>
              <a:rPr lang="en-US" sz="1600" dirty="0" smtClean="0">
                <a:solidFill>
                  <a:srgbClr val="FFFFFF"/>
                </a:solidFill>
              </a:rPr>
              <a:t>035</a:t>
            </a:r>
            <a:r>
              <a:rPr lang="en-US" sz="1600" dirty="0" smtClean="0">
                <a:solidFill>
                  <a:srgbClr val="FFFFFF"/>
                </a:solidFill>
              </a:rPr>
              <a:t>	Scientists</a:t>
            </a:r>
          </a:p>
          <a:p>
            <a:pPr marL="1588">
              <a:spcBef>
                <a:spcPts val="600"/>
              </a:spcBef>
              <a:tabLst>
                <a:tab pos="717550" algn="r"/>
                <a:tab pos="900113" algn="l"/>
              </a:tabLs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	</a:t>
            </a:r>
            <a:r>
              <a:rPr lang="en-US" sz="1600" dirty="0" smtClean="0">
                <a:solidFill>
                  <a:srgbClr val="FFFFFF"/>
                </a:solidFill>
              </a:rPr>
              <a:t>~3 </a:t>
            </a:r>
            <a:r>
              <a:rPr lang="en-US" sz="1600" dirty="0" smtClean="0">
                <a:solidFill>
                  <a:srgbClr val="FFFFFF"/>
                </a:solidFill>
              </a:rPr>
              <a:t>200	PhD students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48" y="4215453"/>
            <a:ext cx="2147544" cy="141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bgerundetes Rechteck 12"/>
          <p:cNvSpPr/>
          <p:nvPr/>
        </p:nvSpPr>
        <p:spPr>
          <a:xfrm>
            <a:off x="3167844" y="2133296"/>
            <a:ext cx="2772000" cy="396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180000" rIns="0" bIns="180000" rtlCol="0" anchor="t" anchorCtr="0"/>
          <a:lstStyle/>
          <a:p>
            <a:pPr marL="1588">
              <a:spcBef>
                <a:spcPts val="600"/>
              </a:spcBef>
              <a:tabLst>
                <a:tab pos="1082675" algn="r"/>
                <a:tab pos="1168400" algn="l"/>
              </a:tabLst>
            </a:pPr>
            <a:r>
              <a:rPr lang="en-US" sz="1600" b="1" dirty="0" smtClean="0">
                <a:solidFill>
                  <a:srgbClr val="FFFFFF"/>
                </a:solidFill>
              </a:rPr>
              <a:t>	844 Mio. </a:t>
            </a:r>
            <a:r>
              <a:rPr lang="en-US" sz="1600" b="1" dirty="0" smtClean="0">
                <a:solidFill>
                  <a:srgbClr val="FFFFFF"/>
                </a:solidFill>
              </a:rPr>
              <a:t>€	Budget</a:t>
            </a:r>
            <a:r>
              <a:rPr lang="en-US" sz="1600" b="1" dirty="0" smtClean="0">
                <a:solidFill>
                  <a:srgbClr val="FFFFFF"/>
                </a:solidFill>
              </a:rPr>
              <a:t>*</a:t>
            </a:r>
            <a:endParaRPr lang="en-US" sz="1600" b="1" dirty="0" smtClean="0">
              <a:solidFill>
                <a:srgbClr val="FFFFFF"/>
              </a:solidFill>
            </a:endParaRPr>
          </a:p>
          <a:p>
            <a:pPr marL="1588">
              <a:spcBef>
                <a:spcPts val="600"/>
              </a:spcBef>
              <a:tabLst>
                <a:tab pos="1082675" algn="r"/>
                <a:tab pos="1168400" algn="l"/>
              </a:tabLst>
            </a:pPr>
            <a:r>
              <a:rPr lang="en-US" sz="1600" dirty="0" smtClean="0">
                <a:solidFill>
                  <a:srgbClr val="FFFFFF"/>
                </a:solidFill>
              </a:rPr>
              <a:t>	270 Mio. €	Federal funds</a:t>
            </a:r>
          </a:p>
          <a:p>
            <a:pPr marL="1588">
              <a:spcBef>
                <a:spcPts val="600"/>
              </a:spcBef>
              <a:tabLst>
                <a:tab pos="1082675" algn="r"/>
                <a:tab pos="1168400" algn="l"/>
              </a:tabLst>
            </a:pPr>
            <a:r>
              <a:rPr lang="en-US" sz="1600" dirty="0" smtClean="0">
                <a:solidFill>
                  <a:srgbClr val="FFFFFF"/>
                </a:solidFill>
              </a:rPr>
              <a:t>	216 Mio. €	State funds</a:t>
            </a:r>
          </a:p>
          <a:p>
            <a:pPr marL="1588">
              <a:spcBef>
                <a:spcPts val="600"/>
              </a:spcBef>
              <a:tabLst>
                <a:tab pos="1082675" algn="r"/>
                <a:tab pos="1168400" algn="l"/>
              </a:tabLst>
            </a:pPr>
            <a:r>
              <a:rPr lang="en-US" sz="1600" dirty="0" smtClean="0">
                <a:solidFill>
                  <a:srgbClr val="FFFFFF"/>
                </a:solidFill>
              </a:rPr>
              <a:t>	358 Mio. €	3</a:t>
            </a:r>
            <a:r>
              <a:rPr lang="en-US" sz="1600" baseline="30000" dirty="0" smtClean="0">
                <a:solidFill>
                  <a:srgbClr val="FFFFFF"/>
                </a:solidFill>
              </a:rPr>
              <a:t>rd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party funds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5" name="Picture 4" descr="G:\Referenten\Rüttinger\Jahresbericht 2008_2009\Bearbeitung_Hiwis\Fotos neu\Bilder mit guter Qualität\171006-25_2.jpg"/>
          <p:cNvPicPr preferRelativeResize="0"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82844" y="4215453"/>
            <a:ext cx="2142000" cy="1411781"/>
          </a:xfrm>
          <a:prstGeom prst="rect">
            <a:avLst/>
          </a:prstGeom>
          <a:noFill/>
        </p:spPr>
      </p:pic>
      <p:sp>
        <p:nvSpPr>
          <p:cNvPr id="17" name="Abgerundetes Rechteck 16"/>
          <p:cNvSpPr/>
          <p:nvPr/>
        </p:nvSpPr>
        <p:spPr>
          <a:xfrm>
            <a:off x="6084168" y="2133296"/>
            <a:ext cx="2772000" cy="396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180000" rIns="0" bIns="180000" rtlCol="0" anchor="t" anchorCtr="0"/>
          <a:lstStyle/>
          <a:p>
            <a:pPr marL="1588">
              <a:spcBef>
                <a:spcPts val="600"/>
              </a:spcBef>
              <a:tabLst>
                <a:tab pos="324000" algn="r"/>
                <a:tab pos="396000" algn="l"/>
              </a:tabLst>
            </a:pPr>
            <a:r>
              <a:rPr lang="en-US" sz="1600" b="1" dirty="0" smtClean="0">
                <a:solidFill>
                  <a:srgbClr val="FFFFFF"/>
                </a:solidFill>
              </a:rPr>
              <a:t>	129	Invention disclosures</a:t>
            </a:r>
          </a:p>
          <a:p>
            <a:pPr marL="1588">
              <a:spcBef>
                <a:spcPts val="600"/>
              </a:spcBef>
              <a:tabLst>
                <a:tab pos="324000" algn="r"/>
                <a:tab pos="396000" algn="l"/>
              </a:tabLst>
            </a:pPr>
            <a:r>
              <a:rPr lang="en-US" sz="1600" dirty="0" smtClean="0">
                <a:solidFill>
                  <a:srgbClr val="FFFFFF"/>
                </a:solidFill>
              </a:rPr>
              <a:t>	52	Patent applications</a:t>
            </a:r>
          </a:p>
          <a:p>
            <a:pPr marL="1588">
              <a:spcBef>
                <a:spcPts val="600"/>
              </a:spcBef>
              <a:tabLst>
                <a:tab pos="324000" algn="r"/>
                <a:tab pos="396000" algn="l"/>
              </a:tabLst>
            </a:pPr>
            <a:r>
              <a:rPr lang="en-US" sz="1600" dirty="0" smtClean="0">
                <a:solidFill>
                  <a:srgbClr val="FFFFFF"/>
                </a:solidFill>
              </a:rPr>
              <a:t>	25	Spin-offs</a:t>
            </a:r>
          </a:p>
          <a:p>
            <a:pPr marL="1588">
              <a:spcBef>
                <a:spcPts val="600"/>
              </a:spcBef>
              <a:tabLst>
                <a:tab pos="324000" algn="r"/>
                <a:tab pos="396000" algn="l"/>
              </a:tabLst>
            </a:pPr>
            <a:r>
              <a:rPr lang="en-US" sz="1600" dirty="0" smtClean="0">
                <a:solidFill>
                  <a:srgbClr val="FFFFFF"/>
                </a:solidFill>
              </a:rPr>
              <a:t>	2.2	Mio. € Income from KIT</a:t>
            </a:r>
          </a:p>
          <a:p>
            <a:pPr marL="1588" algn="r">
              <a:spcBef>
                <a:spcPts val="0"/>
              </a:spcBef>
              <a:tabLst>
                <a:tab pos="324000" algn="r"/>
                <a:tab pos="396000" algn="l"/>
              </a:tabLst>
            </a:pPr>
            <a:r>
              <a:rPr lang="en-US" sz="1600" dirty="0" smtClean="0">
                <a:solidFill>
                  <a:srgbClr val="FFFFFF"/>
                </a:solidFill>
              </a:rPr>
              <a:t>licenses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9" name="Picture 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68" y="4215453"/>
            <a:ext cx="2160000" cy="141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bgerundetes Rechteck 19"/>
          <p:cNvSpPr/>
          <p:nvPr/>
        </p:nvSpPr>
        <p:spPr>
          <a:xfrm>
            <a:off x="251520" y="1196752"/>
            <a:ext cx="8604648" cy="792000"/>
          </a:xfrm>
          <a:prstGeom prst="roundRect">
            <a:avLst>
              <a:gd name="adj" fmla="val 3145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4788" lvl="6">
              <a:spcBef>
                <a:spcPct val="50000"/>
              </a:spcBef>
              <a:defRPr/>
            </a:pPr>
            <a:endParaRPr lang="de-DE" b="1" dirty="0" smtClean="0">
              <a:solidFill>
                <a:srgbClr val="FFFFFF"/>
              </a:solidFill>
            </a:endParaRPr>
          </a:p>
          <a:p>
            <a:pPr marL="2744788" lvl="6">
              <a:spcBef>
                <a:spcPct val="50000"/>
              </a:spcBef>
              <a:defRPr/>
            </a:pPr>
            <a:r>
              <a:rPr lang="de-DE" b="1" dirty="0" smtClean="0">
                <a:solidFill>
                  <a:srgbClr val="FFFFFF"/>
                </a:solidFill>
              </a:rPr>
              <a:t>157 Institutes, 7 </a:t>
            </a:r>
            <a:r>
              <a:rPr lang="de-DE" b="1" dirty="0" err="1" smtClean="0">
                <a:solidFill>
                  <a:srgbClr val="FFFFFF"/>
                </a:solidFill>
              </a:rPr>
              <a:t>Centres</a:t>
            </a:r>
            <a:endParaRPr lang="de-DE" b="1" dirty="0">
              <a:solidFill>
                <a:srgbClr val="FFFFFF"/>
              </a:solidFill>
            </a:endParaRPr>
          </a:p>
          <a:p>
            <a:pPr marL="2744788" lvl="6">
              <a:spcBef>
                <a:spcPct val="50000"/>
              </a:spcBef>
              <a:defRPr/>
            </a:pPr>
            <a:r>
              <a:rPr lang="de-DE" b="1" dirty="0">
                <a:solidFill>
                  <a:srgbClr val="FFFFFF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81948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258248" cy="195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02025"/>
            <a:ext cx="1679658" cy="218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251520" y="314096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Karl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Benz: inventor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modern automobile</a:t>
            </a:r>
          </a:p>
        </p:txBody>
      </p:sp>
      <p:sp>
        <p:nvSpPr>
          <p:cNvPr id="16" name="Rechteck 15"/>
          <p:cNvSpPr/>
          <p:nvPr/>
        </p:nvSpPr>
        <p:spPr>
          <a:xfrm>
            <a:off x="2915816" y="4131748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Ferdinand Braun:  inventor of cathode </a:t>
            </a:r>
            <a:r>
              <a:rPr lang="en-US" dirty="0">
                <a:latin typeface="Arial" pitchFamily="34" charset="0"/>
                <a:cs typeface="Arial" pitchFamily="34" charset="0"/>
              </a:rPr>
              <a:t>ray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tube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elevision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65" y="2204864"/>
            <a:ext cx="3007407" cy="13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5364088" y="1558533"/>
            <a:ext cx="3494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Heinrich Hertz: confirmation of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electromagnetic waves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r="61038"/>
          <a:stretch/>
        </p:blipFill>
        <p:spPr bwMode="auto">
          <a:xfrm>
            <a:off x="5469953" y="2207376"/>
            <a:ext cx="1384943" cy="137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2051720" y="5518973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Karl Steinbuch: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coined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term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 err="1" smtClean="0">
                <a:latin typeface="Arial" pitchFamily="34" charset="0"/>
                <a:cs typeface="Arial" pitchFamily="34" charset="0"/>
              </a:rPr>
              <a:t>Informatics</a:t>
            </a:r>
            <a:r>
              <a:rPr lang="de-DE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in 1957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217220" y="4471952"/>
            <a:ext cx="19267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Fritz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Haber: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fixation of </a:t>
            </a:r>
            <a:r>
              <a:rPr lang="en-US" dirty="0">
                <a:latin typeface="Arial" pitchFamily="34" charset="0"/>
                <a:cs typeface="Arial" pitchFamily="34" charset="0"/>
              </a:rPr>
              <a:t>atmospheric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synthetic ammonia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04" y="4475212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etit.kit.edu/img/content/ksteinbuc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5" y="3887130"/>
            <a:ext cx="1670215" cy="22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A33F6A-4DE0-4F11-8018-7C04A14942AE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21" name="Titel 25"/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561975"/>
          </a:xfrm>
        </p:spPr>
        <p:txBody>
          <a:bodyPr/>
          <a:lstStyle/>
          <a:p>
            <a:r>
              <a:rPr lang="en-US" dirty="0" smtClean="0"/>
              <a:t>Engineering Tradition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4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Broad</a:t>
            </a:r>
            <a:r>
              <a:rPr lang="de-DE" dirty="0">
                <a:solidFill>
                  <a:schemeClr val="tx1"/>
                </a:solidFill>
              </a:rPr>
              <a:t> Range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Educational </a:t>
            </a:r>
            <a:r>
              <a:rPr lang="de-DE" dirty="0" err="1" smtClean="0">
                <a:solidFill>
                  <a:schemeClr val="tx1"/>
                </a:solidFill>
              </a:rPr>
              <a:t>Offers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sz="2000" dirty="0" smtClean="0"/>
              <a:t>ver 80 </a:t>
            </a:r>
            <a:r>
              <a:rPr lang="en-US" sz="2000" dirty="0"/>
              <a:t>modern degree programs in 11 departments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Civil </a:t>
            </a:r>
            <a:r>
              <a:rPr lang="en-US" sz="1800" dirty="0"/>
              <a:t>Engineering, Geo- and Environmental Sciences</a:t>
            </a:r>
          </a:p>
          <a:p>
            <a:pPr lvl="1"/>
            <a:r>
              <a:rPr lang="en-US" sz="1800" dirty="0"/>
              <a:t>Mechanical Engineering </a:t>
            </a:r>
          </a:p>
          <a:p>
            <a:pPr lvl="1"/>
            <a:r>
              <a:rPr lang="en-US" sz="1800" dirty="0"/>
              <a:t>Informatics</a:t>
            </a:r>
          </a:p>
          <a:p>
            <a:pPr lvl="1"/>
            <a:r>
              <a:rPr lang="en-US" sz="1800" dirty="0"/>
              <a:t>Electrical Engineering and Information Technology</a:t>
            </a:r>
          </a:p>
          <a:p>
            <a:pPr lvl="1"/>
            <a:r>
              <a:rPr lang="en-US" sz="1800" dirty="0"/>
              <a:t>Chemical and Process Engineering </a:t>
            </a:r>
          </a:p>
          <a:p>
            <a:pPr lvl="1"/>
            <a:r>
              <a:rPr lang="en-US" sz="1800" dirty="0"/>
              <a:t>Economics and Business Engineering </a:t>
            </a:r>
          </a:p>
          <a:p>
            <a:pPr lvl="1"/>
            <a:r>
              <a:rPr lang="en-US" sz="1800" dirty="0"/>
              <a:t>Chemistry and Biosciences</a:t>
            </a:r>
          </a:p>
          <a:p>
            <a:pPr lvl="1"/>
            <a:r>
              <a:rPr lang="en-US" sz="1800" dirty="0"/>
              <a:t>Mathematics</a:t>
            </a:r>
          </a:p>
          <a:p>
            <a:pPr lvl="1"/>
            <a:r>
              <a:rPr lang="en-US" sz="1800" dirty="0"/>
              <a:t>Physics</a:t>
            </a:r>
          </a:p>
          <a:p>
            <a:pPr lvl="1"/>
            <a:r>
              <a:rPr lang="en-US" sz="1800" dirty="0"/>
              <a:t>Architecture</a:t>
            </a:r>
          </a:p>
          <a:p>
            <a:pPr lvl="1"/>
            <a:r>
              <a:rPr lang="en-US" sz="1800" dirty="0"/>
              <a:t>Humanities and Social Sciences</a:t>
            </a:r>
            <a:endParaRPr lang="de-DE" sz="1800" dirty="0"/>
          </a:p>
          <a:p>
            <a:pPr>
              <a:spcBef>
                <a:spcPts val="1800"/>
              </a:spcBef>
            </a:pPr>
            <a:r>
              <a:rPr lang="en-US" dirty="0"/>
              <a:t>E</a:t>
            </a:r>
            <a:r>
              <a:rPr lang="en-US" sz="2000" dirty="0" smtClean="0"/>
              <a:t>nvisaged </a:t>
            </a:r>
            <a:r>
              <a:rPr lang="en-US" sz="2000" dirty="0"/>
              <a:t>student-scientist-ratio  </a:t>
            </a:r>
            <a:r>
              <a:rPr lang="en-US" sz="2000" dirty="0" smtClean="0"/>
              <a:t>5:1</a:t>
            </a:r>
            <a:endParaRPr lang="en-US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72" y="4119604"/>
            <a:ext cx="3211592" cy="214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93" y="2247396"/>
            <a:ext cx="2386371" cy="178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50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www.img.kit.edu/img/content/co2_quellen_kaukasu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6885" y="1204846"/>
            <a:ext cx="2375227" cy="157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78602" y="4624151"/>
            <a:ext cx="2249181" cy="6084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Elementary Particle and </a:t>
            </a:r>
          </a:p>
          <a:p>
            <a:pPr algn="ctr">
              <a:defRPr/>
            </a:pPr>
            <a:r>
              <a:rPr lang="en-US" sz="1400" b="1" dirty="0" err="1" smtClean="0">
                <a:solidFill>
                  <a:srgbClr val="FFFFFF"/>
                </a:solidFill>
                <a:cs typeface="Arial" pitchFamily="34" charset="0"/>
              </a:rPr>
              <a:t>Astroparticle</a:t>
            </a: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 Physics </a:t>
            </a: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378602" y="322776"/>
            <a:ext cx="2249181" cy="6084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de-DE" sz="1400" b="1" dirty="0" err="1" smtClean="0">
                <a:solidFill>
                  <a:srgbClr val="FFFFFF"/>
                </a:solidFill>
                <a:cs typeface="Arial" pitchFamily="34" charset="0"/>
              </a:rPr>
              <a:t>Energy</a:t>
            </a:r>
            <a:endParaRPr lang="de-DE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78602" y="2903601"/>
            <a:ext cx="2249181" cy="6084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Materials ∙ Structures ∙ </a:t>
            </a:r>
            <a:endParaRPr lang="en-US" sz="1400" b="1" dirty="0" smtClean="0">
              <a:solidFill>
                <a:srgbClr val="FFFFFF"/>
              </a:solidFill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Functions </a:t>
            </a: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78602" y="1183051"/>
            <a:ext cx="2249181" cy="6084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Climate and </a:t>
            </a:r>
            <a:endParaRPr lang="en-US" sz="1400" b="1" dirty="0" smtClean="0">
              <a:solidFill>
                <a:srgbClr val="FFFFFF"/>
              </a:solidFill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Environment</a:t>
            </a: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78602" y="2043326"/>
            <a:ext cx="2249181" cy="6084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Mobility Systems</a:t>
            </a: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378602" y="3763876"/>
            <a:ext cx="2249181" cy="6084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Humans and</a:t>
            </a:r>
            <a:br>
              <a:rPr lang="en-US" sz="1400" b="1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Technology</a:t>
            </a: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78602" y="5484425"/>
            <a:ext cx="2249181" cy="6084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Information ∙ Systems ∙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Technologies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991136" y="322776"/>
            <a:ext cx="1503077" cy="62670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08000" tIns="36000" rIns="108000" bIns="36000" rtlCol="0">
            <a:spAutoFit/>
          </a:bodyPr>
          <a:lstStyle/>
          <a:p>
            <a:pPr>
              <a:tabLst>
                <a:tab pos="540000" algn="r"/>
                <a:tab pos="6120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	7	Topics</a:t>
            </a:r>
            <a:endParaRPr lang="de-DE" dirty="0">
              <a:solidFill>
                <a:srgbClr val="000000"/>
              </a:solidFill>
            </a:endParaRPr>
          </a:p>
          <a:p>
            <a:pPr>
              <a:tabLst>
                <a:tab pos="540000" algn="r"/>
                <a:tab pos="6120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	1250	</a:t>
            </a:r>
            <a:r>
              <a:rPr lang="de-DE" dirty="0" err="1" smtClean="0">
                <a:solidFill>
                  <a:srgbClr val="000000"/>
                </a:solidFill>
              </a:rPr>
              <a:t>Empl</a:t>
            </a:r>
            <a:r>
              <a:rPr lang="de-DE" dirty="0" smtClean="0">
                <a:solidFill>
                  <a:srgbClr val="000000"/>
                </a:solidFill>
              </a:rPr>
              <a:t>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991136" y="2894451"/>
            <a:ext cx="1503077" cy="62670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08000" tIns="36000" rIns="108000" bIns="36000" rtlCol="0">
            <a:spAutoFit/>
          </a:bodyPr>
          <a:lstStyle/>
          <a:p>
            <a:pPr>
              <a:tabLst>
                <a:tab pos="540000" algn="r"/>
                <a:tab pos="6120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	14	Topics</a:t>
            </a:r>
          </a:p>
          <a:p>
            <a:pPr>
              <a:tabLst>
                <a:tab pos="540000" algn="r"/>
                <a:tab pos="6120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	1100	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Empl</a:t>
            </a:r>
            <a:r>
              <a:rPr lang="de-DE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991136" y="2037226"/>
            <a:ext cx="1503077" cy="62670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08000" tIns="36000" rIns="108000" bIns="36000" rtlCol="0">
            <a:spAutoFit/>
          </a:bodyPr>
          <a:lstStyle/>
          <a:p>
            <a:pPr>
              <a:tabLst>
                <a:tab pos="540000" algn="r"/>
                <a:tab pos="6120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	7	Topics</a:t>
            </a:r>
          </a:p>
          <a:p>
            <a:pPr>
              <a:tabLst>
                <a:tab pos="540000" algn="r"/>
                <a:tab pos="6120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	900	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Empl</a:t>
            </a:r>
            <a:r>
              <a:rPr lang="de-DE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991136" y="1180001"/>
            <a:ext cx="1503077" cy="62670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08000" tIns="36000" rIns="108000" bIns="36000" rtlCol="0">
            <a:spAutoFit/>
          </a:bodyPr>
          <a:lstStyle/>
          <a:p>
            <a:pPr>
              <a:tabLst>
                <a:tab pos="540000" algn="r"/>
                <a:tab pos="6120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	7	Topics</a:t>
            </a:r>
          </a:p>
          <a:p>
            <a:pPr>
              <a:tabLst>
                <a:tab pos="540000" algn="r"/>
                <a:tab pos="6120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	500	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Empl</a:t>
            </a:r>
            <a:r>
              <a:rPr lang="de-DE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991136" y="4608901"/>
            <a:ext cx="1503077" cy="62670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08000" tIns="36000" rIns="108000" bIns="36000" rtlCol="0">
            <a:spAutoFit/>
          </a:bodyPr>
          <a:lstStyle/>
          <a:p>
            <a:pPr>
              <a:tabLst>
                <a:tab pos="540000" algn="r"/>
                <a:tab pos="6120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	9</a:t>
            </a:r>
            <a:r>
              <a:rPr lang="de-DE" dirty="0">
                <a:solidFill>
                  <a:srgbClr val="000000"/>
                </a:solidFill>
              </a:rPr>
              <a:t>	</a:t>
            </a:r>
            <a:r>
              <a:rPr lang="de-DE" dirty="0" smtClean="0">
                <a:solidFill>
                  <a:srgbClr val="000000"/>
                </a:solidFill>
              </a:rPr>
              <a:t>Topics</a:t>
            </a:r>
          </a:p>
          <a:p>
            <a:pPr>
              <a:tabLst>
                <a:tab pos="540000" algn="r"/>
                <a:tab pos="6120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	400	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Empl</a:t>
            </a:r>
            <a:r>
              <a:rPr lang="de-DE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991136" y="3751676"/>
            <a:ext cx="1503077" cy="62670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08000" tIns="36000" rIns="108000" bIns="36000" rtlCol="0">
            <a:spAutoFit/>
          </a:bodyPr>
          <a:lstStyle/>
          <a:p>
            <a:pPr>
              <a:tabLst>
                <a:tab pos="540000" algn="r"/>
                <a:tab pos="6120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	</a:t>
            </a:r>
            <a:r>
              <a:rPr lang="de-DE" dirty="0">
                <a:solidFill>
                  <a:srgbClr val="000000"/>
                </a:solidFill>
              </a:rPr>
              <a:t>6</a:t>
            </a:r>
            <a:r>
              <a:rPr lang="de-DE" dirty="0" smtClean="0">
                <a:solidFill>
                  <a:srgbClr val="000000"/>
                </a:solidFill>
              </a:rPr>
              <a:t>	Topics</a:t>
            </a:r>
          </a:p>
          <a:p>
            <a:pPr>
              <a:tabLst>
                <a:tab pos="540000" algn="r"/>
                <a:tab pos="6120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	400	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Empl</a:t>
            </a:r>
            <a:r>
              <a:rPr lang="de-DE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991136" y="5466124"/>
            <a:ext cx="1503077" cy="62670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08000" tIns="36000" rIns="108000" bIns="36000" rtlCol="0">
            <a:spAutoFit/>
          </a:bodyPr>
          <a:lstStyle/>
          <a:p>
            <a:pPr>
              <a:tabLst>
                <a:tab pos="540000" algn="r"/>
                <a:tab pos="6120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	10</a:t>
            </a:r>
            <a:r>
              <a:rPr lang="de-DE" dirty="0">
                <a:solidFill>
                  <a:srgbClr val="000000"/>
                </a:solidFill>
              </a:rPr>
              <a:t>	</a:t>
            </a:r>
            <a:r>
              <a:rPr lang="de-DE" dirty="0" smtClean="0">
                <a:solidFill>
                  <a:srgbClr val="000000"/>
                </a:solidFill>
              </a:rPr>
              <a:t>Topics</a:t>
            </a:r>
          </a:p>
          <a:p>
            <a:pPr>
              <a:tabLst>
                <a:tab pos="540000" algn="r"/>
                <a:tab pos="6120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	450	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Empl</a:t>
            </a:r>
            <a:r>
              <a:rPr lang="de-DE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3576439"/>
            <a:ext cx="2369960" cy="158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12542"/>
            <a:ext cx="2370428" cy="1580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79" y="332656"/>
            <a:ext cx="2362913" cy="1572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3"/>
          <a:stretch/>
        </p:blipFill>
        <p:spPr bwMode="auto">
          <a:xfrm>
            <a:off x="7308304" y="2708920"/>
            <a:ext cx="1453808" cy="158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78" y="2001464"/>
            <a:ext cx="2362913" cy="1622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1293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70405" y="1207135"/>
            <a:ext cx="1319213" cy="766763"/>
          </a:xfrm>
          <a:prstGeom prst="ellipse">
            <a:avLst/>
          </a:prstGeom>
          <a:solidFill>
            <a:srgbClr val="FFFFFF">
              <a:alpha val="70195"/>
            </a:srgbClr>
          </a:solidFill>
          <a:ln w="38100" algn="ctr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1588" algn="ctr" fontAlgn="auto">
              <a:lnSpc>
                <a:spcPct val="120000"/>
              </a:lnSpc>
              <a:spcAft>
                <a:spcPts val="0"/>
              </a:spcAft>
              <a:defRPr/>
            </a:pPr>
            <a:endParaRPr lang="de-DE" sz="1300" kern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Oval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9305" y="3963035"/>
            <a:ext cx="1581150" cy="920750"/>
          </a:xfrm>
          <a:prstGeom prst="ellipse">
            <a:avLst/>
          </a:prstGeom>
          <a:solidFill>
            <a:srgbClr val="FFFFFF">
              <a:alpha val="70195"/>
            </a:srgbClr>
          </a:solidFill>
          <a:ln w="38100" algn="ctr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1588" algn="ctr" fontAlgn="auto">
              <a:lnSpc>
                <a:spcPct val="120000"/>
              </a:lnSpc>
              <a:spcAft>
                <a:spcPts val="0"/>
              </a:spcAft>
              <a:defRPr/>
            </a:pPr>
            <a:endParaRPr lang="de-DE" sz="1300" kern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Picture 2" descr="C:\Users\vw374\Desktop\KIT-StandorteKA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" y="364173"/>
            <a:ext cx="500538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feil nach rechts 13"/>
          <p:cNvSpPr/>
          <p:nvPr/>
        </p:nvSpPr>
        <p:spPr>
          <a:xfrm rot="1548655">
            <a:off x="4976548" y="5185254"/>
            <a:ext cx="1377201" cy="261214"/>
          </a:xfrm>
          <a:prstGeom prst="rightArrow">
            <a:avLst/>
          </a:prstGeom>
          <a:solidFill>
            <a:srgbClr val="007665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" name="Picture 2" descr="http://www.imk-ifu.kit.edu/img/education/IMK-IFU_Ausschnitt_Luftbild_20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1"/>
          <a:stretch/>
        </p:blipFill>
        <p:spPr bwMode="auto">
          <a:xfrm>
            <a:off x="6371214" y="4581128"/>
            <a:ext cx="2498375" cy="166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6371214" y="5890269"/>
            <a:ext cx="2701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KIT Campus Alpine</a:t>
            </a:r>
            <a:endParaRPr lang="de-DE" sz="1600" b="1" dirty="0">
              <a:solidFill>
                <a:schemeClr val="bg1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03733"/>
            <a:ext cx="2497389" cy="1687977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372200" y="4013144"/>
            <a:ext cx="3119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Helmholtz Institute Ulm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9" name="Pfeil nach rechts 18"/>
          <p:cNvSpPr/>
          <p:nvPr/>
        </p:nvSpPr>
        <p:spPr>
          <a:xfrm rot="20546210">
            <a:off x="4995692" y="4075823"/>
            <a:ext cx="1377201" cy="261214"/>
          </a:xfrm>
          <a:prstGeom prst="rightArrow">
            <a:avLst/>
          </a:prstGeom>
          <a:solidFill>
            <a:srgbClr val="007665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556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5288" y="1511622"/>
            <a:ext cx="838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800" b="1" dirty="0" smtClean="0"/>
              <a:t>Introduction to the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Steinbuch</a:t>
            </a:r>
            <a:r>
              <a:rPr lang="en-US" sz="2800" b="1" dirty="0" smtClean="0"/>
              <a:t> </a:t>
            </a:r>
            <a:r>
              <a:rPr lang="en-US" sz="2800" b="1" dirty="0" smtClean="0"/>
              <a:t>Centre for Computing (SCC)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Z02@YFUTAJSFUVWYY577" val="34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CGfFyFf0mAqagSSp_HY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R6FjFn2k.oq2QGfotrIA"/>
</p:tagLst>
</file>

<file path=ppt/theme/theme1.xml><?xml version="1.0" encoding="utf-8"?>
<a:theme xmlns:a="http://schemas.openxmlformats.org/drawingml/2006/main" name="KIT_master_ppt200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IT_master_ppt200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KIT_master_ppt2003_de</Template>
  <TotalTime>0</TotalTime>
  <Words>768</Words>
  <Application>Microsoft Office PowerPoint</Application>
  <PresentationFormat>Bildschirmpräsentation (4:3)</PresentationFormat>
  <Paragraphs>209</Paragraphs>
  <Slides>16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Verdana</vt:lpstr>
      <vt:lpstr>Wingdings</vt:lpstr>
      <vt:lpstr>KIT_master_ppt2003_de</vt:lpstr>
      <vt:lpstr>1_KIT_master_ppt2003_de</vt:lpstr>
      <vt:lpstr>PowerPoint-Präsentation</vt:lpstr>
      <vt:lpstr>PowerPoint-Präsentation</vt:lpstr>
      <vt:lpstr>KIT – Our Mission</vt:lpstr>
      <vt:lpstr>KIT – Facts and Figures</vt:lpstr>
      <vt:lpstr>Engineering Tradition</vt:lpstr>
      <vt:lpstr>Broad Range of Educational Offers</vt:lpstr>
      <vt:lpstr>PowerPoint-Präsentation</vt:lpstr>
      <vt:lpstr>PowerPoint-Präsentation</vt:lpstr>
      <vt:lpstr>PowerPoint-Präsentation</vt:lpstr>
      <vt:lpstr>Facts and Figures</vt:lpstr>
      <vt:lpstr>Steinbuch Centre for Computing</vt:lpstr>
      <vt:lpstr>SCC IT-Services</vt:lpstr>
      <vt:lpstr>Cybersecurity and integration/federation:</vt:lpstr>
      <vt:lpstr>Enabling Computational Science &amp; Engineering (CSE)</vt:lpstr>
      <vt:lpstr>Enabling Data-Intensive Science  (DIS)</vt:lpstr>
      <vt:lpstr>GridKa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achim.streit@kit.edu</dc:creator>
  <cp:lastModifiedBy>Streit</cp:lastModifiedBy>
  <cp:revision>630</cp:revision>
  <dcterms:created xsi:type="dcterms:W3CDTF">2009-12-15T20:53:14Z</dcterms:created>
  <dcterms:modified xsi:type="dcterms:W3CDTF">2015-09-03T14:48:46Z</dcterms:modified>
</cp:coreProperties>
</file>