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121.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92" r:id="rId3"/>
  </p:sldMasterIdLst>
  <p:notesMasterIdLst>
    <p:notesMasterId r:id="rId42"/>
  </p:notesMasterIdLst>
  <p:sldIdLst>
    <p:sldId id="376" r:id="rId4"/>
    <p:sldId id="382" r:id="rId5"/>
    <p:sldId id="379" r:id="rId6"/>
    <p:sldId id="381" r:id="rId7"/>
    <p:sldId id="380" r:id="rId8"/>
    <p:sldId id="332" r:id="rId9"/>
    <p:sldId id="257" r:id="rId10"/>
    <p:sldId id="344" r:id="rId11"/>
    <p:sldId id="345" r:id="rId12"/>
    <p:sldId id="346" r:id="rId13"/>
    <p:sldId id="347" r:id="rId14"/>
    <p:sldId id="348" r:id="rId15"/>
    <p:sldId id="444" r:id="rId16"/>
    <p:sldId id="445" r:id="rId17"/>
    <p:sldId id="351" r:id="rId18"/>
    <p:sldId id="352" r:id="rId19"/>
    <p:sldId id="353" r:id="rId20"/>
    <p:sldId id="356" r:id="rId21"/>
    <p:sldId id="357" r:id="rId22"/>
    <p:sldId id="358" r:id="rId23"/>
    <p:sldId id="359" r:id="rId24"/>
    <p:sldId id="360" r:id="rId25"/>
    <p:sldId id="361" r:id="rId26"/>
    <p:sldId id="471" r:id="rId27"/>
    <p:sldId id="339" r:id="rId28"/>
    <p:sldId id="333" r:id="rId29"/>
    <p:sldId id="373" r:id="rId30"/>
    <p:sldId id="456" r:id="rId31"/>
    <p:sldId id="458" r:id="rId32"/>
    <p:sldId id="457" r:id="rId33"/>
    <p:sldId id="459" r:id="rId34"/>
    <p:sldId id="404" r:id="rId35"/>
    <p:sldId id="435" r:id="rId36"/>
    <p:sldId id="436" r:id="rId37"/>
    <p:sldId id="449" r:id="rId38"/>
    <p:sldId id="461" r:id="rId39"/>
    <p:sldId id="469" r:id="rId40"/>
    <p:sldId id="470"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226"/>
    <a:srgbClr val="FAC42D"/>
    <a:srgbClr val="AA211F"/>
    <a:srgbClr val="002B9D"/>
    <a:srgbClr val="F7B149"/>
    <a:srgbClr val="00009D"/>
    <a:srgbClr val="F95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4" autoAdjust="0"/>
    <p:restoredTop sz="94660"/>
  </p:normalViewPr>
  <p:slideViewPr>
    <p:cSldViewPr>
      <p:cViewPr varScale="1">
        <p:scale>
          <a:sx n="72" d="100"/>
          <a:sy n="72" d="100"/>
        </p:scale>
        <p:origin x="116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119688-462A-4C34-96D3-D65EBBCD50BA}" type="datetimeFigureOut">
              <a:rPr lang="en-US" smtClean="0"/>
              <a:t>9/10/2015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E6F4D4-410D-4B90-A1EE-3818B64E1C7D}" type="slidenum">
              <a:rPr lang="en-US" smtClean="0"/>
              <a:t>‹#›</a:t>
            </a:fld>
            <a:endParaRPr lang="en-US"/>
          </a:p>
        </p:txBody>
      </p:sp>
    </p:spTree>
    <p:extLst>
      <p:ext uri="{BB962C8B-B14F-4D97-AF65-F5344CB8AC3E}">
        <p14:creationId xmlns:p14="http://schemas.microsoft.com/office/powerpoint/2010/main" val="55403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p>
        </p:txBody>
      </p:sp>
      <p:sp>
        <p:nvSpPr>
          <p:cNvPr id="4" name="Slide Number Placeholder 3"/>
          <p:cNvSpPr>
            <a:spLocks noGrp="1"/>
          </p:cNvSpPr>
          <p:nvPr>
            <p:ph type="sldNum" sz="quarter" idx="10"/>
          </p:nvPr>
        </p:nvSpPr>
        <p:spPr/>
        <p:txBody>
          <a:bodyPr/>
          <a:lstStyle/>
          <a:p>
            <a:fld id="{1D17F8AD-33BB-4EDC-B921-541CE899FC3B}" type="slidenum">
              <a:rPr lang="en-US" smtClean="0"/>
              <a:pPr/>
              <a:t>8</a:t>
            </a:fld>
            <a:endParaRPr lang="en-US"/>
          </a:p>
        </p:txBody>
      </p:sp>
    </p:spTree>
    <p:extLst>
      <p:ext uri="{BB962C8B-B14F-4D97-AF65-F5344CB8AC3E}">
        <p14:creationId xmlns:p14="http://schemas.microsoft.com/office/powerpoint/2010/main" val="349083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23</a:t>
            </a:fld>
            <a:endParaRPr lang="en-US"/>
          </a:p>
        </p:txBody>
      </p:sp>
    </p:spTree>
    <p:extLst>
      <p:ext uri="{BB962C8B-B14F-4D97-AF65-F5344CB8AC3E}">
        <p14:creationId xmlns:p14="http://schemas.microsoft.com/office/powerpoint/2010/main" val="284332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1D3FE5D2-08BB-4C2E-9877-008CD6CD1981}" type="slidenum">
              <a:rPr lang="it-IT" smtClean="0"/>
              <a:pPr/>
              <a:t>26</a:t>
            </a:fld>
            <a:endParaRPr lang="it-IT"/>
          </a:p>
        </p:txBody>
      </p:sp>
    </p:spTree>
    <p:extLst>
      <p:ext uri="{BB962C8B-B14F-4D97-AF65-F5344CB8AC3E}">
        <p14:creationId xmlns:p14="http://schemas.microsoft.com/office/powerpoint/2010/main" val="371960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txBox="1">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hangingPunct="1"/>
            <a:r>
              <a:rPr lang="en-GB" altLang="en-US" smtClean="0">
                <a:latin typeface="Calibri" panose="020F0502020204030204" pitchFamily="34" charset="0"/>
              </a:rPr>
              <a:t>The background to this is about making the most of the data that has been created through publicly funded research. The guidelines speak of:</a:t>
            </a:r>
          </a:p>
          <a:p>
            <a:pPr eaLnBrk="1" hangingPunct="1">
              <a:buFontTx/>
              <a:buChar char="•"/>
            </a:pPr>
            <a:r>
              <a:rPr lang="en-GB" altLang="en-US" smtClean="0">
                <a:latin typeface="Calibri" panose="020F0502020204030204" pitchFamily="34" charset="0"/>
              </a:rPr>
              <a:t>Improved quality of results</a:t>
            </a:r>
          </a:p>
          <a:p>
            <a:pPr eaLnBrk="1" hangingPunct="1">
              <a:buFontTx/>
              <a:buChar char="•"/>
            </a:pPr>
            <a:r>
              <a:rPr lang="en-GB" altLang="en-US" smtClean="0">
                <a:latin typeface="Calibri" panose="020F0502020204030204" pitchFamily="34" charset="0"/>
              </a:rPr>
              <a:t>Greater efficiency</a:t>
            </a:r>
          </a:p>
          <a:p>
            <a:pPr eaLnBrk="1" hangingPunct="1">
              <a:buFontTx/>
              <a:buChar char="•"/>
            </a:pPr>
            <a:r>
              <a:rPr lang="en-GB" altLang="en-US" smtClean="0">
                <a:latin typeface="Calibri" panose="020F0502020204030204" pitchFamily="34" charset="0"/>
              </a:rPr>
              <a:t>Faster to market = faster growth</a:t>
            </a:r>
          </a:p>
          <a:p>
            <a:pPr eaLnBrk="1" hangingPunct="1">
              <a:buFontTx/>
              <a:buChar char="•"/>
            </a:pPr>
            <a:r>
              <a:rPr lang="en-GB" altLang="en-US" smtClean="0">
                <a:latin typeface="Calibri" panose="020F0502020204030204" pitchFamily="34" charset="0"/>
              </a:rPr>
              <a:t>Improved transparency of the scientific process</a:t>
            </a:r>
          </a:p>
        </p:txBody>
      </p:sp>
      <p:sp>
        <p:nvSpPr>
          <p:cNvPr id="37892" name="Slide Number Placeholder 3"/>
          <p:cNvSpPr txBox="1">
            <a:spLocks noChangeArrowheads="1"/>
          </p:cNvSpPr>
          <p:nvPr/>
        </p:nvSpPr>
        <p:spPr bwMode="auto">
          <a:xfrm>
            <a:off x="4021138" y="9721850"/>
            <a:ext cx="30765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7" tIns="49523" rIns="99047" bIns="49523" anchor="b"/>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fontAlgn="base" hangingPunct="1">
              <a:spcBef>
                <a:spcPct val="0"/>
              </a:spcBef>
              <a:spcAft>
                <a:spcPct val="0"/>
              </a:spcAft>
            </a:pPr>
            <a:fld id="{DC032946-D85D-4C82-B99B-2B563B1138B1}" type="slidenum">
              <a:rPr lang="en-GB" altLang="en-US" sz="1300">
                <a:solidFill>
                  <a:srgbClr val="000000"/>
                </a:solidFill>
                <a:latin typeface="Calibri" panose="020F0502020204030204" pitchFamily="34" charset="0"/>
              </a:rPr>
              <a:pPr algn="r" eaLnBrk="1" fontAlgn="base" hangingPunct="1">
                <a:spcBef>
                  <a:spcPct val="0"/>
                </a:spcBef>
                <a:spcAft>
                  <a:spcPct val="0"/>
                </a:spcAft>
              </a:pPr>
              <a:t>32</a:t>
            </a:fld>
            <a:endParaRPr lang="en-GB" altLang="en-US" sz="1300">
              <a:solidFill>
                <a:srgbClr val="000000"/>
              </a:solidFill>
              <a:latin typeface="Calibri" panose="020F0502020204030204" pitchFamily="34" charset="0"/>
            </a:endParaRPr>
          </a:p>
        </p:txBody>
      </p:sp>
    </p:spTree>
    <p:extLst>
      <p:ext uri="{BB962C8B-B14F-4D97-AF65-F5344CB8AC3E}">
        <p14:creationId xmlns:p14="http://schemas.microsoft.com/office/powerpoint/2010/main" val="351691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74800" y="196850"/>
            <a:ext cx="3529013" cy="2646363"/>
          </a:xfrm>
        </p:spPr>
      </p:sp>
      <p:sp>
        <p:nvSpPr>
          <p:cNvPr id="3" name="Notes Placeholder 2"/>
          <p:cNvSpPr>
            <a:spLocks noGrp="1"/>
          </p:cNvSpPr>
          <p:nvPr>
            <p:ph type="body" idx="1"/>
          </p:nvPr>
        </p:nvSpPr>
        <p:spPr>
          <a:xfrm>
            <a:off x="685800" y="2915816"/>
            <a:ext cx="5486400" cy="6048672"/>
          </a:xfrm>
        </p:spPr>
        <p:txBody>
          <a:bodyPr/>
          <a:lstStyle/>
          <a:p>
            <a:endParaRPr lang="en-US" sz="1100" baseline="0" dirty="0" smtClean="0"/>
          </a:p>
        </p:txBody>
      </p:sp>
      <p:sp>
        <p:nvSpPr>
          <p:cNvPr id="4" name="Slide Number Placeholder 3"/>
          <p:cNvSpPr>
            <a:spLocks noGrp="1"/>
          </p:cNvSpPr>
          <p:nvPr>
            <p:ph type="sldNum" sz="quarter" idx="10"/>
          </p:nvPr>
        </p:nvSpPr>
        <p:spPr/>
        <p:txBody>
          <a:bodyPr/>
          <a:lstStyle/>
          <a:p>
            <a:fld id="{1D17F8AD-33BB-4EDC-B921-541CE899FC3B}" type="slidenum">
              <a:rPr lang="en-US" smtClean="0"/>
              <a:pPr/>
              <a:t>11</a:t>
            </a:fld>
            <a:endParaRPr lang="en-US"/>
          </a:p>
        </p:txBody>
      </p:sp>
    </p:spTree>
    <p:extLst>
      <p:ext uri="{BB962C8B-B14F-4D97-AF65-F5344CB8AC3E}">
        <p14:creationId xmlns:p14="http://schemas.microsoft.com/office/powerpoint/2010/main" val="3748486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12</a:t>
            </a:fld>
            <a:endParaRPr lang="en-US"/>
          </a:p>
        </p:txBody>
      </p:sp>
    </p:spTree>
    <p:extLst>
      <p:ext uri="{BB962C8B-B14F-4D97-AF65-F5344CB8AC3E}">
        <p14:creationId xmlns:p14="http://schemas.microsoft.com/office/powerpoint/2010/main" val="337024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685800"/>
            <a:ext cx="3508375" cy="2632075"/>
          </a:xfrm>
        </p:spPr>
      </p:sp>
      <p:sp>
        <p:nvSpPr>
          <p:cNvPr id="3" name="Notes Placeholder 2"/>
          <p:cNvSpPr>
            <a:spLocks noGrp="1"/>
          </p:cNvSpPr>
          <p:nvPr>
            <p:ph type="body" idx="1"/>
          </p:nvPr>
        </p:nvSpPr>
        <p:spPr>
          <a:xfrm>
            <a:off x="692696" y="3635896"/>
            <a:ext cx="5486400" cy="5184576"/>
          </a:xfrm>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D17F8AD-33BB-4EDC-B921-541CE899FC3B}" type="slidenum">
              <a:rPr lang="en-US" smtClean="0"/>
              <a:pPr/>
              <a:t>15</a:t>
            </a:fld>
            <a:endParaRPr lang="en-US"/>
          </a:p>
        </p:txBody>
      </p:sp>
    </p:spTree>
    <p:extLst>
      <p:ext uri="{BB962C8B-B14F-4D97-AF65-F5344CB8AC3E}">
        <p14:creationId xmlns:p14="http://schemas.microsoft.com/office/powerpoint/2010/main" val="279132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16</a:t>
            </a:fld>
            <a:endParaRPr lang="en-US"/>
          </a:p>
        </p:txBody>
      </p:sp>
    </p:spTree>
    <p:extLst>
      <p:ext uri="{BB962C8B-B14F-4D97-AF65-F5344CB8AC3E}">
        <p14:creationId xmlns:p14="http://schemas.microsoft.com/office/powerpoint/2010/main" val="3824170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1925" y="685800"/>
            <a:ext cx="3508375" cy="2632075"/>
          </a:xfrm>
        </p:spPr>
      </p:sp>
      <p:sp>
        <p:nvSpPr>
          <p:cNvPr id="3" name="Notes Placeholder 2"/>
          <p:cNvSpPr>
            <a:spLocks noGrp="1"/>
          </p:cNvSpPr>
          <p:nvPr>
            <p:ph type="body" idx="1"/>
          </p:nvPr>
        </p:nvSpPr>
        <p:spPr>
          <a:xfrm>
            <a:off x="548680" y="3563888"/>
            <a:ext cx="5486400" cy="4114800"/>
          </a:xfrm>
        </p:spPr>
        <p:txBody>
          <a:bodyPr/>
          <a:lstStyle/>
          <a:p>
            <a:endParaRPr lang="en-US" sz="1100"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17</a:t>
            </a:fld>
            <a:endParaRPr lang="en-US"/>
          </a:p>
        </p:txBody>
      </p:sp>
    </p:spTree>
    <p:extLst>
      <p:ext uri="{BB962C8B-B14F-4D97-AF65-F5344CB8AC3E}">
        <p14:creationId xmlns:p14="http://schemas.microsoft.com/office/powerpoint/2010/main" val="1712534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D17F8AD-33BB-4EDC-B921-541CE899FC3B}" type="slidenum">
              <a:rPr lang="en-US" smtClean="0"/>
              <a:pPr/>
              <a:t>18</a:t>
            </a:fld>
            <a:endParaRPr lang="en-US"/>
          </a:p>
        </p:txBody>
      </p:sp>
    </p:spTree>
    <p:extLst>
      <p:ext uri="{BB962C8B-B14F-4D97-AF65-F5344CB8AC3E}">
        <p14:creationId xmlns:p14="http://schemas.microsoft.com/office/powerpoint/2010/main" val="2733813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D17F8AD-33BB-4EDC-B921-541CE899FC3B}" type="slidenum">
              <a:rPr lang="en-US" smtClean="0"/>
              <a:pPr/>
              <a:t>19</a:t>
            </a:fld>
            <a:endParaRPr lang="en-US"/>
          </a:p>
        </p:txBody>
      </p:sp>
    </p:spTree>
    <p:extLst>
      <p:ext uri="{BB962C8B-B14F-4D97-AF65-F5344CB8AC3E}">
        <p14:creationId xmlns:p14="http://schemas.microsoft.com/office/powerpoint/2010/main" val="2086078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sz="1100" noProof="0" dirty="0" smtClean="0">
              <a:latin typeface="Calibri" charset="0"/>
            </a:endParaRPr>
          </a:p>
          <a:p>
            <a:endParaRPr lang="es-ES"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fld id="{BDDF0136-F1E9-B247-96D3-1783CC664EA2}" type="slidenum">
              <a:rPr lang="en-US"/>
              <a:pPr/>
              <a:t>20</a:t>
            </a:fld>
            <a:endParaRPr lang="en-US"/>
          </a:p>
        </p:txBody>
      </p:sp>
    </p:spTree>
    <p:extLst>
      <p:ext uri="{BB962C8B-B14F-4D97-AF65-F5344CB8AC3E}">
        <p14:creationId xmlns:p14="http://schemas.microsoft.com/office/powerpoint/2010/main" val="5944794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www.eudat.eu"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gif"/><Relationship Id="rId18" Type="http://schemas.openxmlformats.org/officeDocument/2006/relationships/image" Target="../media/image27.jpeg"/><Relationship Id="rId26" Type="http://schemas.openxmlformats.org/officeDocument/2006/relationships/image" Target="../media/image35.gif"/><Relationship Id="rId3" Type="http://schemas.openxmlformats.org/officeDocument/2006/relationships/image" Target="../media/image12.jp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gif"/><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29.jpeg"/><Relationship Id="rId29"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15.jpeg"/><Relationship Id="rId11" Type="http://schemas.openxmlformats.org/officeDocument/2006/relationships/image" Target="../media/image20.jpe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jpeg"/><Relationship Id="rId15" Type="http://schemas.openxmlformats.org/officeDocument/2006/relationships/image" Target="../media/image24.jpe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jpe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png"/><Relationship Id="rId27" Type="http://schemas.openxmlformats.org/officeDocument/2006/relationships/image" Target="../media/image36.jpeg"/><Relationship Id="rId30" Type="http://schemas.openxmlformats.org/officeDocument/2006/relationships/image" Target="../media/image39.gif"/><Relationship Id="rId35" Type="http://schemas.openxmlformats.org/officeDocument/2006/relationships/image" Target="../media/image4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7.png"/><Relationship Id="rId18" Type="http://schemas.openxmlformats.org/officeDocument/2006/relationships/image" Target="../media/image13.png"/><Relationship Id="rId26" Type="http://schemas.openxmlformats.org/officeDocument/2006/relationships/image" Target="../media/image24.jpeg"/><Relationship Id="rId3" Type="http://schemas.openxmlformats.org/officeDocument/2006/relationships/image" Target="../media/image49.png"/><Relationship Id="rId21" Type="http://schemas.openxmlformats.org/officeDocument/2006/relationships/image" Target="../media/image51.png"/><Relationship Id="rId34" Type="http://schemas.openxmlformats.org/officeDocument/2006/relationships/image" Target="../media/image54.png"/><Relationship Id="rId7" Type="http://schemas.openxmlformats.org/officeDocument/2006/relationships/image" Target="../media/image25.png"/><Relationship Id="rId12" Type="http://schemas.openxmlformats.org/officeDocument/2006/relationships/image" Target="../media/image35.gif"/><Relationship Id="rId17" Type="http://schemas.openxmlformats.org/officeDocument/2006/relationships/image" Target="../media/image43.png"/><Relationship Id="rId25" Type="http://schemas.openxmlformats.org/officeDocument/2006/relationships/image" Target="../media/image23.jpeg"/><Relationship Id="rId33" Type="http://schemas.openxmlformats.org/officeDocument/2006/relationships/image" Target="../media/image39.gif"/><Relationship Id="rId2" Type="http://schemas.openxmlformats.org/officeDocument/2006/relationships/image" Target="../media/image1.png"/><Relationship Id="rId16" Type="http://schemas.openxmlformats.org/officeDocument/2006/relationships/image" Target="../media/image42.jpeg"/><Relationship Id="rId20" Type="http://schemas.openxmlformats.org/officeDocument/2006/relationships/image" Target="../media/image50.jpeg"/><Relationship Id="rId29"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9.jpeg"/><Relationship Id="rId11" Type="http://schemas.openxmlformats.org/officeDocument/2006/relationships/image" Target="../media/image34.jpeg"/><Relationship Id="rId24" Type="http://schemas.openxmlformats.org/officeDocument/2006/relationships/image" Target="../media/image22.gif"/><Relationship Id="rId32" Type="http://schemas.openxmlformats.org/officeDocument/2006/relationships/image" Target="../media/image38.png"/><Relationship Id="rId37" Type="http://schemas.openxmlformats.org/officeDocument/2006/relationships/image" Target="../media/image47.gif"/><Relationship Id="rId5" Type="http://schemas.openxmlformats.org/officeDocument/2006/relationships/image" Target="../media/image18.jpeg"/><Relationship Id="rId15" Type="http://schemas.openxmlformats.org/officeDocument/2006/relationships/image" Target="../media/image41.png"/><Relationship Id="rId23" Type="http://schemas.openxmlformats.org/officeDocument/2006/relationships/image" Target="../media/image21.png"/><Relationship Id="rId28" Type="http://schemas.openxmlformats.org/officeDocument/2006/relationships/image" Target="../media/image28.png"/><Relationship Id="rId36" Type="http://schemas.openxmlformats.org/officeDocument/2006/relationships/image" Target="../media/image46.png"/><Relationship Id="rId10" Type="http://schemas.openxmlformats.org/officeDocument/2006/relationships/image" Target="../media/image32.png"/><Relationship Id="rId19" Type="http://schemas.openxmlformats.org/officeDocument/2006/relationships/image" Target="../media/image14.jpeg"/><Relationship Id="rId31" Type="http://schemas.openxmlformats.org/officeDocument/2006/relationships/image" Target="../media/image36.jpeg"/><Relationship Id="rId4" Type="http://schemas.openxmlformats.org/officeDocument/2006/relationships/image" Target="../media/image17.png"/><Relationship Id="rId9" Type="http://schemas.openxmlformats.org/officeDocument/2006/relationships/image" Target="../media/image31.png"/><Relationship Id="rId14" Type="http://schemas.openxmlformats.org/officeDocument/2006/relationships/image" Target="../media/image40.png"/><Relationship Id="rId22" Type="http://schemas.openxmlformats.org/officeDocument/2006/relationships/image" Target="../media/image52.jpeg"/><Relationship Id="rId27" Type="http://schemas.openxmlformats.org/officeDocument/2006/relationships/image" Target="../media/image27.jpeg"/><Relationship Id="rId30" Type="http://schemas.openxmlformats.org/officeDocument/2006/relationships/image" Target="../media/image53.png"/><Relationship Id="rId35"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27.jpeg"/><Relationship Id="rId18" Type="http://schemas.openxmlformats.org/officeDocument/2006/relationships/image" Target="../media/image38.png"/><Relationship Id="rId3" Type="http://schemas.openxmlformats.org/officeDocument/2006/relationships/image" Target="../media/image1.png"/><Relationship Id="rId21" Type="http://schemas.openxmlformats.org/officeDocument/2006/relationships/image" Target="../media/image45.png"/><Relationship Id="rId7" Type="http://schemas.openxmlformats.org/officeDocument/2006/relationships/image" Target="../media/image51.png"/><Relationship Id="rId12" Type="http://schemas.openxmlformats.org/officeDocument/2006/relationships/image" Target="../media/image24.jpeg"/><Relationship Id="rId17" Type="http://schemas.openxmlformats.org/officeDocument/2006/relationships/image" Target="../media/image36.jpeg"/><Relationship Id="rId2" Type="http://schemas.openxmlformats.org/officeDocument/2006/relationships/image" Target="../media/image55.png"/><Relationship Id="rId16" Type="http://schemas.openxmlformats.org/officeDocument/2006/relationships/image" Target="../media/image53.png"/><Relationship Id="rId20" Type="http://schemas.openxmlformats.org/officeDocument/2006/relationships/image" Target="../media/image54.png"/><Relationship Id="rId1" Type="http://schemas.openxmlformats.org/officeDocument/2006/relationships/slideMaster" Target="../slideMasters/slideMaster1.xml"/><Relationship Id="rId6" Type="http://schemas.openxmlformats.org/officeDocument/2006/relationships/image" Target="../media/image50.jpeg"/><Relationship Id="rId11" Type="http://schemas.openxmlformats.org/officeDocument/2006/relationships/image" Target="../media/image23.jpeg"/><Relationship Id="rId5" Type="http://schemas.openxmlformats.org/officeDocument/2006/relationships/image" Target="../media/image14.jpeg"/><Relationship Id="rId15" Type="http://schemas.openxmlformats.org/officeDocument/2006/relationships/image" Target="../media/image30.png"/><Relationship Id="rId23" Type="http://schemas.openxmlformats.org/officeDocument/2006/relationships/image" Target="../media/image47.gif"/><Relationship Id="rId10" Type="http://schemas.openxmlformats.org/officeDocument/2006/relationships/image" Target="../media/image22.gif"/><Relationship Id="rId19" Type="http://schemas.openxmlformats.org/officeDocument/2006/relationships/image" Target="../media/image39.gif"/><Relationship Id="rId4"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media/image28.png"/><Relationship Id="rId22" Type="http://schemas.openxmlformats.org/officeDocument/2006/relationships/image" Target="../media/image46.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35.gif"/><Relationship Id="rId17" Type="http://schemas.openxmlformats.org/officeDocument/2006/relationships/image" Target="../media/image43.png"/><Relationship Id="rId2" Type="http://schemas.openxmlformats.org/officeDocument/2006/relationships/image" Target="../media/image56.png"/><Relationship Id="rId16"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jpeg"/><Relationship Id="rId11" Type="http://schemas.openxmlformats.org/officeDocument/2006/relationships/image" Target="../media/image34.jpeg"/><Relationship Id="rId5" Type="http://schemas.openxmlformats.org/officeDocument/2006/relationships/image" Target="../media/image18.jpeg"/><Relationship Id="rId15" Type="http://schemas.openxmlformats.org/officeDocument/2006/relationships/image" Target="../media/image41.png"/><Relationship Id="rId10"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31.png"/><Relationship Id="rId14" Type="http://schemas.openxmlformats.org/officeDocument/2006/relationships/image" Target="../media/image4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png"/><Relationship Id="rId21" Type="http://schemas.openxmlformats.org/officeDocument/2006/relationships/image" Target="../media/image33.png"/><Relationship Id="rId34" Type="http://schemas.openxmlformats.org/officeDocument/2006/relationships/image" Target="../media/image61.jpeg"/><Relationship Id="rId7" Type="http://schemas.openxmlformats.org/officeDocument/2006/relationships/image" Target="../media/image15.jpeg"/><Relationship Id="rId12" Type="http://schemas.openxmlformats.org/officeDocument/2006/relationships/image" Target="../media/image23.jpeg"/><Relationship Id="rId17" Type="http://schemas.openxmlformats.org/officeDocument/2006/relationships/image" Target="../media/image29.jpeg"/><Relationship Id="rId25" Type="http://schemas.openxmlformats.org/officeDocument/2006/relationships/image" Target="../media/image37.png"/><Relationship Id="rId33" Type="http://schemas.openxmlformats.org/officeDocument/2006/relationships/image" Target="../media/image47.gif"/><Relationship Id="rId38" Type="http://schemas.openxmlformats.org/officeDocument/2006/relationships/image" Target="../media/image65.jpeg"/><Relationship Id="rId2" Type="http://schemas.openxmlformats.org/officeDocument/2006/relationships/image" Target="../media/image59.png"/><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4.jpeg"/><Relationship Id="rId11" Type="http://schemas.openxmlformats.org/officeDocument/2006/relationships/image" Target="../media/image20.jpeg"/><Relationship Id="rId24" Type="http://schemas.openxmlformats.org/officeDocument/2006/relationships/image" Target="../media/image36.jpeg"/><Relationship Id="rId32" Type="http://schemas.openxmlformats.org/officeDocument/2006/relationships/image" Target="../media/image45.png"/><Relationship Id="rId37" Type="http://schemas.openxmlformats.org/officeDocument/2006/relationships/image" Target="../media/image64.jpeg"/><Relationship Id="rId5" Type="http://schemas.openxmlformats.org/officeDocument/2006/relationships/image" Target="../media/image13.png"/><Relationship Id="rId15" Type="http://schemas.openxmlformats.org/officeDocument/2006/relationships/image" Target="../media/image27.jpeg"/><Relationship Id="rId23" Type="http://schemas.openxmlformats.org/officeDocument/2006/relationships/image" Target="../media/image35.gif"/><Relationship Id="rId28" Type="http://schemas.openxmlformats.org/officeDocument/2006/relationships/image" Target="../media/image41.png"/><Relationship Id="rId36" Type="http://schemas.openxmlformats.org/officeDocument/2006/relationships/image" Target="../media/image63.jpeg"/><Relationship Id="rId10" Type="http://schemas.openxmlformats.org/officeDocument/2006/relationships/image" Target="../media/image19.jpeg"/><Relationship Id="rId19" Type="http://schemas.openxmlformats.org/officeDocument/2006/relationships/image" Target="../media/image31.png"/><Relationship Id="rId31" Type="http://schemas.openxmlformats.org/officeDocument/2006/relationships/image" Target="../media/image44.png"/><Relationship Id="rId4" Type="http://schemas.openxmlformats.org/officeDocument/2006/relationships/image" Target="../media/image60.png"/><Relationship Id="rId9" Type="http://schemas.openxmlformats.org/officeDocument/2006/relationships/image" Target="../media/image17.png"/><Relationship Id="rId14" Type="http://schemas.openxmlformats.org/officeDocument/2006/relationships/image" Target="../media/image26.png"/><Relationship Id="rId22" Type="http://schemas.openxmlformats.org/officeDocument/2006/relationships/image" Target="../media/image34.jpe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62.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eudat.eu/"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www.eudat.eu/"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www.eudat.eu/" TargetMode="Externa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68575"/>
            <a:ext cx="7772400" cy="1470025"/>
          </a:xfrm>
        </p:spPr>
        <p:txBody>
          <a:bodyPr>
            <a:normAutofit/>
          </a:bodyPr>
          <a:lstStyle>
            <a:lvl1pPr>
              <a:defRPr sz="4000">
                <a:latin typeface="Century Gothic"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4267200"/>
            <a:ext cx="6400800" cy="1371600"/>
          </a:xfrm>
        </p:spPr>
        <p:txBody>
          <a:bodyPr>
            <a:normAutofit/>
          </a:bodyPr>
          <a:lstStyle>
            <a:lvl1pPr marL="0" indent="0" algn="ctr">
              <a:buNone/>
              <a:defRPr sz="2800">
                <a:solidFill>
                  <a:schemeClr val="tx1">
                    <a:tint val="75000"/>
                  </a:schemeClr>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Rettangolo 8"/>
          <p:cNvSpPr/>
          <p:nvPr userDrawn="1"/>
        </p:nvSpPr>
        <p:spPr>
          <a:xfrm>
            <a:off x="6238333" y="6021288"/>
            <a:ext cx="2660134" cy="400110"/>
          </a:xfrm>
          <a:prstGeom prst="rect">
            <a:avLst/>
          </a:prstGeom>
        </p:spPr>
        <p:txBody>
          <a:bodyPr wrap="square">
            <a:spAutoFit/>
          </a:bodyPr>
          <a:lstStyle/>
          <a:p>
            <a:pPr algn="r"/>
            <a:r>
              <a:rPr lang="en-GB" sz="2000" kern="1200" noProof="0" dirty="0" smtClean="0">
                <a:solidFill>
                  <a:schemeClr val="tx1"/>
                </a:solidFill>
                <a:latin typeface="+mn-lt"/>
                <a:ea typeface="+mn-ea"/>
                <a:cs typeface="+mn-cs"/>
                <a:hlinkClick r:id="rId3"/>
              </a:rPr>
              <a:t>www.eudat.eu</a:t>
            </a:r>
            <a:endParaRPr lang="en-GB" sz="2000" kern="1200" noProof="0" dirty="0" smtClean="0">
              <a:solidFill>
                <a:schemeClr val="tx1"/>
              </a:solidFill>
              <a:latin typeface="+mn-lt"/>
              <a:ea typeface="+mn-ea"/>
              <a:cs typeface="+mn-cs"/>
            </a:endParaRPr>
          </a:p>
        </p:txBody>
      </p:sp>
      <p:sp>
        <p:nvSpPr>
          <p:cNvPr id="8" name="CasellaDiTesto 10"/>
          <p:cNvSpPr txBox="1"/>
          <p:nvPr userDrawn="1"/>
        </p:nvSpPr>
        <p:spPr>
          <a:xfrm>
            <a:off x="0" y="6479758"/>
            <a:ext cx="9144000" cy="261610"/>
          </a:xfrm>
          <a:prstGeom prst="rect">
            <a:avLst/>
          </a:prstGeom>
          <a:noFill/>
          <a:ln>
            <a:noFill/>
          </a:ln>
        </p:spPr>
        <p:txBody>
          <a:bodyPr wrap="square" rtlCol="0">
            <a:spAutoFit/>
          </a:bodyPr>
          <a:lstStyle/>
          <a:p>
            <a:pPr algn="ctr"/>
            <a:r>
              <a:rPr lang="en-GB" sz="1050" noProof="0" dirty="0" smtClean="0">
                <a:latin typeface="Century Gothic"/>
                <a:cs typeface="Century Gothic"/>
              </a:rPr>
              <a:t>EUDAT receives funding from the European Union's Horizon 2020 programme - DG CONNECT e-Infrastructures. Contract No. 654065</a:t>
            </a:r>
            <a:endParaRPr lang="en-GB" sz="1050" noProof="0" dirty="0">
              <a:latin typeface="Century Gothic"/>
              <a:cs typeface="Century Gothic"/>
            </a:endParaRPr>
          </a:p>
        </p:txBody>
      </p:sp>
      <p:pic>
        <p:nvPicPr>
          <p:cNvPr id="14" name="Immagine 7" descr="eudat-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24600" y="304800"/>
            <a:ext cx="2386076" cy="1421492"/>
          </a:xfrm>
          <a:prstGeom prst="rect">
            <a:avLst/>
          </a:prstGeom>
        </p:spPr>
      </p:pic>
      <p:sp>
        <p:nvSpPr>
          <p:cNvPr id="13"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5"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6"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7"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6524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2_SERVICE_SUITE">
    <p:bg>
      <p:bgPr>
        <a:solidFill>
          <a:schemeClr val="bg1"/>
        </a:solidFill>
        <a:effectLst/>
      </p:bgPr>
    </p:bg>
    <p:spTree>
      <p:nvGrpSpPr>
        <p:cNvPr id="1" name=""/>
        <p:cNvGrpSpPr/>
        <p:nvPr/>
      </p:nvGrpSpPr>
      <p:grpSpPr>
        <a:xfrm>
          <a:off x="0" y="0"/>
          <a:ext cx="0" cy="0"/>
          <a:chOff x="0" y="0"/>
          <a:chExt cx="0" cy="0"/>
        </a:xfrm>
      </p:grpSpPr>
      <p:sp>
        <p:nvSpPr>
          <p:cNvPr id="12" name="Titolo 6"/>
          <p:cNvSpPr txBox="1">
            <a:spLocks/>
          </p:cNvSpPr>
          <p:nvPr userDrawn="1"/>
        </p:nvSpPr>
        <p:spPr>
          <a:xfrm>
            <a:off x="1710267" y="418571"/>
            <a:ext cx="5884334" cy="631295"/>
          </a:xfrm>
          <a:prstGeom prst="rect">
            <a:avLst/>
          </a:prstGeom>
          <a:ln>
            <a:noFill/>
          </a:ln>
        </p:spPr>
        <p:txBody>
          <a:bodyPr vert="horz"/>
          <a:lstStyle>
            <a:lvl1pPr algn="ctr" defTabSz="457200" rtl="0" eaLnBrk="1" latinLnBrk="0" hangingPunct="1">
              <a:spcBef>
                <a:spcPct val="0"/>
              </a:spcBef>
              <a:buNone/>
              <a:defRPr sz="2800" b="1" kern="1200">
                <a:solidFill>
                  <a:schemeClr val="tx1"/>
                </a:solidFill>
                <a:latin typeface="+mj-lt"/>
                <a:ea typeface="+mj-ea"/>
                <a:cs typeface="+mj-cs"/>
              </a:defRPr>
            </a:lvl1pPr>
          </a:lstStyle>
          <a:p>
            <a:r>
              <a:rPr lang="en-US" dirty="0" smtClean="0">
                <a:latin typeface="Century Gothic" pitchFamily="34" charset="0"/>
              </a:rPr>
              <a:t>B2 SERVICE SUITE</a:t>
            </a:r>
            <a:endParaRPr lang="it-IT" dirty="0">
              <a:latin typeface="Century Gothic" pitchFamily="34" charset="0"/>
            </a:endParaRPr>
          </a:p>
        </p:txBody>
      </p:sp>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10" name="Rectangle 9"/>
          <p:cNvSpPr/>
          <p:nvPr userDrawn="1"/>
        </p:nvSpPr>
        <p:spPr>
          <a:xfrm>
            <a:off x="2843808" y="6093296"/>
            <a:ext cx="3356432" cy="369332"/>
          </a:xfrm>
          <a:prstGeom prst="rect">
            <a:avLst/>
          </a:prstGeom>
        </p:spPr>
        <p:txBody>
          <a:bodyPr wrap="none">
            <a:spAutoFit/>
          </a:bodyPr>
          <a:lstStyle/>
          <a:p>
            <a:pPr algn="ctr" eaLnBrk="1" hangingPunct="1"/>
            <a:r>
              <a:rPr lang="en-US" altLang="en-US" sz="1800" b="1" dirty="0" smtClean="0">
                <a:solidFill>
                  <a:srgbClr val="23589C"/>
                </a:solidFill>
                <a:latin typeface="Helvetica LT Std" pitchFamily="34" charset="0"/>
              </a:rPr>
              <a:t>http://www.eudat.eu/services</a:t>
            </a:r>
            <a:endParaRPr lang="en-US" altLang="en-US" sz="1800" b="1" dirty="0">
              <a:solidFill>
                <a:srgbClr val="23589C"/>
              </a:solidFill>
              <a:latin typeface="Helvetica LT Std" pitchFamily="34" charset="0"/>
            </a:endParaRPr>
          </a:p>
        </p:txBody>
      </p:sp>
      <p:pic>
        <p:nvPicPr>
          <p:cNvPr id="13" name="Picture 1"/>
          <p:cNvPicPr>
            <a:picLocks noChangeAspect="1"/>
          </p:cNvPicPr>
          <p:nvPr userDrawn="1"/>
        </p:nvPicPr>
        <p:blipFill>
          <a:blip r:embed="rId3" cstate="print"/>
          <a:srcRect/>
          <a:stretch>
            <a:fillRect/>
          </a:stretch>
        </p:blipFill>
        <p:spPr bwMode="auto">
          <a:xfrm>
            <a:off x="5033963" y="1661443"/>
            <a:ext cx="3846512" cy="3559175"/>
          </a:xfrm>
          <a:prstGeom prst="rect">
            <a:avLst/>
          </a:prstGeom>
          <a:noFill/>
          <a:ln w="9525">
            <a:noFill/>
            <a:miter lim="800000"/>
            <a:headEnd/>
            <a:tailEnd/>
          </a:ln>
        </p:spPr>
      </p:pic>
      <p:pic>
        <p:nvPicPr>
          <p:cNvPr id="18" name="Picture 13"/>
          <p:cNvPicPr>
            <a:picLocks noChangeAspect="1"/>
          </p:cNvPicPr>
          <p:nvPr userDrawn="1"/>
        </p:nvPicPr>
        <p:blipFill>
          <a:blip r:embed="rId4" cstate="print"/>
          <a:srcRect/>
          <a:stretch>
            <a:fillRect/>
          </a:stretch>
        </p:blipFill>
        <p:spPr bwMode="auto">
          <a:xfrm>
            <a:off x="227013" y="1340768"/>
            <a:ext cx="4344987" cy="674688"/>
          </a:xfrm>
          <a:prstGeom prst="rect">
            <a:avLst/>
          </a:prstGeom>
          <a:noFill/>
          <a:ln w="9525">
            <a:noFill/>
            <a:miter lim="800000"/>
            <a:headEnd/>
            <a:tailEnd/>
          </a:ln>
        </p:spPr>
      </p:pic>
      <p:pic>
        <p:nvPicPr>
          <p:cNvPr id="19" name="Picture 23"/>
          <p:cNvPicPr>
            <a:picLocks noChangeAspect="1"/>
          </p:cNvPicPr>
          <p:nvPr userDrawn="1"/>
        </p:nvPicPr>
        <p:blipFill>
          <a:blip r:embed="rId5" cstate="print"/>
          <a:srcRect/>
          <a:stretch>
            <a:fillRect/>
          </a:stretch>
        </p:blipFill>
        <p:spPr bwMode="auto">
          <a:xfrm>
            <a:off x="238125" y="2258343"/>
            <a:ext cx="4343400" cy="673100"/>
          </a:xfrm>
          <a:prstGeom prst="rect">
            <a:avLst/>
          </a:prstGeom>
          <a:noFill/>
          <a:ln w="9525">
            <a:noFill/>
            <a:miter lim="800000"/>
            <a:headEnd/>
            <a:tailEnd/>
          </a:ln>
        </p:spPr>
      </p:pic>
      <p:pic>
        <p:nvPicPr>
          <p:cNvPr id="20" name="Picture 2"/>
          <p:cNvPicPr>
            <a:picLocks noChangeAspect="1"/>
          </p:cNvPicPr>
          <p:nvPr userDrawn="1"/>
        </p:nvPicPr>
        <p:blipFill>
          <a:blip r:embed="rId6" cstate="print"/>
          <a:srcRect/>
          <a:stretch>
            <a:fillRect/>
          </a:stretch>
        </p:blipFill>
        <p:spPr bwMode="auto">
          <a:xfrm>
            <a:off x="227013" y="3209256"/>
            <a:ext cx="4343400" cy="674687"/>
          </a:xfrm>
          <a:prstGeom prst="rect">
            <a:avLst/>
          </a:prstGeom>
          <a:noFill/>
          <a:ln w="9525">
            <a:noFill/>
            <a:miter lim="800000"/>
            <a:headEnd/>
            <a:tailEnd/>
          </a:ln>
        </p:spPr>
      </p:pic>
      <p:pic>
        <p:nvPicPr>
          <p:cNvPr id="21" name="Picture 6" descr="C:\Users\lbermude\Documents\Laura\eudat\conference\3rd-conference\poster-services\b2stage\presentacion\B2STAGE_payoff.png"/>
          <p:cNvPicPr>
            <a:picLocks noChangeAspect="1" noChangeArrowheads="1"/>
          </p:cNvPicPr>
          <p:nvPr userDrawn="1"/>
        </p:nvPicPr>
        <p:blipFill>
          <a:blip r:embed="rId7" cstate="print"/>
          <a:srcRect/>
          <a:stretch>
            <a:fillRect/>
          </a:stretch>
        </p:blipFill>
        <p:spPr bwMode="auto">
          <a:xfrm>
            <a:off x="227013" y="4144293"/>
            <a:ext cx="4343400" cy="674688"/>
          </a:xfrm>
          <a:prstGeom prst="rect">
            <a:avLst/>
          </a:prstGeom>
          <a:noFill/>
          <a:ln w="9525">
            <a:noFill/>
            <a:miter lim="800000"/>
            <a:headEnd/>
            <a:tailEnd/>
          </a:ln>
        </p:spPr>
      </p:pic>
      <p:pic>
        <p:nvPicPr>
          <p:cNvPr id="22" name="Picture 1"/>
          <p:cNvPicPr>
            <a:picLocks noChangeAspect="1"/>
          </p:cNvPicPr>
          <p:nvPr userDrawn="1"/>
        </p:nvPicPr>
        <p:blipFill>
          <a:blip r:embed="rId8" cstate="print"/>
          <a:srcRect/>
          <a:stretch>
            <a:fillRect/>
          </a:stretch>
        </p:blipFill>
        <p:spPr bwMode="auto">
          <a:xfrm>
            <a:off x="238125" y="5074568"/>
            <a:ext cx="4344988" cy="674688"/>
          </a:xfrm>
          <a:prstGeom prst="rect">
            <a:avLst/>
          </a:prstGeom>
          <a:noFill/>
          <a:ln w="9525">
            <a:noFill/>
            <a:miter lim="800000"/>
            <a:headEnd/>
            <a:tailEnd/>
          </a:ln>
        </p:spPr>
      </p:pic>
    </p:spTree>
    <p:extLst>
      <p:ext uri="{BB962C8B-B14F-4D97-AF65-F5344CB8AC3E}">
        <p14:creationId xmlns:p14="http://schemas.microsoft.com/office/powerpoint/2010/main" val="2315105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ners_with text">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14" name="Sottotitolo 2"/>
          <p:cNvSpPr txBox="1">
            <a:spLocks/>
          </p:cNvSpPr>
          <p:nvPr userDrawn="1"/>
        </p:nvSpPr>
        <p:spPr>
          <a:xfrm>
            <a:off x="194733" y="1752599"/>
            <a:ext cx="3496733" cy="3098801"/>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2400" dirty="0" smtClean="0">
                <a:latin typeface="Century Gothic" pitchFamily="34" charset="0"/>
              </a:rPr>
              <a:t>A consortium of high performance computing (HPC) / data </a:t>
            </a:r>
            <a:r>
              <a:rPr lang="it-IT" sz="2400" noProof="0" dirty="0" smtClean="0">
                <a:latin typeface="Century Gothic" pitchFamily="34" charset="0"/>
              </a:rPr>
              <a:t>centres</a:t>
            </a:r>
            <a:r>
              <a:rPr lang="en-US" sz="2400" dirty="0" smtClean="0">
                <a:latin typeface="Century Gothic" pitchFamily="34" charset="0"/>
              </a:rPr>
              <a:t>, libraries, scientific communities, data scientists</a:t>
            </a:r>
            <a:endParaRPr lang="en-US" sz="2400" dirty="0">
              <a:latin typeface="Century Gothic" pitchFamily="34" charset="0"/>
            </a:endParaRPr>
          </a:p>
        </p:txBody>
      </p:sp>
      <p:sp>
        <p:nvSpPr>
          <p:cNvPr id="10"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560" y="467546"/>
            <a:ext cx="8532440" cy="6399331"/>
          </a:xfrm>
          <a:prstGeom prst="rect">
            <a:avLst/>
          </a:prstGeom>
        </p:spPr>
      </p:pic>
    </p:spTree>
    <p:extLst>
      <p:ext uri="{BB962C8B-B14F-4D97-AF65-F5344CB8AC3E}">
        <p14:creationId xmlns:p14="http://schemas.microsoft.com/office/powerpoint/2010/main" val="2315105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ners_Black&amp;White">
    <p:bg>
      <p:bgPr>
        <a:solidFill>
          <a:schemeClr val="bg1"/>
        </a:solidFill>
        <a:effectLst/>
      </p:bgPr>
    </p:bg>
    <p:spTree>
      <p:nvGrpSpPr>
        <p:cNvPr id="1" name=""/>
        <p:cNvGrpSpPr/>
        <p:nvPr/>
      </p:nvGrpSpPr>
      <p:grpSpPr>
        <a:xfrm>
          <a:off x="0" y="0"/>
          <a:ext cx="0" cy="0"/>
          <a:chOff x="0" y="0"/>
          <a:chExt cx="0" cy="0"/>
        </a:xfrm>
      </p:grpSpPr>
      <p:pic>
        <p:nvPicPr>
          <p:cNvPr id="9" name="Immagine 8" descr="EUDAT-LogoGrigio.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490" y="-109654"/>
            <a:ext cx="1143000" cy="892098"/>
          </a:xfrm>
          <a:prstGeom prst="rect">
            <a:avLst/>
          </a:prstGeom>
        </p:spPr>
      </p:pic>
      <p:sp>
        <p:nvSpPr>
          <p:cNvPr id="11"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560" y="467546"/>
            <a:ext cx="8532440" cy="6399331"/>
          </a:xfrm>
          <a:prstGeom prst="rect">
            <a:avLst/>
          </a:prstGeom>
        </p:spPr>
      </p:pic>
    </p:spTree>
    <p:extLst>
      <p:ext uri="{BB962C8B-B14F-4D97-AF65-F5344CB8AC3E}">
        <p14:creationId xmlns:p14="http://schemas.microsoft.com/office/powerpoint/2010/main" val="1178097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ners_Colour">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560" y="467546"/>
            <a:ext cx="8532440" cy="6399331"/>
          </a:xfrm>
          <a:prstGeom prst="rect">
            <a:avLst/>
          </a:prstGeom>
        </p:spPr>
      </p:pic>
    </p:spTree>
    <p:extLst>
      <p:ext uri="{BB962C8B-B14F-4D97-AF65-F5344CB8AC3E}">
        <p14:creationId xmlns:p14="http://schemas.microsoft.com/office/powerpoint/2010/main" val="11780978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ners_Logos">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1560" y="467546"/>
            <a:ext cx="8532440" cy="639933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1340768"/>
            <a:ext cx="599144" cy="380082"/>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206" y="1844824"/>
            <a:ext cx="1072851" cy="288032"/>
          </a:xfrm>
          <a:prstGeom prst="rect">
            <a:avLst/>
          </a:prstGeom>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2318" y="2241360"/>
            <a:ext cx="353494" cy="432048"/>
          </a:xfrm>
          <a:prstGeom prst="rect">
            <a:avLst/>
          </a:prstGeom>
        </p:spPr>
      </p:pic>
      <p:pic>
        <p:nvPicPr>
          <p:cNvPr id="5" name="Picture 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80890" y="2733887"/>
            <a:ext cx="423588" cy="458761"/>
          </a:xfrm>
          <a:prstGeom prst="rect">
            <a:avLst/>
          </a:prstGeom>
        </p:spPr>
      </p:pic>
      <p:pic>
        <p:nvPicPr>
          <p:cNvPr id="6" name="Picture 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1837" y="3789040"/>
            <a:ext cx="701694" cy="248224"/>
          </a:xfrm>
          <a:prstGeom prst="rect">
            <a:avLst/>
          </a:prstGeom>
        </p:spPr>
      </p:pic>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800" y="4103706"/>
            <a:ext cx="1076258" cy="221775"/>
          </a:xfrm>
          <a:prstGeom prst="rect">
            <a:avLst/>
          </a:prstGeom>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84210" y="5157192"/>
            <a:ext cx="320268" cy="404664"/>
          </a:xfrm>
          <a:prstGeom prst="rect">
            <a:avLst/>
          </a:prstGeom>
        </p:spPr>
      </p:pic>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6320" y="5733256"/>
            <a:ext cx="571264" cy="184587"/>
          </a:xfrm>
          <a:prstGeom prst="rect">
            <a:avLst/>
          </a:prstGeom>
        </p:spPr>
      </p:pic>
      <p:pic>
        <p:nvPicPr>
          <p:cNvPr id="13" name="Picture 1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2955" y="6021288"/>
            <a:ext cx="646720" cy="245754"/>
          </a:xfrm>
          <a:prstGeom prst="rect">
            <a:avLst/>
          </a:prstGeom>
        </p:spPr>
      </p:pic>
      <p:pic>
        <p:nvPicPr>
          <p:cNvPr id="14" name="Picture 1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60022" y="6381328"/>
            <a:ext cx="639570" cy="284253"/>
          </a:xfrm>
          <a:prstGeom prst="rect">
            <a:avLst/>
          </a:prstGeom>
        </p:spPr>
      </p:pic>
      <p:pic>
        <p:nvPicPr>
          <p:cNvPr id="15" name="Picture 14"/>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348692" y="1556792"/>
            <a:ext cx="699349" cy="258302"/>
          </a:xfrm>
          <a:prstGeom prst="rect">
            <a:avLst/>
          </a:prstGeom>
        </p:spPr>
      </p:pic>
      <p:pic>
        <p:nvPicPr>
          <p:cNvPr id="16" name="Picture 15"/>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04676" y="1903558"/>
            <a:ext cx="916707" cy="372075"/>
          </a:xfrm>
          <a:prstGeom prst="rect">
            <a:avLst/>
          </a:prstGeom>
        </p:spPr>
      </p:pic>
      <p:pic>
        <p:nvPicPr>
          <p:cNvPr id="17" name="Picture 1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48693" y="2428890"/>
            <a:ext cx="631019" cy="186677"/>
          </a:xfrm>
          <a:prstGeom prst="rect">
            <a:avLst/>
          </a:prstGeom>
        </p:spPr>
      </p:pic>
      <p:pic>
        <p:nvPicPr>
          <p:cNvPr id="18" name="Picture 1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186916" y="2788930"/>
            <a:ext cx="934467" cy="204415"/>
          </a:xfrm>
          <a:prstGeom prst="rect">
            <a:avLst/>
          </a:prstGeom>
        </p:spPr>
      </p:pic>
      <p:pic>
        <p:nvPicPr>
          <p:cNvPr id="19" name="Picture 18"/>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03648" y="3107681"/>
            <a:ext cx="544263" cy="257313"/>
          </a:xfrm>
          <a:prstGeom prst="rect">
            <a:avLst/>
          </a:prstGeom>
        </p:spPr>
      </p:pic>
      <p:pic>
        <p:nvPicPr>
          <p:cNvPr id="20" name="Picture 1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78011" y="3495066"/>
            <a:ext cx="395536" cy="197768"/>
          </a:xfrm>
          <a:prstGeom prst="rect">
            <a:avLst/>
          </a:prstGeom>
        </p:spPr>
      </p:pic>
      <p:pic>
        <p:nvPicPr>
          <p:cNvPr id="21" name="Picture 20"/>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478011" y="3845992"/>
            <a:ext cx="358025" cy="349969"/>
          </a:xfrm>
          <a:prstGeom prst="rect">
            <a:avLst/>
          </a:prstGeom>
        </p:spPr>
      </p:pic>
      <p:pic>
        <p:nvPicPr>
          <p:cNvPr id="22" name="Picture 21"/>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331640" y="4363639"/>
            <a:ext cx="644394" cy="187447"/>
          </a:xfrm>
          <a:prstGeom prst="rect">
            <a:avLst/>
          </a:prstGeom>
        </p:spPr>
      </p:pic>
      <p:pic>
        <p:nvPicPr>
          <p:cNvPr id="23" name="Picture 22"/>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403648" y="4877162"/>
            <a:ext cx="423490" cy="423490"/>
          </a:xfrm>
          <a:prstGeom prst="rect">
            <a:avLst/>
          </a:prstGeom>
        </p:spPr>
      </p:pic>
      <p:sp>
        <p:nvSpPr>
          <p:cNvPr id="24" name="TextBox 23"/>
          <p:cNvSpPr txBox="1"/>
          <p:nvPr userDrawn="1"/>
        </p:nvSpPr>
        <p:spPr>
          <a:xfrm>
            <a:off x="1043948" y="4646330"/>
            <a:ext cx="1584176" cy="230832"/>
          </a:xfrm>
          <a:prstGeom prst="rect">
            <a:avLst/>
          </a:prstGeom>
          <a:noFill/>
        </p:spPr>
        <p:txBody>
          <a:bodyPr wrap="square" rtlCol="0">
            <a:spAutoFit/>
          </a:bodyPr>
          <a:lstStyle/>
          <a:p>
            <a:r>
              <a:rPr lang="it-IT" sz="900" b="1" dirty="0" smtClean="0"/>
              <a:t>e-Science Data Factory</a:t>
            </a:r>
            <a:endParaRPr lang="it-IT" sz="900" b="1" dirty="0"/>
          </a:p>
        </p:txBody>
      </p:sp>
      <p:pic>
        <p:nvPicPr>
          <p:cNvPr id="1026" name="Picture 2"/>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1043948" y="5410875"/>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83768" y="4720866"/>
            <a:ext cx="753216" cy="114866"/>
          </a:xfrm>
          <a:prstGeom prst="rect">
            <a:avLst/>
          </a:prstGeom>
        </p:spPr>
      </p:pic>
      <p:pic>
        <p:nvPicPr>
          <p:cNvPr id="27" name="Picture 26"/>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532601" y="4238379"/>
            <a:ext cx="683568" cy="294208"/>
          </a:xfrm>
          <a:prstGeom prst="rect">
            <a:avLst/>
          </a:prstGeom>
        </p:spPr>
      </p:pic>
      <p:pic>
        <p:nvPicPr>
          <p:cNvPr id="28" name="Picture 27"/>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8312" y="3836630"/>
            <a:ext cx="867544" cy="346415"/>
          </a:xfrm>
          <a:prstGeom prst="rect">
            <a:avLst/>
          </a:prstGeom>
        </p:spPr>
      </p:pic>
      <p:pic>
        <p:nvPicPr>
          <p:cNvPr id="29" name="Picture 28"/>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17515" y="3275618"/>
            <a:ext cx="413714" cy="404664"/>
          </a:xfrm>
          <a:prstGeom prst="rect">
            <a:avLst/>
          </a:prstGeom>
        </p:spPr>
      </p:pic>
      <p:pic>
        <p:nvPicPr>
          <p:cNvPr id="30" name="Picture 2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28124" y="2733887"/>
            <a:ext cx="403105" cy="407081"/>
          </a:xfrm>
          <a:prstGeom prst="rect">
            <a:avLst/>
          </a:prstGeom>
        </p:spPr>
      </p:pic>
      <p:pic>
        <p:nvPicPr>
          <p:cNvPr id="31" name="Picture 30"/>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617515" y="2411029"/>
            <a:ext cx="405011" cy="224132"/>
          </a:xfrm>
          <a:prstGeom prst="rect">
            <a:avLst/>
          </a:prstGeom>
        </p:spPr>
      </p:pic>
      <p:pic>
        <p:nvPicPr>
          <p:cNvPr id="32" name="Picture 31"/>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555776" y="1772816"/>
            <a:ext cx="556155" cy="443441"/>
          </a:xfrm>
          <a:prstGeom prst="rect">
            <a:avLst/>
          </a:prstGeom>
        </p:spPr>
      </p:pic>
      <p:pic>
        <p:nvPicPr>
          <p:cNvPr id="33" name="Picture 32"/>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046221" y="6131198"/>
            <a:ext cx="1121603" cy="790683"/>
          </a:xfrm>
          <a:prstGeom prst="rect">
            <a:avLst/>
          </a:prstGeom>
        </p:spPr>
      </p:pic>
      <p:pic>
        <p:nvPicPr>
          <p:cNvPr id="34" name="Picture 33"/>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399050" y="5841632"/>
            <a:ext cx="415943" cy="359312"/>
          </a:xfrm>
          <a:prstGeom prst="rect">
            <a:avLst/>
          </a:prstGeom>
        </p:spPr>
      </p:pic>
      <p:pic>
        <p:nvPicPr>
          <p:cNvPr id="35" name="Picture 3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323528" y="4857809"/>
            <a:ext cx="446067" cy="128748"/>
          </a:xfrm>
          <a:prstGeom prst="rect">
            <a:avLst/>
          </a:prstGeom>
        </p:spPr>
      </p:pic>
      <p:pic>
        <p:nvPicPr>
          <p:cNvPr id="36" name="Picture 35"/>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08459" y="4392960"/>
            <a:ext cx="806202" cy="310078"/>
          </a:xfrm>
          <a:prstGeom prst="rect">
            <a:avLst/>
          </a:prstGeom>
        </p:spPr>
      </p:pic>
      <p:pic>
        <p:nvPicPr>
          <p:cNvPr id="38" name="Picture 37"/>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182854" y="3267525"/>
            <a:ext cx="592460" cy="417684"/>
          </a:xfrm>
          <a:prstGeom prst="rect">
            <a:avLst/>
          </a:prstGeom>
        </p:spPr>
      </p:pic>
      <p:pic>
        <p:nvPicPr>
          <p:cNvPr id="39" name="Picture 38"/>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2618906" y="4956004"/>
            <a:ext cx="454871" cy="454871"/>
          </a:xfrm>
          <a:prstGeom prst="rect">
            <a:avLst/>
          </a:prstGeom>
        </p:spPr>
      </p:pic>
      <p:pic>
        <p:nvPicPr>
          <p:cNvPr id="40" name="Picture 39"/>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2627784" y="5517232"/>
            <a:ext cx="416917" cy="277944"/>
          </a:xfrm>
          <a:prstGeom prst="rect">
            <a:avLst/>
          </a:prstGeom>
        </p:spPr>
      </p:pic>
      <p:pic>
        <p:nvPicPr>
          <p:cNvPr id="41" name="Picture 40"/>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2291255" y="5877272"/>
            <a:ext cx="1074794" cy="266708"/>
          </a:xfrm>
          <a:prstGeom prst="rect">
            <a:avLst/>
          </a:prstGeom>
        </p:spPr>
      </p:pic>
    </p:spTree>
    <p:extLst>
      <p:ext uri="{BB962C8B-B14F-4D97-AF65-F5344CB8AC3E}">
        <p14:creationId xmlns:p14="http://schemas.microsoft.com/office/powerpoint/2010/main" val="2554437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ners_Numbers">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333" y="464408"/>
            <a:ext cx="8534399" cy="6400800"/>
          </a:xfrm>
          <a:prstGeom prst="rect">
            <a:avLst/>
          </a:prstGeom>
        </p:spPr>
      </p:pic>
      <p:pic>
        <p:nvPicPr>
          <p:cNvPr id="11" name="Immagine 14"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sp>
        <p:nvSpPr>
          <p:cNvPr id="7" name="Sottotitolo 2"/>
          <p:cNvSpPr txBox="1">
            <a:spLocks/>
          </p:cNvSpPr>
          <p:nvPr userDrawn="1"/>
        </p:nvSpPr>
        <p:spPr>
          <a:xfrm>
            <a:off x="50799" y="2348880"/>
            <a:ext cx="1136825" cy="4248472"/>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   CSC</a:t>
            </a:r>
          </a:p>
          <a:p>
            <a:pPr algn="l"/>
            <a:r>
              <a:rPr lang="it-IT" sz="1200" b="0" dirty="0" smtClean="0">
                <a:solidFill>
                  <a:schemeClr val="tx1"/>
                </a:solidFill>
                <a:latin typeface="Century Gothic" pitchFamily="34" charset="0"/>
              </a:rPr>
              <a:t>2.   BSC</a:t>
            </a:r>
          </a:p>
          <a:p>
            <a:pPr algn="l"/>
            <a:r>
              <a:rPr lang="it-IT" sz="1200" b="0" dirty="0" smtClean="0">
                <a:solidFill>
                  <a:schemeClr val="tx1"/>
                </a:solidFill>
                <a:latin typeface="Century Gothic" pitchFamily="34" charset="0"/>
              </a:rPr>
              <a:t>3.   CERFACS</a:t>
            </a:r>
          </a:p>
          <a:p>
            <a:pPr algn="l"/>
            <a:r>
              <a:rPr lang="it-IT" sz="1200" b="0" dirty="0" smtClean="0">
                <a:solidFill>
                  <a:schemeClr val="tx1"/>
                </a:solidFill>
                <a:latin typeface="Century Gothic" pitchFamily="34" charset="0"/>
              </a:rPr>
              <a:t>4.   CINECA</a:t>
            </a:r>
          </a:p>
          <a:p>
            <a:pPr algn="l"/>
            <a:r>
              <a:rPr lang="it-IT" sz="1200" b="0" dirty="0" smtClean="0">
                <a:solidFill>
                  <a:schemeClr val="tx1"/>
                </a:solidFill>
                <a:latin typeface="Century Gothic" pitchFamily="34" charset="0"/>
              </a:rPr>
              <a:t>5.   CINES</a:t>
            </a:r>
          </a:p>
          <a:p>
            <a:pPr algn="l"/>
            <a:r>
              <a:rPr lang="it-IT" sz="1200" b="0" dirty="0" smtClean="0">
                <a:solidFill>
                  <a:schemeClr val="tx1"/>
                </a:solidFill>
                <a:latin typeface="Century Gothic" pitchFamily="34" charset="0"/>
              </a:rPr>
              <a:t>6.   DKRZ</a:t>
            </a:r>
          </a:p>
          <a:p>
            <a:pPr algn="l"/>
            <a:r>
              <a:rPr lang="it-IT" sz="1200" b="0" dirty="0" smtClean="0">
                <a:solidFill>
                  <a:schemeClr val="tx1"/>
                </a:solidFill>
                <a:latin typeface="Century Gothic" pitchFamily="34" charset="0"/>
              </a:rPr>
              <a:t>7.   EAA</a:t>
            </a:r>
          </a:p>
          <a:p>
            <a:pPr algn="l"/>
            <a:r>
              <a:rPr lang="it-IT" sz="1200" b="0" dirty="0" smtClean="0">
                <a:solidFill>
                  <a:schemeClr val="tx1"/>
                </a:solidFill>
                <a:latin typeface="Century Gothic" pitchFamily="34" charset="0"/>
              </a:rPr>
              <a:t>8.   EKUT</a:t>
            </a:r>
          </a:p>
          <a:p>
            <a:pPr algn="l"/>
            <a:r>
              <a:rPr lang="it-IT" sz="1200" b="0" dirty="0" smtClean="0">
                <a:solidFill>
                  <a:schemeClr val="tx1"/>
                </a:solidFill>
                <a:latin typeface="Century Gothic" pitchFamily="34" charset="0"/>
              </a:rPr>
              <a:t>9.   UEDIN</a:t>
            </a:r>
          </a:p>
          <a:p>
            <a:pPr algn="l"/>
            <a:r>
              <a:rPr lang="it-IT" sz="1200" b="0" dirty="0" smtClean="0">
                <a:solidFill>
                  <a:schemeClr val="tx1"/>
                </a:solidFill>
                <a:latin typeface="Century Gothic" pitchFamily="34" charset="0"/>
              </a:rPr>
              <a:t>10. INGV</a:t>
            </a:r>
          </a:p>
          <a:p>
            <a:pPr algn="l"/>
            <a:r>
              <a:rPr lang="it-IT" sz="1200" b="0" dirty="0" smtClean="0">
                <a:solidFill>
                  <a:schemeClr val="tx1"/>
                </a:solidFill>
                <a:latin typeface="Century Gothic" pitchFamily="34" charset="0"/>
              </a:rPr>
              <a:t>11. JUELICH</a:t>
            </a:r>
          </a:p>
          <a:p>
            <a:pPr algn="l"/>
            <a:r>
              <a:rPr lang="it-IT" sz="1200" b="0" dirty="0" smtClean="0">
                <a:solidFill>
                  <a:schemeClr val="tx1"/>
                </a:solidFill>
                <a:latin typeface="Century Gothic" pitchFamily="34" charset="0"/>
              </a:rPr>
              <a:t>12. PSNC</a:t>
            </a:r>
          </a:p>
          <a:p>
            <a:pPr algn="l"/>
            <a:r>
              <a:rPr lang="it-IT" sz="1200" b="0" dirty="0" smtClean="0">
                <a:solidFill>
                  <a:schemeClr val="tx1"/>
                </a:solidFill>
                <a:latin typeface="Century Gothic" pitchFamily="34" charset="0"/>
              </a:rPr>
              <a:t>13. SURFsara</a:t>
            </a:r>
          </a:p>
          <a:p>
            <a:pPr algn="l"/>
            <a:r>
              <a:rPr lang="it-IT" sz="1200" b="0" dirty="0" smtClean="0">
                <a:solidFill>
                  <a:schemeClr val="tx1"/>
                </a:solidFill>
                <a:latin typeface="Century Gothic" pitchFamily="34" charset="0"/>
              </a:rPr>
              <a:t>14. SIGMA</a:t>
            </a:r>
          </a:p>
          <a:p>
            <a:pPr algn="l"/>
            <a:r>
              <a:rPr lang="it-IT" sz="1200" b="0" dirty="0" smtClean="0">
                <a:solidFill>
                  <a:schemeClr val="tx1"/>
                </a:solidFill>
                <a:latin typeface="Century Gothic" pitchFamily="34" charset="0"/>
              </a:rPr>
              <a:t>15. STFC</a:t>
            </a:r>
          </a:p>
          <a:p>
            <a:pPr algn="l"/>
            <a:r>
              <a:rPr lang="it-IT" sz="1200" b="0" dirty="0" smtClean="0">
                <a:solidFill>
                  <a:schemeClr val="tx1"/>
                </a:solidFill>
                <a:latin typeface="Century Gothic" pitchFamily="34" charset="0"/>
              </a:rPr>
              <a:t>16. UCL</a:t>
            </a:r>
          </a:p>
          <a:p>
            <a:pPr algn="l"/>
            <a:r>
              <a:rPr lang="it-IT" sz="1200" b="0" dirty="0" smtClean="0">
                <a:solidFill>
                  <a:schemeClr val="tx1"/>
                </a:solidFill>
                <a:latin typeface="Century Gothic" pitchFamily="34" charset="0"/>
              </a:rPr>
              <a:t>17. TRUST</a:t>
            </a:r>
          </a:p>
          <a:p>
            <a:pPr marL="0" marR="0" indent="0" algn="l" defTabSz="457200" rtl="0" eaLnBrk="1" fontAlgn="auto" latinLnBrk="0" hangingPunct="1">
              <a:lnSpc>
                <a:spcPct val="100000"/>
              </a:lnSpc>
              <a:spcBef>
                <a:spcPct val="20000"/>
              </a:spcBef>
              <a:spcAft>
                <a:spcPts val="0"/>
              </a:spcAft>
              <a:buClrTx/>
              <a:buSzTx/>
              <a:buFont typeface="Arial"/>
              <a:buNone/>
              <a:tabLst/>
              <a:defRPr/>
            </a:pPr>
            <a:r>
              <a:rPr lang="it-IT" sz="1200" b="0" dirty="0" smtClean="0">
                <a:solidFill>
                  <a:schemeClr val="tx1"/>
                </a:solidFill>
                <a:latin typeface="Century Gothic" pitchFamily="34" charset="0"/>
              </a:rPr>
              <a:t>18. GRNET </a:t>
            </a:r>
          </a:p>
          <a:p>
            <a:pPr algn="l"/>
            <a:endParaRPr lang="it-IT" sz="1200" b="0" dirty="0" smtClean="0">
              <a:solidFill>
                <a:schemeClr val="tx1"/>
              </a:solidFill>
              <a:latin typeface="Century Gothic" pitchFamily="34" charset="0"/>
            </a:endParaRPr>
          </a:p>
          <a:p>
            <a:pPr algn="l"/>
            <a:endParaRPr lang="en-US" sz="1200" b="0" dirty="0">
              <a:solidFill>
                <a:schemeClr val="tx1"/>
              </a:solidFill>
              <a:latin typeface="Century Gothic" pitchFamily="34" charset="0"/>
            </a:endParaRPr>
          </a:p>
        </p:txBody>
      </p:sp>
      <p:sp>
        <p:nvSpPr>
          <p:cNvPr id="8" name="Sottotitolo 2"/>
          <p:cNvSpPr txBox="1">
            <a:spLocks/>
          </p:cNvSpPr>
          <p:nvPr userDrawn="1"/>
        </p:nvSpPr>
        <p:spPr>
          <a:xfrm>
            <a:off x="1691680" y="2348881"/>
            <a:ext cx="1080120" cy="4157470"/>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0" dirty="0" smtClean="0">
                <a:solidFill>
                  <a:schemeClr val="tx1"/>
                </a:solidFill>
                <a:latin typeface="Century Gothic" pitchFamily="34" charset="0"/>
              </a:rPr>
              <a:t>19. KIT</a:t>
            </a:r>
          </a:p>
          <a:p>
            <a:pPr algn="l"/>
            <a:r>
              <a:rPr lang="it-IT" sz="1200" b="0" dirty="0" smtClean="0">
                <a:solidFill>
                  <a:schemeClr val="tx1"/>
                </a:solidFill>
                <a:latin typeface="Century Gothic" pitchFamily="34" charset="0"/>
              </a:rPr>
              <a:t>20. LIBER</a:t>
            </a:r>
          </a:p>
          <a:p>
            <a:pPr algn="l"/>
            <a:r>
              <a:rPr lang="it-IT" sz="1200" b="0" dirty="0" smtClean="0">
                <a:solidFill>
                  <a:schemeClr val="tx1"/>
                </a:solidFill>
                <a:latin typeface="Century Gothic" pitchFamily="34" charset="0"/>
              </a:rPr>
              <a:t>21. DANS</a:t>
            </a:r>
          </a:p>
          <a:p>
            <a:pPr algn="l"/>
            <a:r>
              <a:rPr lang="it-IT" sz="1200" b="0" dirty="0" smtClean="0">
                <a:solidFill>
                  <a:schemeClr val="tx1"/>
                </a:solidFill>
                <a:latin typeface="Century Gothic" pitchFamily="34" charset="0"/>
              </a:rPr>
              <a:t>22. eSDF</a:t>
            </a:r>
          </a:p>
          <a:p>
            <a:pPr algn="l"/>
            <a:r>
              <a:rPr lang="it-IT" sz="1200" b="0" dirty="0" smtClean="0">
                <a:solidFill>
                  <a:schemeClr val="tx1"/>
                </a:solidFill>
                <a:latin typeface="Century Gothic" pitchFamily="34" charset="0"/>
              </a:rPr>
              <a:t>23. ULUND</a:t>
            </a:r>
          </a:p>
          <a:p>
            <a:pPr algn="l"/>
            <a:r>
              <a:rPr lang="it-IT" sz="1200" b="0" dirty="0" smtClean="0">
                <a:solidFill>
                  <a:schemeClr val="tx1"/>
                </a:solidFill>
                <a:latin typeface="Century Gothic" pitchFamily="34" charset="0"/>
              </a:rPr>
              <a:t>24.</a:t>
            </a:r>
            <a:r>
              <a:rPr lang="it-IT" sz="1200" b="0" baseline="0" dirty="0" smtClean="0">
                <a:solidFill>
                  <a:schemeClr val="tx1"/>
                </a:solidFill>
                <a:latin typeface="Century Gothic" pitchFamily="34" charset="0"/>
              </a:rPr>
              <a:t> KNMI</a:t>
            </a:r>
            <a:endParaRPr lang="it-IT" sz="1200" b="0" dirty="0" smtClean="0">
              <a:solidFill>
                <a:schemeClr val="tx1"/>
              </a:solidFill>
              <a:latin typeface="Century Gothic" pitchFamily="34" charset="0"/>
            </a:endParaRPr>
          </a:p>
          <a:p>
            <a:pPr algn="l"/>
            <a:r>
              <a:rPr lang="it-IT" sz="1200" b="0" dirty="0" smtClean="0">
                <a:solidFill>
                  <a:schemeClr val="tx1"/>
                </a:solidFill>
                <a:latin typeface="Century Gothic" pitchFamily="34" charset="0"/>
              </a:rPr>
              <a:t>25. GFZ</a:t>
            </a:r>
          </a:p>
          <a:p>
            <a:pPr algn="l"/>
            <a:r>
              <a:rPr lang="it-IT" sz="1200" b="0" dirty="0" smtClean="0">
                <a:solidFill>
                  <a:schemeClr val="tx1"/>
                </a:solidFill>
                <a:latin typeface="Century Gothic" pitchFamily="34" charset="0"/>
              </a:rPr>
              <a:t>26. CLARIN</a:t>
            </a:r>
          </a:p>
          <a:p>
            <a:pPr algn="l"/>
            <a:r>
              <a:rPr lang="it-IT" sz="1200" b="0" dirty="0" smtClean="0">
                <a:solidFill>
                  <a:schemeClr val="tx1"/>
                </a:solidFill>
                <a:latin typeface="Century Gothic" pitchFamily="34" charset="0"/>
              </a:rPr>
              <a:t>27. MPG</a:t>
            </a:r>
          </a:p>
          <a:p>
            <a:pPr algn="l"/>
            <a:r>
              <a:rPr lang="it-IT" sz="1200" b="0" dirty="0" smtClean="0">
                <a:solidFill>
                  <a:schemeClr val="tx1"/>
                </a:solidFill>
                <a:latin typeface="Century Gothic" pitchFamily="34" charset="0"/>
              </a:rPr>
              <a:t>28. JISC</a:t>
            </a:r>
          </a:p>
          <a:p>
            <a:pPr algn="l"/>
            <a:r>
              <a:rPr lang="it-IT" sz="1200" b="0" dirty="0" smtClean="0">
                <a:solidFill>
                  <a:schemeClr val="tx1"/>
                </a:solidFill>
                <a:latin typeface="Century Gothic" pitchFamily="34" charset="0"/>
              </a:rPr>
              <a:t>29. UNS</a:t>
            </a:r>
          </a:p>
          <a:p>
            <a:pPr algn="l"/>
            <a:r>
              <a:rPr lang="it-IT" sz="1200" b="0" dirty="0" smtClean="0">
                <a:solidFill>
                  <a:schemeClr val="tx1"/>
                </a:solidFill>
                <a:latin typeface="Century Gothic" pitchFamily="34" charset="0"/>
              </a:rPr>
              <a:t>30. CERN</a:t>
            </a:r>
          </a:p>
          <a:p>
            <a:pPr algn="l"/>
            <a:r>
              <a:rPr lang="it-IT" sz="1200" b="0" dirty="0" smtClean="0">
                <a:solidFill>
                  <a:schemeClr val="tx1"/>
                </a:solidFill>
                <a:latin typeface="Century Gothic" pitchFamily="34" charset="0"/>
              </a:rPr>
              <a:t>31. UHEL</a:t>
            </a:r>
          </a:p>
          <a:p>
            <a:pPr algn="l"/>
            <a:r>
              <a:rPr lang="it-IT" sz="1200" b="0" dirty="0" smtClean="0">
                <a:solidFill>
                  <a:schemeClr val="tx1"/>
                </a:solidFill>
                <a:latin typeface="Century Gothic" pitchFamily="34" charset="0"/>
              </a:rPr>
              <a:t>32. EMBL</a:t>
            </a:r>
          </a:p>
          <a:p>
            <a:pPr algn="l"/>
            <a:r>
              <a:rPr lang="it-IT" sz="1200" b="0" dirty="0" smtClean="0">
                <a:solidFill>
                  <a:schemeClr val="tx1"/>
                </a:solidFill>
                <a:latin typeface="Century Gothic" pitchFamily="34" charset="0"/>
              </a:rPr>
              <a:t>33. SNIC</a:t>
            </a:r>
          </a:p>
          <a:p>
            <a:pPr algn="l"/>
            <a:r>
              <a:rPr lang="it-IT" sz="1200" b="0" dirty="0" smtClean="0">
                <a:solidFill>
                  <a:schemeClr val="tx1"/>
                </a:solidFill>
                <a:latin typeface="Century Gothic" pitchFamily="34" charset="0"/>
              </a:rPr>
              <a:t>34. KTH</a:t>
            </a:r>
          </a:p>
          <a:p>
            <a:pPr algn="l"/>
            <a:r>
              <a:rPr lang="it-IT" sz="1200" b="0" dirty="0" smtClean="0">
                <a:solidFill>
                  <a:schemeClr val="tx1"/>
                </a:solidFill>
                <a:latin typeface="Century Gothic" pitchFamily="34" charset="0"/>
              </a:rPr>
              <a:t>35. RZG</a:t>
            </a:r>
          </a:p>
          <a:p>
            <a:pPr algn="l"/>
            <a:r>
              <a:rPr lang="it-IT" sz="1200" b="0" dirty="0" smtClean="0">
                <a:solidFill>
                  <a:schemeClr val="tx1"/>
                </a:solidFill>
                <a:latin typeface="Century Gothic" pitchFamily="34" charset="0"/>
              </a:rPr>
              <a:t>36. MPI-MET</a:t>
            </a:r>
            <a:endParaRPr lang="en-US" sz="1200" b="0" dirty="0">
              <a:solidFill>
                <a:schemeClr val="tx1"/>
              </a:solidFill>
              <a:latin typeface="Century Gothic" pitchFamily="34" charset="0"/>
            </a:endParaRPr>
          </a:p>
        </p:txBody>
      </p:sp>
    </p:spTree>
    <p:extLst>
      <p:ext uri="{BB962C8B-B14F-4D97-AF65-F5344CB8AC3E}">
        <p14:creationId xmlns:p14="http://schemas.microsoft.com/office/powerpoint/2010/main" val="22460330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ta &amp; Community Centres">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739" y="556828"/>
            <a:ext cx="8414399" cy="6310800"/>
          </a:xfrm>
          <a:prstGeom prst="rect">
            <a:avLst/>
          </a:prstGeom>
        </p:spPr>
      </p:pic>
      <p:grpSp>
        <p:nvGrpSpPr>
          <p:cNvPr id="50" name="Group 49"/>
          <p:cNvGrpSpPr/>
          <p:nvPr userDrawn="1"/>
        </p:nvGrpSpPr>
        <p:grpSpPr>
          <a:xfrm>
            <a:off x="228989" y="1444397"/>
            <a:ext cx="3190883" cy="4000827"/>
            <a:chOff x="47873" y="1209421"/>
            <a:chExt cx="3190883" cy="4000827"/>
          </a:xfrm>
        </p:grpSpPr>
        <p:grpSp>
          <p:nvGrpSpPr>
            <p:cNvPr id="49" name="Group 48"/>
            <p:cNvGrpSpPr/>
            <p:nvPr userDrawn="1"/>
          </p:nvGrpSpPr>
          <p:grpSpPr>
            <a:xfrm>
              <a:off x="47873" y="3735504"/>
              <a:ext cx="2768760" cy="1474744"/>
              <a:chOff x="47873" y="3735504"/>
              <a:chExt cx="2768760" cy="1474744"/>
            </a:xfrm>
          </p:grpSpPr>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07" y="3766431"/>
                <a:ext cx="701694" cy="248224"/>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4253" y="3779655"/>
                <a:ext cx="1076258" cy="221775"/>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4506" y="4045582"/>
                <a:ext cx="320268" cy="404664"/>
              </a:xfrm>
              <a:prstGeom prst="rect">
                <a:avLst/>
              </a:prstGeom>
            </p:spPr>
          </p:pic>
          <p:pic>
            <p:nvPicPr>
              <p:cNvPr id="23" name="Pictur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7074" y="4024435"/>
                <a:ext cx="631019" cy="186677"/>
              </a:xfrm>
              <a:prstGeom prst="rect">
                <a:avLst/>
              </a:prstGeom>
            </p:spPr>
          </p:pic>
          <p:pic>
            <p:nvPicPr>
              <p:cNvPr id="27" name="Picture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96535" y="4053269"/>
                <a:ext cx="358025" cy="349969"/>
              </a:xfrm>
              <a:prstGeom prst="rect">
                <a:avLst/>
              </a:prstGeom>
            </p:spPr>
          </p:pic>
          <p:pic>
            <p:nvPicPr>
              <p:cNvPr id="29" name="Picture 2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54098" y="4044512"/>
                <a:ext cx="423490" cy="423490"/>
              </a:xfrm>
              <a:prstGeom prst="rect">
                <a:avLst/>
              </a:prstGeom>
            </p:spPr>
          </p:pic>
          <p:pic>
            <p:nvPicPr>
              <p:cNvPr id="31"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873" y="4437112"/>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8630" y="4822124"/>
                <a:ext cx="683568" cy="294208"/>
              </a:xfrm>
              <a:prstGeom prst="rect">
                <a:avLst/>
              </a:prstGeom>
            </p:spPr>
          </p:pic>
          <p:pic>
            <p:nvPicPr>
              <p:cNvPr id="34" name="Picture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30225" y="4516634"/>
                <a:ext cx="867544" cy="346415"/>
              </a:xfrm>
              <a:prstGeom prst="rect">
                <a:avLst/>
              </a:prstGeom>
            </p:spPr>
          </p:pic>
          <p:pic>
            <p:nvPicPr>
              <p:cNvPr id="36" name="Picture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901" y="4803167"/>
                <a:ext cx="403105" cy="407081"/>
              </a:xfrm>
              <a:prstGeom prst="rect">
                <a:avLst/>
              </a:prstGeom>
            </p:spPr>
          </p:pic>
          <p:pic>
            <p:nvPicPr>
              <p:cNvPr id="39" name="Picture 3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72034" y="4294501"/>
                <a:ext cx="1121603" cy="790683"/>
              </a:xfrm>
              <a:prstGeom prst="rect">
                <a:avLst/>
              </a:prstGeom>
            </p:spPr>
          </p:pic>
          <p:pic>
            <p:nvPicPr>
              <p:cNvPr id="40" name="Picture 3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46668" y="4256257"/>
                <a:ext cx="415943" cy="359312"/>
              </a:xfrm>
              <a:prstGeom prst="rect">
                <a:avLst/>
              </a:prstGeom>
            </p:spPr>
          </p:pic>
          <p:pic>
            <p:nvPicPr>
              <p:cNvPr id="41" name="Picture 4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5500" y="4099506"/>
                <a:ext cx="446067" cy="128748"/>
              </a:xfrm>
              <a:prstGeom prst="rect">
                <a:avLst/>
              </a:prstGeom>
            </p:spPr>
          </p:pic>
          <p:pic>
            <p:nvPicPr>
              <p:cNvPr id="42" name="Picture 4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10431" y="3735504"/>
                <a:ext cx="806202" cy="310078"/>
              </a:xfrm>
              <a:prstGeom prst="rect">
                <a:avLst/>
              </a:prstGeom>
            </p:spPr>
          </p:pic>
        </p:grpSp>
        <p:sp>
          <p:nvSpPr>
            <p:cNvPr id="44" name="Sottotitolo 2"/>
            <p:cNvSpPr txBox="1">
              <a:spLocks/>
            </p:cNvSpPr>
            <p:nvPr userDrawn="1"/>
          </p:nvSpPr>
          <p:spPr>
            <a:xfrm>
              <a:off x="725877" y="3440583"/>
              <a:ext cx="2127272" cy="216024"/>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1" dirty="0" smtClean="0">
                  <a:solidFill>
                    <a:srgbClr val="FF0000"/>
                  </a:solidFill>
                  <a:latin typeface="Century Gothic" pitchFamily="34" charset="0"/>
                </a:rPr>
                <a:t>Community Centres</a:t>
              </a:r>
              <a:endParaRPr lang="en-US" sz="1200" b="1" dirty="0">
                <a:solidFill>
                  <a:srgbClr val="FF0000"/>
                </a:solidFill>
                <a:latin typeface="Century Gothic" pitchFamily="34" charset="0"/>
              </a:endParaRPr>
            </a:p>
          </p:txBody>
        </p:sp>
        <p:sp>
          <p:nvSpPr>
            <p:cNvPr id="4" name="Rectangle 3"/>
            <p:cNvSpPr/>
            <p:nvPr userDrawn="1"/>
          </p:nvSpPr>
          <p:spPr>
            <a:xfrm>
              <a:off x="611560" y="3517661"/>
              <a:ext cx="140608" cy="127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oup 6"/>
            <p:cNvGrpSpPr/>
            <p:nvPr userDrawn="1"/>
          </p:nvGrpSpPr>
          <p:grpSpPr>
            <a:xfrm>
              <a:off x="62399" y="1488796"/>
              <a:ext cx="3176357" cy="1724180"/>
              <a:chOff x="62399" y="1488796"/>
              <a:chExt cx="3176357" cy="1724180"/>
            </a:xfrm>
          </p:grpSpPr>
          <p:pic>
            <p:nvPicPr>
              <p:cNvPr id="8" name="Picture 7"/>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79512" y="1488796"/>
                <a:ext cx="599144" cy="380082"/>
              </a:xfrm>
              <a:prstGeom prst="rect">
                <a:avLst/>
              </a:prstGeom>
            </p:spPr>
          </p:pic>
          <p:pic>
            <p:nvPicPr>
              <p:cNvPr id="10" name="Picture 9"/>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92277" y="1515671"/>
                <a:ext cx="1072851" cy="288032"/>
              </a:xfrm>
              <a:prstGeom prst="rect">
                <a:avLst/>
              </a:prstGeom>
            </p:spPr>
          </p:pic>
          <p:pic>
            <p:nvPicPr>
              <p:cNvPr id="13" name="Picture 1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975548" y="1488796"/>
                <a:ext cx="321568" cy="393027"/>
              </a:xfrm>
              <a:prstGeom prst="rect">
                <a:avLst/>
              </a:prstGeom>
            </p:spPr>
          </p:pic>
          <p:pic>
            <p:nvPicPr>
              <p:cNvPr id="14" name="Picture 13"/>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02556" y="1507250"/>
                <a:ext cx="332797" cy="360431"/>
              </a:xfrm>
              <a:prstGeom prst="rect">
                <a:avLst/>
              </a:prstGeom>
            </p:spPr>
          </p:pic>
          <p:pic>
            <p:nvPicPr>
              <p:cNvPr id="18" name="Picture 17"/>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64408" y="1867681"/>
                <a:ext cx="438471" cy="141679"/>
              </a:xfrm>
              <a:prstGeom prst="rect">
                <a:avLst/>
              </a:prstGeom>
            </p:spPr>
          </p:pic>
          <p:pic>
            <p:nvPicPr>
              <p:cNvPr id="19" name="Picture 18"/>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20902" y="1829367"/>
                <a:ext cx="646720" cy="245754"/>
              </a:xfrm>
              <a:prstGeom prst="rect">
                <a:avLst/>
              </a:prstGeom>
            </p:spPr>
          </p:pic>
          <p:pic>
            <p:nvPicPr>
              <p:cNvPr id="20" name="Picture 19"/>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977331" y="1907519"/>
                <a:ext cx="639570" cy="284253"/>
              </a:xfrm>
              <a:prstGeom prst="rect">
                <a:avLst/>
              </a:prstGeom>
            </p:spPr>
          </p:pic>
          <p:pic>
            <p:nvPicPr>
              <p:cNvPr id="21" name="Picture 20"/>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2272" y="2072544"/>
                <a:ext cx="699349" cy="258302"/>
              </a:xfrm>
              <a:prstGeom prst="rect">
                <a:avLst/>
              </a:prstGeom>
            </p:spPr>
          </p:pic>
          <p:pic>
            <p:nvPicPr>
              <p:cNvPr id="22" name="Picture 2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17421" y="2075121"/>
                <a:ext cx="916707" cy="372075"/>
              </a:xfrm>
              <a:prstGeom prst="rect">
                <a:avLst/>
              </a:prstGeom>
            </p:spPr>
          </p:pic>
          <p:pic>
            <p:nvPicPr>
              <p:cNvPr id="25" name="Picture 24"/>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981967" y="2261158"/>
                <a:ext cx="544263" cy="257313"/>
              </a:xfrm>
              <a:prstGeom prst="rect">
                <a:avLst/>
              </a:prstGeom>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28376" y="2231962"/>
                <a:ext cx="395536" cy="197768"/>
              </a:xfrm>
              <a:prstGeom prst="rect">
                <a:avLst/>
              </a:prstGeom>
            </p:spPr>
          </p:pic>
          <p:pic>
            <p:nvPicPr>
              <p:cNvPr id="28" name="Picture 27"/>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53257" y="2392161"/>
                <a:ext cx="644394" cy="187447"/>
              </a:xfrm>
              <a:prstGeom prst="rect">
                <a:avLst/>
              </a:prstGeom>
            </p:spPr>
          </p:pic>
          <p:pic>
            <p:nvPicPr>
              <p:cNvPr id="32" name="Picture 31"/>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413532" y="2588526"/>
                <a:ext cx="825224" cy="125847"/>
              </a:xfrm>
              <a:prstGeom prst="rect">
                <a:avLst/>
              </a:prstGeom>
            </p:spPr>
          </p:pic>
          <p:pic>
            <p:nvPicPr>
              <p:cNvPr id="35" name="Picture 34"/>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965128" y="2541604"/>
                <a:ext cx="413714" cy="404664"/>
              </a:xfrm>
              <a:prstGeom prst="rect">
                <a:avLst/>
              </a:prstGeom>
            </p:spPr>
          </p:pic>
          <p:pic>
            <p:nvPicPr>
              <p:cNvPr id="37" name="Picture 3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1462611" y="2423284"/>
                <a:ext cx="405011" cy="224132"/>
              </a:xfrm>
              <a:prstGeom prst="rect">
                <a:avLst/>
              </a:prstGeom>
            </p:spPr>
          </p:pic>
          <p:pic>
            <p:nvPicPr>
              <p:cNvPr id="38" name="Picture 3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822780" y="2429730"/>
                <a:ext cx="556155" cy="443441"/>
              </a:xfrm>
              <a:prstGeom prst="rect">
                <a:avLst/>
              </a:prstGeom>
            </p:spPr>
          </p:pic>
          <p:pic>
            <p:nvPicPr>
              <p:cNvPr id="43" name="Picture 42"/>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2399" y="1766179"/>
                <a:ext cx="438216" cy="308942"/>
              </a:xfrm>
              <a:prstGeom prst="rect">
                <a:avLst/>
              </a:prstGeom>
            </p:spPr>
          </p:pic>
          <p:pic>
            <p:nvPicPr>
              <p:cNvPr id="45" name="Picture 44"/>
              <p:cNvPicPr>
                <a:picLocks noChangeAspect="1"/>
              </p:cNvPicPr>
              <p:nvPr userDrawn="1"/>
            </p:nvPicPr>
            <p:blipFill>
              <a:blip r:embed="rId35">
                <a:extLst>
                  <a:ext uri="{28A0092B-C50C-407E-A947-70E740481C1C}">
                    <a14:useLocalDpi xmlns:a14="http://schemas.microsoft.com/office/drawing/2010/main" val="0"/>
                  </a:ext>
                </a:extLst>
              </a:blip>
              <a:stretch>
                <a:fillRect/>
              </a:stretch>
            </p:blipFill>
            <p:spPr>
              <a:xfrm>
                <a:off x="142179" y="2674807"/>
                <a:ext cx="454871" cy="454871"/>
              </a:xfrm>
              <a:prstGeom prst="rect">
                <a:avLst/>
              </a:prstGeom>
            </p:spPr>
          </p:pic>
          <p:pic>
            <p:nvPicPr>
              <p:cNvPr id="46" name="Picture 45"/>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1428702" y="2700337"/>
                <a:ext cx="416917" cy="277944"/>
              </a:xfrm>
              <a:prstGeom prst="rect">
                <a:avLst/>
              </a:prstGeom>
            </p:spPr>
          </p:pic>
          <p:pic>
            <p:nvPicPr>
              <p:cNvPr id="47" name="Picture 46"/>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31284" y="2946268"/>
                <a:ext cx="1074794" cy="266708"/>
              </a:xfrm>
              <a:prstGeom prst="rect">
                <a:avLst/>
              </a:prstGeom>
            </p:spPr>
          </p:pic>
        </p:grpSp>
        <p:sp>
          <p:nvSpPr>
            <p:cNvPr id="5" name="Isosceles Triangle 4"/>
            <p:cNvSpPr/>
            <p:nvPr userDrawn="1"/>
          </p:nvSpPr>
          <p:spPr>
            <a:xfrm>
              <a:off x="531577" y="1263673"/>
              <a:ext cx="199979" cy="17498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Sottotitolo 2"/>
            <p:cNvSpPr txBox="1">
              <a:spLocks/>
            </p:cNvSpPr>
            <p:nvPr userDrawn="1"/>
          </p:nvSpPr>
          <p:spPr>
            <a:xfrm>
              <a:off x="675539" y="1209421"/>
              <a:ext cx="2127272" cy="216024"/>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1" dirty="0" smtClean="0">
                  <a:solidFill>
                    <a:srgbClr val="00B050"/>
                  </a:solidFill>
                  <a:latin typeface="Century Gothic" pitchFamily="34" charset="0"/>
                </a:rPr>
                <a:t>General Data Centres</a:t>
              </a:r>
              <a:endParaRPr lang="en-US" sz="1200" b="1" dirty="0">
                <a:solidFill>
                  <a:srgbClr val="00B050"/>
                </a:solidFill>
                <a:latin typeface="Century Gothic" pitchFamily="34" charset="0"/>
              </a:endParaRPr>
            </a:p>
          </p:txBody>
        </p:sp>
      </p:grpSp>
    </p:spTree>
    <p:extLst>
      <p:ext uri="{BB962C8B-B14F-4D97-AF65-F5344CB8AC3E}">
        <p14:creationId xmlns:p14="http://schemas.microsoft.com/office/powerpoint/2010/main" val="2750912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868362"/>
          </a:xfrm>
        </p:spPr>
        <p:txBody>
          <a:bodyPr>
            <a:normAutofit/>
          </a:bodyPr>
          <a:lstStyle>
            <a:lvl1pPr>
              <a:defRPr sz="2800" b="1">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096000"/>
            <a:ext cx="2133600" cy="365125"/>
          </a:xfrm>
        </p:spPr>
        <p:txBody>
          <a:bodyPr/>
          <a:lstStyle/>
          <a:p>
            <a:fld id="{1D8BD707-D9CF-40AE-B4C6-C98DA3205C09}" type="datetimeFigureOut">
              <a:rPr lang="en-US" smtClean="0"/>
              <a:pPr/>
              <a:t>9/10/2015</a:t>
            </a:fld>
            <a:endParaRPr lang="en-US"/>
          </a:p>
        </p:txBody>
      </p:sp>
      <p:sp>
        <p:nvSpPr>
          <p:cNvPr id="5" name="Footer Placeholder 4"/>
          <p:cNvSpPr>
            <a:spLocks noGrp="1"/>
          </p:cNvSpPr>
          <p:nvPr>
            <p:ph type="ftr" sz="quarter" idx="11"/>
          </p:nvPr>
        </p:nvSpPr>
        <p:spPr>
          <a:xfrm>
            <a:off x="3124200" y="6096000"/>
            <a:ext cx="2895600" cy="365125"/>
          </a:xfrm>
        </p:spPr>
        <p:txBody>
          <a:bodyPr/>
          <a:lstStyle/>
          <a:p>
            <a:endParaRPr lang="en-US"/>
          </a:p>
        </p:txBody>
      </p:sp>
      <p:sp>
        <p:nvSpPr>
          <p:cNvPr id="6" name="Slide Number Placeholder 5"/>
          <p:cNvSpPr>
            <a:spLocks noGrp="1"/>
          </p:cNvSpPr>
          <p:nvPr>
            <p:ph type="sldNum" sz="quarter" idx="12"/>
          </p:nvPr>
        </p:nvSpPr>
        <p:spPr>
          <a:xfrm>
            <a:off x="6553200" y="6096000"/>
            <a:ext cx="2133600" cy="365125"/>
          </a:xfrm>
        </p:spPr>
        <p:txBody>
          <a:bodyPr/>
          <a:lstStyle/>
          <a:p>
            <a:fld id="{B6F15528-21DE-4FAA-801E-634DDDAF4B2B}" type="slidenum">
              <a:rPr lang="en-US" smtClean="0"/>
              <a:pPr/>
              <a:t>‹#›</a:t>
            </a:fld>
            <a:endParaRPr lang="en-US"/>
          </a:p>
        </p:txBody>
      </p:sp>
      <p:pic>
        <p:nvPicPr>
          <p:cNvPr id="7"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Data Centres">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73" y="548680"/>
            <a:ext cx="8412426" cy="6309320"/>
          </a:xfrm>
          <a:prstGeom prst="rect">
            <a:avLst/>
          </a:prstGeom>
        </p:spPr>
      </p:pic>
      <p:pic>
        <p:nvPicPr>
          <p:cNvPr id="11" name="Immagine 14"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grpSp>
        <p:nvGrpSpPr>
          <p:cNvPr id="50" name="Group 49"/>
          <p:cNvGrpSpPr/>
          <p:nvPr userDrawn="1"/>
        </p:nvGrpSpPr>
        <p:grpSpPr>
          <a:xfrm>
            <a:off x="243515" y="1785485"/>
            <a:ext cx="3176357" cy="2215567"/>
            <a:chOff x="62399" y="1209421"/>
            <a:chExt cx="3176357" cy="2215567"/>
          </a:xfrm>
        </p:grpSpPr>
        <p:grpSp>
          <p:nvGrpSpPr>
            <p:cNvPr id="7" name="Group 6"/>
            <p:cNvGrpSpPr/>
            <p:nvPr userDrawn="1"/>
          </p:nvGrpSpPr>
          <p:grpSpPr>
            <a:xfrm>
              <a:off x="62399" y="1700808"/>
              <a:ext cx="3176357" cy="1724180"/>
              <a:chOff x="62399" y="1700808"/>
              <a:chExt cx="3176357" cy="1724180"/>
            </a:xfrm>
          </p:grpSpPr>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9512" y="1700808"/>
                <a:ext cx="599144" cy="38008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92277" y="1727683"/>
                <a:ext cx="1072851" cy="288032"/>
              </a:xfrm>
              <a:prstGeom prst="rect">
                <a:avLst/>
              </a:prstGeom>
            </p:spPr>
          </p:pic>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75548" y="1700808"/>
                <a:ext cx="321568" cy="393027"/>
              </a:xfrm>
              <a:prstGeom prst="rect">
                <a:avLst/>
              </a:prstGeom>
            </p:spPr>
          </p:pic>
          <p:pic>
            <p:nvPicPr>
              <p:cNvPr id="14" name="Picture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02556" y="1719262"/>
                <a:ext cx="332797" cy="360431"/>
              </a:xfrm>
              <a:prstGeom prst="rect">
                <a:avLst/>
              </a:prstGeom>
            </p:spPr>
          </p:pic>
          <p:pic>
            <p:nvPicPr>
              <p:cNvPr id="18" name="Picture 1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64408" y="2079693"/>
                <a:ext cx="438471" cy="141679"/>
              </a:xfrm>
              <a:prstGeom prst="rect">
                <a:avLst/>
              </a:prstGeom>
            </p:spPr>
          </p:pic>
          <p:pic>
            <p:nvPicPr>
              <p:cNvPr id="19" name="Picture 1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20902" y="2041379"/>
                <a:ext cx="646720" cy="245754"/>
              </a:xfrm>
              <a:prstGeom prst="rect">
                <a:avLst/>
              </a:prstGeom>
            </p:spPr>
          </p:pic>
          <p:pic>
            <p:nvPicPr>
              <p:cNvPr id="20" name="Picture 1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77331" y="2119531"/>
                <a:ext cx="639570" cy="284253"/>
              </a:xfrm>
              <a:prstGeom prst="rect">
                <a:avLst/>
              </a:prstGeom>
            </p:spPr>
          </p:pic>
          <p:pic>
            <p:nvPicPr>
              <p:cNvPr id="21" name="Picture 2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2272" y="2284556"/>
                <a:ext cx="699349" cy="258302"/>
              </a:xfrm>
              <a:prstGeom prst="rect">
                <a:avLst/>
              </a:prstGeom>
            </p:spPr>
          </p:pic>
          <p:pic>
            <p:nvPicPr>
              <p:cNvPr id="22" name="Picture 2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17421" y="2287133"/>
                <a:ext cx="916707" cy="372075"/>
              </a:xfrm>
              <a:prstGeom prst="rect">
                <a:avLst/>
              </a:prstGeom>
            </p:spPr>
          </p:pic>
          <p:pic>
            <p:nvPicPr>
              <p:cNvPr id="25" name="Picture 2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81967" y="2473170"/>
                <a:ext cx="544263" cy="257313"/>
              </a:xfrm>
              <a:prstGeom prst="rect">
                <a:avLst/>
              </a:prstGeom>
            </p:spPr>
          </p:pic>
          <p:pic>
            <p:nvPicPr>
              <p:cNvPr id="26" name="Picture 2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28376" y="2443974"/>
                <a:ext cx="395536" cy="197768"/>
              </a:xfrm>
              <a:prstGeom prst="rect">
                <a:avLst/>
              </a:prstGeom>
            </p:spPr>
          </p:pic>
          <p:pic>
            <p:nvPicPr>
              <p:cNvPr id="28" name="Picture 2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257" y="2604173"/>
                <a:ext cx="644394" cy="187447"/>
              </a:xfrm>
              <a:prstGeom prst="rect">
                <a:avLst/>
              </a:prstGeom>
            </p:spPr>
          </p:pic>
          <p:pic>
            <p:nvPicPr>
              <p:cNvPr id="32" name="Picture 3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13532" y="2800538"/>
                <a:ext cx="825224" cy="125847"/>
              </a:xfrm>
              <a:prstGeom prst="rect">
                <a:avLst/>
              </a:prstGeom>
            </p:spPr>
          </p:pic>
          <p:pic>
            <p:nvPicPr>
              <p:cNvPr id="35" name="Picture 34"/>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965128" y="2753616"/>
                <a:ext cx="413714" cy="404664"/>
              </a:xfrm>
              <a:prstGeom prst="rect">
                <a:avLst/>
              </a:prstGeom>
            </p:spPr>
          </p:pic>
          <p:pic>
            <p:nvPicPr>
              <p:cNvPr id="37" name="Picture 36"/>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462611" y="2635296"/>
                <a:ext cx="405011" cy="224132"/>
              </a:xfrm>
              <a:prstGeom prst="rect">
                <a:avLst/>
              </a:prstGeom>
            </p:spPr>
          </p:pic>
          <p:pic>
            <p:nvPicPr>
              <p:cNvPr id="38" name="Picture 3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822780" y="2641742"/>
                <a:ext cx="556155" cy="443441"/>
              </a:xfrm>
              <a:prstGeom prst="rect">
                <a:avLst/>
              </a:prstGeom>
            </p:spPr>
          </p:pic>
          <p:pic>
            <p:nvPicPr>
              <p:cNvPr id="43" name="Picture 42"/>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2399" y="1978191"/>
                <a:ext cx="438216" cy="308942"/>
              </a:xfrm>
              <a:prstGeom prst="rect">
                <a:avLst/>
              </a:prstGeom>
            </p:spPr>
          </p:pic>
          <p:pic>
            <p:nvPicPr>
              <p:cNvPr id="45" name="Picture 44"/>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2179" y="2886819"/>
                <a:ext cx="454871" cy="454871"/>
              </a:xfrm>
              <a:prstGeom prst="rect">
                <a:avLst/>
              </a:prstGeom>
            </p:spPr>
          </p:pic>
          <p:pic>
            <p:nvPicPr>
              <p:cNvPr id="46" name="Picture 45"/>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428702" y="2912349"/>
                <a:ext cx="416917" cy="277944"/>
              </a:xfrm>
              <a:prstGeom prst="rect">
                <a:avLst/>
              </a:prstGeom>
            </p:spPr>
          </p:pic>
          <p:pic>
            <p:nvPicPr>
              <p:cNvPr id="47" name="Picture 46"/>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31284" y="3158280"/>
                <a:ext cx="1074794" cy="266708"/>
              </a:xfrm>
              <a:prstGeom prst="rect">
                <a:avLst/>
              </a:prstGeom>
            </p:spPr>
          </p:pic>
        </p:grpSp>
        <p:sp>
          <p:nvSpPr>
            <p:cNvPr id="5" name="Isosceles Triangle 4"/>
            <p:cNvSpPr/>
            <p:nvPr userDrawn="1"/>
          </p:nvSpPr>
          <p:spPr>
            <a:xfrm>
              <a:off x="531577" y="1263673"/>
              <a:ext cx="199979" cy="174985"/>
            </a:xfrm>
            <a:prstGeom prs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Sottotitolo 2"/>
            <p:cNvSpPr txBox="1">
              <a:spLocks/>
            </p:cNvSpPr>
            <p:nvPr userDrawn="1"/>
          </p:nvSpPr>
          <p:spPr>
            <a:xfrm>
              <a:off x="675539" y="1209421"/>
              <a:ext cx="2127272" cy="216024"/>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1" dirty="0" smtClean="0">
                  <a:solidFill>
                    <a:srgbClr val="00B050"/>
                  </a:solidFill>
                  <a:latin typeface="Century Gothic" pitchFamily="34" charset="0"/>
                </a:rPr>
                <a:t>General Data Centres</a:t>
              </a:r>
              <a:endParaRPr lang="en-US" sz="1200" b="1" dirty="0">
                <a:solidFill>
                  <a:srgbClr val="00B050"/>
                </a:solidFill>
                <a:latin typeface="Century Gothic" pitchFamily="34" charset="0"/>
              </a:endParaRPr>
            </a:p>
          </p:txBody>
        </p:sp>
      </p:grpSp>
    </p:spTree>
    <p:extLst>
      <p:ext uri="{BB962C8B-B14F-4D97-AF65-F5344CB8AC3E}">
        <p14:creationId xmlns:p14="http://schemas.microsoft.com/office/powerpoint/2010/main" val="19042779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munity Centres">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0601" y="556828"/>
            <a:ext cx="8414399" cy="6310800"/>
          </a:xfrm>
          <a:prstGeom prst="rect">
            <a:avLst/>
          </a:prstGeom>
        </p:spPr>
      </p:pic>
      <p:pic>
        <p:nvPicPr>
          <p:cNvPr id="11" name="Immagine 14"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grpSp>
        <p:nvGrpSpPr>
          <p:cNvPr id="50" name="Group 49"/>
          <p:cNvGrpSpPr/>
          <p:nvPr userDrawn="1"/>
        </p:nvGrpSpPr>
        <p:grpSpPr>
          <a:xfrm>
            <a:off x="398572" y="1731343"/>
            <a:ext cx="2805276" cy="1913681"/>
            <a:chOff x="47873" y="3440583"/>
            <a:chExt cx="2805276" cy="1913681"/>
          </a:xfrm>
        </p:grpSpPr>
        <p:grpSp>
          <p:nvGrpSpPr>
            <p:cNvPr id="49" name="Group 48"/>
            <p:cNvGrpSpPr/>
            <p:nvPr userDrawn="1"/>
          </p:nvGrpSpPr>
          <p:grpSpPr>
            <a:xfrm>
              <a:off x="47873" y="3879520"/>
              <a:ext cx="2768760" cy="1474744"/>
              <a:chOff x="47873" y="3879520"/>
              <a:chExt cx="2768760" cy="1474744"/>
            </a:xfrm>
          </p:grpSpPr>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07" y="3910447"/>
                <a:ext cx="701694" cy="248224"/>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44253" y="3923671"/>
                <a:ext cx="1076258" cy="221775"/>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4506" y="4189598"/>
                <a:ext cx="320268" cy="404664"/>
              </a:xfrm>
              <a:prstGeom prst="rect">
                <a:avLst/>
              </a:prstGeom>
            </p:spPr>
          </p:pic>
          <p:pic>
            <p:nvPicPr>
              <p:cNvPr id="23" name="Picture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87074" y="4168451"/>
                <a:ext cx="631019" cy="186677"/>
              </a:xfrm>
              <a:prstGeom prst="rect">
                <a:avLst/>
              </a:prstGeom>
            </p:spPr>
          </p:pic>
          <p:pic>
            <p:nvPicPr>
              <p:cNvPr id="27" name="Picture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96535" y="4197285"/>
                <a:ext cx="358025" cy="349969"/>
              </a:xfrm>
              <a:prstGeom prst="rect">
                <a:avLst/>
              </a:prstGeom>
            </p:spPr>
          </p:pic>
          <p:pic>
            <p:nvPicPr>
              <p:cNvPr id="29" name="Picture 2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54098" y="4188528"/>
                <a:ext cx="423490" cy="423490"/>
              </a:xfrm>
              <a:prstGeom prst="rect">
                <a:avLst/>
              </a:prstGeom>
            </p:spPr>
          </p:pic>
          <p:pic>
            <p:nvPicPr>
              <p:cNvPr id="31"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7873" y="4581128"/>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18630" y="4966140"/>
                <a:ext cx="683568" cy="294208"/>
              </a:xfrm>
              <a:prstGeom prst="rect">
                <a:avLst/>
              </a:prstGeom>
            </p:spPr>
          </p:pic>
          <p:pic>
            <p:nvPicPr>
              <p:cNvPr id="34" name="Picture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30225" y="4660650"/>
                <a:ext cx="867544" cy="346415"/>
              </a:xfrm>
              <a:prstGeom prst="rect">
                <a:avLst/>
              </a:prstGeom>
            </p:spPr>
          </p:pic>
          <p:pic>
            <p:nvPicPr>
              <p:cNvPr id="36" name="Picture 35"/>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1901" y="4947183"/>
                <a:ext cx="403105" cy="407081"/>
              </a:xfrm>
              <a:prstGeom prst="rect">
                <a:avLst/>
              </a:prstGeom>
            </p:spPr>
          </p:pic>
          <p:pic>
            <p:nvPicPr>
              <p:cNvPr id="39" name="Picture 3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72034" y="4438517"/>
                <a:ext cx="1121603" cy="790683"/>
              </a:xfrm>
              <a:prstGeom prst="rect">
                <a:avLst/>
              </a:prstGeom>
            </p:spPr>
          </p:pic>
          <p:pic>
            <p:nvPicPr>
              <p:cNvPr id="40" name="Picture 3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46668" y="4400273"/>
                <a:ext cx="415943" cy="359312"/>
              </a:xfrm>
              <a:prstGeom prst="rect">
                <a:avLst/>
              </a:prstGeom>
            </p:spPr>
          </p:pic>
          <p:pic>
            <p:nvPicPr>
              <p:cNvPr id="41" name="Picture 4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5500" y="4243522"/>
                <a:ext cx="446067" cy="128748"/>
              </a:xfrm>
              <a:prstGeom prst="rect">
                <a:avLst/>
              </a:prstGeom>
            </p:spPr>
          </p:pic>
          <p:pic>
            <p:nvPicPr>
              <p:cNvPr id="42" name="Picture 4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010431" y="3879520"/>
                <a:ext cx="806202" cy="310078"/>
              </a:xfrm>
              <a:prstGeom prst="rect">
                <a:avLst/>
              </a:prstGeom>
            </p:spPr>
          </p:pic>
        </p:grpSp>
        <p:sp>
          <p:nvSpPr>
            <p:cNvPr id="44" name="Sottotitolo 2"/>
            <p:cNvSpPr txBox="1">
              <a:spLocks/>
            </p:cNvSpPr>
            <p:nvPr userDrawn="1"/>
          </p:nvSpPr>
          <p:spPr>
            <a:xfrm>
              <a:off x="725877" y="3440583"/>
              <a:ext cx="2127272" cy="216024"/>
            </a:xfrm>
            <a:prstGeom prst="rect">
              <a:avLst/>
            </a:prstGeom>
            <a:ln>
              <a:noFill/>
            </a:ln>
          </p:spPr>
          <p:txBody>
            <a:bodyPr/>
            <a:lstStyle>
              <a:lvl1pPr marL="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it-IT" sz="1200" b="1" dirty="0" smtClean="0">
                  <a:solidFill>
                    <a:srgbClr val="FF0000"/>
                  </a:solidFill>
                  <a:latin typeface="Century Gothic" pitchFamily="34" charset="0"/>
                </a:rPr>
                <a:t>Community Centres</a:t>
              </a:r>
              <a:endParaRPr lang="en-US" sz="1200" b="1" dirty="0">
                <a:solidFill>
                  <a:srgbClr val="FF0000"/>
                </a:solidFill>
                <a:latin typeface="Century Gothic" pitchFamily="34" charset="0"/>
              </a:endParaRPr>
            </a:p>
          </p:txBody>
        </p:sp>
        <p:sp>
          <p:nvSpPr>
            <p:cNvPr id="4" name="Rectangle 3"/>
            <p:cNvSpPr/>
            <p:nvPr userDrawn="1"/>
          </p:nvSpPr>
          <p:spPr>
            <a:xfrm>
              <a:off x="611560" y="3517661"/>
              <a:ext cx="140608" cy="12769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1068647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UDAT Communities">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5563" y="476672"/>
            <a:ext cx="8508436" cy="6381328"/>
          </a:xfrm>
          <a:prstGeom prst="rect">
            <a:avLst/>
          </a:prstGeom>
        </p:spPr>
      </p:pic>
    </p:spTree>
    <p:extLst>
      <p:ext uri="{BB962C8B-B14F-4D97-AF65-F5344CB8AC3E}">
        <p14:creationId xmlns:p14="http://schemas.microsoft.com/office/powerpoint/2010/main" val="3462825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UDAT Communities_empty">
    <p:bg>
      <p:bgPr>
        <a:solidFill>
          <a:schemeClr val="bg1"/>
        </a:solidFill>
        <a:effectLst/>
      </p:bgPr>
    </p:bg>
    <p:spTree>
      <p:nvGrpSpPr>
        <p:cNvPr id="1" name=""/>
        <p:cNvGrpSpPr/>
        <p:nvPr/>
      </p:nvGrpSpPr>
      <p:grpSpPr>
        <a:xfrm>
          <a:off x="0" y="0"/>
          <a:ext cx="0" cy="0"/>
          <a:chOff x="0" y="0"/>
          <a:chExt cx="0" cy="0"/>
        </a:xfrm>
      </p:grpSpPr>
      <p:pic>
        <p:nvPicPr>
          <p:cNvPr id="11"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4407" y="498305"/>
            <a:ext cx="8479591" cy="6359694"/>
          </a:xfrm>
          <a:prstGeom prst="rect">
            <a:avLst/>
          </a:prstGeom>
        </p:spPr>
      </p:pic>
    </p:spTree>
    <p:extLst>
      <p:ext uri="{BB962C8B-B14F-4D97-AF65-F5344CB8AC3E}">
        <p14:creationId xmlns:p14="http://schemas.microsoft.com/office/powerpoint/2010/main" val="3462825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EUDATPartnerLogos_GeographicalMap">
    <p:bg>
      <p:bgPr>
        <a:solidFill>
          <a:schemeClr val="bg1"/>
        </a:solidFill>
        <a:effectLst/>
      </p:bgPr>
    </p:bg>
    <p:spTree>
      <p:nvGrpSpPr>
        <p:cNvPr id="1" name=""/>
        <p:cNvGrpSpPr/>
        <p:nvPr/>
      </p:nvGrpSpPr>
      <p:grpSpPr>
        <a:xfrm>
          <a:off x="0" y="0"/>
          <a:ext cx="0" cy="0"/>
          <a:chOff x="0" y="0"/>
          <a:chExt cx="0" cy="0"/>
        </a:xfrm>
      </p:grpSpPr>
      <p:pic>
        <p:nvPicPr>
          <p:cNvPr id="42" name="Picture 4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563" y="476672"/>
            <a:ext cx="8508436" cy="6381328"/>
          </a:xfrm>
          <a:prstGeom prst="rect">
            <a:avLst/>
          </a:prstGeom>
        </p:spPr>
      </p:pic>
      <p:pic>
        <p:nvPicPr>
          <p:cNvPr id="11" name="Immagine 14" desc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9" name="Title 1"/>
          <p:cNvSpPr>
            <a:spLocks noGrp="1"/>
          </p:cNvSpPr>
          <p:nvPr>
            <p:ph type="title"/>
          </p:nvPr>
        </p:nvSpPr>
        <p:spPr>
          <a:xfrm>
            <a:off x="1371600" y="274638"/>
            <a:ext cx="7315200" cy="792162"/>
          </a:xfrm>
        </p:spPr>
        <p:txBody>
          <a:bodyPr/>
          <a:lstStyle/>
          <a:p>
            <a:r>
              <a:rPr lang="en-US" smtClean="0"/>
              <a:t>Click to edit Master title style</a:t>
            </a:r>
            <a:endParaRPr lang="en-US"/>
          </a:p>
        </p:txBody>
      </p:sp>
      <p:grpSp>
        <p:nvGrpSpPr>
          <p:cNvPr id="32" name="Group 31"/>
          <p:cNvGrpSpPr/>
          <p:nvPr userDrawn="1"/>
        </p:nvGrpSpPr>
        <p:grpSpPr>
          <a:xfrm>
            <a:off x="27894" y="1340768"/>
            <a:ext cx="3338155" cy="5581113"/>
            <a:chOff x="27894" y="1340768"/>
            <a:chExt cx="3338155" cy="5581113"/>
          </a:xfrm>
        </p:grpSpPr>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94" y="4697526"/>
              <a:ext cx="454154" cy="454154"/>
            </a:xfrm>
            <a:prstGeom prst="rect">
              <a:avLst/>
            </a:prstGeom>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9512" y="1340768"/>
              <a:ext cx="599144" cy="380082"/>
            </a:xfrm>
            <a:prstGeom prst="rect">
              <a:avLst/>
            </a:prstGeom>
          </p:spPr>
        </p:pic>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206" y="1844824"/>
              <a:ext cx="1072851" cy="288032"/>
            </a:xfrm>
            <a:prstGeom prst="rect">
              <a:avLst/>
            </a:prstGeom>
          </p:spPr>
        </p:pic>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12318" y="2241360"/>
              <a:ext cx="353494" cy="432048"/>
            </a:xfrm>
            <a:prstGeom prst="rect">
              <a:avLst/>
            </a:prstGeom>
          </p:spPr>
        </p:pic>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80890" y="2733887"/>
              <a:ext cx="423588" cy="458761"/>
            </a:xfrm>
            <a:prstGeom prst="rect">
              <a:avLst/>
            </a:prstGeom>
          </p:spPr>
        </p:pic>
        <p:pic>
          <p:nvPicPr>
            <p:cNvPr id="6" name="Picture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1837" y="3789040"/>
              <a:ext cx="701694" cy="248224"/>
            </a:xfrm>
            <a:prstGeom prst="rect">
              <a:avLst/>
            </a:prstGeom>
          </p:spPr>
        </p:pic>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3528" y="5130324"/>
              <a:ext cx="320268" cy="404664"/>
            </a:xfrm>
            <a:prstGeom prst="rect">
              <a:avLst/>
            </a:prstGeom>
          </p:spPr>
        </p:pic>
        <p:pic>
          <p:nvPicPr>
            <p:cNvPr id="10" name="Picture 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56320" y="5733256"/>
              <a:ext cx="571264" cy="184587"/>
            </a:xfrm>
            <a:prstGeom prst="rect">
              <a:avLst/>
            </a:prstGeom>
          </p:spPr>
        </p:pic>
        <p:pic>
          <p:nvPicPr>
            <p:cNvPr id="15" name="Picture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348692" y="1556792"/>
              <a:ext cx="699349" cy="258302"/>
            </a:xfrm>
            <a:prstGeom prst="rect">
              <a:avLst/>
            </a:prstGeom>
          </p:spPr>
        </p:pic>
        <p:pic>
          <p:nvPicPr>
            <p:cNvPr id="17" name="Picture 1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48693" y="2428890"/>
              <a:ext cx="631019" cy="186677"/>
            </a:xfrm>
            <a:prstGeom prst="rect">
              <a:avLst/>
            </a:prstGeom>
          </p:spPr>
        </p:pic>
        <p:pic>
          <p:nvPicPr>
            <p:cNvPr id="18" name="Picture 1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86916" y="2788930"/>
              <a:ext cx="934467" cy="204415"/>
            </a:xfrm>
            <a:prstGeom prst="rect">
              <a:avLst/>
            </a:prstGeom>
          </p:spPr>
        </p:pic>
        <p:pic>
          <p:nvPicPr>
            <p:cNvPr id="19" name="Picture 1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3648" y="3107681"/>
              <a:ext cx="544263" cy="257313"/>
            </a:xfrm>
            <a:prstGeom prst="rect">
              <a:avLst/>
            </a:prstGeom>
          </p:spPr>
        </p:pic>
        <p:pic>
          <p:nvPicPr>
            <p:cNvPr id="20" name="Picture 19"/>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78011" y="3495066"/>
              <a:ext cx="395536" cy="197768"/>
            </a:xfrm>
            <a:prstGeom prst="rect">
              <a:avLst/>
            </a:prstGeom>
          </p:spPr>
        </p:pic>
        <p:pic>
          <p:nvPicPr>
            <p:cNvPr id="21" name="Picture 20"/>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78011" y="3845992"/>
              <a:ext cx="358025" cy="349969"/>
            </a:xfrm>
            <a:prstGeom prst="rect">
              <a:avLst/>
            </a:prstGeom>
          </p:spPr>
        </p:pic>
        <p:pic>
          <p:nvPicPr>
            <p:cNvPr id="22" name="Picture 2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331640" y="4363639"/>
              <a:ext cx="644394" cy="187447"/>
            </a:xfrm>
            <a:prstGeom prst="rect">
              <a:avLst/>
            </a:prstGeom>
          </p:spPr>
        </p:pic>
        <p:pic>
          <p:nvPicPr>
            <p:cNvPr id="23" name="Picture 22"/>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403648" y="4877162"/>
              <a:ext cx="423490" cy="423490"/>
            </a:xfrm>
            <a:prstGeom prst="rect">
              <a:avLst/>
            </a:prstGeom>
          </p:spPr>
        </p:pic>
        <p:sp>
          <p:nvSpPr>
            <p:cNvPr id="24" name="TextBox 23"/>
            <p:cNvSpPr txBox="1"/>
            <p:nvPr userDrawn="1"/>
          </p:nvSpPr>
          <p:spPr>
            <a:xfrm>
              <a:off x="1043948" y="4646330"/>
              <a:ext cx="1584176" cy="230832"/>
            </a:xfrm>
            <a:prstGeom prst="rect">
              <a:avLst/>
            </a:prstGeom>
            <a:noFill/>
          </p:spPr>
          <p:txBody>
            <a:bodyPr wrap="square" rtlCol="0">
              <a:spAutoFit/>
            </a:bodyPr>
            <a:lstStyle/>
            <a:p>
              <a:r>
                <a:rPr lang="it-IT" sz="900" b="1" dirty="0" smtClean="0"/>
                <a:t>e-Science Data Factory</a:t>
              </a:r>
              <a:endParaRPr lang="it-IT" sz="900" b="1" dirty="0"/>
            </a:p>
          </p:txBody>
        </p:sp>
        <p:pic>
          <p:nvPicPr>
            <p:cNvPr id="1026"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43948" y="5410875"/>
              <a:ext cx="1439820" cy="36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483768" y="5102230"/>
              <a:ext cx="753216" cy="114866"/>
            </a:xfrm>
            <a:prstGeom prst="rect">
              <a:avLst/>
            </a:prstGeom>
          </p:spPr>
        </p:pic>
        <p:pic>
          <p:nvPicPr>
            <p:cNvPr id="27" name="Picture 26"/>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532601" y="4619743"/>
              <a:ext cx="683568" cy="294208"/>
            </a:xfrm>
            <a:prstGeom prst="rect">
              <a:avLst/>
            </a:prstGeom>
          </p:spPr>
        </p:pic>
        <p:pic>
          <p:nvPicPr>
            <p:cNvPr id="28" name="Picture 2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08312" y="4217994"/>
              <a:ext cx="867544" cy="346415"/>
            </a:xfrm>
            <a:prstGeom prst="rect">
              <a:avLst/>
            </a:prstGeom>
          </p:spPr>
        </p:pic>
        <p:pic>
          <p:nvPicPr>
            <p:cNvPr id="29" name="Picture 28"/>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617515" y="3656982"/>
              <a:ext cx="413714" cy="404664"/>
            </a:xfrm>
            <a:prstGeom prst="rect">
              <a:avLst/>
            </a:prstGeom>
          </p:spPr>
        </p:pic>
        <p:pic>
          <p:nvPicPr>
            <p:cNvPr id="30" name="Picture 29"/>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28124" y="3115251"/>
              <a:ext cx="403105" cy="407081"/>
            </a:xfrm>
            <a:prstGeom prst="rect">
              <a:avLst/>
            </a:prstGeom>
          </p:spPr>
        </p:pic>
        <p:pic>
          <p:nvPicPr>
            <p:cNvPr id="31" name="Picture 30"/>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17515" y="2792393"/>
              <a:ext cx="405011" cy="224132"/>
            </a:xfrm>
            <a:prstGeom prst="rect">
              <a:avLst/>
            </a:prstGeom>
          </p:spPr>
        </p:pic>
        <p:pic>
          <p:nvPicPr>
            <p:cNvPr id="33" name="Picture 32"/>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46221" y="6131198"/>
              <a:ext cx="1121603" cy="790683"/>
            </a:xfrm>
            <a:prstGeom prst="rect">
              <a:avLst/>
            </a:prstGeom>
          </p:spPr>
        </p:pic>
        <p:pic>
          <p:nvPicPr>
            <p:cNvPr id="34" name="Picture 33"/>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99050" y="5841632"/>
              <a:ext cx="415943" cy="359312"/>
            </a:xfrm>
            <a:prstGeom prst="rect">
              <a:avLst/>
            </a:prstGeom>
          </p:spPr>
        </p:pic>
        <p:pic>
          <p:nvPicPr>
            <p:cNvPr id="35" name="Picture 3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18013" y="4857809"/>
              <a:ext cx="446067" cy="128748"/>
            </a:xfrm>
            <a:prstGeom prst="rect">
              <a:avLst/>
            </a:prstGeom>
          </p:spPr>
        </p:pic>
        <p:pic>
          <p:nvPicPr>
            <p:cNvPr id="36" name="Picture 35"/>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208459" y="4392960"/>
              <a:ext cx="806202" cy="310078"/>
            </a:xfrm>
            <a:prstGeom prst="rect">
              <a:avLst/>
            </a:prstGeom>
          </p:spPr>
        </p:pic>
        <p:pic>
          <p:nvPicPr>
            <p:cNvPr id="38" name="Picture 37"/>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2854" y="3267525"/>
              <a:ext cx="592460" cy="417684"/>
            </a:xfrm>
            <a:prstGeom prst="rect">
              <a:avLst/>
            </a:prstGeom>
          </p:spPr>
        </p:pic>
        <p:pic>
          <p:nvPicPr>
            <p:cNvPr id="39" name="Picture 38"/>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2618906" y="5337368"/>
              <a:ext cx="454871" cy="454871"/>
            </a:xfrm>
            <a:prstGeom prst="rect">
              <a:avLst/>
            </a:prstGeom>
          </p:spPr>
        </p:pic>
        <p:pic>
          <p:nvPicPr>
            <p:cNvPr id="41" name="Picture 40"/>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291255" y="5949280"/>
              <a:ext cx="1074794" cy="266708"/>
            </a:xfrm>
            <a:prstGeom prst="rect">
              <a:avLst/>
            </a:prstGeom>
          </p:spPr>
        </p:pic>
        <p:pic>
          <p:nvPicPr>
            <p:cNvPr id="25" name="Picture 24"/>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541942" y="2381561"/>
              <a:ext cx="556155" cy="281334"/>
            </a:xfrm>
            <a:prstGeom prst="rect">
              <a:avLst/>
            </a:prstGeom>
          </p:spPr>
        </p:pic>
        <p:pic>
          <p:nvPicPr>
            <p:cNvPr id="12" name="Picture 11"/>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232955" y="6380640"/>
              <a:ext cx="646388" cy="273966"/>
            </a:xfrm>
            <a:prstGeom prst="rect">
              <a:avLst/>
            </a:prstGeom>
          </p:spPr>
        </p:pic>
        <p:pic>
          <p:nvPicPr>
            <p:cNvPr id="48" name="Immagine 22" descr="poznan.jpg"/>
            <p:cNvPicPr>
              <a:picLocks noChangeAspect="1"/>
            </p:cNvPicPr>
            <p:nvPr userDrawn="1"/>
          </p:nvPicPr>
          <p:blipFill>
            <a:blip r:embed="rId36" cstate="print"/>
            <a:srcRect/>
            <a:stretch>
              <a:fillRect/>
            </a:stretch>
          </p:blipFill>
          <p:spPr bwMode="auto">
            <a:xfrm>
              <a:off x="141836" y="6003252"/>
              <a:ext cx="685747" cy="330364"/>
            </a:xfrm>
            <a:prstGeom prst="rect">
              <a:avLst/>
            </a:prstGeom>
            <a:noFill/>
            <a:ln w="9525">
              <a:noFill/>
              <a:miter lim="800000"/>
              <a:headEnd/>
              <a:tailEnd/>
            </a:ln>
          </p:spPr>
        </p:pic>
        <p:pic>
          <p:nvPicPr>
            <p:cNvPr id="50" name="Immagine 25" descr="SandT.jpg"/>
            <p:cNvPicPr>
              <a:picLocks noChangeAspect="1"/>
            </p:cNvPicPr>
            <p:nvPr userDrawn="1"/>
          </p:nvPicPr>
          <p:blipFill>
            <a:blip r:embed="rId37" cstate="print"/>
            <a:srcRect/>
            <a:stretch>
              <a:fillRect/>
            </a:stretch>
          </p:blipFill>
          <p:spPr bwMode="auto">
            <a:xfrm>
              <a:off x="1216451" y="1988840"/>
              <a:ext cx="951373" cy="231924"/>
            </a:xfrm>
            <a:prstGeom prst="rect">
              <a:avLst/>
            </a:prstGeom>
            <a:noFill/>
            <a:ln w="9525">
              <a:noFill/>
              <a:miter lim="800000"/>
              <a:headEnd/>
              <a:tailEnd/>
            </a:ln>
          </p:spPr>
        </p:pic>
        <p:pic>
          <p:nvPicPr>
            <p:cNvPr id="53" name="Immagine 29" descr="umwelt.jpg"/>
            <p:cNvPicPr>
              <a:picLocks noChangeAspect="1"/>
            </p:cNvPicPr>
            <p:nvPr userDrawn="1"/>
          </p:nvPicPr>
          <p:blipFill>
            <a:blip r:embed="rId38" cstate="print"/>
            <a:srcRect/>
            <a:stretch>
              <a:fillRect/>
            </a:stretch>
          </p:blipFill>
          <p:spPr bwMode="auto">
            <a:xfrm>
              <a:off x="139534" y="4157004"/>
              <a:ext cx="832066" cy="203368"/>
            </a:xfrm>
            <a:prstGeom prst="rect">
              <a:avLst/>
            </a:prstGeom>
            <a:noFill/>
            <a:ln w="9525">
              <a:noFill/>
              <a:miter lim="800000"/>
              <a:headEnd/>
              <a:tailEnd/>
            </a:ln>
          </p:spPr>
        </p:pic>
      </p:grpSp>
    </p:spTree>
    <p:extLst>
      <p:ext uri="{BB962C8B-B14F-4D97-AF65-F5344CB8AC3E}">
        <p14:creationId xmlns:p14="http://schemas.microsoft.com/office/powerpoint/2010/main" val="16632880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Diapositiva titol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20888"/>
            <a:ext cx="7772400" cy="1470025"/>
          </a:xfrm>
        </p:spPr>
        <p:txBody>
          <a:bodyPr>
            <a:normAutofit/>
          </a:bodyPr>
          <a:lstStyle>
            <a:lvl1pPr>
              <a:defRPr sz="4000">
                <a:latin typeface="Century Gothic" pitchFamily="34" charset="0"/>
              </a:defRPr>
            </a:lvl1pPr>
          </a:lstStyle>
          <a:p>
            <a:r>
              <a:rPr lang="it-IT" smtClean="0"/>
              <a:t>Fare clic per modificare lo stile del titolo</a:t>
            </a:r>
            <a:endParaRPr lang="en-US"/>
          </a:p>
        </p:txBody>
      </p:sp>
      <p:sp>
        <p:nvSpPr>
          <p:cNvPr id="3" name="Subtitle 2"/>
          <p:cNvSpPr>
            <a:spLocks noGrp="1"/>
          </p:cNvSpPr>
          <p:nvPr>
            <p:ph type="subTitle" idx="1"/>
          </p:nvPr>
        </p:nvSpPr>
        <p:spPr>
          <a:xfrm>
            <a:off x="1371600" y="3933056"/>
            <a:ext cx="6400800" cy="601960"/>
          </a:xfrm>
        </p:spPr>
        <p:txBody>
          <a:bodyPr>
            <a:normAutofit/>
          </a:bodyPr>
          <a:lstStyle>
            <a:lvl1pPr marL="0" indent="0" algn="ctr">
              <a:buNone/>
              <a:defRPr sz="2800">
                <a:solidFill>
                  <a:schemeClr val="tx1">
                    <a:tint val="75000"/>
                  </a:schemeClr>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7" name="Rettangolo 8"/>
          <p:cNvSpPr/>
          <p:nvPr userDrawn="1"/>
        </p:nvSpPr>
        <p:spPr>
          <a:xfrm>
            <a:off x="7358189" y="6389792"/>
            <a:ext cx="1813444" cy="338554"/>
          </a:xfrm>
          <a:prstGeom prst="rect">
            <a:avLst/>
          </a:prstGeom>
        </p:spPr>
        <p:txBody>
          <a:bodyPr wrap="square">
            <a:spAutoFit/>
          </a:bodyPr>
          <a:lstStyle/>
          <a:p>
            <a:pPr algn="r"/>
            <a:r>
              <a:rPr lang="en-GB" sz="1600" b="1" kern="1200" noProof="0" dirty="0" smtClean="0">
                <a:solidFill>
                  <a:schemeClr val="tx1"/>
                </a:solidFill>
                <a:latin typeface="Century Gothic" panose="020B0502020202020204" pitchFamily="34" charset="0"/>
                <a:ea typeface="+mn-ea"/>
                <a:cs typeface="+mn-cs"/>
                <a:hlinkClick r:id="rId3"/>
              </a:rPr>
              <a:t>www.eudat.eu</a:t>
            </a:r>
            <a:endParaRPr lang="en-GB" sz="1600" b="1" kern="1200" noProof="0" dirty="0" smtClean="0">
              <a:solidFill>
                <a:schemeClr val="tx1"/>
              </a:solidFill>
              <a:latin typeface="Century Gothic" panose="020B0502020202020204" pitchFamily="34" charset="0"/>
              <a:ea typeface="+mn-ea"/>
              <a:cs typeface="+mn-cs"/>
            </a:endParaRPr>
          </a:p>
        </p:txBody>
      </p:sp>
      <p:sp>
        <p:nvSpPr>
          <p:cNvPr id="8" name="CasellaDiTesto 10"/>
          <p:cNvSpPr txBox="1"/>
          <p:nvPr userDrawn="1"/>
        </p:nvSpPr>
        <p:spPr>
          <a:xfrm>
            <a:off x="-65318" y="6510536"/>
            <a:ext cx="7517638" cy="230832"/>
          </a:xfrm>
          <a:prstGeom prst="rect">
            <a:avLst/>
          </a:prstGeom>
          <a:noFill/>
          <a:ln>
            <a:noFill/>
          </a:ln>
        </p:spPr>
        <p:txBody>
          <a:bodyPr wrap="square" rtlCol="0">
            <a:spAutoFit/>
          </a:bodyPr>
          <a:lstStyle/>
          <a:p>
            <a:pPr algn="ctr"/>
            <a:r>
              <a:rPr lang="en-GB" sz="900" noProof="0" dirty="0" smtClean="0">
                <a:latin typeface="Century Gothic"/>
                <a:cs typeface="Century Gothic"/>
              </a:rPr>
              <a:t>EUDAT receives funding from the European Union's Horizon 2020 programme - DG CONNECT e-Infrastructures. Contract No. 654065</a:t>
            </a:r>
            <a:endParaRPr lang="en-GB" sz="900" noProof="0" dirty="0">
              <a:latin typeface="Century Gothic"/>
              <a:cs typeface="Century Gothic"/>
            </a:endParaRPr>
          </a:p>
        </p:txBody>
      </p:sp>
      <p:pic>
        <p:nvPicPr>
          <p:cNvPr id="14" name="Immagine 7" descr="eudat-log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24600" y="304800"/>
            <a:ext cx="2386076" cy="1421492"/>
          </a:xfrm>
          <a:prstGeom prst="rect">
            <a:avLst/>
          </a:prstGeom>
        </p:spPr>
      </p:pic>
      <p:sp>
        <p:nvSpPr>
          <p:cNvPr id="13"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5"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6"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7"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0" name="Text Placeholder 9"/>
          <p:cNvSpPr>
            <a:spLocks noGrp="1"/>
          </p:cNvSpPr>
          <p:nvPr>
            <p:ph type="body" sz="quarter" idx="11" hasCustomPrompt="1"/>
          </p:nvPr>
        </p:nvSpPr>
        <p:spPr>
          <a:xfrm>
            <a:off x="4932040" y="4797152"/>
            <a:ext cx="3778636" cy="1512168"/>
          </a:xfrm>
        </p:spPr>
        <p:txBody>
          <a:bodyPr>
            <a:normAutofit/>
          </a:bodyPr>
          <a:lstStyle>
            <a:lvl1pPr marL="0" indent="0">
              <a:buFont typeface="Arial" panose="020B0604020202020204" pitchFamily="34" charset="0"/>
              <a:buNone/>
              <a:defRPr sz="1800" baseline="0">
                <a:solidFill>
                  <a:schemeClr val="bg1">
                    <a:lumMod val="50000"/>
                  </a:schemeClr>
                </a:solidFill>
              </a:defRPr>
            </a:lvl1pPr>
          </a:lstStyle>
          <a:p>
            <a:pPr lvl="0"/>
            <a:r>
              <a:rPr lang="en-US" dirty="0" smtClean="0"/>
              <a:t>Click to edit Name, Affiliation, Conference Title and location text styles</a:t>
            </a:r>
          </a:p>
        </p:txBody>
      </p:sp>
    </p:spTree>
    <p:extLst>
      <p:ext uri="{BB962C8B-B14F-4D97-AF65-F5344CB8AC3E}">
        <p14:creationId xmlns:p14="http://schemas.microsoft.com/office/powerpoint/2010/main" val="5048779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1403648" y="6309320"/>
            <a:ext cx="4752528" cy="432048"/>
          </a:xfrm>
        </p:spPr>
        <p:txBody>
          <a:bodyPr/>
          <a:lstStyle/>
          <a:p>
            <a:r>
              <a:rPr lang="es-ES" smtClean="0"/>
              <a:t>EUDAT 3rd Year EC Review – 21st of May 2015 - Brussel </a:t>
            </a:r>
            <a:endParaRPr lang="es-ES"/>
          </a:p>
        </p:txBody>
      </p:sp>
      <p:sp>
        <p:nvSpPr>
          <p:cNvPr id="3"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2083005046"/>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1403648" y="6309320"/>
            <a:ext cx="4752528" cy="432048"/>
          </a:xfrm>
        </p:spPr>
        <p:txBody>
          <a:bodyPr/>
          <a:lstStyle/>
          <a:p>
            <a:r>
              <a:rPr lang="es-ES" smtClean="0"/>
              <a:t>EUDAT 3rd Year EC Review – 21st of May 2015 - Brussel </a:t>
            </a:r>
            <a:endParaRPr lang="es-ES"/>
          </a:p>
        </p:txBody>
      </p:sp>
      <p:sp>
        <p:nvSpPr>
          <p:cNvPr id="3"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244086353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1403648" y="6309320"/>
            <a:ext cx="4752528" cy="432048"/>
          </a:xfrm>
        </p:spPr>
        <p:txBody>
          <a:bodyPr/>
          <a:lstStyle/>
          <a:p>
            <a:r>
              <a:rPr lang="es-ES" smtClean="0"/>
              <a:t>EUDAT 3rd Year EC Review – 21st of May 2015 - Brussel </a:t>
            </a:r>
            <a:endParaRPr lang="es-ES"/>
          </a:p>
        </p:txBody>
      </p:sp>
      <p:sp>
        <p:nvSpPr>
          <p:cNvPr id="3"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3397075583"/>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1403648" y="6309320"/>
            <a:ext cx="4752528" cy="432048"/>
          </a:xfrm>
        </p:spPr>
        <p:txBody>
          <a:bodyPr/>
          <a:lstStyle/>
          <a:p>
            <a:r>
              <a:rPr lang="es-ES" smtClean="0"/>
              <a:t>EUDAT 3rd Year EC Review – 21st of May 2015 - Brussel </a:t>
            </a:r>
            <a:endParaRPr lang="es-ES"/>
          </a:p>
        </p:txBody>
      </p:sp>
      <p:sp>
        <p:nvSpPr>
          <p:cNvPr id="3"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456206172"/>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Black&amp;White">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868362"/>
          </a:xfrm>
        </p:spPr>
        <p:txBody>
          <a:bodyPr>
            <a:normAutofit/>
          </a:bodyPr>
          <a:lstStyle>
            <a:lvl1pPr>
              <a:defRPr sz="2800" b="1">
                <a:latin typeface="Century Gothic"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lvl1pPr>
              <a:defRPr sz="2400">
                <a:latin typeface="Century Gothic" pitchFamily="34" charset="0"/>
              </a:defRPr>
            </a:lvl1pPr>
            <a:lvl2pPr>
              <a:defRPr sz="2400">
                <a:latin typeface="Century Gothic" pitchFamily="34" charset="0"/>
              </a:defRPr>
            </a:lvl2pPr>
            <a:lvl3pPr>
              <a:defRPr sz="2400">
                <a:latin typeface="Century Gothic" pitchFamily="34" charset="0"/>
              </a:defRPr>
            </a:lvl3pPr>
            <a:lvl4pPr>
              <a:defRPr sz="2400">
                <a:latin typeface="Century Gothic" pitchFamily="34" charset="0"/>
              </a:defRPr>
            </a:lvl4pPr>
            <a:lvl5pPr>
              <a:defRPr sz="2400">
                <a:latin typeface="Century Gothi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096000"/>
            <a:ext cx="2133600" cy="365125"/>
          </a:xfrm>
        </p:spPr>
        <p:txBody>
          <a:bodyPr/>
          <a:lstStyle/>
          <a:p>
            <a:fld id="{1D8BD707-D9CF-40AE-B4C6-C98DA3205C09}" type="datetimeFigureOut">
              <a:rPr lang="en-US" smtClean="0"/>
              <a:pPr/>
              <a:t>9/10/2015</a:t>
            </a:fld>
            <a:endParaRPr lang="en-US"/>
          </a:p>
        </p:txBody>
      </p:sp>
      <p:sp>
        <p:nvSpPr>
          <p:cNvPr id="5" name="Footer Placeholder 4"/>
          <p:cNvSpPr>
            <a:spLocks noGrp="1"/>
          </p:cNvSpPr>
          <p:nvPr>
            <p:ph type="ftr" sz="quarter" idx="11"/>
          </p:nvPr>
        </p:nvSpPr>
        <p:spPr>
          <a:xfrm>
            <a:off x="3124200" y="6096000"/>
            <a:ext cx="2895600" cy="365125"/>
          </a:xfrm>
        </p:spPr>
        <p:txBody>
          <a:bodyPr/>
          <a:lstStyle/>
          <a:p>
            <a:endParaRPr lang="en-US"/>
          </a:p>
        </p:txBody>
      </p:sp>
      <p:sp>
        <p:nvSpPr>
          <p:cNvPr id="6" name="Slide Number Placeholder 5"/>
          <p:cNvSpPr>
            <a:spLocks noGrp="1"/>
          </p:cNvSpPr>
          <p:nvPr>
            <p:ph type="sldNum" sz="quarter" idx="12"/>
          </p:nvPr>
        </p:nvSpPr>
        <p:spPr>
          <a:xfrm>
            <a:off x="6553200" y="6096000"/>
            <a:ext cx="2133600" cy="365125"/>
          </a:xfrm>
        </p:spPr>
        <p:txBody>
          <a:bodyPr/>
          <a:lstStyle/>
          <a:p>
            <a:fld id="{B6F15528-21DE-4FAA-801E-634DDDAF4B2B}" type="slidenum">
              <a:rPr lang="en-US" smtClean="0"/>
              <a:pPr/>
              <a:t>‹#›</a:t>
            </a:fld>
            <a:endParaRPr lang="en-US"/>
          </a:p>
        </p:txBody>
      </p:sp>
      <p:pic>
        <p:nvPicPr>
          <p:cNvPr id="12" name="Immagine 12" descr="EUDAT-LogoGrigio.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56" y="-119811"/>
            <a:ext cx="1164989" cy="90926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Footer Placeholder 4"/>
          <p:cNvSpPr>
            <a:spLocks noGrp="1"/>
          </p:cNvSpPr>
          <p:nvPr>
            <p:ph type="ftr" sz="quarter" idx="11"/>
          </p:nvPr>
        </p:nvSpPr>
        <p:spPr>
          <a:xfrm>
            <a:off x="1403648" y="6309320"/>
            <a:ext cx="4752528" cy="432048"/>
          </a:xfrm>
        </p:spPr>
        <p:txBody>
          <a:bodyPr/>
          <a:lstStyle/>
          <a:p>
            <a:r>
              <a:rPr lang="es-ES" smtClean="0"/>
              <a:t>EUDAT 3rd Year EC Review – 21st of May 2015 - Brussel </a:t>
            </a:r>
            <a:endParaRPr lang="es-ES"/>
          </a:p>
        </p:txBody>
      </p:sp>
      <p:sp>
        <p:nvSpPr>
          <p:cNvPr id="3" name="Slide Number Placeholder 5"/>
          <p:cNvSpPr>
            <a:spLocks noGrp="1"/>
          </p:cNvSpPr>
          <p:nvPr>
            <p:ph type="sldNum" sz="quarter" idx="12"/>
          </p:nvPr>
        </p:nvSpPr>
        <p:spPr>
          <a:xfrm>
            <a:off x="6553200" y="6356350"/>
            <a:ext cx="2133600" cy="365125"/>
          </a:xfrm>
          <a:prstGeom prst="rect">
            <a:avLst/>
          </a:prstGeom>
        </p:spPr>
        <p:txBody>
          <a:bodyPr/>
          <a:lstStyle/>
          <a:p>
            <a:fld id="{7A664348-DC2E-4C46-A357-1ED243B754D0}" type="slidenum">
              <a:rPr lang="es-ES" smtClean="0"/>
              <a:pPr/>
              <a:t>‹#›</a:t>
            </a:fld>
            <a:endParaRPr lang="es-ES"/>
          </a:p>
        </p:txBody>
      </p:sp>
    </p:spTree>
    <p:extLst>
      <p:ext uri="{BB962C8B-B14F-4D97-AF65-F5344CB8AC3E}">
        <p14:creationId xmlns:p14="http://schemas.microsoft.com/office/powerpoint/2010/main" val="105602525"/>
      </p:ext>
    </p:extLst>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Final Slide">
    <p:bg>
      <p:bgPr>
        <a:solidFill>
          <a:srgbClr val="F7B1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535238"/>
            <a:ext cx="8229600" cy="1143000"/>
          </a:xfrm>
          <a:prstGeom prst="rect">
            <a:avLst/>
          </a:prstGeom>
        </p:spPr>
        <p:txBody>
          <a:bodyPr vert="horz"/>
          <a:lstStyle>
            <a:lvl1pPr>
              <a:defRPr>
                <a:solidFill>
                  <a:schemeClr val="bg1"/>
                </a:solidFill>
              </a:defRPr>
            </a:lvl1pPr>
          </a:lstStyle>
          <a:p>
            <a:r>
              <a:rPr lang="en-US" dirty="0" smtClean="0"/>
              <a:t>Click to edit Master title style</a:t>
            </a:r>
            <a:endParaRPr lang="it-IT" dirty="0"/>
          </a:p>
        </p:txBody>
      </p:sp>
      <p:sp>
        <p:nvSpPr>
          <p:cNvPr id="3" name="Rettangolo 2"/>
          <p:cNvSpPr/>
          <p:nvPr userDrawn="1"/>
        </p:nvSpPr>
        <p:spPr>
          <a:xfrm>
            <a:off x="3291933" y="6137094"/>
            <a:ext cx="2660134" cy="400110"/>
          </a:xfrm>
          <a:prstGeom prst="rect">
            <a:avLst/>
          </a:prstGeom>
        </p:spPr>
        <p:txBody>
          <a:bodyPr wrap="square">
            <a:spAutoFit/>
          </a:bodyPr>
          <a:lstStyle/>
          <a:p>
            <a:pPr algn="ctr"/>
            <a:r>
              <a:rPr lang="en-GB" sz="2000" kern="1200" noProof="0" smtClean="0">
                <a:solidFill>
                  <a:schemeClr val="tx1"/>
                </a:solidFill>
                <a:latin typeface="+mn-lt"/>
                <a:ea typeface="+mn-ea"/>
                <a:cs typeface="+mn-cs"/>
                <a:hlinkClick r:id="rId2"/>
              </a:rPr>
              <a:t>www.eudat.eu</a:t>
            </a:r>
            <a:endParaRPr lang="en-GB" sz="2000" kern="1200" noProof="0" smtClean="0">
              <a:solidFill>
                <a:schemeClr val="tx1"/>
              </a:solidFill>
              <a:latin typeface="+mn-lt"/>
              <a:ea typeface="+mn-ea"/>
              <a:cs typeface="+mn-cs"/>
            </a:endParaRPr>
          </a:p>
        </p:txBody>
      </p:sp>
      <p:sp>
        <p:nvSpPr>
          <p:cNvPr id="4"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5"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6"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7"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40753879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inal Slide">
    <p:bg>
      <p:bgPr>
        <a:solidFill>
          <a:srgbClr val="F7B1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535238"/>
            <a:ext cx="8229600" cy="1143000"/>
          </a:xfrm>
          <a:prstGeom prst="rect">
            <a:avLst/>
          </a:prstGeom>
        </p:spPr>
        <p:txBody>
          <a:bodyPr vert="horz"/>
          <a:lstStyle>
            <a:lvl1pPr>
              <a:defRPr>
                <a:solidFill>
                  <a:schemeClr val="bg1"/>
                </a:solidFill>
              </a:defRPr>
            </a:lvl1pPr>
          </a:lstStyle>
          <a:p>
            <a:r>
              <a:rPr lang="en-US" dirty="0" smtClean="0"/>
              <a:t>Click to edit Master title style</a:t>
            </a:r>
            <a:endParaRPr lang="it-IT" dirty="0"/>
          </a:p>
        </p:txBody>
      </p:sp>
      <p:sp>
        <p:nvSpPr>
          <p:cNvPr id="3" name="Rettangolo 2"/>
          <p:cNvSpPr/>
          <p:nvPr userDrawn="1"/>
        </p:nvSpPr>
        <p:spPr>
          <a:xfrm>
            <a:off x="3291933" y="6137094"/>
            <a:ext cx="2660134" cy="400110"/>
          </a:xfrm>
          <a:prstGeom prst="rect">
            <a:avLst/>
          </a:prstGeom>
        </p:spPr>
        <p:txBody>
          <a:bodyPr wrap="square">
            <a:spAutoFit/>
          </a:bodyPr>
          <a:lstStyle/>
          <a:p>
            <a:pPr algn="ctr"/>
            <a:r>
              <a:rPr lang="en-GB" sz="2000" kern="1200" noProof="0" smtClean="0">
                <a:solidFill>
                  <a:schemeClr val="tx1"/>
                </a:solidFill>
                <a:latin typeface="+mn-lt"/>
                <a:ea typeface="+mn-ea"/>
                <a:cs typeface="+mn-cs"/>
                <a:hlinkClick r:id="rId2"/>
              </a:rPr>
              <a:t>www.eudat.eu</a:t>
            </a:r>
            <a:endParaRPr lang="en-GB" sz="2000" kern="1200" noProof="0" smtClean="0">
              <a:solidFill>
                <a:schemeClr val="tx1"/>
              </a:solidFill>
              <a:latin typeface="+mn-lt"/>
              <a:ea typeface="+mn-ea"/>
              <a:cs typeface="+mn-cs"/>
            </a:endParaRPr>
          </a:p>
        </p:txBody>
      </p:sp>
      <p:sp>
        <p:nvSpPr>
          <p:cNvPr id="4"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5"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6"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7"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extLst>
      <p:ext uri="{BB962C8B-B14F-4D97-AF65-F5344CB8AC3E}">
        <p14:creationId xmlns:p14="http://schemas.microsoft.com/office/powerpoint/2010/main" val="38002994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4"/>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5" name="Rectangle 18"/>
          <p:cNvSpPr>
            <a:spLocks noChangeArrowheads="1"/>
          </p:cNvSpPr>
          <p:nvPr/>
        </p:nvSpPr>
        <p:spPr bwMode="auto">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6" name="Rectangle 17"/>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8" name="Rectangle 15"/>
          <p:cNvSpPr>
            <a:spLocks noChangeArrowheads="1"/>
          </p:cNvSpPr>
          <p:nvPr/>
        </p:nvSpPr>
        <p:spPr bwMode="auto">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9" name="Rectangle 11"/>
          <p:cNvSpPr>
            <a:spLocks noChangeArrowheads="1"/>
          </p:cNvSpPr>
          <p:nvPr/>
        </p:nvSpPr>
        <p:spPr bwMode="auto">
          <a:xfrm>
            <a:off x="146050" y="6391275"/>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 name="Straight Connector 6"/>
          <p:cNvSpPr>
            <a:spLocks/>
          </p:cNvSpPr>
          <p:nvPr/>
        </p:nvSpPr>
        <p:spPr bwMode="auto">
          <a:xfrm>
            <a:off x="155575" y="2419350"/>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11430">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 name="Rectangle 9"/>
          <p:cNvSpPr>
            <a:spLocks noChangeArrowheads="1"/>
          </p:cNvSpPr>
          <p:nvPr/>
        </p:nvSpPr>
        <p:spPr bwMode="auto">
          <a:xfrm>
            <a:off x="152400" y="152400"/>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2" name="Oval 12"/>
          <p:cNvSpPr>
            <a:spLocks/>
          </p:cNvSpPr>
          <p:nvPr/>
        </p:nvSpPr>
        <p:spPr bwMode="auto">
          <a:xfrm>
            <a:off x="4267200" y="2114550"/>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 name="Oval 13"/>
          <p:cNvSpPr>
            <a:spLocks/>
          </p:cNvSpPr>
          <p:nvPr/>
        </p:nvSpPr>
        <p:spPr bwMode="auto">
          <a:xfrm>
            <a:off x="4362450" y="2209800"/>
            <a:ext cx="419100" cy="420688"/>
          </a:xfrm>
          <a:custGeom>
            <a:avLst/>
            <a:gdLst>
              <a:gd name="T0" fmla="*/ 209550 w 419100"/>
              <a:gd name="T1" fmla="*/ 0 h 420688"/>
              <a:gd name="T2" fmla="*/ 419100 w 419100"/>
              <a:gd name="T3" fmla="*/ 210344 h 420688"/>
              <a:gd name="T4" fmla="*/ 209550 w 419100"/>
              <a:gd name="T5" fmla="*/ 420688 h 420688"/>
              <a:gd name="T6" fmla="*/ 0 w 419100"/>
              <a:gd name="T7" fmla="*/ 210344 h 420688"/>
              <a:gd name="T8" fmla="*/ 61376 w 419100"/>
              <a:gd name="T9" fmla="*/ 61608 h 420688"/>
              <a:gd name="T10" fmla="*/ 61376 w 419100"/>
              <a:gd name="T11" fmla="*/ 359080 h 420688"/>
              <a:gd name="T12" fmla="*/ 357724 w 419100"/>
              <a:gd name="T13" fmla="*/ 359080 h 420688"/>
              <a:gd name="T14" fmla="*/ 357724 w 419100"/>
              <a:gd name="T15" fmla="*/ 61608 h 42068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608 h 420688"/>
              <a:gd name="T26" fmla="*/ 357724 w 419100"/>
              <a:gd name="T27" fmla="*/ 359080 h 420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20688">
                <a:moveTo>
                  <a:pt x="0" y="210344"/>
                </a:moveTo>
                <a:lnTo>
                  <a:pt x="0" y="210344"/>
                </a:lnTo>
                <a:cubicBezTo>
                  <a:pt x="0" y="94174"/>
                  <a:pt x="93818" y="0"/>
                  <a:pt x="209549" y="0"/>
                </a:cubicBezTo>
                <a:cubicBezTo>
                  <a:pt x="325281" y="0"/>
                  <a:pt x="419100" y="94174"/>
                  <a:pt x="419100" y="210344"/>
                </a:cubicBezTo>
                <a:cubicBezTo>
                  <a:pt x="419100" y="326513"/>
                  <a:pt x="325281" y="420688"/>
                  <a:pt x="209550" y="420688"/>
                </a:cubicBezTo>
                <a:cubicBezTo>
                  <a:pt x="93818" y="420688"/>
                  <a:pt x="0" y="326513"/>
                  <a:pt x="0" y="210344"/>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7" name="Subtitle 8"/>
          <p:cNvSpPr txBox="1">
            <a:spLocks noGrp="1"/>
          </p:cNvSpPr>
          <p:nvPr>
            <p:ph type="subTitle" idx="1"/>
          </p:nvPr>
        </p:nvSpPr>
        <p:spPr>
          <a:xfrm>
            <a:off x="1371600" y="2819396"/>
            <a:ext cx="6400800" cy="1752603"/>
          </a:xfrm>
        </p:spPr>
        <p:txBody>
          <a:bodyPr anchorCtr="1"/>
          <a:lstStyle>
            <a:lvl1pPr marL="0" indent="0" algn="ctr">
              <a:spcBef>
                <a:spcPts val="400"/>
              </a:spcBef>
              <a:buNone/>
              <a:defRPr sz="1600" b="1" cap="all" spc="250">
                <a:solidFill>
                  <a:srgbClr val="464646"/>
                </a:solidFill>
              </a:defRPr>
            </a:lvl1pPr>
          </a:lstStyle>
          <a:p>
            <a:pPr lvl="0"/>
            <a:r>
              <a:rPr lang="en-US"/>
              <a:t>Click to edit Master subtitle style</a:t>
            </a:r>
          </a:p>
        </p:txBody>
      </p:sp>
      <p:sp>
        <p:nvSpPr>
          <p:cNvPr id="15" name="Title 7"/>
          <p:cNvSpPr txBox="1">
            <a:spLocks noGrp="1"/>
          </p:cNvSpPr>
          <p:nvPr>
            <p:ph type="ctrTitle"/>
          </p:nvPr>
        </p:nvSpPr>
        <p:spPr>
          <a:xfrm>
            <a:off x="685800" y="381003"/>
            <a:ext cx="7772400" cy="1752603"/>
          </a:xfrm>
        </p:spPr>
        <p:txBody>
          <a:bodyPr/>
          <a:lstStyle>
            <a:lvl1pPr>
              <a:defRPr sz="4200">
                <a:solidFill>
                  <a:srgbClr val="2DA2BF"/>
                </a:solidFill>
              </a:defRPr>
            </a:lvl1pPr>
          </a:lstStyle>
          <a:p>
            <a:pPr lvl="0"/>
            <a:r>
              <a:rPr lang="en-US"/>
              <a:t>Click to edit Master title style</a:t>
            </a:r>
          </a:p>
        </p:txBody>
      </p:sp>
      <p:sp>
        <p:nvSpPr>
          <p:cNvPr id="14" name="Date Placeholder 27"/>
          <p:cNvSpPr txBox="1">
            <a:spLocks noGrp="1"/>
          </p:cNvSpPr>
          <p:nvPr>
            <p:ph type="dt" sz="half" idx="10"/>
          </p:nvPr>
        </p:nvSpPr>
        <p:spPr/>
        <p:txBody>
          <a:bodyPr/>
          <a:lstStyle>
            <a:lvl1pPr>
              <a:defRPr smtClean="0"/>
            </a:lvl1pPr>
          </a:lstStyle>
          <a:p>
            <a:pPr>
              <a:defRPr/>
            </a:pPr>
            <a:fld id="{F914DB00-03D5-4007-BB31-F61CD513ADFC}" type="datetime1">
              <a:rPr lang="en-US" altLang="en-US"/>
              <a:pPr>
                <a:defRPr/>
              </a:pPr>
              <a:t>9/10/2015</a:t>
            </a:fld>
            <a:endParaRPr lang="en-US" altLang="en-US"/>
          </a:p>
        </p:txBody>
      </p:sp>
      <p:sp>
        <p:nvSpPr>
          <p:cNvPr id="16" name="Footer Placeholder 16"/>
          <p:cNvSpPr txBox="1">
            <a:spLocks noGrp="1"/>
          </p:cNvSpPr>
          <p:nvPr>
            <p:ph type="ftr" sz="quarter" idx="11"/>
          </p:nvPr>
        </p:nvSpPr>
        <p:spPr/>
        <p:txBody>
          <a:bodyPr/>
          <a:lstStyle>
            <a:lvl1pPr>
              <a:defRPr smtClean="0"/>
            </a:lvl1pPr>
          </a:lstStyle>
          <a:p>
            <a:pPr>
              <a:defRPr/>
            </a:pPr>
            <a:endParaRPr lang="en-US" altLang="en-US"/>
          </a:p>
        </p:txBody>
      </p:sp>
      <p:sp>
        <p:nvSpPr>
          <p:cNvPr id="17" name="Slide Number Placeholder 28"/>
          <p:cNvSpPr txBox="1">
            <a:spLocks noGrp="1"/>
          </p:cNvSpPr>
          <p:nvPr>
            <p:ph type="sldNum" sz="quarter" idx="12"/>
          </p:nvPr>
        </p:nvSpPr>
        <p:spPr>
          <a:xfrm>
            <a:off x="4343400" y="2198688"/>
            <a:ext cx="457200" cy="441325"/>
          </a:xfrm>
        </p:spPr>
        <p:txBody>
          <a:bodyPr/>
          <a:lstStyle>
            <a:lvl1pPr>
              <a:defRPr/>
            </a:lvl1pPr>
          </a:lstStyle>
          <a:p>
            <a:fld id="{DFF6A828-49FE-497D-9EDF-369117F287FA}" type="slidenum">
              <a:rPr lang="en-US" altLang="en-US"/>
              <a:pPr/>
              <a:t>‹#›</a:t>
            </a:fld>
            <a:endParaRPr lang="en-US" altLang="en-US"/>
          </a:p>
        </p:txBody>
      </p:sp>
    </p:spTree>
    <p:extLst>
      <p:ext uri="{BB962C8B-B14F-4D97-AF65-F5344CB8AC3E}">
        <p14:creationId xmlns:p14="http://schemas.microsoft.com/office/powerpoint/2010/main" val="38881327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6" name="Content Placeholder 7"/>
          <p:cNvSpPr txBox="1">
            <a:spLocks noGrp="1"/>
          </p:cNvSpPr>
          <p:nvPr>
            <p:ph idx="1"/>
          </p:nvPr>
        </p:nvSpPr>
        <p:spPr>
          <a:xfrm>
            <a:off x="301752" y="1527048"/>
            <a:ext cx="8503920" cy="45720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txBox="1">
            <a:spLocks noGrp="1"/>
          </p:cNvSpPr>
          <p:nvPr>
            <p:ph type="dt" sz="half" idx="10"/>
          </p:nvPr>
        </p:nvSpPr>
        <p:spPr/>
        <p:txBody>
          <a:bodyPr/>
          <a:lstStyle>
            <a:lvl1pPr>
              <a:defRPr smtClean="0"/>
            </a:lvl1pPr>
          </a:lstStyle>
          <a:p>
            <a:pPr>
              <a:defRPr/>
            </a:pPr>
            <a:fld id="{65FB984C-7499-4739-8D0D-B8B45B0DD5BB}" type="datetime1">
              <a:rPr lang="en-US" altLang="en-US"/>
              <a:pPr>
                <a:defRPr/>
              </a:pPr>
              <a:t>9/10/2015</a:t>
            </a:fld>
            <a:endParaRPr lang="en-US" altLang="en-US"/>
          </a:p>
        </p:txBody>
      </p:sp>
      <p:sp>
        <p:nvSpPr>
          <p:cNvPr id="5" name="Footer Placeholder 4"/>
          <p:cNvSpPr txBox="1">
            <a:spLocks noGrp="1"/>
          </p:cNvSpPr>
          <p:nvPr>
            <p:ph type="ftr" sz="quarter" idx="11"/>
          </p:nvPr>
        </p:nvSpPr>
        <p:spPr/>
        <p:txBody>
          <a:bodyPr/>
          <a:lstStyle>
            <a:lvl1pPr>
              <a:defRPr smtClean="0"/>
            </a:lvl1pPr>
          </a:lstStyle>
          <a:p>
            <a:pPr>
              <a:defRPr/>
            </a:pPr>
            <a:endParaRPr lang="en-US" altLang="en-US"/>
          </a:p>
        </p:txBody>
      </p:sp>
      <p:sp>
        <p:nvSpPr>
          <p:cNvPr id="7" name="Slide Number Placeholder 5"/>
          <p:cNvSpPr txBox="1">
            <a:spLocks noGrp="1"/>
          </p:cNvSpPr>
          <p:nvPr>
            <p:ph type="sldNum" sz="quarter" idx="12"/>
          </p:nvPr>
        </p:nvSpPr>
        <p:spPr>
          <a:xfrm>
            <a:off x="4362450" y="1027113"/>
            <a:ext cx="457200" cy="441325"/>
          </a:xfrm>
        </p:spPr>
        <p:txBody>
          <a:bodyPr/>
          <a:lstStyle>
            <a:lvl1pPr>
              <a:defRPr/>
            </a:lvl1pPr>
          </a:lstStyle>
          <a:p>
            <a:fld id="{4368040C-606D-466D-923A-94BA843419CB}" type="slidenum">
              <a:rPr lang="en-US" altLang="en-US"/>
              <a:pPr/>
              <a:t>‹#›</a:t>
            </a:fld>
            <a:endParaRPr lang="en-US" altLang="en-US"/>
          </a:p>
        </p:txBody>
      </p:sp>
    </p:spTree>
    <p:extLst>
      <p:ext uri="{BB962C8B-B14F-4D97-AF65-F5344CB8AC3E}">
        <p14:creationId xmlns:p14="http://schemas.microsoft.com/office/powerpoint/2010/main" val="2820216844"/>
      </p:ext>
    </p:extLst>
  </p:cSld>
  <p:clrMapOvr>
    <a:masterClrMapping/>
  </p:clrMapOvr>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5" name="Rectangle 14"/>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6" name="Rectangle 15"/>
          <p:cNvSpPr>
            <a:spLocks noChangeArrowheads="1"/>
          </p:cNvSpPr>
          <p:nvPr/>
        </p:nvSpPr>
        <p:spPr bwMode="auto">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Rectangle 17"/>
          <p:cNvSpPr>
            <a:spLocks noChangeArrowheads="1"/>
          </p:cNvSpPr>
          <p:nvPr/>
        </p:nvSpPr>
        <p:spPr bwMode="auto">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9" name="Rectangle 18"/>
          <p:cNvSpPr>
            <a:spLocks noChangeArrowheads="1"/>
          </p:cNvSpPr>
          <p:nvPr/>
        </p:nvSpPr>
        <p:spPr bwMode="auto">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 name="Rectangle 11"/>
          <p:cNvSpPr>
            <a:spLocks noChangeArrowheads="1"/>
          </p:cNvSpPr>
          <p:nvPr/>
        </p:nvSpPr>
        <p:spPr bwMode="auto">
          <a:xfrm>
            <a:off x="155575" y="142875"/>
            <a:ext cx="8832850" cy="2139950"/>
          </a:xfrm>
          <a:prstGeom prst="rect">
            <a:avLst/>
          </a:prstGeom>
          <a:solidFill>
            <a:srgbClr val="2DA2B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1" name="Rectangle 12"/>
          <p:cNvSpPr>
            <a:spLocks noChangeArrowheads="1"/>
          </p:cNvSpPr>
          <p:nvPr/>
        </p:nvSpPr>
        <p:spPr bwMode="auto">
          <a:xfrm>
            <a:off x="146050" y="6391275"/>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2" name="Rectangle 13"/>
          <p:cNvSpPr>
            <a:spLocks noChangeArrowheads="1"/>
          </p:cNvSpPr>
          <p:nvPr/>
        </p:nvSpPr>
        <p:spPr bwMode="auto">
          <a:xfrm>
            <a:off x="152400" y="152400"/>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3" name="Straight Connector 7"/>
          <p:cNvSpPr>
            <a:spLocks/>
          </p:cNvSpPr>
          <p:nvPr/>
        </p:nvSpPr>
        <p:spPr bwMode="auto">
          <a:xfrm>
            <a:off x="152400" y="2438400"/>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11430">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4" name="Oval 9"/>
          <p:cNvSpPr>
            <a:spLocks/>
          </p:cNvSpPr>
          <p:nvPr/>
        </p:nvSpPr>
        <p:spPr bwMode="auto">
          <a:xfrm>
            <a:off x="4267200" y="2114550"/>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5" name="Oval 10"/>
          <p:cNvSpPr>
            <a:spLocks/>
          </p:cNvSpPr>
          <p:nvPr/>
        </p:nvSpPr>
        <p:spPr bwMode="auto">
          <a:xfrm>
            <a:off x="4362450" y="2209800"/>
            <a:ext cx="419100" cy="420688"/>
          </a:xfrm>
          <a:custGeom>
            <a:avLst/>
            <a:gdLst>
              <a:gd name="T0" fmla="*/ 209550 w 419100"/>
              <a:gd name="T1" fmla="*/ 0 h 420688"/>
              <a:gd name="T2" fmla="*/ 419100 w 419100"/>
              <a:gd name="T3" fmla="*/ 210344 h 420688"/>
              <a:gd name="T4" fmla="*/ 209550 w 419100"/>
              <a:gd name="T5" fmla="*/ 420688 h 420688"/>
              <a:gd name="T6" fmla="*/ 0 w 419100"/>
              <a:gd name="T7" fmla="*/ 210344 h 420688"/>
              <a:gd name="T8" fmla="*/ 61376 w 419100"/>
              <a:gd name="T9" fmla="*/ 61608 h 420688"/>
              <a:gd name="T10" fmla="*/ 61376 w 419100"/>
              <a:gd name="T11" fmla="*/ 359080 h 420688"/>
              <a:gd name="T12" fmla="*/ 357724 w 419100"/>
              <a:gd name="T13" fmla="*/ 359080 h 420688"/>
              <a:gd name="T14" fmla="*/ 357724 w 419100"/>
              <a:gd name="T15" fmla="*/ 61608 h 42068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608 h 420688"/>
              <a:gd name="T26" fmla="*/ 357724 w 419100"/>
              <a:gd name="T27" fmla="*/ 359080 h 420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20688">
                <a:moveTo>
                  <a:pt x="0" y="210344"/>
                </a:moveTo>
                <a:lnTo>
                  <a:pt x="0" y="210344"/>
                </a:lnTo>
                <a:cubicBezTo>
                  <a:pt x="0" y="94174"/>
                  <a:pt x="93818" y="0"/>
                  <a:pt x="209549" y="0"/>
                </a:cubicBezTo>
                <a:cubicBezTo>
                  <a:pt x="325281" y="0"/>
                  <a:pt x="419100" y="94174"/>
                  <a:pt x="419100" y="210344"/>
                </a:cubicBezTo>
                <a:cubicBezTo>
                  <a:pt x="419100" y="326513"/>
                  <a:pt x="325281" y="420688"/>
                  <a:pt x="209550" y="420688"/>
                </a:cubicBezTo>
                <a:cubicBezTo>
                  <a:pt x="93818" y="420688"/>
                  <a:pt x="0" y="326513"/>
                  <a:pt x="0" y="210344"/>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Text Placeholder 2"/>
          <p:cNvSpPr txBox="1">
            <a:spLocks noGrp="1"/>
          </p:cNvSpPr>
          <p:nvPr>
            <p:ph type="body" idx="1"/>
          </p:nvPr>
        </p:nvSpPr>
        <p:spPr>
          <a:xfrm>
            <a:off x="1368427" y="2743200"/>
            <a:ext cx="6480169" cy="1673223"/>
          </a:xfrm>
        </p:spPr>
        <p:txBody>
          <a:bodyPr anchorCtr="1"/>
          <a:lstStyle>
            <a:lvl1pPr marL="0" indent="0" algn="ctr">
              <a:spcBef>
                <a:spcPts val="400"/>
              </a:spcBef>
              <a:buNone/>
              <a:defRPr sz="1600" b="1" cap="all" spc="250">
                <a:solidFill>
                  <a:srgbClr val="464646"/>
                </a:solidFill>
              </a:defRPr>
            </a:lvl1pPr>
          </a:lstStyle>
          <a:p>
            <a:pPr lvl="0"/>
            <a:r>
              <a:rPr lang="en-US"/>
              <a:t>Click to edit Master text styles</a:t>
            </a:r>
          </a:p>
        </p:txBody>
      </p:sp>
      <p:sp>
        <p:nvSpPr>
          <p:cNvPr id="17" name="Title 1"/>
          <p:cNvSpPr txBox="1">
            <a:spLocks noGrp="1"/>
          </p:cNvSpPr>
          <p:nvPr>
            <p:ph type="title"/>
          </p:nvPr>
        </p:nvSpPr>
        <p:spPr>
          <a:xfrm>
            <a:off x="722311" y="533396"/>
            <a:ext cx="7772400" cy="1524003"/>
          </a:xfrm>
        </p:spPr>
        <p:txBody>
          <a:bodyPr/>
          <a:lstStyle>
            <a:lvl1pPr>
              <a:defRPr sz="4200">
                <a:solidFill>
                  <a:srgbClr val="FFFFFF"/>
                </a:solidFill>
              </a:defRPr>
            </a:lvl1pPr>
          </a:lstStyle>
          <a:p>
            <a:pPr lvl="0"/>
            <a:r>
              <a:rPr lang="en-US"/>
              <a:t>Click to edit Master title style</a:t>
            </a:r>
          </a:p>
        </p:txBody>
      </p:sp>
      <p:sp>
        <p:nvSpPr>
          <p:cNvPr id="16" name="Footer Placeholder 4"/>
          <p:cNvSpPr txBox="1">
            <a:spLocks noGrp="1"/>
          </p:cNvSpPr>
          <p:nvPr>
            <p:ph type="ftr" sz="quarter" idx="10"/>
          </p:nvPr>
        </p:nvSpPr>
        <p:spPr/>
        <p:txBody>
          <a:bodyPr/>
          <a:lstStyle>
            <a:lvl1pPr>
              <a:defRPr smtClean="0"/>
            </a:lvl1pPr>
          </a:lstStyle>
          <a:p>
            <a:pPr>
              <a:defRPr/>
            </a:pPr>
            <a:endParaRPr lang="en-US" altLang="en-US"/>
          </a:p>
        </p:txBody>
      </p:sp>
      <p:sp>
        <p:nvSpPr>
          <p:cNvPr id="18" name="Date Placeholder 3"/>
          <p:cNvSpPr txBox="1">
            <a:spLocks noGrp="1"/>
          </p:cNvSpPr>
          <p:nvPr>
            <p:ph type="dt" sz="half" idx="11"/>
          </p:nvPr>
        </p:nvSpPr>
        <p:spPr/>
        <p:txBody>
          <a:bodyPr/>
          <a:lstStyle>
            <a:lvl1pPr>
              <a:defRPr smtClean="0"/>
            </a:lvl1pPr>
          </a:lstStyle>
          <a:p>
            <a:pPr>
              <a:defRPr/>
            </a:pPr>
            <a:fld id="{A677EB3B-CC3C-461B-96AD-6678BB10CB15}" type="datetime1">
              <a:rPr lang="en-US" altLang="en-US"/>
              <a:pPr>
                <a:defRPr/>
              </a:pPr>
              <a:t>9/10/2015</a:t>
            </a:fld>
            <a:endParaRPr lang="en-US" altLang="en-US"/>
          </a:p>
        </p:txBody>
      </p:sp>
      <p:sp>
        <p:nvSpPr>
          <p:cNvPr id="19" name="Slide Number Placeholder 5"/>
          <p:cNvSpPr txBox="1">
            <a:spLocks noGrp="1"/>
          </p:cNvSpPr>
          <p:nvPr>
            <p:ph type="sldNum" sz="quarter" idx="12"/>
          </p:nvPr>
        </p:nvSpPr>
        <p:spPr>
          <a:xfrm>
            <a:off x="4343400" y="2198688"/>
            <a:ext cx="457200" cy="441325"/>
          </a:xfrm>
        </p:spPr>
        <p:txBody>
          <a:bodyPr/>
          <a:lstStyle>
            <a:lvl1pPr>
              <a:defRPr/>
            </a:lvl1pPr>
          </a:lstStyle>
          <a:p>
            <a:fld id="{A91EE548-64D7-4B35-9910-F87475F62EFC}" type="slidenum">
              <a:rPr lang="en-US" altLang="en-US"/>
              <a:pPr/>
              <a:t>‹#›</a:t>
            </a:fld>
            <a:endParaRPr lang="en-US" altLang="en-US"/>
          </a:p>
        </p:txBody>
      </p:sp>
    </p:spTree>
    <p:extLst>
      <p:ext uri="{BB962C8B-B14F-4D97-AF65-F5344CB8AC3E}">
        <p14:creationId xmlns:p14="http://schemas.microsoft.com/office/powerpoint/2010/main" val="168126742"/>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7"/>
          <p:cNvSpPr>
            <a:spLocks/>
          </p:cNvSpPr>
          <p:nvPr/>
        </p:nvSpPr>
        <p:spPr bwMode="auto">
          <a:xfrm flipV="1">
            <a:off x="4562475" y="1576388"/>
            <a:ext cx="9525" cy="4818062"/>
          </a:xfrm>
          <a:custGeom>
            <a:avLst/>
            <a:gdLst>
              <a:gd name="T0" fmla="*/ 4763 w 9525"/>
              <a:gd name="T1" fmla="*/ 0 h 4818062"/>
              <a:gd name="T2" fmla="*/ 9525 w 9525"/>
              <a:gd name="T3" fmla="*/ 2409031 h 4818062"/>
              <a:gd name="T4" fmla="*/ 4763 w 9525"/>
              <a:gd name="T5" fmla="*/ 4818062 h 4818062"/>
              <a:gd name="T6" fmla="*/ 0 w 9525"/>
              <a:gd name="T7" fmla="*/ 2409031 h 4818062"/>
              <a:gd name="T8" fmla="*/ 0 w 9525"/>
              <a:gd name="T9" fmla="*/ 0 h 4818062"/>
              <a:gd name="T10" fmla="*/ 9525 w 9525"/>
              <a:gd name="T11" fmla="*/ 4818062 h 4818062"/>
              <a:gd name="T12" fmla="*/ 17694720 60000 65536"/>
              <a:gd name="T13" fmla="*/ 0 60000 65536"/>
              <a:gd name="T14" fmla="*/ 5898240 60000 65536"/>
              <a:gd name="T15" fmla="*/ 11796480 60000 65536"/>
              <a:gd name="T16" fmla="*/ 5898240 60000 65536"/>
              <a:gd name="T17" fmla="*/ 17694720 60000 65536"/>
              <a:gd name="T18" fmla="*/ 0 w 9525"/>
              <a:gd name="T19" fmla="*/ 0 h 4818062"/>
              <a:gd name="T20" fmla="*/ 9525 w 9525"/>
              <a:gd name="T21" fmla="*/ 4818062 h 4818062"/>
            </a:gdLst>
            <a:ahLst/>
            <a:cxnLst>
              <a:cxn ang="T12">
                <a:pos x="T0" y="T1"/>
              </a:cxn>
              <a:cxn ang="T13">
                <a:pos x="T2" y="T3"/>
              </a:cxn>
              <a:cxn ang="T14">
                <a:pos x="T4" y="T5"/>
              </a:cxn>
              <a:cxn ang="T15">
                <a:pos x="T6" y="T7"/>
              </a:cxn>
              <a:cxn ang="T16">
                <a:pos x="T8" y="T9"/>
              </a:cxn>
              <a:cxn ang="T17">
                <a:pos x="T10" y="T11"/>
              </a:cxn>
            </a:cxnLst>
            <a:rect l="T18" t="T19" r="T20" b="T21"/>
            <a:pathLst>
              <a:path w="9525" h="4818062">
                <a:moveTo>
                  <a:pt x="0" y="0"/>
                </a:moveTo>
                <a:lnTo>
                  <a:pt x="9525" y="4818062"/>
                </a:lnTo>
              </a:path>
            </a:pathLst>
          </a:custGeom>
          <a:noFill/>
          <a:ln w="9528">
            <a:solidFill>
              <a:srgbClr val="46464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7" name="Content Placeholder 9"/>
          <p:cNvSpPr txBox="1">
            <a:spLocks noGrp="1"/>
          </p:cNvSpPr>
          <p:nvPr>
            <p:ph idx="1"/>
          </p:nvPr>
        </p:nvSpPr>
        <p:spPr>
          <a:xfrm>
            <a:off x="301752" y="1371600"/>
            <a:ext cx="4038603" cy="4681727"/>
          </a:xfrm>
        </p:spPr>
        <p:txBody>
          <a:bodyPr/>
          <a:lstStyle>
            <a:lvl1pPr>
              <a:defRPr sz="2500"/>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1"/>
          <p:cNvSpPr txBox="1">
            <a:spLocks noGrp="1"/>
          </p:cNvSpPr>
          <p:nvPr>
            <p:ph idx="2"/>
          </p:nvPr>
        </p:nvSpPr>
        <p:spPr>
          <a:xfrm>
            <a:off x="4800600" y="1371600"/>
            <a:ext cx="4038603" cy="4681727"/>
          </a:xfrm>
        </p:spPr>
        <p:txBody>
          <a:bodyPr/>
          <a:lstStyle>
            <a:lvl1pPr>
              <a:defRPr sz="2500"/>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txBox="1">
            <a:spLocks noGrp="1"/>
          </p:cNvSpPr>
          <p:nvPr>
            <p:ph type="dt" sz="half" idx="10"/>
          </p:nvPr>
        </p:nvSpPr>
        <p:spPr>
          <a:xfrm>
            <a:off x="5791200" y="6410325"/>
            <a:ext cx="3044825" cy="365125"/>
          </a:xfrm>
        </p:spPr>
        <p:txBody>
          <a:bodyPr/>
          <a:lstStyle>
            <a:lvl1pPr>
              <a:defRPr smtClean="0"/>
            </a:lvl1pPr>
          </a:lstStyle>
          <a:p>
            <a:pPr>
              <a:defRPr/>
            </a:pPr>
            <a:fld id="{12585AD5-6CE4-4970-9E72-D8613439603A}" type="datetime1">
              <a:rPr lang="en-US" altLang="en-US"/>
              <a:pPr>
                <a:defRPr/>
              </a:pPr>
              <a:t>9/10/2015</a:t>
            </a:fld>
            <a:endParaRPr lang="en-US" altLang="en-US"/>
          </a:p>
        </p:txBody>
      </p:sp>
      <p:sp>
        <p:nvSpPr>
          <p:cNvPr id="9" name="Footer Placeholder 5"/>
          <p:cNvSpPr txBox="1">
            <a:spLocks noGrp="1"/>
          </p:cNvSpPr>
          <p:nvPr>
            <p:ph type="ftr" sz="quarter" idx="11"/>
          </p:nvPr>
        </p:nvSpPr>
        <p:spPr/>
        <p:txBody>
          <a:bodyPr/>
          <a:lstStyle>
            <a:lvl1pPr>
              <a:defRPr smtClean="0"/>
            </a:lvl1pPr>
          </a:lstStyle>
          <a:p>
            <a:pPr>
              <a:defRPr/>
            </a:pPr>
            <a:endParaRPr lang="en-US" altLang="en-US"/>
          </a:p>
        </p:txBody>
      </p:sp>
      <p:sp>
        <p:nvSpPr>
          <p:cNvPr id="10" name="Slide Number Placeholder 6"/>
          <p:cNvSpPr txBox="1">
            <a:spLocks noGrp="1"/>
          </p:cNvSpPr>
          <p:nvPr>
            <p:ph type="sldNum" sz="quarter" idx="12"/>
          </p:nvPr>
        </p:nvSpPr>
        <p:spPr/>
        <p:txBody>
          <a:bodyPr/>
          <a:lstStyle>
            <a:lvl1pPr>
              <a:defRPr/>
            </a:lvl1pPr>
          </a:lstStyle>
          <a:p>
            <a:fld id="{75B090F7-C17D-46E6-A7D3-FCC3C648D5C4}" type="slidenum">
              <a:rPr lang="en-US" altLang="en-US"/>
              <a:pPr/>
              <a:t>‹#›</a:t>
            </a:fld>
            <a:endParaRPr lang="en-US" altLang="en-US"/>
          </a:p>
        </p:txBody>
      </p:sp>
    </p:spTree>
    <p:extLst>
      <p:ext uri="{BB962C8B-B14F-4D97-AF65-F5344CB8AC3E}">
        <p14:creationId xmlns:p14="http://schemas.microsoft.com/office/powerpoint/2010/main" val="3226882245"/>
      </p:ext>
    </p:extLst>
  </p:cSld>
  <p:clrMapOvr>
    <a:masterClrMapping/>
  </p:clrMapOvr>
  <p:transition/>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9"/>
          <p:cNvSpPr>
            <a:spLocks/>
          </p:cNvSpPr>
          <p:nvPr/>
        </p:nvSpPr>
        <p:spPr bwMode="auto">
          <a:xfrm flipV="1">
            <a:off x="4572000" y="2200275"/>
            <a:ext cx="0" cy="4187825"/>
          </a:xfrm>
          <a:custGeom>
            <a:avLst/>
            <a:gdLst>
              <a:gd name="T0" fmla="*/ 0 h 4187825"/>
              <a:gd name="T1" fmla="*/ 2093913 h 4187825"/>
              <a:gd name="T2" fmla="*/ 4187825 h 4187825"/>
              <a:gd name="T3" fmla="*/ 2093913 h 4187825"/>
              <a:gd name="T4" fmla="*/ 0 h 4187825"/>
              <a:gd name="T5" fmla="*/ 4187825 h 4187825"/>
              <a:gd name="T6" fmla="*/ 17694720 60000 65536"/>
              <a:gd name="T7" fmla="*/ 0 60000 65536"/>
              <a:gd name="T8" fmla="*/ 5898240 60000 65536"/>
              <a:gd name="T9" fmla="*/ 11796480 60000 65536"/>
              <a:gd name="T10" fmla="*/ 5898240 60000 65536"/>
              <a:gd name="T11" fmla="*/ 17694720 60000 65536"/>
              <a:gd name="T12" fmla="*/ 0 h 4187825"/>
              <a:gd name="T13" fmla="*/ 4187825 h 4187825"/>
            </a:gdLst>
            <a:ahLst/>
            <a:cxnLst>
              <a:cxn ang="T6">
                <a:pos x="0" y="T0"/>
              </a:cxn>
              <a:cxn ang="T7">
                <a:pos x="0" y="T1"/>
              </a:cxn>
              <a:cxn ang="T8">
                <a:pos x="0" y="T2"/>
              </a:cxn>
              <a:cxn ang="T9">
                <a:pos x="0" y="T3"/>
              </a:cxn>
              <a:cxn ang="T10">
                <a:pos x="0" y="T4"/>
              </a:cxn>
              <a:cxn ang="T11">
                <a:pos x="0" y="T5"/>
              </a:cxn>
            </a:cxnLst>
            <a:rect l="0" t="T12" r="0" b="T13"/>
            <a:pathLst>
              <a:path h="4187825">
                <a:moveTo>
                  <a:pt x="0" y="0"/>
                </a:moveTo>
                <a:lnTo>
                  <a:pt x="1" y="4187825"/>
                </a:lnTo>
              </a:path>
            </a:pathLst>
          </a:custGeom>
          <a:noFill/>
          <a:ln w="9528">
            <a:solidFill>
              <a:srgbClr val="46464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8" name="Rectangle 19"/>
          <p:cNvSpPr>
            <a:spLocks noChangeArrowheads="1"/>
          </p:cNvSpPr>
          <p:nvPr/>
        </p:nvSpPr>
        <p:spPr bwMode="auto">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1" name="Rectangle 18"/>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2" name="Rectangle 20"/>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3" name="Rectangle 21"/>
          <p:cNvSpPr>
            <a:spLocks noChangeArrowheads="1"/>
          </p:cNvSpPr>
          <p:nvPr/>
        </p:nvSpPr>
        <p:spPr bwMode="auto">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4" name="Rectangle 10"/>
          <p:cNvSpPr>
            <a:spLocks noChangeArrowheads="1"/>
          </p:cNvSpPr>
          <p:nvPr/>
        </p:nvSpPr>
        <p:spPr bwMode="auto">
          <a:xfrm>
            <a:off x="152400" y="1371600"/>
            <a:ext cx="8832850" cy="914400"/>
          </a:xfrm>
          <a:prstGeom prst="rect">
            <a:avLst/>
          </a:prstGeom>
          <a:solidFill>
            <a:srgbClr val="2DA2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a:solidFill>
                <a:srgbClr val="FFFFFF"/>
              </a:solidFill>
              <a:latin typeface="Georgia" panose="02040502050405020303" pitchFamily="18" charset="0"/>
            </a:endParaRPr>
          </a:p>
        </p:txBody>
      </p:sp>
      <p:sp>
        <p:nvSpPr>
          <p:cNvPr id="17" name="Rectangle 12"/>
          <p:cNvSpPr>
            <a:spLocks noChangeArrowheads="1"/>
          </p:cNvSpPr>
          <p:nvPr/>
        </p:nvSpPr>
        <p:spPr bwMode="auto">
          <a:xfrm>
            <a:off x="146050" y="6391275"/>
            <a:ext cx="8832850" cy="311150"/>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8" name="Straight Connector 14"/>
          <p:cNvSpPr>
            <a:spLocks/>
          </p:cNvSpPr>
          <p:nvPr/>
        </p:nvSpPr>
        <p:spPr bwMode="auto">
          <a:xfrm>
            <a:off x="152400" y="1279525"/>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11430">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9" name="Rectangle 17"/>
          <p:cNvSpPr>
            <a:spLocks noChangeArrowheads="1"/>
          </p:cNvSpPr>
          <p:nvPr/>
        </p:nvSpPr>
        <p:spPr bwMode="auto">
          <a:xfrm>
            <a:off x="152400" y="155575"/>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21" name="Oval 24"/>
          <p:cNvSpPr>
            <a:spLocks/>
          </p:cNvSpPr>
          <p:nvPr/>
        </p:nvSpPr>
        <p:spPr bwMode="auto">
          <a:xfrm>
            <a:off x="4267200" y="955675"/>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22" name="Oval 26"/>
          <p:cNvSpPr>
            <a:spLocks/>
          </p:cNvSpPr>
          <p:nvPr/>
        </p:nvSpPr>
        <p:spPr bwMode="auto">
          <a:xfrm>
            <a:off x="4362450" y="1050925"/>
            <a:ext cx="419100" cy="420688"/>
          </a:xfrm>
          <a:custGeom>
            <a:avLst/>
            <a:gdLst>
              <a:gd name="T0" fmla="*/ 209550 w 419100"/>
              <a:gd name="T1" fmla="*/ 0 h 420688"/>
              <a:gd name="T2" fmla="*/ 419100 w 419100"/>
              <a:gd name="T3" fmla="*/ 210344 h 420688"/>
              <a:gd name="T4" fmla="*/ 209550 w 419100"/>
              <a:gd name="T5" fmla="*/ 420688 h 420688"/>
              <a:gd name="T6" fmla="*/ 0 w 419100"/>
              <a:gd name="T7" fmla="*/ 210344 h 420688"/>
              <a:gd name="T8" fmla="*/ 61376 w 419100"/>
              <a:gd name="T9" fmla="*/ 61608 h 420688"/>
              <a:gd name="T10" fmla="*/ 61376 w 419100"/>
              <a:gd name="T11" fmla="*/ 359080 h 420688"/>
              <a:gd name="T12" fmla="*/ 357724 w 419100"/>
              <a:gd name="T13" fmla="*/ 359080 h 420688"/>
              <a:gd name="T14" fmla="*/ 357724 w 419100"/>
              <a:gd name="T15" fmla="*/ 61608 h 42068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608 h 420688"/>
              <a:gd name="T26" fmla="*/ 357724 w 419100"/>
              <a:gd name="T27" fmla="*/ 359080 h 420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20688">
                <a:moveTo>
                  <a:pt x="0" y="210344"/>
                </a:moveTo>
                <a:lnTo>
                  <a:pt x="0" y="210344"/>
                </a:lnTo>
                <a:cubicBezTo>
                  <a:pt x="0" y="94174"/>
                  <a:pt x="93818" y="0"/>
                  <a:pt x="209549" y="0"/>
                </a:cubicBezTo>
                <a:cubicBezTo>
                  <a:pt x="325281" y="0"/>
                  <a:pt x="419100" y="94174"/>
                  <a:pt x="419100" y="210344"/>
                </a:cubicBezTo>
                <a:cubicBezTo>
                  <a:pt x="419100" y="326513"/>
                  <a:pt x="325281" y="420688"/>
                  <a:pt x="209550" y="420688"/>
                </a:cubicBezTo>
                <a:cubicBezTo>
                  <a:pt x="93818" y="420688"/>
                  <a:pt x="0" y="326513"/>
                  <a:pt x="0" y="210344"/>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9" name="Text Placeholder 2"/>
          <p:cNvSpPr txBox="1">
            <a:spLocks noGrp="1"/>
          </p:cNvSpPr>
          <p:nvPr>
            <p:ph type="body" idx="1"/>
          </p:nvPr>
        </p:nvSpPr>
        <p:spPr>
          <a:xfrm>
            <a:off x="301752" y="1524003"/>
            <a:ext cx="4040184" cy="732973"/>
          </a:xfrm>
          <a:effectLst>
            <a:outerShdw dist="25402" dir="5400000" algn="tl">
              <a:srgbClr val="000000">
                <a:alpha val="35000"/>
              </a:srgbClr>
            </a:outerShdw>
          </a:effectLst>
        </p:spPr>
        <p:txBody>
          <a:bodyPr anchor="ctr"/>
          <a:lstStyle>
            <a:lvl1pPr marL="0" indent="0">
              <a:spcBef>
                <a:spcPts val="500"/>
              </a:spcBef>
              <a:buNone/>
              <a:defRPr sz="2200" b="1">
                <a:solidFill>
                  <a:srgbClr val="FFFFFF"/>
                </a:solidFill>
              </a:defRPr>
            </a:lvl1pPr>
          </a:lstStyle>
          <a:p>
            <a:pPr lvl="0"/>
            <a:r>
              <a:rPr lang="en-US"/>
              <a:t>Click to edit Master text styles</a:t>
            </a:r>
          </a:p>
        </p:txBody>
      </p:sp>
      <p:sp>
        <p:nvSpPr>
          <p:cNvPr id="10" name="Text Placeholder 3"/>
          <p:cNvSpPr txBox="1">
            <a:spLocks noGrp="1"/>
          </p:cNvSpPr>
          <p:nvPr>
            <p:ph type="body" idx="3"/>
          </p:nvPr>
        </p:nvSpPr>
        <p:spPr>
          <a:xfrm>
            <a:off x="4791327" y="1524003"/>
            <a:ext cx="4041776" cy="731520"/>
          </a:xfrm>
          <a:effectLst>
            <a:outerShdw dist="25402" dir="5400000" algn="tl">
              <a:srgbClr val="000000">
                <a:alpha val="35000"/>
              </a:srgbClr>
            </a:outerShdw>
          </a:effectLst>
        </p:spPr>
        <p:txBody>
          <a:bodyPr anchor="ctr"/>
          <a:lstStyle>
            <a:lvl1pPr marL="0" indent="0">
              <a:spcBef>
                <a:spcPts val="500"/>
              </a:spcBef>
              <a:buNone/>
              <a:defRPr sz="2200" b="1">
                <a:solidFill>
                  <a:srgbClr val="FFFFFF"/>
                </a:solidFill>
              </a:defRPr>
            </a:lvl1pPr>
          </a:lstStyle>
          <a:p>
            <a:pPr lvl="0"/>
            <a:r>
              <a:rPr lang="en-US"/>
              <a:t>Click to edit Master text styles</a:t>
            </a:r>
          </a:p>
        </p:txBody>
      </p:sp>
      <p:sp>
        <p:nvSpPr>
          <p:cNvPr id="15" name="Content Placeholder 23"/>
          <p:cNvSpPr txBox="1">
            <a:spLocks noGrp="1"/>
          </p:cNvSpPr>
          <p:nvPr>
            <p:ph idx="2"/>
          </p:nvPr>
        </p:nvSpPr>
        <p:spPr>
          <a:xfrm>
            <a:off x="301752" y="2471385"/>
            <a:ext cx="4041648" cy="381840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5"/>
          <p:cNvSpPr txBox="1">
            <a:spLocks noGrp="1"/>
          </p:cNvSpPr>
          <p:nvPr>
            <p:ph idx="4"/>
          </p:nvPr>
        </p:nvSpPr>
        <p:spPr>
          <a:xfrm>
            <a:off x="4800600" y="2471385"/>
            <a:ext cx="4038603" cy="3822191"/>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itle 22"/>
          <p:cNvSpPr txBox="1">
            <a:spLocks noGrp="1"/>
          </p:cNvSpPr>
          <p:nvPr>
            <p:ph type="title"/>
          </p:nvPr>
        </p:nvSpPr>
        <p:spPr/>
        <p:txBody>
          <a:bodyPr/>
          <a:lstStyle>
            <a:lvl1pPr>
              <a:defRPr/>
            </a:lvl1pPr>
          </a:lstStyle>
          <a:p>
            <a:pPr lvl="0"/>
            <a:r>
              <a:rPr lang="en-US"/>
              <a:t>Click to edit Master title style</a:t>
            </a:r>
          </a:p>
        </p:txBody>
      </p:sp>
      <p:sp>
        <p:nvSpPr>
          <p:cNvPr id="23" name="Date Placeholder 6"/>
          <p:cNvSpPr txBox="1">
            <a:spLocks noGrp="1"/>
          </p:cNvSpPr>
          <p:nvPr>
            <p:ph type="dt" sz="half" idx="10"/>
          </p:nvPr>
        </p:nvSpPr>
        <p:spPr/>
        <p:txBody>
          <a:bodyPr/>
          <a:lstStyle>
            <a:lvl1pPr>
              <a:defRPr smtClean="0"/>
            </a:lvl1pPr>
          </a:lstStyle>
          <a:p>
            <a:pPr>
              <a:defRPr/>
            </a:pPr>
            <a:fld id="{C2488633-A3CB-479B-BDD8-B54A70871E70}" type="datetime1">
              <a:rPr lang="en-US" altLang="en-US"/>
              <a:pPr>
                <a:defRPr/>
              </a:pPr>
              <a:t>9/10/2015</a:t>
            </a:fld>
            <a:endParaRPr lang="en-US" altLang="en-US"/>
          </a:p>
        </p:txBody>
      </p:sp>
      <p:sp>
        <p:nvSpPr>
          <p:cNvPr id="24" name="Footer Placeholder 7"/>
          <p:cNvSpPr txBox="1">
            <a:spLocks noGrp="1"/>
          </p:cNvSpPr>
          <p:nvPr>
            <p:ph type="ftr" sz="quarter" idx="11"/>
          </p:nvPr>
        </p:nvSpPr>
        <p:spPr>
          <a:xfrm>
            <a:off x="304800" y="6410325"/>
            <a:ext cx="3581400" cy="365125"/>
          </a:xfrm>
        </p:spPr>
        <p:txBody>
          <a:bodyPr/>
          <a:lstStyle>
            <a:lvl1pPr>
              <a:defRPr smtClean="0"/>
            </a:lvl1pPr>
          </a:lstStyle>
          <a:p>
            <a:pPr>
              <a:defRPr/>
            </a:pPr>
            <a:endParaRPr lang="en-US" altLang="en-US"/>
          </a:p>
        </p:txBody>
      </p:sp>
      <p:sp>
        <p:nvSpPr>
          <p:cNvPr id="25" name="Slide Number Placeholder 8"/>
          <p:cNvSpPr txBox="1">
            <a:spLocks noGrp="1"/>
          </p:cNvSpPr>
          <p:nvPr>
            <p:ph type="sldNum" sz="quarter" idx="12"/>
          </p:nvPr>
        </p:nvSpPr>
        <p:spPr>
          <a:xfrm>
            <a:off x="4343400" y="1042988"/>
            <a:ext cx="457200" cy="441325"/>
          </a:xfrm>
        </p:spPr>
        <p:txBody>
          <a:bodyPr/>
          <a:lstStyle>
            <a:lvl1pPr>
              <a:defRPr/>
            </a:lvl1pPr>
          </a:lstStyle>
          <a:p>
            <a:fld id="{306356B1-B4A0-49D4-ABAB-E5F6D135D733}" type="slidenum">
              <a:rPr lang="en-US" altLang="en-US"/>
              <a:pPr/>
              <a:t>‹#›</a:t>
            </a:fld>
            <a:endParaRPr lang="en-US" altLang="en-US"/>
          </a:p>
        </p:txBody>
      </p:sp>
    </p:spTree>
    <p:extLst>
      <p:ext uri="{BB962C8B-B14F-4D97-AF65-F5344CB8AC3E}">
        <p14:creationId xmlns:p14="http://schemas.microsoft.com/office/powerpoint/2010/main" val="3037844506"/>
      </p:ext>
    </p:extLst>
  </p:cSld>
  <p:clrMapOvr>
    <a:masterClrMapping/>
  </p:clrMapOvr>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Date Placeholder 2"/>
          <p:cNvSpPr txBox="1">
            <a:spLocks noGrp="1"/>
          </p:cNvSpPr>
          <p:nvPr>
            <p:ph type="dt" sz="half" idx="10"/>
          </p:nvPr>
        </p:nvSpPr>
        <p:spPr/>
        <p:txBody>
          <a:bodyPr/>
          <a:lstStyle>
            <a:lvl1pPr>
              <a:defRPr smtClean="0"/>
            </a:lvl1pPr>
          </a:lstStyle>
          <a:p>
            <a:pPr>
              <a:defRPr/>
            </a:pPr>
            <a:fld id="{6720B3F4-9AD2-4D88-B3D7-3D891BC9D963}" type="datetime1">
              <a:rPr lang="en-US" altLang="en-US"/>
              <a:pPr>
                <a:defRPr/>
              </a:pPr>
              <a:t>9/10/2015</a:t>
            </a:fld>
            <a:endParaRPr lang="en-US" altLang="en-US"/>
          </a:p>
        </p:txBody>
      </p:sp>
      <p:sp>
        <p:nvSpPr>
          <p:cNvPr id="4" name="Footer Placeholder 3"/>
          <p:cNvSpPr txBox="1">
            <a:spLocks noGrp="1"/>
          </p:cNvSpPr>
          <p:nvPr>
            <p:ph type="ftr" sz="quarter" idx="11"/>
          </p:nvPr>
        </p:nvSpPr>
        <p:spPr/>
        <p:txBody>
          <a:bodyPr/>
          <a:lstStyle>
            <a:lvl1pPr>
              <a:defRPr smtClean="0"/>
            </a:lvl1pPr>
          </a:lstStyle>
          <a:p>
            <a:pPr>
              <a:defRPr/>
            </a:pPr>
            <a:endParaRPr lang="en-US" altLang="en-US"/>
          </a:p>
        </p:txBody>
      </p:sp>
      <p:sp>
        <p:nvSpPr>
          <p:cNvPr id="5" name="Slide Number Placeholder 4"/>
          <p:cNvSpPr txBox="1">
            <a:spLocks noGrp="1"/>
          </p:cNvSpPr>
          <p:nvPr>
            <p:ph type="sldNum" sz="quarter" idx="12"/>
          </p:nvPr>
        </p:nvSpPr>
        <p:spPr>
          <a:xfrm>
            <a:off x="4343400" y="1036638"/>
            <a:ext cx="457200" cy="441325"/>
          </a:xfrm>
        </p:spPr>
        <p:txBody>
          <a:bodyPr/>
          <a:lstStyle>
            <a:lvl1pPr>
              <a:defRPr/>
            </a:lvl1pPr>
          </a:lstStyle>
          <a:p>
            <a:fld id="{71B9EB76-FAE6-4DC7-98D3-4287DF8EDCD4}" type="slidenum">
              <a:rPr lang="en-US" altLang="en-US"/>
              <a:pPr/>
              <a:t>‹#›</a:t>
            </a:fld>
            <a:endParaRPr lang="en-US" altLang="en-US"/>
          </a:p>
        </p:txBody>
      </p:sp>
    </p:spTree>
    <p:extLst>
      <p:ext uri="{BB962C8B-B14F-4D97-AF65-F5344CB8AC3E}">
        <p14:creationId xmlns:p14="http://schemas.microsoft.com/office/powerpoint/2010/main" val="267257106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3" name="Rectangle 7"/>
          <p:cNvSpPr>
            <a:spLocks noChangeArrowheads="1"/>
          </p:cNvSpPr>
          <p:nvPr/>
        </p:nvSpPr>
        <p:spPr bwMode="auto">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4" name="Rectangle 9"/>
          <p:cNvSpPr>
            <a:spLocks noChangeArrowheads="1"/>
          </p:cNvSpPr>
          <p:nvPr/>
        </p:nvSpPr>
        <p:spPr bwMode="auto">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5" name="Rectangle 8"/>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6" name="Rectangle 4"/>
          <p:cNvSpPr>
            <a:spLocks noChangeArrowheads="1"/>
          </p:cNvSpPr>
          <p:nvPr/>
        </p:nvSpPr>
        <p:spPr bwMode="auto">
          <a:xfrm>
            <a:off x="146050" y="6391275"/>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Rectangle 5"/>
          <p:cNvSpPr>
            <a:spLocks noChangeArrowheads="1"/>
          </p:cNvSpPr>
          <p:nvPr/>
        </p:nvSpPr>
        <p:spPr bwMode="auto">
          <a:xfrm>
            <a:off x="152400" y="158750"/>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8" name="Date Placeholder 1"/>
          <p:cNvSpPr txBox="1">
            <a:spLocks noGrp="1"/>
          </p:cNvSpPr>
          <p:nvPr>
            <p:ph type="dt" sz="half" idx="10"/>
          </p:nvPr>
        </p:nvSpPr>
        <p:spPr/>
        <p:txBody>
          <a:bodyPr/>
          <a:lstStyle>
            <a:lvl1pPr>
              <a:defRPr smtClean="0"/>
            </a:lvl1pPr>
          </a:lstStyle>
          <a:p>
            <a:pPr>
              <a:defRPr/>
            </a:pPr>
            <a:fld id="{8BE2F119-87CD-4168-B428-254CB8CEE409}" type="datetime1">
              <a:rPr lang="en-US" altLang="en-US"/>
              <a:pPr>
                <a:defRPr/>
              </a:pPr>
              <a:t>9/10/2015</a:t>
            </a:fld>
            <a:endParaRPr lang="en-US" altLang="en-US"/>
          </a:p>
        </p:txBody>
      </p:sp>
      <p:sp>
        <p:nvSpPr>
          <p:cNvPr id="9" name="Footer Placeholder 2"/>
          <p:cNvSpPr txBox="1">
            <a:spLocks noGrp="1"/>
          </p:cNvSpPr>
          <p:nvPr>
            <p:ph type="ftr" sz="quarter" idx="11"/>
          </p:nvPr>
        </p:nvSpPr>
        <p:spPr/>
        <p:txBody>
          <a:bodyPr/>
          <a:lstStyle>
            <a:lvl1pPr>
              <a:defRPr smtClean="0"/>
            </a:lvl1pPr>
          </a:lstStyle>
          <a:p>
            <a:pPr>
              <a:defRPr/>
            </a:pPr>
            <a:endParaRPr lang="en-US" altLang="en-US"/>
          </a:p>
        </p:txBody>
      </p:sp>
      <p:sp>
        <p:nvSpPr>
          <p:cNvPr id="10" name="Slide Number Placeholder 3"/>
          <p:cNvSpPr txBox="1">
            <a:spLocks noGrp="1"/>
          </p:cNvSpPr>
          <p:nvPr>
            <p:ph type="sldNum" sz="quarter" idx="12"/>
          </p:nvPr>
        </p:nvSpPr>
        <p:spPr>
          <a:xfrm>
            <a:off x="4267200" y="6324600"/>
            <a:ext cx="609600" cy="441325"/>
          </a:xfrm>
        </p:spPr>
        <p:txBody>
          <a:bodyPr/>
          <a:lstStyle>
            <a:lvl1pPr>
              <a:defRPr>
                <a:solidFill>
                  <a:srgbClr val="FFFFFF"/>
                </a:solidFill>
              </a:defRPr>
            </a:lvl1pPr>
          </a:lstStyle>
          <a:p>
            <a:fld id="{B0D09375-9748-4DD2-966A-236AD7E8D66F}" type="slidenum">
              <a:rPr lang="en-US" altLang="en-US"/>
              <a:pPr/>
              <a:t>‹#›</a:t>
            </a:fld>
            <a:endParaRPr lang="en-US" altLang="en-US"/>
          </a:p>
        </p:txBody>
      </p:sp>
    </p:spTree>
    <p:extLst>
      <p:ext uri="{BB962C8B-B14F-4D97-AF65-F5344CB8AC3E}">
        <p14:creationId xmlns:p14="http://schemas.microsoft.com/office/powerpoint/2010/main" val="32406837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atin typeface="Century Gothic"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latin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172200"/>
            <a:ext cx="2133600" cy="365125"/>
          </a:xfrm>
        </p:spPr>
        <p:txBody>
          <a:bodyPr/>
          <a:lstStyle/>
          <a:p>
            <a:fld id="{1D8BD707-D9CF-40AE-B4C6-C98DA3205C09}" type="datetimeFigureOut">
              <a:rPr lang="en-US" smtClean="0"/>
              <a:pPr/>
              <a:t>9/10/2015</a:t>
            </a:fld>
            <a:endParaRPr lang="en-US"/>
          </a:p>
        </p:txBody>
      </p:sp>
      <p:sp>
        <p:nvSpPr>
          <p:cNvPr id="5" name="Footer Placeholder 4"/>
          <p:cNvSpPr>
            <a:spLocks noGrp="1"/>
          </p:cNvSpPr>
          <p:nvPr>
            <p:ph type="ftr" sz="quarter" idx="11"/>
          </p:nvPr>
        </p:nvSpPr>
        <p:spPr>
          <a:xfrm>
            <a:off x="3124200" y="6172200"/>
            <a:ext cx="2895600" cy="365125"/>
          </a:xfrm>
        </p:spPr>
        <p:txBody>
          <a:bodyPr/>
          <a:lstStyle/>
          <a:p>
            <a:endParaRPr lang="en-US"/>
          </a:p>
        </p:txBody>
      </p:sp>
      <p:sp>
        <p:nvSpPr>
          <p:cNvPr id="6" name="Slide Number Placeholder 5"/>
          <p:cNvSpPr>
            <a:spLocks noGrp="1"/>
          </p:cNvSpPr>
          <p:nvPr>
            <p:ph type="sldNum" sz="quarter" idx="12"/>
          </p:nvPr>
        </p:nvSpPr>
        <p:spPr>
          <a:xfrm>
            <a:off x="6553200" y="6172200"/>
            <a:ext cx="2133600" cy="365125"/>
          </a:xfrm>
        </p:spPr>
        <p:txBody>
          <a:bodyPr/>
          <a:lstStyle/>
          <a:p>
            <a:fld id="{B6F15528-21DE-4FAA-801E-634DDDAF4B2B}" type="slidenum">
              <a:rPr lang="en-US" smtClean="0"/>
              <a:pPr/>
              <a:t>‹#›</a:t>
            </a:fld>
            <a:endParaRPr lang="en-US"/>
          </a:p>
        </p:txBody>
      </p:sp>
      <p:pic>
        <p:nvPicPr>
          <p:cNvPr id="7" name="Immagine 14" descr="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18"/>
          <p:cNvSpPr>
            <a:spLocks noChangeArrowheads="1"/>
          </p:cNvSpPr>
          <p:nvPr/>
        </p:nvSpPr>
        <p:spPr bwMode="auto">
          <a:xfrm>
            <a:off x="152400" y="152400"/>
            <a:ext cx="8832850" cy="304800"/>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6" name="Rectangle 14"/>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Rectangle 17"/>
          <p:cNvSpPr>
            <a:spLocks noChangeArrowheads="1"/>
          </p:cNvSpPr>
          <p:nvPr/>
        </p:nvSpPr>
        <p:spPr bwMode="auto">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 name="Rectangle 15"/>
          <p:cNvSpPr>
            <a:spLocks noChangeArrowheads="1"/>
          </p:cNvSpPr>
          <p:nvPr/>
        </p:nvSpPr>
        <p:spPr bwMode="auto">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1" name="Rectangle 16"/>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3" name="Rectangle 20"/>
          <p:cNvSpPr>
            <a:spLocks noChangeArrowheads="1"/>
          </p:cNvSpPr>
          <p:nvPr/>
        </p:nvSpPr>
        <p:spPr bwMode="auto">
          <a:xfrm>
            <a:off x="152400" y="609600"/>
            <a:ext cx="2743200" cy="5867400"/>
          </a:xfrm>
          <a:prstGeom prst="rect">
            <a:avLst/>
          </a:prstGeom>
          <a:solidFill>
            <a:srgbClr val="2DA2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a:solidFill>
                <a:srgbClr val="FFFFFF"/>
              </a:solidFill>
              <a:latin typeface="Georgia" panose="02040502050405020303" pitchFamily="18" charset="0"/>
            </a:endParaRPr>
          </a:p>
        </p:txBody>
      </p:sp>
      <p:sp>
        <p:nvSpPr>
          <p:cNvPr id="14" name="Rectangle 7"/>
          <p:cNvSpPr>
            <a:spLocks noChangeArrowheads="1"/>
          </p:cNvSpPr>
          <p:nvPr/>
        </p:nvSpPr>
        <p:spPr bwMode="auto">
          <a:xfrm>
            <a:off x="152400" y="152400"/>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5" name="Straight Connector 8"/>
          <p:cNvSpPr>
            <a:spLocks/>
          </p:cNvSpPr>
          <p:nvPr/>
        </p:nvSpPr>
        <p:spPr bwMode="auto">
          <a:xfrm>
            <a:off x="152400" y="533400"/>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11430">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6" name="Oval 9"/>
          <p:cNvSpPr>
            <a:spLocks/>
          </p:cNvSpPr>
          <p:nvPr/>
        </p:nvSpPr>
        <p:spPr bwMode="auto">
          <a:xfrm>
            <a:off x="1295400" y="228600"/>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 name="Oval 10"/>
          <p:cNvSpPr>
            <a:spLocks/>
          </p:cNvSpPr>
          <p:nvPr/>
        </p:nvSpPr>
        <p:spPr bwMode="auto">
          <a:xfrm>
            <a:off x="1390650" y="323850"/>
            <a:ext cx="419100" cy="419100"/>
          </a:xfrm>
          <a:custGeom>
            <a:avLst/>
            <a:gdLst>
              <a:gd name="T0" fmla="*/ 209550 w 419100"/>
              <a:gd name="T1" fmla="*/ 0 h 419100"/>
              <a:gd name="T2" fmla="*/ 419100 w 419100"/>
              <a:gd name="T3" fmla="*/ 209550 h 419100"/>
              <a:gd name="T4" fmla="*/ 209550 w 419100"/>
              <a:gd name="T5" fmla="*/ 419100 h 419100"/>
              <a:gd name="T6" fmla="*/ 0 w 419100"/>
              <a:gd name="T7" fmla="*/ 209550 h 419100"/>
              <a:gd name="T8" fmla="*/ 61376 w 419100"/>
              <a:gd name="T9" fmla="*/ 61376 h 419100"/>
              <a:gd name="T10" fmla="*/ 61376 w 419100"/>
              <a:gd name="T11" fmla="*/ 357724 h 419100"/>
              <a:gd name="T12" fmla="*/ 357724 w 419100"/>
              <a:gd name="T13" fmla="*/ 357724 h 419100"/>
              <a:gd name="T14" fmla="*/ 357724 w 419100"/>
              <a:gd name="T15" fmla="*/ 61376 h 4191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376 h 419100"/>
              <a:gd name="T26" fmla="*/ 357724 w 419100"/>
              <a:gd name="T27" fmla="*/ 357724 h 419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19100">
                <a:moveTo>
                  <a:pt x="0" y="209550"/>
                </a:moveTo>
                <a:lnTo>
                  <a:pt x="0" y="209550"/>
                </a:lnTo>
                <a:cubicBezTo>
                  <a:pt x="0" y="93818"/>
                  <a:pt x="93818" y="0"/>
                  <a:pt x="209549" y="0"/>
                </a:cubicBezTo>
                <a:cubicBezTo>
                  <a:pt x="325281" y="0"/>
                  <a:pt x="419100" y="93818"/>
                  <a:pt x="419100" y="209550"/>
                </a:cubicBezTo>
                <a:cubicBezTo>
                  <a:pt x="419100" y="325281"/>
                  <a:pt x="325281" y="419100"/>
                  <a:pt x="209550" y="419100"/>
                </a:cubicBezTo>
                <a:cubicBezTo>
                  <a:pt x="93818" y="419100"/>
                  <a:pt x="0" y="325281"/>
                  <a:pt x="0" y="209550"/>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 name="Rectangle 20"/>
          <p:cNvSpPr>
            <a:spLocks noChangeArrowheads="1"/>
          </p:cNvSpPr>
          <p:nvPr/>
        </p:nvSpPr>
        <p:spPr bwMode="auto">
          <a:xfrm>
            <a:off x="149225" y="6388100"/>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8" name="Title 1"/>
          <p:cNvSpPr txBox="1">
            <a:spLocks noGrp="1"/>
          </p:cNvSpPr>
          <p:nvPr>
            <p:ph type="title"/>
          </p:nvPr>
        </p:nvSpPr>
        <p:spPr>
          <a:xfrm>
            <a:off x="381003" y="914400"/>
            <a:ext cx="2362196" cy="990596"/>
          </a:xfrm>
        </p:spPr>
        <p:txBody>
          <a:bodyPr anchorCtr="0"/>
          <a:lstStyle>
            <a:lvl1pPr algn="l">
              <a:defRPr sz="2200" b="1">
                <a:solidFill>
                  <a:srgbClr val="FFFFFF"/>
                </a:solidFill>
              </a:defRPr>
            </a:lvl1pPr>
          </a:lstStyle>
          <a:p>
            <a:pPr lvl="0"/>
            <a:r>
              <a:rPr lang="en-US"/>
              <a:t>Click to edit Master title style</a:t>
            </a:r>
          </a:p>
        </p:txBody>
      </p:sp>
      <p:sp>
        <p:nvSpPr>
          <p:cNvPr id="9" name="Text Placeholder 2"/>
          <p:cNvSpPr txBox="1">
            <a:spLocks noGrp="1"/>
          </p:cNvSpPr>
          <p:nvPr>
            <p:ph type="body" idx="2"/>
          </p:nvPr>
        </p:nvSpPr>
        <p:spPr>
          <a:xfrm>
            <a:off x="381003" y="1981203"/>
            <a:ext cx="2362196" cy="4144966"/>
          </a:xfrm>
        </p:spPr>
        <p:txBody>
          <a:bodyPr/>
          <a:lstStyle>
            <a:lvl1pPr marL="0" indent="0">
              <a:spcBef>
                <a:spcPts val="400"/>
              </a:spcBef>
              <a:spcAft>
                <a:spcPts val="1000"/>
              </a:spcAft>
              <a:buNone/>
              <a:defRPr sz="1600">
                <a:solidFill>
                  <a:srgbClr val="FFFFFF"/>
                </a:solidFill>
              </a:defRPr>
            </a:lvl1pPr>
          </a:lstStyle>
          <a:p>
            <a:pPr lvl="0"/>
            <a:r>
              <a:rPr lang="en-US"/>
              <a:t>Click to edit Master text styles</a:t>
            </a:r>
          </a:p>
        </p:txBody>
      </p:sp>
      <p:sp>
        <p:nvSpPr>
          <p:cNvPr id="12" name="Content Placeholder 19"/>
          <p:cNvSpPr txBox="1">
            <a:spLocks noGrp="1"/>
          </p:cNvSpPr>
          <p:nvPr>
            <p:ph idx="1"/>
          </p:nvPr>
        </p:nvSpPr>
        <p:spPr>
          <a:xfrm>
            <a:off x="3124203" y="685800"/>
            <a:ext cx="5638803" cy="541020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6"/>
          <p:cNvSpPr txBox="1">
            <a:spLocks noGrp="1"/>
          </p:cNvSpPr>
          <p:nvPr>
            <p:ph type="sldNum" sz="quarter" idx="10"/>
          </p:nvPr>
        </p:nvSpPr>
        <p:spPr>
          <a:xfrm>
            <a:off x="1371600" y="312738"/>
            <a:ext cx="457200" cy="441325"/>
          </a:xfrm>
        </p:spPr>
        <p:txBody>
          <a:bodyPr/>
          <a:lstStyle>
            <a:lvl1pPr>
              <a:defRPr/>
            </a:lvl1pPr>
          </a:lstStyle>
          <a:p>
            <a:fld id="{8035608A-B7C7-44C6-9A62-EBC9C35113DE}" type="slidenum">
              <a:rPr lang="en-US" altLang="en-US"/>
              <a:pPr/>
              <a:t>‹#›</a:t>
            </a:fld>
            <a:endParaRPr lang="en-US" altLang="en-US"/>
          </a:p>
        </p:txBody>
      </p:sp>
      <p:sp>
        <p:nvSpPr>
          <p:cNvPr id="20" name="Date Placeholder 4"/>
          <p:cNvSpPr txBox="1">
            <a:spLocks noGrp="1"/>
          </p:cNvSpPr>
          <p:nvPr>
            <p:ph type="dt" sz="half" idx="11"/>
          </p:nvPr>
        </p:nvSpPr>
        <p:spPr/>
        <p:txBody>
          <a:bodyPr/>
          <a:lstStyle>
            <a:lvl1pPr>
              <a:defRPr smtClean="0"/>
            </a:lvl1pPr>
          </a:lstStyle>
          <a:p>
            <a:pPr>
              <a:defRPr/>
            </a:pPr>
            <a:fld id="{7B1BAC48-67F2-4081-9A40-68E3E91F972A}" type="datetime1">
              <a:rPr lang="en-US" altLang="en-US"/>
              <a:pPr>
                <a:defRPr/>
              </a:pPr>
              <a:t>9/10/2015</a:t>
            </a:fld>
            <a:endParaRPr lang="en-US" altLang="en-US"/>
          </a:p>
        </p:txBody>
      </p:sp>
      <p:sp>
        <p:nvSpPr>
          <p:cNvPr id="21" name="Footer Placeholder 5"/>
          <p:cNvSpPr txBox="1">
            <a:spLocks noGrp="1"/>
          </p:cNvSpPr>
          <p:nvPr>
            <p:ph type="ftr" sz="quarter" idx="12"/>
          </p:nvPr>
        </p:nvSpPr>
        <p:spPr>
          <a:xfrm>
            <a:off x="301625" y="6410325"/>
            <a:ext cx="3382963" cy="366713"/>
          </a:xfrm>
        </p:spPr>
        <p:txBody>
          <a:bodyPr/>
          <a:lstStyle>
            <a:lvl1pPr>
              <a:defRPr smtClean="0"/>
            </a:lvl1pPr>
          </a:lstStyle>
          <a:p>
            <a:pPr>
              <a:defRPr/>
            </a:pPr>
            <a:endParaRPr lang="en-US" altLang="en-US"/>
          </a:p>
        </p:txBody>
      </p:sp>
    </p:spTree>
    <p:extLst>
      <p:ext uri="{BB962C8B-B14F-4D97-AF65-F5344CB8AC3E}">
        <p14:creationId xmlns:p14="http://schemas.microsoft.com/office/powerpoint/2010/main" val="127358646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p:cNvSpPr>
          <p:nvPr/>
        </p:nvSpPr>
        <p:spPr bwMode="auto">
          <a:xfrm>
            <a:off x="152400" y="533400"/>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11430">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6" name="Rectangle 18"/>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Rectangle 15"/>
          <p:cNvSpPr>
            <a:spLocks noChangeArrowheads="1"/>
          </p:cNvSpPr>
          <p:nvPr/>
        </p:nvSpPr>
        <p:spPr bwMode="auto">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8" name="Rectangle 16"/>
          <p:cNvSpPr>
            <a:spLocks noChangeArrowheads="1"/>
          </p:cNvSpPr>
          <p:nvPr/>
        </p:nvSpPr>
        <p:spPr bwMode="auto">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9" name="Rectangle 17"/>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 name="Rectangle 19"/>
          <p:cNvSpPr>
            <a:spLocks noChangeArrowheads="1"/>
          </p:cNvSpPr>
          <p:nvPr/>
        </p:nvSpPr>
        <p:spPr bwMode="auto">
          <a:xfrm>
            <a:off x="152400" y="152400"/>
            <a:ext cx="8832850" cy="301625"/>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1" name="Rectangle 21"/>
          <p:cNvSpPr>
            <a:spLocks noChangeArrowheads="1"/>
          </p:cNvSpPr>
          <p:nvPr/>
        </p:nvSpPr>
        <p:spPr bwMode="auto">
          <a:xfrm>
            <a:off x="152400" y="609600"/>
            <a:ext cx="2743200" cy="5867400"/>
          </a:xfrm>
          <a:prstGeom prst="rect">
            <a:avLst/>
          </a:prstGeom>
          <a:solidFill>
            <a:srgbClr val="2DA2B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endParaRPr lang="en-US" altLang="en-US">
              <a:solidFill>
                <a:srgbClr val="FFFFFF"/>
              </a:solidFill>
              <a:latin typeface="Georgia" panose="02040502050405020303" pitchFamily="18" charset="0"/>
            </a:endParaRPr>
          </a:p>
        </p:txBody>
      </p:sp>
      <p:sp>
        <p:nvSpPr>
          <p:cNvPr id="12" name="Rectangle 14"/>
          <p:cNvSpPr>
            <a:spLocks noChangeArrowheads="1"/>
          </p:cNvSpPr>
          <p:nvPr/>
        </p:nvSpPr>
        <p:spPr bwMode="auto">
          <a:xfrm>
            <a:off x="152400" y="155575"/>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6" name="Oval 11"/>
          <p:cNvSpPr>
            <a:spLocks/>
          </p:cNvSpPr>
          <p:nvPr/>
        </p:nvSpPr>
        <p:spPr bwMode="auto">
          <a:xfrm>
            <a:off x="1295400" y="228600"/>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7" name="Oval 12"/>
          <p:cNvSpPr>
            <a:spLocks/>
          </p:cNvSpPr>
          <p:nvPr/>
        </p:nvSpPr>
        <p:spPr bwMode="auto">
          <a:xfrm>
            <a:off x="1390650" y="323850"/>
            <a:ext cx="419100" cy="419100"/>
          </a:xfrm>
          <a:custGeom>
            <a:avLst/>
            <a:gdLst>
              <a:gd name="T0" fmla="*/ 209550 w 419100"/>
              <a:gd name="T1" fmla="*/ 0 h 419100"/>
              <a:gd name="T2" fmla="*/ 419100 w 419100"/>
              <a:gd name="T3" fmla="*/ 209550 h 419100"/>
              <a:gd name="T4" fmla="*/ 209550 w 419100"/>
              <a:gd name="T5" fmla="*/ 419100 h 419100"/>
              <a:gd name="T6" fmla="*/ 0 w 419100"/>
              <a:gd name="T7" fmla="*/ 209550 h 419100"/>
              <a:gd name="T8" fmla="*/ 61376 w 419100"/>
              <a:gd name="T9" fmla="*/ 61376 h 419100"/>
              <a:gd name="T10" fmla="*/ 61376 w 419100"/>
              <a:gd name="T11" fmla="*/ 357724 h 419100"/>
              <a:gd name="T12" fmla="*/ 357724 w 419100"/>
              <a:gd name="T13" fmla="*/ 357724 h 419100"/>
              <a:gd name="T14" fmla="*/ 357724 w 419100"/>
              <a:gd name="T15" fmla="*/ 61376 h 4191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376 h 419100"/>
              <a:gd name="T26" fmla="*/ 357724 w 419100"/>
              <a:gd name="T27" fmla="*/ 357724 h 419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19100">
                <a:moveTo>
                  <a:pt x="0" y="209550"/>
                </a:moveTo>
                <a:lnTo>
                  <a:pt x="0" y="209550"/>
                </a:lnTo>
                <a:cubicBezTo>
                  <a:pt x="0" y="93818"/>
                  <a:pt x="93818" y="0"/>
                  <a:pt x="209549" y="0"/>
                </a:cubicBezTo>
                <a:cubicBezTo>
                  <a:pt x="325281" y="0"/>
                  <a:pt x="419100" y="93818"/>
                  <a:pt x="419100" y="209550"/>
                </a:cubicBezTo>
                <a:cubicBezTo>
                  <a:pt x="419100" y="325281"/>
                  <a:pt x="325281" y="419100"/>
                  <a:pt x="209550" y="419100"/>
                </a:cubicBezTo>
                <a:cubicBezTo>
                  <a:pt x="93818" y="419100"/>
                  <a:pt x="0" y="325281"/>
                  <a:pt x="0" y="209550"/>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8" name="Rectangle 21"/>
          <p:cNvSpPr>
            <a:spLocks noChangeArrowheads="1"/>
          </p:cNvSpPr>
          <p:nvPr/>
        </p:nvSpPr>
        <p:spPr bwMode="auto">
          <a:xfrm>
            <a:off x="149225" y="6388100"/>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3" name="Title 1"/>
          <p:cNvSpPr txBox="1">
            <a:spLocks noGrp="1"/>
          </p:cNvSpPr>
          <p:nvPr>
            <p:ph type="title"/>
          </p:nvPr>
        </p:nvSpPr>
        <p:spPr>
          <a:xfrm>
            <a:off x="3000375" y="5029200"/>
            <a:ext cx="5867403" cy="1219196"/>
          </a:xfrm>
        </p:spPr>
        <p:txBody>
          <a:bodyPr anchor="t" anchorCtr="0"/>
          <a:lstStyle>
            <a:lvl1pPr algn="l">
              <a:defRPr sz="2400" b="1">
                <a:solidFill>
                  <a:srgbClr val="464646"/>
                </a:solidFill>
              </a:defRPr>
            </a:lvl1pPr>
          </a:lstStyle>
          <a:p>
            <a:pPr lvl="0"/>
            <a:r>
              <a:rPr lang="en-US"/>
              <a:t>Click to edit Master title style</a:t>
            </a:r>
          </a:p>
        </p:txBody>
      </p:sp>
      <p:sp>
        <p:nvSpPr>
          <p:cNvPr id="14" name="Picture Placeholder 2"/>
          <p:cNvSpPr txBox="1">
            <a:spLocks noGrp="1"/>
          </p:cNvSpPr>
          <p:nvPr>
            <p:ph type="pic" idx="1"/>
          </p:nvPr>
        </p:nvSpPr>
        <p:spPr>
          <a:xfrm>
            <a:off x="3000375" y="609603"/>
            <a:ext cx="5867403" cy="4267203"/>
          </a:xfrm>
        </p:spPr>
        <p:txBody>
          <a:bodyPr/>
          <a:lstStyle>
            <a:lvl1pPr marL="0" indent="0">
              <a:spcBef>
                <a:spcPts val="800"/>
              </a:spcBef>
              <a:buNone/>
              <a:defRPr sz="3200"/>
            </a:lvl1pPr>
          </a:lstStyle>
          <a:p>
            <a:pPr lvl="0"/>
            <a:r>
              <a:rPr lang="en-US" noProof="0" smtClean="0"/>
              <a:t>Click icon to add picture</a:t>
            </a:r>
          </a:p>
        </p:txBody>
      </p:sp>
      <p:sp>
        <p:nvSpPr>
          <p:cNvPr id="15" name="Text Placeholder 3"/>
          <p:cNvSpPr txBox="1">
            <a:spLocks noGrp="1"/>
          </p:cNvSpPr>
          <p:nvPr>
            <p:ph type="body" idx="2"/>
          </p:nvPr>
        </p:nvSpPr>
        <p:spPr>
          <a:xfrm>
            <a:off x="381003" y="990596"/>
            <a:ext cx="2438403" cy="5257800"/>
          </a:xfrm>
        </p:spPr>
        <p:txBody>
          <a:bodyPr/>
          <a:lstStyle>
            <a:lvl1pPr marL="0" indent="0">
              <a:spcBef>
                <a:spcPts val="400"/>
              </a:spcBef>
              <a:spcAft>
                <a:spcPts val="1000"/>
              </a:spcAft>
              <a:buNone/>
              <a:defRPr sz="1600">
                <a:solidFill>
                  <a:srgbClr val="FFFFFF"/>
                </a:solidFill>
              </a:defRPr>
            </a:lvl1pPr>
          </a:lstStyle>
          <a:p>
            <a:pPr lvl="0"/>
            <a:r>
              <a:rPr lang="en-US"/>
              <a:t>Click to edit Master text styles</a:t>
            </a:r>
          </a:p>
        </p:txBody>
      </p:sp>
      <p:sp>
        <p:nvSpPr>
          <p:cNvPr id="19" name="Slide Number Placeholder 6"/>
          <p:cNvSpPr txBox="1">
            <a:spLocks noGrp="1"/>
          </p:cNvSpPr>
          <p:nvPr>
            <p:ph type="sldNum" sz="quarter" idx="10"/>
          </p:nvPr>
        </p:nvSpPr>
        <p:spPr>
          <a:xfrm>
            <a:off x="1371600" y="312738"/>
            <a:ext cx="457200" cy="441325"/>
          </a:xfrm>
        </p:spPr>
        <p:txBody>
          <a:bodyPr/>
          <a:lstStyle>
            <a:lvl1pPr>
              <a:defRPr/>
            </a:lvl1pPr>
          </a:lstStyle>
          <a:p>
            <a:fld id="{A7353161-1EF1-4153-A3C1-2512CE035511}" type="slidenum">
              <a:rPr lang="en-US" altLang="en-US"/>
              <a:pPr/>
              <a:t>‹#›</a:t>
            </a:fld>
            <a:endParaRPr lang="en-US" altLang="en-US"/>
          </a:p>
        </p:txBody>
      </p:sp>
      <p:sp>
        <p:nvSpPr>
          <p:cNvPr id="20" name="Date Placeholder 4"/>
          <p:cNvSpPr txBox="1">
            <a:spLocks noGrp="1"/>
          </p:cNvSpPr>
          <p:nvPr>
            <p:ph type="dt" sz="half" idx="11"/>
          </p:nvPr>
        </p:nvSpPr>
        <p:spPr>
          <a:xfrm>
            <a:off x="5788025" y="6405563"/>
            <a:ext cx="3044825" cy="365125"/>
          </a:xfrm>
        </p:spPr>
        <p:txBody>
          <a:bodyPr/>
          <a:lstStyle>
            <a:lvl1pPr>
              <a:defRPr smtClean="0"/>
            </a:lvl1pPr>
          </a:lstStyle>
          <a:p>
            <a:pPr>
              <a:defRPr/>
            </a:pPr>
            <a:fld id="{3401D575-B9C5-4E1E-BF0A-567D7D4F6F21}" type="datetime1">
              <a:rPr lang="en-US" altLang="en-US"/>
              <a:pPr>
                <a:defRPr/>
              </a:pPr>
              <a:t>9/10/2015</a:t>
            </a:fld>
            <a:endParaRPr lang="en-US" altLang="en-US"/>
          </a:p>
        </p:txBody>
      </p:sp>
      <p:sp>
        <p:nvSpPr>
          <p:cNvPr id="21" name="Footer Placeholder 5"/>
          <p:cNvSpPr txBox="1">
            <a:spLocks noGrp="1"/>
          </p:cNvSpPr>
          <p:nvPr>
            <p:ph type="ftr" sz="quarter" idx="12"/>
          </p:nvPr>
        </p:nvSpPr>
        <p:spPr>
          <a:xfrm>
            <a:off x="301625" y="6410325"/>
            <a:ext cx="3584575" cy="366713"/>
          </a:xfrm>
        </p:spPr>
        <p:txBody>
          <a:bodyPr/>
          <a:lstStyle>
            <a:lvl1pPr>
              <a:defRPr smtClean="0"/>
            </a:lvl1pPr>
          </a:lstStyle>
          <a:p>
            <a:pPr>
              <a:defRPr/>
            </a:pPr>
            <a:endParaRPr lang="en-US" altLang="en-US"/>
          </a:p>
        </p:txBody>
      </p:sp>
    </p:spTree>
    <p:extLst>
      <p:ext uri="{BB962C8B-B14F-4D97-AF65-F5344CB8AC3E}">
        <p14:creationId xmlns:p14="http://schemas.microsoft.com/office/powerpoint/2010/main" val="273100652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txBox="1">
            <a:spLocks noGrp="1"/>
          </p:cNvSpPr>
          <p:nvPr>
            <p:ph type="dt" sz="half" idx="10"/>
          </p:nvPr>
        </p:nvSpPr>
        <p:spPr>
          <a:ln/>
        </p:spPr>
        <p:txBody>
          <a:bodyPr/>
          <a:lstStyle>
            <a:lvl1pPr>
              <a:defRPr/>
            </a:lvl1pPr>
          </a:lstStyle>
          <a:p>
            <a:pPr>
              <a:defRPr/>
            </a:pPr>
            <a:fld id="{4D50B5F0-DC68-4816-BFDB-9E4806E981D6}" type="datetime1">
              <a:rPr lang="en-US" altLang="en-US"/>
              <a:pPr>
                <a:defRPr/>
              </a:pPr>
              <a:t>9/10/2015</a:t>
            </a:fld>
            <a:endParaRPr lang="en-US" altLang="en-US"/>
          </a:p>
        </p:txBody>
      </p:sp>
      <p:sp>
        <p:nvSpPr>
          <p:cNvPr id="5" name="Footer Placeholder 2"/>
          <p:cNvSpPr txBox="1">
            <a:spLocks noGrp="1"/>
          </p:cNvSpPr>
          <p:nvPr>
            <p:ph type="ftr" sz="quarter" idx="11"/>
          </p:nvPr>
        </p:nvSpPr>
        <p:spPr>
          <a:ln/>
        </p:spPr>
        <p:txBody>
          <a:bodyPr/>
          <a:lstStyle>
            <a:lvl1pPr>
              <a:defRPr/>
            </a:lvl1pPr>
          </a:lstStyle>
          <a:p>
            <a:pPr>
              <a:defRPr/>
            </a:pPr>
            <a:endParaRPr lang="en-US" altLang="en-US"/>
          </a:p>
        </p:txBody>
      </p:sp>
      <p:sp>
        <p:nvSpPr>
          <p:cNvPr id="6" name="Slide Number Placeholder 22"/>
          <p:cNvSpPr txBox="1">
            <a:spLocks noGrp="1"/>
          </p:cNvSpPr>
          <p:nvPr>
            <p:ph type="sldNum" sz="quarter" idx="12"/>
          </p:nvPr>
        </p:nvSpPr>
        <p:spPr>
          <a:ln/>
        </p:spPr>
        <p:txBody>
          <a:bodyPr/>
          <a:lstStyle>
            <a:lvl1pPr>
              <a:defRPr/>
            </a:lvl1pPr>
          </a:lstStyle>
          <a:p>
            <a:fld id="{EBBE8268-E199-4F53-8E87-52414183AD69}" type="slidenum">
              <a:rPr lang="en-US" altLang="en-US"/>
              <a:pPr/>
              <a:t>‹#›</a:t>
            </a:fld>
            <a:endParaRPr lang="en-US" altLang="en-US"/>
          </a:p>
        </p:txBody>
      </p:sp>
    </p:spTree>
    <p:extLst>
      <p:ext uri="{BB962C8B-B14F-4D97-AF65-F5344CB8AC3E}">
        <p14:creationId xmlns:p14="http://schemas.microsoft.com/office/powerpoint/2010/main" val="130956732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6"/>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5" name="Rectangle 7"/>
          <p:cNvSpPr>
            <a:spLocks noChangeArrowheads="1"/>
          </p:cNvSpPr>
          <p:nvPr/>
        </p:nvSpPr>
        <p:spPr bwMode="auto">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6" name="Rectangle 8"/>
          <p:cNvSpPr>
            <a:spLocks noChangeArrowheads="1"/>
          </p:cNvSpPr>
          <p:nvPr/>
        </p:nvSpPr>
        <p:spPr bwMode="auto">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Rectangle 9"/>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8" name="Rectangle 10"/>
          <p:cNvSpPr>
            <a:spLocks noChangeArrowheads="1"/>
          </p:cNvSpPr>
          <p:nvPr/>
        </p:nvSpPr>
        <p:spPr bwMode="auto">
          <a:xfrm>
            <a:off x="146050" y="6391275"/>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9" name="Rectangle 11"/>
          <p:cNvSpPr>
            <a:spLocks noChangeArrowheads="1"/>
          </p:cNvSpPr>
          <p:nvPr/>
        </p:nvSpPr>
        <p:spPr bwMode="auto">
          <a:xfrm>
            <a:off x="152400" y="155575"/>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 name="Straight Connector 12"/>
          <p:cNvSpPr>
            <a:spLocks/>
          </p:cNvSpPr>
          <p:nvPr/>
        </p:nvSpPr>
        <p:spPr bwMode="auto">
          <a:xfrm rot="5400013">
            <a:off x="4021137" y="3278188"/>
            <a:ext cx="6245225" cy="0"/>
          </a:xfrm>
          <a:custGeom>
            <a:avLst/>
            <a:gdLst>
              <a:gd name="T0" fmla="*/ 3122613 w 6245225"/>
              <a:gd name="T1" fmla="*/ 6245225 w 6245225"/>
              <a:gd name="T2" fmla="*/ 3122613 w 6245225"/>
              <a:gd name="T3" fmla="*/ 0 w 6245225"/>
              <a:gd name="T4" fmla="*/ 0 w 6245225"/>
              <a:gd name="T5" fmla="*/ 6245225 w 6245225"/>
              <a:gd name="T6" fmla="*/ 17694720 60000 65536"/>
              <a:gd name="T7" fmla="*/ 0 60000 65536"/>
              <a:gd name="T8" fmla="*/ 5898240 60000 65536"/>
              <a:gd name="T9" fmla="*/ 11796480 60000 65536"/>
              <a:gd name="T10" fmla="*/ 5898240 60000 65536"/>
              <a:gd name="T11" fmla="*/ 17694720 60000 65536"/>
              <a:gd name="T12" fmla="*/ 0 w 6245225"/>
              <a:gd name="T13" fmla="*/ 6245225 w 6245225"/>
            </a:gdLst>
            <a:ahLst/>
            <a:cxnLst>
              <a:cxn ang="T6">
                <a:pos x="T0" y="0"/>
              </a:cxn>
              <a:cxn ang="T7">
                <a:pos x="T1" y="0"/>
              </a:cxn>
              <a:cxn ang="T8">
                <a:pos x="T2" y="0"/>
              </a:cxn>
              <a:cxn ang="T9">
                <a:pos x="T3" y="0"/>
              </a:cxn>
              <a:cxn ang="T10">
                <a:pos x="T4" y="0"/>
              </a:cxn>
              <a:cxn ang="T11">
                <a:pos x="T5" y="0"/>
              </a:cxn>
            </a:cxnLst>
            <a:rect l="T12" t="0" r="T13" b="0"/>
            <a:pathLst>
              <a:path w="6245225">
                <a:moveTo>
                  <a:pt x="0" y="0"/>
                </a:moveTo>
                <a:lnTo>
                  <a:pt x="6245225" y="1"/>
                </a:lnTo>
              </a:path>
            </a:pathLst>
          </a:custGeom>
          <a:noFill/>
          <a:ln w="9528">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1" name="Oval 13"/>
          <p:cNvSpPr>
            <a:spLocks/>
          </p:cNvSpPr>
          <p:nvPr/>
        </p:nvSpPr>
        <p:spPr bwMode="auto">
          <a:xfrm>
            <a:off x="6838950" y="2925763"/>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 name="Oval 14"/>
          <p:cNvSpPr>
            <a:spLocks/>
          </p:cNvSpPr>
          <p:nvPr/>
        </p:nvSpPr>
        <p:spPr bwMode="auto">
          <a:xfrm>
            <a:off x="6934200" y="3021013"/>
            <a:ext cx="420688" cy="419100"/>
          </a:xfrm>
          <a:custGeom>
            <a:avLst/>
            <a:gdLst>
              <a:gd name="T0" fmla="*/ 210344 w 420688"/>
              <a:gd name="T1" fmla="*/ 0 h 419100"/>
              <a:gd name="T2" fmla="*/ 420688 w 420688"/>
              <a:gd name="T3" fmla="*/ 209550 h 419100"/>
              <a:gd name="T4" fmla="*/ 210344 w 420688"/>
              <a:gd name="T5" fmla="*/ 419100 h 419100"/>
              <a:gd name="T6" fmla="*/ 0 w 420688"/>
              <a:gd name="T7" fmla="*/ 209550 h 419100"/>
              <a:gd name="T8" fmla="*/ 61608 w 420688"/>
              <a:gd name="T9" fmla="*/ 61376 h 419100"/>
              <a:gd name="T10" fmla="*/ 61608 w 420688"/>
              <a:gd name="T11" fmla="*/ 357724 h 419100"/>
              <a:gd name="T12" fmla="*/ 359080 w 420688"/>
              <a:gd name="T13" fmla="*/ 357724 h 419100"/>
              <a:gd name="T14" fmla="*/ 359080 w 420688"/>
              <a:gd name="T15" fmla="*/ 61376 h 4191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608 w 420688"/>
              <a:gd name="T25" fmla="*/ 61376 h 419100"/>
              <a:gd name="T26" fmla="*/ 359080 w 420688"/>
              <a:gd name="T27" fmla="*/ 357724 h 4191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0688" h="419100">
                <a:moveTo>
                  <a:pt x="0" y="209550"/>
                </a:moveTo>
                <a:lnTo>
                  <a:pt x="0" y="209550"/>
                </a:lnTo>
                <a:cubicBezTo>
                  <a:pt x="0" y="93818"/>
                  <a:pt x="94174" y="0"/>
                  <a:pt x="210343" y="0"/>
                </a:cubicBezTo>
                <a:cubicBezTo>
                  <a:pt x="326513" y="0"/>
                  <a:pt x="420688" y="93818"/>
                  <a:pt x="420688" y="209550"/>
                </a:cubicBezTo>
                <a:cubicBezTo>
                  <a:pt x="420688" y="325281"/>
                  <a:pt x="326513" y="419100"/>
                  <a:pt x="210344" y="419100"/>
                </a:cubicBezTo>
                <a:cubicBezTo>
                  <a:pt x="94174" y="419100"/>
                  <a:pt x="0" y="325281"/>
                  <a:pt x="0" y="209550"/>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Vertical Text Placeholder 2"/>
          <p:cNvSpPr txBox="1">
            <a:spLocks noGrp="1"/>
          </p:cNvSpPr>
          <p:nvPr>
            <p:ph type="body" orient="vert" idx="1"/>
          </p:nvPr>
        </p:nvSpPr>
        <p:spPr>
          <a:xfrm>
            <a:off x="304796" y="304796"/>
            <a:ext cx="6553203" cy="5821363"/>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Vertical Title 1"/>
          <p:cNvSpPr txBox="1">
            <a:spLocks noGrp="1"/>
          </p:cNvSpPr>
          <p:nvPr>
            <p:ph type="title" orient="vert"/>
          </p:nvPr>
        </p:nvSpPr>
        <p:spPr>
          <a:xfrm>
            <a:off x="7391396" y="304796"/>
            <a:ext cx="1447796" cy="5851529"/>
          </a:xfrm>
        </p:spPr>
        <p:txBody>
          <a:bodyPr vert="eaVert"/>
          <a:lstStyle>
            <a:lvl1pPr>
              <a:defRPr/>
            </a:lvl1pPr>
          </a:lstStyle>
          <a:p>
            <a:pPr lvl="0"/>
            <a:r>
              <a:rPr lang="en-US"/>
              <a:t>Click to edit Master title style</a:t>
            </a:r>
          </a:p>
        </p:txBody>
      </p:sp>
      <p:sp>
        <p:nvSpPr>
          <p:cNvPr id="14" name="Slide Number Placeholder 5"/>
          <p:cNvSpPr txBox="1">
            <a:spLocks noGrp="1"/>
          </p:cNvSpPr>
          <p:nvPr>
            <p:ph type="sldNum" sz="quarter" idx="10"/>
          </p:nvPr>
        </p:nvSpPr>
        <p:spPr>
          <a:xfrm>
            <a:off x="6915150" y="3009900"/>
            <a:ext cx="457200" cy="441325"/>
          </a:xfrm>
        </p:spPr>
        <p:txBody>
          <a:bodyPr/>
          <a:lstStyle>
            <a:lvl1pPr>
              <a:defRPr/>
            </a:lvl1pPr>
          </a:lstStyle>
          <a:p>
            <a:fld id="{38F4768D-6099-4803-AA5A-625A7D1F4A86}" type="slidenum">
              <a:rPr lang="en-US" altLang="en-US"/>
              <a:pPr/>
              <a:t>‹#›</a:t>
            </a:fld>
            <a:endParaRPr lang="en-US" altLang="en-US"/>
          </a:p>
        </p:txBody>
      </p:sp>
      <p:sp>
        <p:nvSpPr>
          <p:cNvPr id="16" name="Date Placeholder 3"/>
          <p:cNvSpPr txBox="1">
            <a:spLocks noGrp="1"/>
          </p:cNvSpPr>
          <p:nvPr>
            <p:ph type="dt" sz="half" idx="11"/>
          </p:nvPr>
        </p:nvSpPr>
        <p:spPr/>
        <p:txBody>
          <a:bodyPr/>
          <a:lstStyle>
            <a:lvl1pPr>
              <a:defRPr smtClean="0"/>
            </a:lvl1pPr>
          </a:lstStyle>
          <a:p>
            <a:pPr>
              <a:defRPr/>
            </a:pPr>
            <a:fld id="{D094F95C-5A41-41E3-BEC0-D4857937D89F}" type="datetime1">
              <a:rPr lang="en-US" altLang="en-US"/>
              <a:pPr>
                <a:defRPr/>
              </a:pPr>
              <a:t>9/10/2015</a:t>
            </a:fld>
            <a:endParaRPr lang="en-US" altLang="en-US"/>
          </a:p>
        </p:txBody>
      </p:sp>
      <p:sp>
        <p:nvSpPr>
          <p:cNvPr id="17" name="Footer Placeholder 4"/>
          <p:cNvSpPr txBox="1">
            <a:spLocks noGrp="1"/>
          </p:cNvSpPr>
          <p:nvPr>
            <p:ph type="ftr" sz="quarter" idx="12"/>
          </p:nvPr>
        </p:nvSpPr>
        <p:spPr/>
        <p:txBody>
          <a:bodyPr/>
          <a:lstStyle>
            <a:lvl1pPr>
              <a:defRPr smtClean="0"/>
            </a:lvl1pPr>
          </a:lstStyle>
          <a:p>
            <a:pPr>
              <a:defRPr/>
            </a:pPr>
            <a:endParaRPr lang="en-US" altLang="en-US"/>
          </a:p>
        </p:txBody>
      </p:sp>
    </p:spTree>
    <p:extLst>
      <p:ext uri="{BB962C8B-B14F-4D97-AF65-F5344CB8AC3E}">
        <p14:creationId xmlns:p14="http://schemas.microsoft.com/office/powerpoint/2010/main" val="191904616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Subtitle 2"/>
          <p:cNvSpPr txBox="1">
            <a:spLocks noGrp="1"/>
          </p:cNvSpPr>
          <p:nvPr>
            <p:ph type="subTitle" idx="4294967295"/>
          </p:nvPr>
        </p:nvSpPr>
        <p:spPr>
          <a:xfrm>
            <a:off x="685800" y="3505196"/>
            <a:ext cx="7848596" cy="1752603"/>
          </a:xfrm>
        </p:spPr>
        <p:txBody>
          <a:bodyPr anchorCtr="1"/>
          <a:lstStyle>
            <a:lvl1pPr marL="0" indent="0" algn="ctr">
              <a:buNone/>
              <a:defRPr lang="en-GB">
                <a:solidFill>
                  <a:srgbClr val="544E4C"/>
                </a:solidFill>
                <a:latin typeface="Trebuchet MS"/>
                <a:cs typeface="Trebuchet MS"/>
              </a:defRPr>
            </a:lvl1pPr>
          </a:lstStyle>
          <a:p>
            <a:pPr lvl="0"/>
            <a:r>
              <a:rPr lang="en-GB"/>
              <a:t>Click to edit Master subtitle style</a:t>
            </a:r>
            <a:endParaRPr lang="en-US"/>
          </a:p>
        </p:txBody>
      </p:sp>
    </p:spTree>
    <p:extLst>
      <p:ext uri="{BB962C8B-B14F-4D97-AF65-F5344CB8AC3E}">
        <p14:creationId xmlns:p14="http://schemas.microsoft.com/office/powerpoint/2010/main" val="3903690314"/>
      </p:ext>
    </p:extLst>
  </p:cSld>
  <p:clrMapOvr>
    <a:masterClrMapping/>
  </p:clrMapOvr>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3008313" cy="99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981200"/>
            <a:ext cx="3008313" cy="4144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theme" Target="../theme/theme2.xml"/><Relationship Id="rId1"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274638"/>
            <a:ext cx="7315200" cy="79216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716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13133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9/10/2015</a:t>
            </a:fld>
            <a:endParaRPr lang="en-US"/>
          </a:p>
        </p:txBody>
      </p:sp>
      <p:sp>
        <p:nvSpPr>
          <p:cNvPr id="5" name="Footer Placeholder 4"/>
          <p:cNvSpPr>
            <a:spLocks noGrp="1"/>
          </p:cNvSpPr>
          <p:nvPr>
            <p:ph type="ftr" sz="quarter" idx="3"/>
          </p:nvPr>
        </p:nvSpPr>
        <p:spPr>
          <a:xfrm>
            <a:off x="3124200" y="613133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13133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Immagine 14" descr="logo.png"/>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0799" y="-211669"/>
            <a:ext cx="1227219" cy="1193800"/>
          </a:xfrm>
          <a:prstGeom prst="rect">
            <a:avLst/>
          </a:prstGeom>
        </p:spPr>
      </p:pic>
      <p:sp>
        <p:nvSpPr>
          <p:cNvPr id="15" name="Rettangolo 10"/>
          <p:cNvSpPr/>
          <p:nvPr userDrawn="1"/>
        </p:nvSpPr>
        <p:spPr>
          <a:xfrm>
            <a:off x="0" y="6783755"/>
            <a:ext cx="2387600" cy="83123"/>
          </a:xfrm>
          <a:prstGeom prst="rect">
            <a:avLst/>
          </a:prstGeom>
          <a:solidFill>
            <a:srgbClr val="002B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6" name="Rettangolo 15"/>
          <p:cNvSpPr/>
          <p:nvPr userDrawn="1"/>
        </p:nvSpPr>
        <p:spPr>
          <a:xfrm>
            <a:off x="2387599" y="6783755"/>
            <a:ext cx="2345268" cy="83123"/>
          </a:xfrm>
          <a:prstGeom prst="rect">
            <a:avLst/>
          </a:prstGeom>
          <a:solidFill>
            <a:srgbClr val="AA2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7" name="Rettangolo 16"/>
          <p:cNvSpPr/>
          <p:nvPr userDrawn="1"/>
        </p:nvSpPr>
        <p:spPr>
          <a:xfrm>
            <a:off x="4732867" y="6783755"/>
            <a:ext cx="2305367" cy="83123"/>
          </a:xfrm>
          <a:prstGeom prst="rect">
            <a:avLst/>
          </a:prstGeom>
          <a:solidFill>
            <a:srgbClr val="E352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
        <p:nvSpPr>
          <p:cNvPr id="18" name="Rettangolo 17"/>
          <p:cNvSpPr/>
          <p:nvPr userDrawn="1"/>
        </p:nvSpPr>
        <p:spPr>
          <a:xfrm>
            <a:off x="7038234" y="6783755"/>
            <a:ext cx="2105767" cy="83123"/>
          </a:xfrm>
          <a:prstGeom prst="rect">
            <a:avLst/>
          </a:prstGeom>
          <a:solidFill>
            <a:srgbClr val="FAC4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rgbClr val="FF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73" r:id="rId13"/>
    <p:sldLayoutId id="2147483660" r:id="rId14"/>
    <p:sldLayoutId id="2147483661" r:id="rId15"/>
    <p:sldLayoutId id="2147483662" r:id="rId16"/>
    <p:sldLayoutId id="2147483675" r:id="rId17"/>
    <p:sldLayoutId id="2147483674"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705" r:id="rId31"/>
  </p:sldLayoutIdLst>
  <p:txStyles>
    <p:titleStyle>
      <a:lvl1pPr algn="ctr" defTabSz="914400" rtl="0" eaLnBrk="1" latinLnBrk="0" hangingPunct="1">
        <a:spcBef>
          <a:spcPct val="0"/>
        </a:spcBef>
        <a:buNone/>
        <a:defRPr sz="2800" b="1"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SzPct val="100000"/>
        <a:buFontTx/>
        <a:buBlip>
          <a:blip r:embed="rId34"/>
        </a:buBlip>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34"/>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34"/>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34"/>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34"/>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183773"/>
      </p:ext>
    </p:extLst>
  </p:cSld>
  <p:clrMap bg1="lt1" tx1="dk1" bg2="lt2" tx2="dk2" accent1="accent1" accent2="accent2" accent3="accent3" accent4="accent4" accent5="accent5" accent6="accent6" hlink="hlink" folHlink="folHlink"/>
  <p:sldLayoutIdLst>
    <p:sldLayoutId id="2147483671" r:id="rId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auto">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27" name="Rectangle 15"/>
          <p:cNvSpPr>
            <a:spLocks noChangeArrowheads="1"/>
          </p:cNvSpPr>
          <p:nvPr/>
        </p:nvSpPr>
        <p:spPr bwMode="auto">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28" name="Rectangle 17"/>
          <p:cNvSpPr>
            <a:spLocks noChangeArrowheads="1"/>
          </p:cNvSpPr>
          <p:nvPr/>
        </p:nvSpPr>
        <p:spPr bwMode="auto">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29" name="Rectangle 18"/>
          <p:cNvSpPr>
            <a:spLocks noChangeArrowheads="1"/>
          </p:cNvSpPr>
          <p:nvPr/>
        </p:nvSpPr>
        <p:spPr bwMode="auto">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30" name="Rectangle 8"/>
          <p:cNvSpPr>
            <a:spLocks noChangeArrowheads="1"/>
          </p:cNvSpPr>
          <p:nvPr/>
        </p:nvSpPr>
        <p:spPr bwMode="auto">
          <a:xfrm>
            <a:off x="149225" y="6388100"/>
            <a:ext cx="8832850" cy="309563"/>
          </a:xfrm>
          <a:prstGeom prst="rect">
            <a:avLst/>
          </a:prstGeom>
          <a:solidFill>
            <a:srgbClr val="EB641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7" name="Date Placeholder 13"/>
          <p:cNvSpPr txBox="1">
            <a:spLocks noGrp="1"/>
          </p:cNvSpPr>
          <p:nvPr>
            <p:ph type="dt" sz="half" idx="2"/>
          </p:nvPr>
        </p:nvSpPr>
        <p:spPr>
          <a:xfrm>
            <a:off x="5791200" y="6405563"/>
            <a:ext cx="3044825" cy="365125"/>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smtClean="0">
                <a:solidFill>
                  <a:srgbClr val="FFFFFF"/>
                </a:solidFill>
                <a:latin typeface="Georgia" pitchFamily="18" charset="0"/>
              </a:defRPr>
            </a:lvl1pPr>
          </a:lstStyle>
          <a:p>
            <a:pPr fontAlgn="base">
              <a:spcBef>
                <a:spcPct val="0"/>
              </a:spcBef>
              <a:spcAft>
                <a:spcPct val="0"/>
              </a:spcAft>
              <a:defRPr/>
            </a:pPr>
            <a:fld id="{635DCD81-F6D6-4364-A025-15E9206B29A1}" type="datetime1">
              <a:rPr lang="en-US" altLang="en-US">
                <a:cs typeface="Arial" panose="020B0604020202020204" pitchFamily="34" charset="0"/>
              </a:rPr>
              <a:pPr fontAlgn="base">
                <a:spcBef>
                  <a:spcPct val="0"/>
                </a:spcBef>
                <a:spcAft>
                  <a:spcPct val="0"/>
                </a:spcAft>
                <a:defRPr/>
              </a:pPr>
              <a:t>9/10/2015</a:t>
            </a:fld>
            <a:endParaRPr lang="en-US" altLang="en-US">
              <a:cs typeface="Arial" panose="020B0604020202020204" pitchFamily="34" charset="0"/>
            </a:endParaRPr>
          </a:p>
        </p:txBody>
      </p:sp>
      <p:sp>
        <p:nvSpPr>
          <p:cNvPr id="8" name="Footer Placeholder 2"/>
          <p:cNvSpPr txBox="1">
            <a:spLocks noGrp="1"/>
          </p:cNvSpPr>
          <p:nvPr>
            <p:ph type="ftr" sz="quarter" idx="3"/>
          </p:nvPr>
        </p:nvSpPr>
        <p:spPr>
          <a:xfrm>
            <a:off x="304800" y="6410325"/>
            <a:ext cx="3581400" cy="366713"/>
          </a:xfrm>
          <a:prstGeom prst="rect">
            <a:avLst/>
          </a:prstGeom>
          <a:noFill/>
          <a:ln>
            <a:noFill/>
          </a:ln>
        </p:spPr>
        <p:txBody>
          <a:bodyPr vert="horz" wrap="square" lIns="91440" tIns="45720" rIns="91440" bIns="45720" numCol="1" anchor="t" anchorCtr="0" compatLnSpc="1">
            <a:prstTxWarp prst="textNoShape">
              <a:avLst/>
            </a:prstTxWarp>
          </a:bodyPr>
          <a:lstStyle>
            <a:lvl1pPr>
              <a:defRPr sz="1200" smtClean="0">
                <a:solidFill>
                  <a:srgbClr val="FFFFFF"/>
                </a:solidFill>
                <a:latin typeface="Georgia" pitchFamily="18" charset="0"/>
              </a:defRPr>
            </a:lvl1pPr>
          </a:lstStyle>
          <a:p>
            <a:pPr fontAlgn="base">
              <a:spcBef>
                <a:spcPct val="0"/>
              </a:spcBef>
              <a:spcAft>
                <a:spcPct val="0"/>
              </a:spcAft>
              <a:defRPr/>
            </a:pPr>
            <a:endParaRPr lang="en-US" altLang="en-US">
              <a:cs typeface="Arial" panose="020B0604020202020204" pitchFamily="34" charset="0"/>
            </a:endParaRPr>
          </a:p>
        </p:txBody>
      </p:sp>
      <p:sp>
        <p:nvSpPr>
          <p:cNvPr id="1033" name="Rectangle 7"/>
          <p:cNvSpPr>
            <a:spLocks noChangeArrowheads="1"/>
          </p:cNvSpPr>
          <p:nvPr/>
        </p:nvSpPr>
        <p:spPr bwMode="auto">
          <a:xfrm>
            <a:off x="152400" y="155575"/>
            <a:ext cx="8832850" cy="6546850"/>
          </a:xfrm>
          <a:prstGeom prst="rect">
            <a:avLst/>
          </a:prstGeom>
          <a:noFill/>
          <a:ln w="9528">
            <a:solidFill>
              <a:srgbClr val="CF571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latin typeface="Georgia" panose="02040502050405020303" pitchFamily="18" charset="0"/>
            </a:endParaRPr>
          </a:p>
        </p:txBody>
      </p:sp>
      <p:sp>
        <p:nvSpPr>
          <p:cNvPr id="1034" name="Straight Connector 9"/>
          <p:cNvSpPr>
            <a:spLocks/>
          </p:cNvSpPr>
          <p:nvPr/>
        </p:nvSpPr>
        <p:spPr bwMode="auto">
          <a:xfrm>
            <a:off x="152400" y="1276350"/>
            <a:ext cx="8832850" cy="0"/>
          </a:xfrm>
          <a:custGeom>
            <a:avLst/>
            <a:gdLst>
              <a:gd name="T0" fmla="*/ 4416425 w 8832850"/>
              <a:gd name="T1" fmla="*/ 8832850 w 8832850"/>
              <a:gd name="T2" fmla="*/ 4416425 w 8832850"/>
              <a:gd name="T3" fmla="*/ 0 w 8832850"/>
              <a:gd name="T4" fmla="*/ 0 w 8832850"/>
              <a:gd name="T5" fmla="*/ 8832850 w 8832850"/>
              <a:gd name="T6" fmla="*/ 17694720 60000 65536"/>
              <a:gd name="T7" fmla="*/ 0 60000 65536"/>
              <a:gd name="T8" fmla="*/ 5898240 60000 65536"/>
              <a:gd name="T9" fmla="*/ 11796480 60000 65536"/>
              <a:gd name="T10" fmla="*/ 5898240 60000 65536"/>
              <a:gd name="T11" fmla="*/ 17694720 60000 65536"/>
              <a:gd name="T12" fmla="*/ 0 w 8832850"/>
              <a:gd name="T13" fmla="*/ 8832850 w 8832850"/>
            </a:gdLst>
            <a:ahLst/>
            <a:cxnLst>
              <a:cxn ang="T6">
                <a:pos x="T0" y="0"/>
              </a:cxn>
              <a:cxn ang="T7">
                <a:pos x="T1" y="0"/>
              </a:cxn>
              <a:cxn ang="T8">
                <a:pos x="T2" y="0"/>
              </a:cxn>
              <a:cxn ang="T9">
                <a:pos x="T3" y="0"/>
              </a:cxn>
              <a:cxn ang="T10">
                <a:pos x="T4" y="0"/>
              </a:cxn>
              <a:cxn ang="T11">
                <a:pos x="T5" y="0"/>
              </a:cxn>
            </a:cxnLst>
            <a:rect l="T12" t="0" r="T13" b="0"/>
            <a:pathLst>
              <a:path w="8832850">
                <a:moveTo>
                  <a:pt x="0" y="0"/>
                </a:moveTo>
                <a:lnTo>
                  <a:pt x="8832850" y="1"/>
                </a:lnTo>
              </a:path>
            </a:pathLst>
          </a:custGeom>
          <a:noFill/>
          <a:ln w="9528">
            <a:solidFill>
              <a:srgbClr val="CF5716"/>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35" name="Oval 11"/>
          <p:cNvSpPr>
            <a:spLocks/>
          </p:cNvSpPr>
          <p:nvPr/>
        </p:nvSpPr>
        <p:spPr bwMode="auto">
          <a:xfrm>
            <a:off x="4267200" y="955675"/>
            <a:ext cx="609600" cy="609600"/>
          </a:xfrm>
          <a:custGeom>
            <a:avLst/>
            <a:gdLst>
              <a:gd name="T0" fmla="*/ 304800 w 609600"/>
              <a:gd name="T1" fmla="*/ 0 h 609600"/>
              <a:gd name="T2" fmla="*/ 609600 w 609600"/>
              <a:gd name="T3" fmla="*/ 304800 h 609600"/>
              <a:gd name="T4" fmla="*/ 304800 w 609600"/>
              <a:gd name="T5" fmla="*/ 609600 h 609600"/>
              <a:gd name="T6" fmla="*/ 0 w 609600"/>
              <a:gd name="T7" fmla="*/ 304800 h 609600"/>
              <a:gd name="T8" fmla="*/ 89274 w 609600"/>
              <a:gd name="T9" fmla="*/ 89274 h 609600"/>
              <a:gd name="T10" fmla="*/ 89274 w 609600"/>
              <a:gd name="T11" fmla="*/ 520326 h 609600"/>
              <a:gd name="T12" fmla="*/ 520326 w 609600"/>
              <a:gd name="T13" fmla="*/ 520326 h 609600"/>
              <a:gd name="T14" fmla="*/ 520326 w 609600"/>
              <a:gd name="T15" fmla="*/ 89274 h 609600"/>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89274 w 609600"/>
              <a:gd name="T25" fmla="*/ 89274 h 609600"/>
              <a:gd name="T26" fmla="*/ 520326 w 609600"/>
              <a:gd name="T27" fmla="*/ 520326 h 609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09600" h="609600">
                <a:moveTo>
                  <a:pt x="0" y="304800"/>
                </a:moveTo>
                <a:lnTo>
                  <a:pt x="0" y="304800"/>
                </a:lnTo>
                <a:cubicBezTo>
                  <a:pt x="0" y="136463"/>
                  <a:pt x="136463" y="0"/>
                  <a:pt x="304799" y="0"/>
                </a:cubicBezTo>
                <a:cubicBezTo>
                  <a:pt x="473136" y="0"/>
                  <a:pt x="609600" y="136463"/>
                  <a:pt x="609600" y="304800"/>
                </a:cubicBezTo>
                <a:cubicBezTo>
                  <a:pt x="609600" y="473136"/>
                  <a:pt x="473136" y="609600"/>
                  <a:pt x="304800" y="609600"/>
                </a:cubicBezTo>
                <a:cubicBezTo>
                  <a:pt x="136463" y="609600"/>
                  <a:pt x="0" y="473136"/>
                  <a:pt x="0" y="304800"/>
                </a:cubicBezTo>
                <a:close/>
              </a:path>
            </a:pathLst>
          </a:custGeom>
          <a:solidFill>
            <a:srgbClr val="FFFFFF"/>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036" name="Oval 14"/>
          <p:cNvSpPr>
            <a:spLocks/>
          </p:cNvSpPr>
          <p:nvPr/>
        </p:nvSpPr>
        <p:spPr bwMode="auto">
          <a:xfrm>
            <a:off x="4362450" y="1050925"/>
            <a:ext cx="419100" cy="420688"/>
          </a:xfrm>
          <a:custGeom>
            <a:avLst/>
            <a:gdLst>
              <a:gd name="T0" fmla="*/ 209550 w 419100"/>
              <a:gd name="T1" fmla="*/ 0 h 420688"/>
              <a:gd name="T2" fmla="*/ 419100 w 419100"/>
              <a:gd name="T3" fmla="*/ 210344 h 420688"/>
              <a:gd name="T4" fmla="*/ 209550 w 419100"/>
              <a:gd name="T5" fmla="*/ 420688 h 420688"/>
              <a:gd name="T6" fmla="*/ 0 w 419100"/>
              <a:gd name="T7" fmla="*/ 210344 h 420688"/>
              <a:gd name="T8" fmla="*/ 61376 w 419100"/>
              <a:gd name="T9" fmla="*/ 61608 h 420688"/>
              <a:gd name="T10" fmla="*/ 61376 w 419100"/>
              <a:gd name="T11" fmla="*/ 359080 h 420688"/>
              <a:gd name="T12" fmla="*/ 357724 w 419100"/>
              <a:gd name="T13" fmla="*/ 359080 h 420688"/>
              <a:gd name="T14" fmla="*/ 357724 w 419100"/>
              <a:gd name="T15" fmla="*/ 61608 h 420688"/>
              <a:gd name="T16" fmla="*/ 17694720 60000 65536"/>
              <a:gd name="T17" fmla="*/ 0 60000 65536"/>
              <a:gd name="T18" fmla="*/ 5898240 60000 65536"/>
              <a:gd name="T19" fmla="*/ 11796480 60000 65536"/>
              <a:gd name="T20" fmla="*/ 17694720 60000 65536"/>
              <a:gd name="T21" fmla="*/ 5898240 60000 65536"/>
              <a:gd name="T22" fmla="*/ 5898240 60000 65536"/>
              <a:gd name="T23" fmla="*/ 17694720 60000 65536"/>
              <a:gd name="T24" fmla="*/ 61376 w 419100"/>
              <a:gd name="T25" fmla="*/ 61608 h 420688"/>
              <a:gd name="T26" fmla="*/ 357724 w 419100"/>
              <a:gd name="T27" fmla="*/ 359080 h 4206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9100" h="420688">
                <a:moveTo>
                  <a:pt x="0" y="210344"/>
                </a:moveTo>
                <a:lnTo>
                  <a:pt x="0" y="210344"/>
                </a:lnTo>
                <a:cubicBezTo>
                  <a:pt x="0" y="94174"/>
                  <a:pt x="93818" y="0"/>
                  <a:pt x="209549" y="0"/>
                </a:cubicBezTo>
                <a:cubicBezTo>
                  <a:pt x="325281" y="0"/>
                  <a:pt x="419100" y="94174"/>
                  <a:pt x="419100" y="210344"/>
                </a:cubicBezTo>
                <a:cubicBezTo>
                  <a:pt x="419100" y="326513"/>
                  <a:pt x="325281" y="420688"/>
                  <a:pt x="209550" y="420688"/>
                </a:cubicBezTo>
                <a:cubicBezTo>
                  <a:pt x="93818" y="420688"/>
                  <a:pt x="0" y="326513"/>
                  <a:pt x="0" y="210344"/>
                </a:cubicBezTo>
                <a:close/>
              </a:path>
            </a:pathLst>
          </a:custGeom>
          <a:solidFill>
            <a:srgbClr val="FFFFFF"/>
          </a:solidFill>
          <a:ln w="50804">
            <a:solidFill>
              <a:srgbClr val="CF5716"/>
            </a:solidFill>
            <a:prstDash val="solid"/>
            <a:round/>
            <a:headEnd/>
            <a:tailEnd/>
          </a:ln>
        </p:spPr>
        <p:txBody>
          <a:bodyPr anchor="ctr" anchorCtr="1"/>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3" name="Slide Number Placeholder 22"/>
          <p:cNvSpPr txBox="1">
            <a:spLocks noGrp="1"/>
          </p:cNvSpPr>
          <p:nvPr>
            <p:ph type="sldNum" sz="quarter" idx="4"/>
          </p:nvPr>
        </p:nvSpPr>
        <p:spPr>
          <a:xfrm>
            <a:off x="4343400" y="1039813"/>
            <a:ext cx="457200" cy="441325"/>
          </a:xfrm>
          <a:prstGeom prst="rect">
            <a:avLst/>
          </a:prstGeom>
          <a:noFill/>
          <a:ln>
            <a:noFill/>
          </a:ln>
        </p:spPr>
        <p:txBody>
          <a:bodyPr vert="horz" wrap="square" lIns="45720" tIns="45720" rIns="45720" bIns="45720" numCol="1" anchor="ctr" anchorCtr="1" compatLnSpc="1">
            <a:prstTxWarp prst="textNoShape">
              <a:avLst/>
            </a:prstTxWarp>
          </a:bodyPr>
          <a:lstStyle>
            <a:lvl1pPr algn="ctr">
              <a:defRPr sz="1600">
                <a:solidFill>
                  <a:srgbClr val="CF5716"/>
                </a:solidFill>
                <a:latin typeface="Georgia" panose="02040502050405020303" pitchFamily="18" charset="0"/>
              </a:defRPr>
            </a:lvl1pPr>
          </a:lstStyle>
          <a:p>
            <a:pPr fontAlgn="base">
              <a:spcBef>
                <a:spcPct val="0"/>
              </a:spcBef>
              <a:spcAft>
                <a:spcPct val="0"/>
              </a:spcAft>
            </a:pPr>
            <a:fld id="{D0943DE9-12A7-4A72-B625-ACD5D77E0C8D}" type="slidenum">
              <a:rPr lang="en-US" altLang="en-US">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
        <p:nvSpPr>
          <p:cNvPr id="1038" name="Title Placeholder 21"/>
          <p:cNvSpPr txBox="1">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1" compatLnSpc="1">
            <a:prstTxWarp prst="textNoShape">
              <a:avLst/>
            </a:prstTxWarp>
          </a:bodyPr>
          <a:lstStyle/>
          <a:p>
            <a:pPr lvl="0"/>
            <a:r>
              <a:rPr lang="en-US" altLang="en-US" smtClean="0"/>
              <a:t>Click to edit Master title style</a:t>
            </a:r>
          </a:p>
        </p:txBody>
      </p:sp>
      <p:sp>
        <p:nvSpPr>
          <p:cNvPr id="1039" name="Text Placeholder 12"/>
          <p:cNvSpPr txBox="1">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55557792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ransition/>
  <p:txStyles>
    <p:titleStyle>
      <a:lvl1pPr algn="ctr" rtl="0" eaLnBrk="0" fontAlgn="base" hangingPunct="0">
        <a:spcBef>
          <a:spcPct val="0"/>
        </a:spcBef>
        <a:spcAft>
          <a:spcPct val="0"/>
        </a:spcAft>
        <a:defRPr lang="en-US" sz="3300" kern="1200">
          <a:solidFill>
            <a:srgbClr val="CF5716"/>
          </a:solidFill>
          <a:latin typeface="Georgia"/>
        </a:defRPr>
      </a:lvl1pPr>
      <a:lvl2pPr algn="ctr" rtl="0" eaLnBrk="0" fontAlgn="base" hangingPunct="0">
        <a:spcBef>
          <a:spcPct val="0"/>
        </a:spcBef>
        <a:spcAft>
          <a:spcPct val="0"/>
        </a:spcAft>
        <a:defRPr sz="3300">
          <a:solidFill>
            <a:srgbClr val="CF5716"/>
          </a:solidFill>
          <a:latin typeface="Georgia" pitchFamily="18" charset="0"/>
        </a:defRPr>
      </a:lvl2pPr>
      <a:lvl3pPr algn="ctr" rtl="0" eaLnBrk="0" fontAlgn="base" hangingPunct="0">
        <a:spcBef>
          <a:spcPct val="0"/>
        </a:spcBef>
        <a:spcAft>
          <a:spcPct val="0"/>
        </a:spcAft>
        <a:defRPr sz="3300">
          <a:solidFill>
            <a:srgbClr val="CF5716"/>
          </a:solidFill>
          <a:latin typeface="Georgia" pitchFamily="18" charset="0"/>
        </a:defRPr>
      </a:lvl3pPr>
      <a:lvl4pPr algn="ctr" rtl="0" eaLnBrk="0" fontAlgn="base" hangingPunct="0">
        <a:spcBef>
          <a:spcPct val="0"/>
        </a:spcBef>
        <a:spcAft>
          <a:spcPct val="0"/>
        </a:spcAft>
        <a:defRPr sz="3300">
          <a:solidFill>
            <a:srgbClr val="CF5716"/>
          </a:solidFill>
          <a:latin typeface="Georgia" pitchFamily="18" charset="0"/>
        </a:defRPr>
      </a:lvl4pPr>
      <a:lvl5pPr algn="ctr" rtl="0" eaLnBrk="0" fontAlgn="base" hangingPunct="0">
        <a:spcBef>
          <a:spcPct val="0"/>
        </a:spcBef>
        <a:spcAft>
          <a:spcPct val="0"/>
        </a:spcAft>
        <a:defRPr sz="3300">
          <a:solidFill>
            <a:srgbClr val="CF5716"/>
          </a:solidFill>
          <a:latin typeface="Georgia" pitchFamily="18" charset="0"/>
        </a:defRPr>
      </a:lvl5pPr>
      <a:lvl6pPr marL="457200" algn="ctr" rtl="0" eaLnBrk="0" fontAlgn="base">
        <a:spcBef>
          <a:spcPct val="0"/>
        </a:spcBef>
        <a:spcAft>
          <a:spcPct val="0"/>
        </a:spcAft>
        <a:defRPr sz="3300">
          <a:solidFill>
            <a:srgbClr val="CF5716"/>
          </a:solidFill>
          <a:latin typeface="Georgia" pitchFamily="18" charset="0"/>
        </a:defRPr>
      </a:lvl6pPr>
      <a:lvl7pPr marL="914400" algn="ctr" rtl="0" eaLnBrk="0" fontAlgn="base">
        <a:spcBef>
          <a:spcPct val="0"/>
        </a:spcBef>
        <a:spcAft>
          <a:spcPct val="0"/>
        </a:spcAft>
        <a:defRPr sz="3300">
          <a:solidFill>
            <a:srgbClr val="CF5716"/>
          </a:solidFill>
          <a:latin typeface="Georgia" pitchFamily="18" charset="0"/>
        </a:defRPr>
      </a:lvl7pPr>
      <a:lvl8pPr marL="1371600" algn="ctr" rtl="0" eaLnBrk="0" fontAlgn="base">
        <a:spcBef>
          <a:spcPct val="0"/>
        </a:spcBef>
        <a:spcAft>
          <a:spcPct val="0"/>
        </a:spcAft>
        <a:defRPr sz="3300">
          <a:solidFill>
            <a:srgbClr val="CF5716"/>
          </a:solidFill>
          <a:latin typeface="Georgia" pitchFamily="18" charset="0"/>
        </a:defRPr>
      </a:lvl8pPr>
      <a:lvl9pPr marL="1828800" algn="ctr" rtl="0" eaLnBrk="0" fontAlgn="base">
        <a:spcBef>
          <a:spcPct val="0"/>
        </a:spcBef>
        <a:spcAft>
          <a:spcPct val="0"/>
        </a:spcAft>
        <a:defRPr sz="3300">
          <a:solidFill>
            <a:srgbClr val="CF5716"/>
          </a:solidFill>
          <a:latin typeface="Georgia" pitchFamily="18" charset="0"/>
        </a:defRPr>
      </a:lvl9pPr>
    </p:titleStyle>
    <p:bodyStyle>
      <a:lvl1pPr marL="273050" indent="-273050" algn="l" rtl="0" eaLnBrk="0" fontAlgn="base" hangingPunct="0">
        <a:spcBef>
          <a:spcPts val="600"/>
        </a:spcBef>
        <a:spcAft>
          <a:spcPct val="0"/>
        </a:spcAft>
        <a:buClr>
          <a:srgbClr val="2DA2BF"/>
        </a:buClr>
        <a:buSzPct val="85000"/>
        <a:buFont typeface="Wingdings 2" panose="05020102010507070707" pitchFamily="18" charset="2"/>
        <a:buChar char=""/>
        <a:defRPr lang="en-US" sz="2700" kern="1200">
          <a:solidFill>
            <a:srgbClr val="000000"/>
          </a:solidFill>
          <a:latin typeface="Georgia"/>
        </a:defRPr>
      </a:lvl1pPr>
      <a:lvl2pPr marL="547688" lvl="1" indent="-273050" algn="l" rtl="0" eaLnBrk="0" fontAlgn="base" hangingPunct="0">
        <a:spcBef>
          <a:spcPts val="500"/>
        </a:spcBef>
        <a:spcAft>
          <a:spcPct val="0"/>
        </a:spcAft>
        <a:buClr>
          <a:srgbClr val="DA1F28"/>
        </a:buClr>
        <a:buSzPct val="70000"/>
        <a:buFont typeface="Wingdings" panose="05000000000000000000" pitchFamily="2" charset="2"/>
        <a:buChar char=""/>
        <a:defRPr lang="en-US" sz="2200" kern="1200">
          <a:solidFill>
            <a:srgbClr val="464646"/>
          </a:solidFill>
          <a:latin typeface="Georgia"/>
        </a:defRPr>
      </a:lvl2pPr>
      <a:lvl3pPr marL="822325" lvl="2" indent="-228600" algn="l" rtl="0" eaLnBrk="0" fontAlgn="base" hangingPunct="0">
        <a:spcBef>
          <a:spcPts val="500"/>
        </a:spcBef>
        <a:spcAft>
          <a:spcPct val="0"/>
        </a:spcAft>
        <a:buClr>
          <a:srgbClr val="EB641B"/>
        </a:buClr>
        <a:buSzPct val="75000"/>
        <a:buFont typeface="Wingdings 2" panose="05020102010507070707" pitchFamily="18" charset="2"/>
        <a:buChar char=""/>
        <a:defRPr lang="en-US" sz="2000" kern="1200">
          <a:solidFill>
            <a:srgbClr val="000000"/>
          </a:solidFill>
          <a:latin typeface="Georgia"/>
        </a:defRPr>
      </a:lvl3pPr>
      <a:lvl4pPr marL="1096963" lvl="3" indent="-228600" algn="l" rtl="0" eaLnBrk="0" fontAlgn="base" hangingPunct="0">
        <a:spcBef>
          <a:spcPts val="500"/>
        </a:spcBef>
        <a:spcAft>
          <a:spcPct val="0"/>
        </a:spcAft>
        <a:buClr>
          <a:srgbClr val="39639D"/>
        </a:buClr>
        <a:buSzPct val="70000"/>
        <a:buFont typeface="Wingdings" panose="05000000000000000000" pitchFamily="2" charset="2"/>
        <a:buChar char=""/>
        <a:defRPr lang="en-US" sz="2000" kern="1200">
          <a:solidFill>
            <a:srgbClr val="464646"/>
          </a:solidFill>
          <a:latin typeface="Georgia"/>
        </a:defRPr>
      </a:lvl4pPr>
      <a:lvl5pPr marL="1371600" lvl="4" indent="-228600" algn="l" rtl="0" eaLnBrk="0" fontAlgn="base" hangingPunct="0">
        <a:spcBef>
          <a:spcPts val="400"/>
        </a:spcBef>
        <a:spcAft>
          <a:spcPct val="0"/>
        </a:spcAft>
        <a:buClr>
          <a:srgbClr val="474B78"/>
        </a:buClr>
        <a:buSzPct val="100000"/>
        <a:buChar char="•"/>
        <a:defRPr lang="en-US" kern="1200">
          <a:solidFill>
            <a:srgbClr val="000000"/>
          </a:solidFill>
          <a:latin typeface="Georgia"/>
        </a:defRPr>
      </a:lvl5pPr>
      <a:lvl6pPr marL="1828800" indent="-228600" algn="l" rtl="0" eaLnBrk="0" fontAlgn="base">
        <a:spcBef>
          <a:spcPts val="400"/>
        </a:spcBef>
        <a:spcAft>
          <a:spcPct val="0"/>
        </a:spcAft>
        <a:buClr>
          <a:srgbClr val="474B78"/>
        </a:buClr>
        <a:buSzPct val="100000"/>
        <a:buChar char="•"/>
        <a:defRPr lang="en-US" kern="1200">
          <a:solidFill>
            <a:srgbClr val="000000"/>
          </a:solidFill>
          <a:latin typeface="Georgia"/>
        </a:defRPr>
      </a:lvl6pPr>
      <a:lvl7pPr marL="2286000" indent="-228600" algn="l" rtl="0" eaLnBrk="0" fontAlgn="base">
        <a:spcBef>
          <a:spcPts val="400"/>
        </a:spcBef>
        <a:spcAft>
          <a:spcPct val="0"/>
        </a:spcAft>
        <a:buClr>
          <a:srgbClr val="474B78"/>
        </a:buClr>
        <a:buSzPct val="100000"/>
        <a:buChar char="•"/>
        <a:defRPr lang="en-US" kern="1200">
          <a:solidFill>
            <a:srgbClr val="000000"/>
          </a:solidFill>
          <a:latin typeface="Georgia"/>
        </a:defRPr>
      </a:lvl7pPr>
      <a:lvl8pPr marL="2743200" indent="-228600" algn="l" rtl="0" eaLnBrk="0" fontAlgn="base">
        <a:spcBef>
          <a:spcPts val="400"/>
        </a:spcBef>
        <a:spcAft>
          <a:spcPct val="0"/>
        </a:spcAft>
        <a:buClr>
          <a:srgbClr val="474B78"/>
        </a:buClr>
        <a:buSzPct val="100000"/>
        <a:buChar char="•"/>
        <a:defRPr lang="en-US" kern="1200">
          <a:solidFill>
            <a:srgbClr val="000000"/>
          </a:solidFill>
          <a:latin typeface="Georgia"/>
        </a:defRPr>
      </a:lvl8pPr>
      <a:lvl9pPr marL="3200400" indent="-228600" algn="l" rtl="0" eaLnBrk="0" fontAlgn="base">
        <a:spcBef>
          <a:spcPts val="400"/>
        </a:spcBef>
        <a:spcAft>
          <a:spcPct val="0"/>
        </a:spcAft>
        <a:buClr>
          <a:srgbClr val="474B78"/>
        </a:buClr>
        <a:buSzPct val="100000"/>
        <a:buChar char="•"/>
        <a:defRPr lang="en-US" kern="1200">
          <a:solidFill>
            <a:srgbClr val="000000"/>
          </a:solidFill>
          <a:latin typeface="Georgia"/>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26.png"/><Relationship Id="rId5" Type="http://schemas.openxmlformats.org/officeDocument/2006/relationships/image" Target="../media/image8.png"/><Relationship Id="rId4" Type="http://schemas.openxmlformats.org/officeDocument/2006/relationships/image" Target="../media/image125.png"/></Relationships>
</file>

<file path=ppt/slides/_rels/slide1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8.xml"/><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png"/></Relationships>
</file>

<file path=ppt/slides/_rels/slide1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34.png"/><Relationship Id="rId5" Type="http://schemas.openxmlformats.org/officeDocument/2006/relationships/image" Target="../media/image9.png"/><Relationship Id="rId4" Type="http://schemas.openxmlformats.org/officeDocument/2006/relationships/image" Target="../media/image13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136.png"/><Relationship Id="rId4" Type="http://schemas.openxmlformats.org/officeDocument/2006/relationships/image" Target="../media/image135.png"/></Relationships>
</file>

<file path=ppt/slides/_rels/slide1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0.png"/><Relationship Id="rId5" Type="http://schemas.openxmlformats.org/officeDocument/2006/relationships/image" Target="../media/image138.png"/><Relationship Id="rId4"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image" Target="../media/image1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142.png"/><Relationship Id="rId5" Type="http://schemas.openxmlformats.org/officeDocument/2006/relationships/image" Target="../media/image11.png"/><Relationship Id="rId4" Type="http://schemas.openxmlformats.org/officeDocument/2006/relationships/image" Target="../media/image141.png"/></Relationships>
</file>

<file path=ppt/slides/_rels/slide2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47.png"/><Relationship Id="rId4" Type="http://schemas.openxmlformats.org/officeDocument/2006/relationships/image" Target="../media/image146.png"/></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eudat.eu/eudat-call-data-pilots" TargetMode="External"/><Relationship Id="rId4" Type="http://schemas.openxmlformats.org/officeDocument/2006/relationships/image" Target="../media/image1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18" Type="http://schemas.openxmlformats.org/officeDocument/2006/relationships/image" Target="../media/image83.jpeg"/><Relationship Id="rId26" Type="http://schemas.openxmlformats.org/officeDocument/2006/relationships/image" Target="../media/image91.jpeg"/><Relationship Id="rId39" Type="http://schemas.openxmlformats.org/officeDocument/2006/relationships/image" Target="../media/image104.jpeg"/><Relationship Id="rId3" Type="http://schemas.openxmlformats.org/officeDocument/2006/relationships/image" Target="../media/image68.jpeg"/><Relationship Id="rId21" Type="http://schemas.openxmlformats.org/officeDocument/2006/relationships/image" Target="../media/image86.png"/><Relationship Id="rId34" Type="http://schemas.openxmlformats.org/officeDocument/2006/relationships/image" Target="../media/image99.jpeg"/><Relationship Id="rId7" Type="http://schemas.openxmlformats.org/officeDocument/2006/relationships/image" Target="../media/image72.jpeg"/><Relationship Id="rId12" Type="http://schemas.openxmlformats.org/officeDocument/2006/relationships/image" Target="../media/image77.jpeg"/><Relationship Id="rId17" Type="http://schemas.openxmlformats.org/officeDocument/2006/relationships/image" Target="../media/image82.jpeg"/><Relationship Id="rId25" Type="http://schemas.openxmlformats.org/officeDocument/2006/relationships/image" Target="../media/image90.png"/><Relationship Id="rId33" Type="http://schemas.openxmlformats.org/officeDocument/2006/relationships/image" Target="../media/image98.png"/><Relationship Id="rId38" Type="http://schemas.openxmlformats.org/officeDocument/2006/relationships/image" Target="../media/image103.jpeg"/><Relationship Id="rId2" Type="http://schemas.openxmlformats.org/officeDocument/2006/relationships/image" Target="../media/image67.jpeg"/><Relationship Id="rId16" Type="http://schemas.openxmlformats.org/officeDocument/2006/relationships/image" Target="../media/image81.jpeg"/><Relationship Id="rId20" Type="http://schemas.openxmlformats.org/officeDocument/2006/relationships/image" Target="../media/image85.png"/><Relationship Id="rId29"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24" Type="http://schemas.openxmlformats.org/officeDocument/2006/relationships/image" Target="../media/image89.gif"/><Relationship Id="rId32" Type="http://schemas.openxmlformats.org/officeDocument/2006/relationships/image" Target="../media/image97.jpeg"/><Relationship Id="rId37" Type="http://schemas.openxmlformats.org/officeDocument/2006/relationships/image" Target="../media/image102.jpeg"/><Relationship Id="rId40" Type="http://schemas.openxmlformats.org/officeDocument/2006/relationships/image" Target="../media/image105.jpeg"/><Relationship Id="rId5" Type="http://schemas.openxmlformats.org/officeDocument/2006/relationships/image" Target="../media/image70.jpeg"/><Relationship Id="rId15" Type="http://schemas.openxmlformats.org/officeDocument/2006/relationships/image" Target="../media/image80.png"/><Relationship Id="rId23" Type="http://schemas.openxmlformats.org/officeDocument/2006/relationships/image" Target="../media/image88.jpeg"/><Relationship Id="rId28" Type="http://schemas.openxmlformats.org/officeDocument/2006/relationships/image" Target="../media/image93.png"/><Relationship Id="rId36" Type="http://schemas.openxmlformats.org/officeDocument/2006/relationships/image" Target="../media/image101.gif"/><Relationship Id="rId10" Type="http://schemas.openxmlformats.org/officeDocument/2006/relationships/image" Target="../media/image75.png"/><Relationship Id="rId19" Type="http://schemas.openxmlformats.org/officeDocument/2006/relationships/image" Target="../media/image84.jpeg"/><Relationship Id="rId31" Type="http://schemas.openxmlformats.org/officeDocument/2006/relationships/image" Target="../media/image96.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gif"/><Relationship Id="rId22" Type="http://schemas.openxmlformats.org/officeDocument/2006/relationships/image" Target="../media/image87.jpeg"/><Relationship Id="rId27" Type="http://schemas.openxmlformats.org/officeDocument/2006/relationships/image" Target="../media/image92.jpeg"/><Relationship Id="rId30" Type="http://schemas.openxmlformats.org/officeDocument/2006/relationships/image" Target="../media/image95.jpeg"/><Relationship Id="rId35" Type="http://schemas.openxmlformats.org/officeDocument/2006/relationships/image" Target="../media/image100.jpeg"/></Relationships>
</file>

<file path=ppt/slides/_rels/slide3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jp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hyperlink" Target="http://ec.europa.eu/research/participants/data/ref/h2020/grants_manual/hi/oa_pilot/h2020-hi-oa-pilot-guide_en.pdf"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KnlwnNPc6BVgLM&amp;tbnid=F2YMJkTq3r-AFM:&amp;ved=0CAUQjRw&amp;url=http://devblog.springest.com/holacracy-ii-roles-and-responsibilities-in-development&amp;ei=_z57U6GqJo7X7Abi2IHoDw&amp;psig=AFQjCNF1GMx9Y2VIBgib41jQydL_1Y-AvA&amp;ust=1400672272871080" TargetMode="External"/><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9.jpe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om/url?sa=i&amp;rct=j&amp;q=&amp;esrc=s&amp;frm=1&amp;source=images&amp;cd=&amp;cad=rja&amp;uact=8&amp;docid=2wQTo7kKvn3O0M&amp;tbnid=8WSy0lomFC0MvM:&amp;ved=0CAUQjRw&amp;url=https://europe.rd-alliance.org/Content/NewsRoom.aspx?Cat=0!3!0&amp;ei=kvp6U-L7KY2EyQOd1YGAAg&amp;bvm=bv.67229260,d.bGQ&amp;psig=AFQjCNFhIRyE_fzrrxJn5wk7NjOieqpsew&amp;ust=1400654852449272" TargetMode="External"/><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18" Type="http://schemas.openxmlformats.org/officeDocument/2006/relationships/image" Target="../media/image88.jpeg"/><Relationship Id="rId26" Type="http://schemas.openxmlformats.org/officeDocument/2006/relationships/image" Target="../media/image96.png"/><Relationship Id="rId39" Type="http://schemas.openxmlformats.org/officeDocument/2006/relationships/image" Target="../media/image112.jpeg"/><Relationship Id="rId3" Type="http://schemas.openxmlformats.org/officeDocument/2006/relationships/image" Target="../media/image73.jpeg"/><Relationship Id="rId21" Type="http://schemas.openxmlformats.org/officeDocument/2006/relationships/image" Target="../media/image91.jpeg"/><Relationship Id="rId34" Type="http://schemas.openxmlformats.org/officeDocument/2006/relationships/image" Target="../media/image107.jpeg"/><Relationship Id="rId42" Type="http://schemas.openxmlformats.org/officeDocument/2006/relationships/image" Target="../media/image115.png"/><Relationship Id="rId7" Type="http://schemas.openxmlformats.org/officeDocument/2006/relationships/image" Target="../media/image77.jpeg"/><Relationship Id="rId12" Type="http://schemas.openxmlformats.org/officeDocument/2006/relationships/image" Target="../media/image82.jpeg"/><Relationship Id="rId17" Type="http://schemas.openxmlformats.org/officeDocument/2006/relationships/image" Target="../media/image87.jpeg"/><Relationship Id="rId25" Type="http://schemas.openxmlformats.org/officeDocument/2006/relationships/image" Target="../media/image95.jpeg"/><Relationship Id="rId33" Type="http://schemas.openxmlformats.org/officeDocument/2006/relationships/image" Target="../media/image103.jpeg"/><Relationship Id="rId38" Type="http://schemas.openxmlformats.org/officeDocument/2006/relationships/image" Target="../media/image111.jpeg"/><Relationship Id="rId2" Type="http://schemas.openxmlformats.org/officeDocument/2006/relationships/image" Target="../media/image72.jpeg"/><Relationship Id="rId16" Type="http://schemas.openxmlformats.org/officeDocument/2006/relationships/image" Target="../media/image86.png"/><Relationship Id="rId20" Type="http://schemas.openxmlformats.org/officeDocument/2006/relationships/image" Target="../media/image90.png"/><Relationship Id="rId29" Type="http://schemas.openxmlformats.org/officeDocument/2006/relationships/image" Target="../media/image99.jpeg"/><Relationship Id="rId41"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jpeg"/><Relationship Id="rId24" Type="http://schemas.openxmlformats.org/officeDocument/2006/relationships/image" Target="../media/image94.jpeg"/><Relationship Id="rId32" Type="http://schemas.openxmlformats.org/officeDocument/2006/relationships/image" Target="../media/image102.jpeg"/><Relationship Id="rId37" Type="http://schemas.openxmlformats.org/officeDocument/2006/relationships/image" Target="../media/image110.jpeg"/><Relationship Id="rId40" Type="http://schemas.openxmlformats.org/officeDocument/2006/relationships/image" Target="../media/image113.jpe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png"/><Relationship Id="rId28" Type="http://schemas.openxmlformats.org/officeDocument/2006/relationships/image" Target="../media/image98.png"/><Relationship Id="rId36" Type="http://schemas.openxmlformats.org/officeDocument/2006/relationships/image" Target="../media/image109.jpeg"/><Relationship Id="rId10" Type="http://schemas.openxmlformats.org/officeDocument/2006/relationships/image" Target="../media/image106.png"/><Relationship Id="rId19" Type="http://schemas.openxmlformats.org/officeDocument/2006/relationships/image" Target="../media/image89.gif"/><Relationship Id="rId31" Type="http://schemas.openxmlformats.org/officeDocument/2006/relationships/image" Target="../media/image101.gif"/><Relationship Id="rId4" Type="http://schemas.openxmlformats.org/officeDocument/2006/relationships/image" Target="../media/image74.png"/><Relationship Id="rId9" Type="http://schemas.openxmlformats.org/officeDocument/2006/relationships/image" Target="../media/image79.gif"/><Relationship Id="rId14" Type="http://schemas.openxmlformats.org/officeDocument/2006/relationships/image" Target="../media/image84.jpeg"/><Relationship Id="rId22" Type="http://schemas.openxmlformats.org/officeDocument/2006/relationships/image" Target="../media/image92.jpeg"/><Relationship Id="rId27" Type="http://schemas.openxmlformats.org/officeDocument/2006/relationships/image" Target="../media/image97.jpeg"/><Relationship Id="rId30" Type="http://schemas.openxmlformats.org/officeDocument/2006/relationships/image" Target="../media/image100.jpeg"/><Relationship Id="rId35" Type="http://schemas.openxmlformats.org/officeDocument/2006/relationships/image" Target="../media/image108.jpeg"/><Relationship Id="rId43" Type="http://schemas.openxmlformats.org/officeDocument/2006/relationships/image" Target="../media/image116.png"/></Relationships>
</file>

<file path=ppt/slides/_rels/slide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700" dirty="0" smtClean="0"/>
              <a:t>EUDAT</a:t>
            </a:r>
            <a:r>
              <a:rPr lang="en-US" dirty="0" smtClean="0"/>
              <a:t/>
            </a:r>
            <a:br>
              <a:rPr lang="en-US" dirty="0" smtClean="0"/>
            </a:br>
            <a:r>
              <a:rPr lang="en-US" dirty="0" smtClean="0"/>
              <a:t>The European Collaborative Data </a:t>
            </a:r>
            <a:r>
              <a:rPr lang="en-US" dirty="0" smtClean="0"/>
              <a:t>Infrastructure (CDI)</a:t>
            </a:r>
            <a:endParaRPr lang="en-US" dirty="0"/>
          </a:p>
        </p:txBody>
      </p:sp>
      <p:sp>
        <p:nvSpPr>
          <p:cNvPr id="3" name="Subtitle 2"/>
          <p:cNvSpPr>
            <a:spLocks noGrp="1"/>
          </p:cNvSpPr>
          <p:nvPr>
            <p:ph type="subTitle" idx="1"/>
          </p:nvPr>
        </p:nvSpPr>
        <p:spPr>
          <a:xfrm>
            <a:off x="1371600" y="4581128"/>
            <a:ext cx="6400800" cy="1371600"/>
          </a:xfrm>
        </p:spPr>
        <p:txBody>
          <a:bodyPr>
            <a:normAutofit fontScale="77500" lnSpcReduction="20000"/>
          </a:bodyPr>
          <a:lstStyle/>
          <a:p>
            <a:r>
              <a:rPr lang="en-US" dirty="0" smtClean="0"/>
              <a:t>GRIDKA School, 11 September 2015</a:t>
            </a:r>
          </a:p>
          <a:p>
            <a:endParaRPr lang="en-US" dirty="0" smtClean="0"/>
          </a:p>
          <a:p>
            <a:r>
              <a:rPr lang="en-US" dirty="0" smtClean="0"/>
              <a:t>Damien Lecarpentier</a:t>
            </a:r>
          </a:p>
          <a:p>
            <a:r>
              <a:rPr lang="en-US" dirty="0" smtClean="0"/>
              <a:t>CSC-IT Center for Science</a:t>
            </a:r>
            <a:endParaRPr lang="en-US" dirty="0"/>
          </a:p>
        </p:txBody>
      </p:sp>
    </p:spTree>
    <p:extLst>
      <p:ext uri="{BB962C8B-B14F-4D97-AF65-F5344CB8AC3E}">
        <p14:creationId xmlns:p14="http://schemas.microsoft.com/office/powerpoint/2010/main" val="12230795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s-ES" smtClean="0"/>
              <a:t>EUDAT 3rd Year EC Review – 21st of May 2015 - Brussel </a:t>
            </a:r>
            <a:endParaRPr lang="es-ES"/>
          </a:p>
        </p:txBody>
      </p:sp>
      <p:sp>
        <p:nvSpPr>
          <p:cNvPr id="8" name="Slide Number Placeholder 7"/>
          <p:cNvSpPr>
            <a:spLocks noGrp="1"/>
          </p:cNvSpPr>
          <p:nvPr>
            <p:ph type="sldNum" sz="quarter" idx="12"/>
          </p:nvPr>
        </p:nvSpPr>
        <p:spPr/>
        <p:txBody>
          <a:bodyPr/>
          <a:lstStyle/>
          <a:p>
            <a:fld id="{7A664348-DC2E-4C46-A357-1ED243B754D0}" type="slidenum">
              <a:rPr lang="es-ES" smtClean="0"/>
              <a:pPr/>
              <a:t>10</a:t>
            </a:fld>
            <a:endParaRPr lang="es-ES"/>
          </a:p>
        </p:txBody>
      </p:sp>
      <p:pic>
        <p:nvPicPr>
          <p:cNvPr id="10" name="Picture 9" descr="Screen Shot 2015-05-20 at 15.50.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1193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83" name="Picture 1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4586386" y="253414"/>
            <a:ext cx="4344988"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11</a:t>
            </a:fld>
            <a:endParaRPr lang="es-ES" sz="1200" dirty="0">
              <a:solidFill>
                <a:schemeClr val="tx1">
                  <a:tint val="75000"/>
                </a:schemeClr>
              </a:solidFill>
            </a:endParaRPr>
          </a:p>
        </p:txBody>
      </p:sp>
      <p:grpSp>
        <p:nvGrpSpPr>
          <p:cNvPr id="5" name="Group 4"/>
          <p:cNvGrpSpPr/>
          <p:nvPr/>
        </p:nvGrpSpPr>
        <p:grpSpPr>
          <a:xfrm>
            <a:off x="130465" y="3969344"/>
            <a:ext cx="5163955" cy="2556000"/>
            <a:chOff x="4211960" y="4041352"/>
            <a:chExt cx="5163955" cy="2556000"/>
          </a:xfrm>
        </p:grpSpPr>
        <p:pic>
          <p:nvPicPr>
            <p:cNvPr id="3" name="Picture 2"/>
            <p:cNvPicPr>
              <a:picLocks noChangeAspect="1"/>
            </p:cNvPicPr>
            <p:nvPr/>
          </p:nvPicPr>
          <p:blipFill>
            <a:blip r:embed="rId4"/>
            <a:stretch>
              <a:fillRect/>
            </a:stretch>
          </p:blipFill>
          <p:spPr>
            <a:xfrm>
              <a:off x="4211960" y="4041352"/>
              <a:ext cx="5163955" cy="2556000"/>
            </a:xfrm>
            <a:prstGeom prst="rect">
              <a:avLst/>
            </a:prstGeom>
          </p:spPr>
        </p:pic>
        <p:sp>
          <p:nvSpPr>
            <p:cNvPr id="4" name="Oval 3"/>
            <p:cNvSpPr/>
            <p:nvPr/>
          </p:nvSpPr>
          <p:spPr>
            <a:xfrm>
              <a:off x="6372200" y="5805264"/>
              <a:ext cx="914400" cy="36004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B2DROP diagr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048" y="1264162"/>
            <a:ext cx="3702142" cy="2355118"/>
          </a:xfrm>
          <a:prstGeom prst="rect">
            <a:avLst/>
          </a:prstGeom>
        </p:spPr>
      </p:pic>
      <p:sp>
        <p:nvSpPr>
          <p:cNvPr id="11" name="Content Placeholder 10"/>
          <p:cNvSpPr>
            <a:spLocks noGrp="1"/>
          </p:cNvSpPr>
          <p:nvPr>
            <p:ph sz="half" idx="2"/>
          </p:nvPr>
        </p:nvSpPr>
        <p:spPr>
          <a:xfrm>
            <a:off x="303668" y="995215"/>
            <a:ext cx="4248472" cy="2952328"/>
          </a:xfrm>
        </p:spPr>
        <p:txBody>
          <a:bodyPr>
            <a:normAutofit lnSpcReduction="10000"/>
          </a:bodyPr>
          <a:lstStyle/>
          <a:p>
            <a:r>
              <a:rPr lang="en-US" sz="1400" dirty="0">
                <a:solidFill>
                  <a:srgbClr val="25468D"/>
                </a:solidFill>
                <a:latin typeface="Helvetica"/>
                <a:cs typeface="Helvetica"/>
              </a:rPr>
              <a:t>Based on </a:t>
            </a:r>
            <a:r>
              <a:rPr lang="en-US" sz="1400" b="1" dirty="0" err="1" smtClean="0">
                <a:solidFill>
                  <a:srgbClr val="25468D"/>
                </a:solidFill>
                <a:latin typeface="Helvetica"/>
                <a:cs typeface="Helvetica"/>
              </a:rPr>
              <a:t>ownCloud</a:t>
            </a:r>
            <a:r>
              <a:rPr lang="en-US" sz="1400" dirty="0" smtClean="0">
                <a:solidFill>
                  <a:srgbClr val="25468D"/>
                </a:solidFill>
                <a:latin typeface="Helvetica"/>
                <a:cs typeface="Helvetica"/>
              </a:rPr>
              <a:t>, </a:t>
            </a:r>
            <a:r>
              <a:rPr lang="en-US" sz="1400" b="1" dirty="0" smtClean="0">
                <a:solidFill>
                  <a:srgbClr val="25468D"/>
                </a:solidFill>
                <a:latin typeface="Helvetica"/>
                <a:cs typeface="Helvetica"/>
              </a:rPr>
              <a:t>open </a:t>
            </a:r>
            <a:r>
              <a:rPr lang="en-US" sz="1400" b="1" dirty="0">
                <a:solidFill>
                  <a:srgbClr val="25468D"/>
                </a:solidFill>
                <a:latin typeface="Helvetica"/>
                <a:cs typeface="Helvetica"/>
              </a:rPr>
              <a:t>source </a:t>
            </a:r>
            <a:r>
              <a:rPr lang="en-US" sz="1400" dirty="0">
                <a:solidFill>
                  <a:srgbClr val="25468D"/>
                </a:solidFill>
                <a:latin typeface="Helvetica"/>
                <a:cs typeface="Helvetica"/>
              </a:rPr>
              <a:t>(GNU AGPLv3)</a:t>
            </a:r>
          </a:p>
          <a:p>
            <a:r>
              <a:rPr lang="en-US" sz="1400" b="1" dirty="0">
                <a:latin typeface="Helvetica"/>
                <a:cs typeface="Helvetica"/>
              </a:rPr>
              <a:t>access and manage permissions </a:t>
            </a:r>
            <a:r>
              <a:rPr lang="en-US" sz="1400" dirty="0">
                <a:latin typeface="Helvetica"/>
                <a:cs typeface="Helvetica"/>
              </a:rPr>
              <a:t>to </a:t>
            </a:r>
            <a:r>
              <a:rPr lang="en-US" sz="1400" b="1" dirty="0">
                <a:latin typeface="Helvetica"/>
                <a:cs typeface="Helvetica"/>
              </a:rPr>
              <a:t>files from any device and any </a:t>
            </a:r>
            <a:r>
              <a:rPr lang="en-US" sz="1400" b="1" dirty="0" smtClean="0">
                <a:latin typeface="Helvetica"/>
                <a:cs typeface="Helvetica"/>
              </a:rPr>
              <a:t>location, </a:t>
            </a:r>
            <a:r>
              <a:rPr lang="en-US" sz="1400" dirty="0" smtClean="0">
                <a:latin typeface="Helvetica"/>
                <a:cs typeface="Helvetica"/>
              </a:rPr>
              <a:t>via</a:t>
            </a:r>
            <a:r>
              <a:rPr lang="en-US" sz="1400" b="1" dirty="0" smtClean="0">
                <a:latin typeface="Helvetica"/>
                <a:cs typeface="Helvetica"/>
              </a:rPr>
              <a:t> </a:t>
            </a:r>
            <a:r>
              <a:rPr lang="en-US" sz="1400" dirty="0" smtClean="0">
                <a:solidFill>
                  <a:srgbClr val="25468D"/>
                </a:solidFill>
                <a:latin typeface="Helvetica"/>
                <a:cs typeface="Helvetica"/>
              </a:rPr>
              <a:t>browser</a:t>
            </a:r>
            <a:r>
              <a:rPr lang="en-US" sz="1400" dirty="0">
                <a:solidFill>
                  <a:srgbClr val="25468D"/>
                </a:solidFill>
                <a:latin typeface="Helvetica"/>
                <a:cs typeface="Helvetica"/>
              </a:rPr>
              <a:t>, desktop, mobile apps and WebDAV</a:t>
            </a:r>
          </a:p>
          <a:p>
            <a:r>
              <a:rPr lang="en-US" sz="1400" b="1" dirty="0">
                <a:latin typeface="Helvetica"/>
                <a:cs typeface="Helvetica"/>
              </a:rPr>
              <a:t>up to 20GB of storage space</a:t>
            </a:r>
            <a:r>
              <a:rPr lang="en-US" sz="1400" dirty="0">
                <a:latin typeface="Helvetica"/>
                <a:cs typeface="Helvetica"/>
              </a:rPr>
              <a:t> for research data </a:t>
            </a:r>
          </a:p>
          <a:p>
            <a:r>
              <a:rPr lang="en-US" sz="1400" b="1" dirty="0">
                <a:latin typeface="Helvetica"/>
                <a:cs typeface="Helvetica"/>
              </a:rPr>
              <a:t>simple to use and open to all </a:t>
            </a:r>
            <a:r>
              <a:rPr lang="en-US" sz="1400" dirty="0">
                <a:latin typeface="Helvetica"/>
                <a:cs typeface="Helvetica"/>
              </a:rPr>
              <a:t>researchers, </a:t>
            </a:r>
            <a:r>
              <a:rPr lang="en-US" sz="1400" dirty="0" smtClean="0">
                <a:latin typeface="Helvetica"/>
                <a:cs typeface="Helvetica"/>
              </a:rPr>
              <a:t>scientists (e.g. self-registration)</a:t>
            </a:r>
          </a:p>
          <a:p>
            <a:r>
              <a:rPr lang="en-US" sz="1400" b="1" dirty="0" smtClean="0">
                <a:latin typeface="Helvetica"/>
                <a:cs typeface="Helvetica"/>
              </a:rPr>
              <a:t>synchronize </a:t>
            </a:r>
            <a:r>
              <a:rPr lang="en-US" sz="1400" b="1" dirty="0">
                <a:latin typeface="Helvetica"/>
                <a:cs typeface="Helvetica"/>
              </a:rPr>
              <a:t>and exchange data with one or multiple </a:t>
            </a:r>
            <a:r>
              <a:rPr lang="en-US" sz="1400" b="1" dirty="0" smtClean="0">
                <a:latin typeface="Helvetica"/>
                <a:cs typeface="Helvetica"/>
              </a:rPr>
              <a:t>users</a:t>
            </a:r>
            <a:endParaRPr lang="en-US" sz="1400" dirty="0">
              <a:solidFill>
                <a:srgbClr val="25468D"/>
              </a:solidFill>
              <a:latin typeface="Helvetica"/>
              <a:cs typeface="Helvetica"/>
            </a:endParaRPr>
          </a:p>
          <a:p>
            <a:r>
              <a:rPr lang="en-US" sz="1400" dirty="0">
                <a:latin typeface="Helvetica"/>
                <a:cs typeface="Helvetica"/>
              </a:rPr>
              <a:t>users decide </a:t>
            </a:r>
            <a:r>
              <a:rPr lang="en-US" sz="1400" b="1" dirty="0">
                <a:latin typeface="Helvetica"/>
                <a:cs typeface="Helvetica"/>
              </a:rPr>
              <a:t>with whom to exchange data, for how long and </a:t>
            </a:r>
            <a:r>
              <a:rPr lang="en-US" sz="1400" b="1" dirty="0" smtClean="0">
                <a:latin typeface="Helvetica"/>
                <a:cs typeface="Helvetica"/>
              </a:rPr>
              <a:t>how</a:t>
            </a:r>
            <a:endParaRPr lang="en-US" sz="1400" b="1" dirty="0">
              <a:latin typeface="Helvetica"/>
              <a:cs typeface="Helvetica"/>
            </a:endParaRPr>
          </a:p>
        </p:txBody>
      </p:sp>
      <p:sp>
        <p:nvSpPr>
          <p:cNvPr id="12" name="Text Placeholder 11"/>
          <p:cNvSpPr>
            <a:spLocks noGrp="1"/>
          </p:cNvSpPr>
          <p:nvPr>
            <p:ph type="body" sz="quarter" idx="3"/>
          </p:nvPr>
        </p:nvSpPr>
        <p:spPr>
          <a:xfrm>
            <a:off x="5282753" y="3680718"/>
            <a:ext cx="4041775" cy="639762"/>
          </a:xfrm>
        </p:spPr>
        <p:txBody>
          <a:bodyPr>
            <a:normAutofit/>
          </a:bodyPr>
          <a:lstStyle/>
          <a:p>
            <a:r>
              <a:rPr lang="en-US" sz="2800" dirty="0" smtClean="0">
                <a:latin typeface="Helvetica"/>
                <a:cs typeface="Helvetica"/>
              </a:rPr>
              <a:t>EUDAT2020</a:t>
            </a:r>
            <a:endParaRPr lang="en-US" sz="2800" dirty="0">
              <a:latin typeface="Helvetica"/>
              <a:cs typeface="Helvetica"/>
            </a:endParaRPr>
          </a:p>
        </p:txBody>
      </p:sp>
      <p:sp>
        <p:nvSpPr>
          <p:cNvPr id="13" name="Content Placeholder 12"/>
          <p:cNvSpPr>
            <a:spLocks noGrp="1"/>
          </p:cNvSpPr>
          <p:nvPr>
            <p:ph sz="quarter" idx="4"/>
          </p:nvPr>
        </p:nvSpPr>
        <p:spPr>
          <a:xfrm>
            <a:off x="5282753" y="4320480"/>
            <a:ext cx="3861247" cy="2420888"/>
          </a:xfrm>
        </p:spPr>
        <p:txBody>
          <a:bodyPr>
            <a:normAutofit/>
          </a:bodyPr>
          <a:lstStyle/>
          <a:p>
            <a:r>
              <a:rPr lang="en-US" sz="1500" dirty="0" smtClean="0">
                <a:latin typeface="Helvetica"/>
                <a:cs typeface="Helvetica"/>
              </a:rPr>
              <a:t>Further </a:t>
            </a:r>
            <a:r>
              <a:rPr lang="en-US" sz="1500" b="1" dirty="0" smtClean="0">
                <a:latin typeface="Helvetica"/>
                <a:cs typeface="Helvetica"/>
              </a:rPr>
              <a:t>integration</a:t>
            </a:r>
            <a:r>
              <a:rPr lang="en-US" sz="1500" dirty="0" smtClean="0">
                <a:latin typeface="Helvetica"/>
                <a:cs typeface="Helvetica"/>
              </a:rPr>
              <a:t> with EUDAT CDI (e.g. B2SHARE)</a:t>
            </a:r>
          </a:p>
          <a:p>
            <a:r>
              <a:rPr lang="en-US" sz="1500" dirty="0" smtClean="0">
                <a:latin typeface="Helvetica"/>
                <a:cs typeface="Helvetica"/>
              </a:rPr>
              <a:t>Integration with EUDAT </a:t>
            </a:r>
            <a:r>
              <a:rPr lang="en-US" sz="1500" b="1" dirty="0" smtClean="0">
                <a:latin typeface="Helvetica"/>
                <a:cs typeface="Helvetica"/>
              </a:rPr>
              <a:t>Federated AAI, </a:t>
            </a:r>
            <a:r>
              <a:rPr lang="en-US" sz="1500" dirty="0" smtClean="0">
                <a:latin typeface="Helvetica"/>
                <a:cs typeface="Helvetica"/>
              </a:rPr>
              <a:t>access via </a:t>
            </a:r>
            <a:r>
              <a:rPr lang="en-US" sz="1500" b="1" dirty="0" err="1" smtClean="0">
                <a:latin typeface="Helvetica"/>
                <a:cs typeface="Helvetica"/>
              </a:rPr>
              <a:t>eduGAIN</a:t>
            </a:r>
            <a:endParaRPr lang="en-US" sz="1500" b="1" dirty="0" smtClean="0">
              <a:latin typeface="Helvetica"/>
              <a:cs typeface="Helvetica"/>
            </a:endParaRPr>
          </a:p>
          <a:p>
            <a:r>
              <a:rPr lang="en-US" sz="1500" b="1" dirty="0" smtClean="0">
                <a:latin typeface="Helvetica"/>
                <a:cs typeface="Helvetica"/>
              </a:rPr>
              <a:t>Federation</a:t>
            </a:r>
            <a:r>
              <a:rPr lang="en-US" sz="1500" dirty="0" smtClean="0">
                <a:latin typeface="Helvetica"/>
                <a:cs typeface="Helvetica"/>
              </a:rPr>
              <a:t> with community, institutional, regional and national instances</a:t>
            </a:r>
          </a:p>
          <a:p>
            <a:r>
              <a:rPr lang="en-US" sz="1500" dirty="0" smtClean="0">
                <a:latin typeface="Helvetica"/>
                <a:cs typeface="Helvetica"/>
              </a:rPr>
              <a:t>Assess B2DROP as </a:t>
            </a:r>
            <a:r>
              <a:rPr lang="en-US" sz="1500" b="1" dirty="0" smtClean="0">
                <a:latin typeface="Helvetica"/>
                <a:cs typeface="Helvetica"/>
              </a:rPr>
              <a:t>workspace</a:t>
            </a:r>
            <a:r>
              <a:rPr lang="en-US" sz="1500" dirty="0" smtClean="0">
                <a:latin typeface="Helvetica"/>
                <a:cs typeface="Helvetica"/>
              </a:rPr>
              <a:t> area to </a:t>
            </a:r>
            <a:r>
              <a:rPr lang="en-US" sz="1500" b="1" dirty="0" smtClean="0">
                <a:latin typeface="Helvetica"/>
                <a:cs typeface="Helvetica"/>
              </a:rPr>
              <a:t>computing facilities</a:t>
            </a:r>
          </a:p>
          <a:p>
            <a:endParaRPr lang="en-US" sz="2200" dirty="0"/>
          </a:p>
        </p:txBody>
      </p:sp>
    </p:spTree>
    <p:extLst>
      <p:ext uri="{BB962C8B-B14F-4D97-AF65-F5344CB8AC3E}">
        <p14:creationId xmlns:p14="http://schemas.microsoft.com/office/powerpoint/2010/main" val="12526026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2400" y="768813"/>
            <a:ext cx="4419600" cy="1259319"/>
          </a:xfrm>
          <a:prstGeom prst="rect">
            <a:avLst/>
          </a:prstGeom>
          <a:noFill/>
        </p:spPr>
        <p:txBody>
          <a:bodyPr>
            <a:spAutoFit/>
          </a:bodyPr>
          <a:lstStyle/>
          <a:p>
            <a:pPr eaLnBrk="1" hangingPunct="1">
              <a:defRPr/>
            </a:pPr>
            <a:r>
              <a:rPr lang="en-US" sz="1400" dirty="0">
                <a:solidFill>
                  <a:srgbClr val="25468D"/>
                </a:solidFill>
                <a:latin typeface="Helvetica"/>
                <a:ea typeface="+mn-ea"/>
                <a:cs typeface="Helvetica"/>
              </a:rPr>
              <a:t>B2SHARE is a </a:t>
            </a:r>
            <a:r>
              <a:rPr lang="en-US" sz="1400" b="1" dirty="0">
                <a:solidFill>
                  <a:srgbClr val="25468D"/>
                </a:solidFill>
                <a:latin typeface="Helvetica"/>
                <a:ea typeface="+mn-ea"/>
                <a:cs typeface="Helvetica"/>
              </a:rPr>
              <a:t>user-friendly</a:t>
            </a:r>
            <a:r>
              <a:rPr lang="en-US" sz="1400" dirty="0">
                <a:solidFill>
                  <a:srgbClr val="25468D"/>
                </a:solidFill>
                <a:latin typeface="Helvetica"/>
                <a:ea typeface="+mn-ea"/>
                <a:cs typeface="Helvetica"/>
              </a:rPr>
              <a:t>, </a:t>
            </a:r>
            <a:r>
              <a:rPr lang="en-US" sz="1400" b="1" dirty="0">
                <a:solidFill>
                  <a:srgbClr val="25468D"/>
                </a:solidFill>
                <a:latin typeface="Helvetica"/>
                <a:ea typeface="+mn-ea"/>
                <a:cs typeface="Helvetica"/>
              </a:rPr>
              <a:t>reliable</a:t>
            </a:r>
            <a:r>
              <a:rPr lang="en-US" sz="1400" dirty="0">
                <a:solidFill>
                  <a:srgbClr val="25468D"/>
                </a:solidFill>
                <a:latin typeface="Helvetica"/>
                <a:ea typeface="+mn-ea"/>
                <a:cs typeface="Helvetica"/>
              </a:rPr>
              <a:t> and </a:t>
            </a:r>
            <a:r>
              <a:rPr lang="en-US" sz="1400" b="1" dirty="0">
                <a:solidFill>
                  <a:srgbClr val="25468D"/>
                </a:solidFill>
                <a:latin typeface="Helvetica"/>
                <a:ea typeface="+mn-ea"/>
                <a:cs typeface="Helvetica"/>
              </a:rPr>
              <a:t>trustworthy</a:t>
            </a:r>
            <a:r>
              <a:rPr lang="en-US" sz="1400" dirty="0">
                <a:solidFill>
                  <a:srgbClr val="25468D"/>
                </a:solidFill>
                <a:latin typeface="Helvetica"/>
                <a:ea typeface="+mn-ea"/>
                <a:cs typeface="Helvetica"/>
              </a:rPr>
              <a:t> way for researchers, scientific communities and citizen scientists to </a:t>
            </a:r>
            <a:r>
              <a:rPr lang="en-US" sz="1400" b="1" dirty="0">
                <a:solidFill>
                  <a:srgbClr val="25468D"/>
                </a:solidFill>
                <a:latin typeface="Helvetica"/>
                <a:ea typeface="+mn-ea"/>
                <a:cs typeface="Helvetica"/>
              </a:rPr>
              <a:t>store</a:t>
            </a:r>
            <a:r>
              <a:rPr lang="en-US" sz="1400" dirty="0">
                <a:solidFill>
                  <a:srgbClr val="25468D"/>
                </a:solidFill>
                <a:latin typeface="Helvetica"/>
                <a:ea typeface="+mn-ea"/>
                <a:cs typeface="Helvetica"/>
              </a:rPr>
              <a:t> and </a:t>
            </a:r>
            <a:r>
              <a:rPr lang="en-US" sz="1400" b="1" dirty="0">
                <a:solidFill>
                  <a:srgbClr val="25468D"/>
                </a:solidFill>
                <a:latin typeface="Helvetica"/>
                <a:ea typeface="+mn-ea"/>
                <a:cs typeface="Helvetica"/>
              </a:rPr>
              <a:t>share</a:t>
            </a:r>
            <a:r>
              <a:rPr lang="en-US" sz="1400" dirty="0">
                <a:solidFill>
                  <a:srgbClr val="25468D"/>
                </a:solidFill>
                <a:latin typeface="Helvetica"/>
                <a:ea typeface="+mn-ea"/>
                <a:cs typeface="Helvetica"/>
              </a:rPr>
              <a:t> small-scale research data from diverse contexts. </a:t>
            </a:r>
          </a:p>
          <a:p>
            <a:pPr eaLnBrk="1" hangingPunct="1">
              <a:lnSpc>
                <a:spcPct val="150000"/>
              </a:lnSpc>
              <a:defRPr/>
            </a:pPr>
            <a:r>
              <a:rPr lang="en-US" sz="1400" b="1" dirty="0">
                <a:solidFill>
                  <a:srgbClr val="25468D"/>
                </a:solidFill>
                <a:latin typeface="Helvetica"/>
                <a:ea typeface="+mn-ea"/>
                <a:cs typeface="Helvetica"/>
              </a:rPr>
              <a:t>A winning</a:t>
            </a:r>
            <a:r>
              <a:rPr lang="en-US" sz="1400" b="1" spc="300" dirty="0">
                <a:solidFill>
                  <a:srgbClr val="25468D"/>
                </a:solidFill>
                <a:latin typeface="Helvetica"/>
                <a:ea typeface="+mn-ea"/>
                <a:cs typeface="Helvetica"/>
              </a:rPr>
              <a:t> </a:t>
            </a:r>
            <a:r>
              <a:rPr lang="en-US" sz="1400" b="1" dirty="0">
                <a:solidFill>
                  <a:srgbClr val="25468D"/>
                </a:solidFill>
                <a:latin typeface="Helvetica"/>
                <a:ea typeface="+mn-ea"/>
                <a:cs typeface="Helvetica"/>
              </a:rPr>
              <a:t>solution</a:t>
            </a:r>
            <a:r>
              <a:rPr lang="en-US" sz="1400" b="1" spc="300" dirty="0">
                <a:solidFill>
                  <a:srgbClr val="25468D"/>
                </a:solidFill>
                <a:latin typeface="Helvetica"/>
                <a:ea typeface="+mn-ea"/>
                <a:cs typeface="Helvetica"/>
              </a:rPr>
              <a:t> </a:t>
            </a:r>
            <a:r>
              <a:rPr lang="en-US" sz="1400" b="1" dirty="0">
                <a:solidFill>
                  <a:srgbClr val="25468D"/>
                </a:solidFill>
                <a:latin typeface="Helvetica"/>
                <a:ea typeface="+mn-ea"/>
                <a:cs typeface="Helvetica"/>
              </a:rPr>
              <a:t>to:</a:t>
            </a:r>
          </a:p>
        </p:txBody>
      </p:sp>
      <p:pic>
        <p:nvPicPr>
          <p:cNvPr id="512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132856"/>
            <a:ext cx="265113" cy="326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5" name="TextBox 16"/>
          <p:cNvSpPr txBox="1">
            <a:spLocks noChangeArrowheads="1"/>
          </p:cNvSpPr>
          <p:nvPr/>
        </p:nvSpPr>
        <p:spPr bwMode="auto">
          <a:xfrm>
            <a:off x="537270" y="2132857"/>
            <a:ext cx="33512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dirty="0">
                <a:solidFill>
                  <a:srgbClr val="25468D"/>
                </a:solidFill>
                <a:latin typeface="Helvetica"/>
                <a:cs typeface="Helvetica"/>
              </a:rPr>
              <a:t>Store: </a:t>
            </a:r>
            <a:r>
              <a:rPr lang="en-US" sz="1400" dirty="0">
                <a:solidFill>
                  <a:srgbClr val="25468D"/>
                </a:solidFill>
                <a:latin typeface="Helvetica"/>
                <a:cs typeface="Helvetica"/>
              </a:rPr>
              <a:t>facilitates research data storage</a:t>
            </a:r>
          </a:p>
        </p:txBody>
      </p:sp>
      <p:pic>
        <p:nvPicPr>
          <p:cNvPr id="512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40856"/>
            <a:ext cx="265113" cy="326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7" name="TextBox 19"/>
          <p:cNvSpPr txBox="1">
            <a:spLocks noChangeArrowheads="1"/>
          </p:cNvSpPr>
          <p:nvPr/>
        </p:nvSpPr>
        <p:spPr bwMode="auto">
          <a:xfrm>
            <a:off x="537270" y="2640857"/>
            <a:ext cx="335121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dirty="0">
                <a:solidFill>
                  <a:srgbClr val="25468D"/>
                </a:solidFill>
                <a:latin typeface="Helvetica"/>
                <a:cs typeface="Helvetica"/>
              </a:rPr>
              <a:t>Preserve: </a:t>
            </a:r>
            <a:r>
              <a:rPr lang="en-US" sz="1400" dirty="0">
                <a:solidFill>
                  <a:srgbClr val="25468D"/>
                </a:solidFill>
                <a:latin typeface="Helvetica"/>
                <a:cs typeface="Helvetica"/>
              </a:rPr>
              <a:t>guarantees long-term persistence of data</a:t>
            </a:r>
          </a:p>
        </p:txBody>
      </p:sp>
      <p:sp>
        <p:nvSpPr>
          <p:cNvPr id="21" name="TextBox 20"/>
          <p:cNvSpPr txBox="1"/>
          <p:nvPr/>
        </p:nvSpPr>
        <p:spPr>
          <a:xfrm>
            <a:off x="537269" y="3364757"/>
            <a:ext cx="3219450" cy="523220"/>
          </a:xfrm>
          <a:prstGeom prst="rect">
            <a:avLst/>
          </a:prstGeom>
          <a:noFill/>
        </p:spPr>
        <p:txBody>
          <a:bodyPr>
            <a:spAutoFit/>
          </a:bodyPr>
          <a:lstStyle/>
          <a:p>
            <a:pPr eaLnBrk="1" hangingPunct="1">
              <a:defRPr/>
            </a:pPr>
            <a:r>
              <a:rPr lang="en-US" sz="1400" b="1" dirty="0">
                <a:solidFill>
                  <a:srgbClr val="25468D"/>
                </a:solidFill>
                <a:latin typeface="Helvetica"/>
                <a:ea typeface="+mn-ea"/>
                <a:cs typeface="Helvetica"/>
              </a:rPr>
              <a:t>Share: </a:t>
            </a:r>
            <a:r>
              <a:rPr lang="en-US" sz="1400" dirty="0">
                <a:solidFill>
                  <a:srgbClr val="25468D"/>
                </a:solidFill>
                <a:latin typeface="Helvetica"/>
                <a:ea typeface="+mn-ea"/>
                <a:cs typeface="Helvetica"/>
              </a:rPr>
              <a:t>allows data, results or ideas to be shared</a:t>
            </a:r>
            <a:r>
              <a:rPr lang="en-US" sz="1400" spc="300" dirty="0">
                <a:solidFill>
                  <a:srgbClr val="25468D"/>
                </a:solidFill>
                <a:latin typeface="Helvetica"/>
                <a:ea typeface="+mn-ea"/>
                <a:cs typeface="Helvetica"/>
              </a:rPr>
              <a:t> </a:t>
            </a:r>
            <a:r>
              <a:rPr lang="en-US" sz="1400" dirty="0">
                <a:solidFill>
                  <a:srgbClr val="25468D"/>
                </a:solidFill>
                <a:latin typeface="Helvetica"/>
                <a:ea typeface="+mn-ea"/>
                <a:cs typeface="Helvetica"/>
              </a:rPr>
              <a:t>worldwide</a:t>
            </a:r>
          </a:p>
        </p:txBody>
      </p:sp>
      <p:pic>
        <p:nvPicPr>
          <p:cNvPr id="5129"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64756"/>
            <a:ext cx="265113" cy="3268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4476" y="1938477"/>
            <a:ext cx="3738004" cy="3708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1" name="Picture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7180" y="372398"/>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32" name="TextBox 26"/>
          <p:cNvSpPr txBox="1">
            <a:spLocks noChangeArrowheads="1"/>
          </p:cNvSpPr>
          <p:nvPr/>
        </p:nvSpPr>
        <p:spPr bwMode="auto">
          <a:xfrm>
            <a:off x="7443092" y="1143158"/>
            <a:ext cx="144938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200" b="1" dirty="0">
                <a:solidFill>
                  <a:srgbClr val="23589C"/>
                </a:solidFill>
                <a:latin typeface="Helvetica LT Std" charset="0"/>
              </a:rPr>
              <a:t>b2share.eudat.eu</a:t>
            </a:r>
          </a:p>
        </p:txBody>
      </p:sp>
      <p:pic>
        <p:nvPicPr>
          <p:cNvPr id="5134" name="Picture 204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560" y="3882438"/>
            <a:ext cx="4464496" cy="27149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12</a:t>
            </a:fld>
            <a:endParaRPr lang="es-ES" sz="1200" dirty="0">
              <a:solidFill>
                <a:schemeClr val="tx1">
                  <a:tint val="75000"/>
                </a:schemeClr>
              </a:solidFill>
            </a:endParaRPr>
          </a:p>
        </p:txBody>
      </p:sp>
    </p:spTree>
    <p:extLst>
      <p:ext uri="{BB962C8B-B14F-4D97-AF65-F5344CB8AC3E}">
        <p14:creationId xmlns:p14="http://schemas.microsoft.com/office/powerpoint/2010/main" val="2257964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93" y="188640"/>
            <a:ext cx="9108007" cy="6525344"/>
          </a:xfrm>
          <a:prstGeom prst="rect">
            <a:avLst/>
          </a:prstGeom>
        </p:spPr>
      </p:pic>
    </p:spTree>
    <p:extLst>
      <p:ext uri="{BB962C8B-B14F-4D97-AF65-F5344CB8AC3E}">
        <p14:creationId xmlns:p14="http://schemas.microsoft.com/office/powerpoint/2010/main" val="24158865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88640"/>
            <a:ext cx="5655143" cy="4157092"/>
          </a:xfrm>
          <a:prstGeom prst="rect">
            <a:avLst/>
          </a:prstGeom>
        </p:spPr>
      </p:pic>
      <p:pic>
        <p:nvPicPr>
          <p:cNvPr id="3" name="Picture 2"/>
          <p:cNvPicPr>
            <a:picLocks noChangeAspect="1"/>
          </p:cNvPicPr>
          <p:nvPr/>
        </p:nvPicPr>
        <p:blipFill>
          <a:blip r:embed="rId3"/>
          <a:stretch>
            <a:fillRect/>
          </a:stretch>
        </p:blipFill>
        <p:spPr>
          <a:xfrm>
            <a:off x="3103949" y="1700808"/>
            <a:ext cx="5461411" cy="4968552"/>
          </a:xfrm>
          <a:prstGeom prst="rect">
            <a:avLst/>
          </a:prstGeom>
        </p:spPr>
      </p:pic>
      <p:pic>
        <p:nvPicPr>
          <p:cNvPr id="4" name="Picture 3"/>
          <p:cNvPicPr>
            <a:picLocks noChangeAspect="1"/>
          </p:cNvPicPr>
          <p:nvPr/>
        </p:nvPicPr>
        <p:blipFill>
          <a:blip r:embed="rId4"/>
          <a:stretch>
            <a:fillRect/>
          </a:stretch>
        </p:blipFill>
        <p:spPr>
          <a:xfrm>
            <a:off x="1619672" y="161899"/>
            <a:ext cx="6120680" cy="6120680"/>
          </a:xfrm>
          <a:prstGeom prst="rect">
            <a:avLst/>
          </a:prstGeom>
        </p:spPr>
      </p:pic>
    </p:spTree>
    <p:extLst>
      <p:ext uri="{BB962C8B-B14F-4D97-AF65-F5344CB8AC3E}">
        <p14:creationId xmlns:p14="http://schemas.microsoft.com/office/powerpoint/2010/main" val="368933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31"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0178" y="312697"/>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15</a:t>
            </a:fld>
            <a:endParaRPr lang="es-ES" sz="1200" dirty="0">
              <a:solidFill>
                <a:schemeClr val="tx1">
                  <a:tint val="75000"/>
                </a:schemeClr>
              </a:solidFill>
            </a:endParaRPr>
          </a:p>
        </p:txBody>
      </p:sp>
      <p:sp>
        <p:nvSpPr>
          <p:cNvPr id="4" name="Content Placeholder 3"/>
          <p:cNvSpPr>
            <a:spLocks noGrp="1"/>
          </p:cNvSpPr>
          <p:nvPr>
            <p:ph sz="half" idx="2"/>
          </p:nvPr>
        </p:nvSpPr>
        <p:spPr>
          <a:xfrm>
            <a:off x="202839" y="839486"/>
            <a:ext cx="4464496" cy="2520280"/>
          </a:xfrm>
        </p:spPr>
        <p:txBody>
          <a:bodyPr>
            <a:noAutofit/>
          </a:bodyPr>
          <a:lstStyle/>
          <a:p>
            <a:r>
              <a:rPr lang="en-US" sz="1400" dirty="0">
                <a:solidFill>
                  <a:srgbClr val="25468D"/>
                </a:solidFill>
                <a:latin typeface="Helvetica"/>
                <a:cs typeface="Helvetica"/>
              </a:rPr>
              <a:t>Based on </a:t>
            </a:r>
            <a:r>
              <a:rPr lang="en-US" sz="1400" b="1" dirty="0" err="1" smtClean="0">
                <a:solidFill>
                  <a:srgbClr val="25468D"/>
                </a:solidFill>
                <a:latin typeface="Helvetica"/>
                <a:cs typeface="Helvetica"/>
              </a:rPr>
              <a:t>Invenio</a:t>
            </a:r>
            <a:r>
              <a:rPr lang="en-US" sz="1400" dirty="0" smtClean="0">
                <a:solidFill>
                  <a:srgbClr val="25468D"/>
                </a:solidFill>
                <a:latin typeface="Helvetica"/>
                <a:cs typeface="Helvetica"/>
              </a:rPr>
              <a:t>, </a:t>
            </a:r>
            <a:r>
              <a:rPr lang="en-US" sz="1400" b="1" dirty="0" smtClean="0">
                <a:solidFill>
                  <a:srgbClr val="25468D"/>
                </a:solidFill>
                <a:latin typeface="Helvetica"/>
                <a:cs typeface="Helvetica"/>
              </a:rPr>
              <a:t>open </a:t>
            </a:r>
            <a:r>
              <a:rPr lang="en-US" sz="1400" b="1" dirty="0">
                <a:solidFill>
                  <a:srgbClr val="25468D"/>
                </a:solidFill>
                <a:latin typeface="Helvetica"/>
                <a:cs typeface="Helvetica"/>
              </a:rPr>
              <a:t>source </a:t>
            </a:r>
            <a:r>
              <a:rPr lang="en-US" sz="1400" dirty="0">
                <a:solidFill>
                  <a:srgbClr val="25468D"/>
                </a:solidFill>
                <a:latin typeface="Helvetica"/>
                <a:cs typeface="Helvetica"/>
              </a:rPr>
              <a:t>(GPL v3)</a:t>
            </a:r>
          </a:p>
          <a:p>
            <a:r>
              <a:rPr lang="en-US" sz="1400" dirty="0" smtClean="0">
                <a:solidFill>
                  <a:srgbClr val="25468D"/>
                </a:solidFill>
                <a:latin typeface="Helvetica"/>
                <a:cs typeface="Helvetica"/>
              </a:rPr>
              <a:t>Supports 8 </a:t>
            </a:r>
            <a:r>
              <a:rPr lang="en-US" sz="1400" b="1" dirty="0" smtClean="0">
                <a:solidFill>
                  <a:srgbClr val="25468D"/>
                </a:solidFill>
                <a:latin typeface="Helvetica"/>
                <a:cs typeface="Helvetica"/>
              </a:rPr>
              <a:t>community</a:t>
            </a:r>
            <a:r>
              <a:rPr lang="en-US" sz="1400" dirty="0" smtClean="0">
                <a:solidFill>
                  <a:srgbClr val="25468D"/>
                </a:solidFill>
                <a:latin typeface="Helvetica"/>
                <a:cs typeface="Helvetica"/>
              </a:rPr>
              <a:t>-</a:t>
            </a:r>
            <a:r>
              <a:rPr lang="en-US" sz="1400" b="1" dirty="0" smtClean="0">
                <a:solidFill>
                  <a:srgbClr val="25468D"/>
                </a:solidFill>
                <a:latin typeface="Helvetica"/>
                <a:cs typeface="Helvetica"/>
              </a:rPr>
              <a:t>metadata </a:t>
            </a:r>
            <a:r>
              <a:rPr lang="en-US" sz="1400" dirty="0" smtClean="0">
                <a:solidFill>
                  <a:srgbClr val="25468D"/>
                </a:solidFill>
                <a:latin typeface="Helvetica"/>
                <a:cs typeface="Helvetica"/>
              </a:rPr>
              <a:t>templates</a:t>
            </a:r>
          </a:p>
          <a:p>
            <a:r>
              <a:rPr lang="en-US" sz="1400" dirty="0" smtClean="0">
                <a:solidFill>
                  <a:srgbClr val="25468D"/>
                </a:solidFill>
                <a:latin typeface="Helvetica"/>
                <a:cs typeface="Helvetica"/>
              </a:rPr>
              <a:t>Data assigned a</a:t>
            </a:r>
            <a:r>
              <a:rPr lang="en-US" sz="1400" b="1" dirty="0" smtClean="0">
                <a:solidFill>
                  <a:srgbClr val="25468D"/>
                </a:solidFill>
                <a:latin typeface="Helvetica"/>
                <a:cs typeface="Helvetica"/>
              </a:rPr>
              <a:t> persistent identifier </a:t>
            </a:r>
            <a:r>
              <a:rPr lang="en-US" sz="1400" dirty="0" smtClean="0">
                <a:solidFill>
                  <a:srgbClr val="25468D"/>
                </a:solidFill>
                <a:latin typeface="Helvetica"/>
                <a:cs typeface="Helvetica"/>
              </a:rPr>
              <a:t>and a </a:t>
            </a:r>
            <a:r>
              <a:rPr lang="en-US" sz="1400" b="1" dirty="0" smtClean="0">
                <a:solidFill>
                  <a:srgbClr val="25468D"/>
                </a:solidFill>
                <a:latin typeface="Helvetica"/>
                <a:cs typeface="Helvetica"/>
              </a:rPr>
              <a:t>checksum</a:t>
            </a:r>
            <a:endParaRPr lang="en-US" sz="1400" dirty="0">
              <a:solidFill>
                <a:srgbClr val="25468D"/>
              </a:solidFill>
              <a:latin typeface="Helvetica"/>
              <a:cs typeface="Helvetica"/>
            </a:endParaRPr>
          </a:p>
          <a:p>
            <a:r>
              <a:rPr lang="en-US" sz="1400" dirty="0" smtClean="0">
                <a:solidFill>
                  <a:srgbClr val="25468D"/>
                </a:solidFill>
                <a:latin typeface="Helvetica"/>
                <a:cs typeface="Helvetica"/>
              </a:rPr>
              <a:t>Access via a </a:t>
            </a:r>
            <a:r>
              <a:rPr lang="en-US" sz="1400" b="1" dirty="0" smtClean="0">
                <a:solidFill>
                  <a:srgbClr val="25468D"/>
                </a:solidFill>
                <a:latin typeface="Helvetica"/>
                <a:cs typeface="Helvetica"/>
              </a:rPr>
              <a:t>HTTP </a:t>
            </a:r>
            <a:r>
              <a:rPr lang="en-US" sz="1400" b="1" dirty="0">
                <a:solidFill>
                  <a:srgbClr val="25468D"/>
                </a:solidFill>
                <a:latin typeface="Helvetica"/>
                <a:cs typeface="Helvetica"/>
              </a:rPr>
              <a:t>Rest </a:t>
            </a:r>
            <a:r>
              <a:rPr lang="en-US" sz="1400" b="1" dirty="0" smtClean="0">
                <a:solidFill>
                  <a:srgbClr val="25468D"/>
                </a:solidFill>
                <a:latin typeface="Helvetica"/>
                <a:cs typeface="Helvetica"/>
              </a:rPr>
              <a:t>API</a:t>
            </a:r>
          </a:p>
          <a:p>
            <a:r>
              <a:rPr lang="en-US" sz="1400" b="1" dirty="0" smtClean="0">
                <a:solidFill>
                  <a:srgbClr val="25468D"/>
                </a:solidFill>
                <a:latin typeface="Helvetica"/>
                <a:cs typeface="Helvetica"/>
              </a:rPr>
              <a:t>Open accessible, </a:t>
            </a:r>
            <a:r>
              <a:rPr lang="en-US" sz="1400" dirty="0" smtClean="0">
                <a:solidFill>
                  <a:srgbClr val="25468D"/>
                </a:solidFill>
                <a:latin typeface="Helvetica"/>
                <a:cs typeface="Helvetica"/>
              </a:rPr>
              <a:t>user self-registration</a:t>
            </a:r>
            <a:endParaRPr lang="en-US" sz="1400" dirty="0">
              <a:solidFill>
                <a:srgbClr val="25468D"/>
              </a:solidFill>
              <a:latin typeface="Helvetica"/>
              <a:cs typeface="Helvetica"/>
            </a:endParaRPr>
          </a:p>
          <a:p>
            <a:r>
              <a:rPr lang="en-US" sz="1400" b="1" dirty="0">
                <a:latin typeface="Century Gothic" pitchFamily="34" charset="0"/>
              </a:rPr>
              <a:t>Data owner defines access policy </a:t>
            </a:r>
            <a:endParaRPr lang="en-US" sz="1400" dirty="0">
              <a:solidFill>
                <a:srgbClr val="25468D"/>
              </a:solidFill>
              <a:latin typeface="Helvetica"/>
              <a:cs typeface="Helvetica"/>
            </a:endParaRPr>
          </a:p>
          <a:p>
            <a:r>
              <a:rPr lang="en-US" sz="1400" b="1" dirty="0" smtClean="0">
                <a:solidFill>
                  <a:srgbClr val="25468D"/>
                </a:solidFill>
                <a:latin typeface="Helvetica"/>
                <a:cs typeface="Helvetica"/>
              </a:rPr>
              <a:t>Open </a:t>
            </a:r>
            <a:r>
              <a:rPr lang="en-US" sz="1400" b="1" dirty="0">
                <a:solidFill>
                  <a:srgbClr val="25468D"/>
                </a:solidFill>
                <a:latin typeface="Helvetica"/>
                <a:cs typeface="Helvetica"/>
              </a:rPr>
              <a:t>access license </a:t>
            </a:r>
            <a:r>
              <a:rPr lang="en-US" sz="1400" dirty="0">
                <a:solidFill>
                  <a:srgbClr val="25468D"/>
                </a:solidFill>
                <a:latin typeface="Helvetica"/>
                <a:cs typeface="Helvetica"/>
              </a:rPr>
              <a:t>choose feature</a:t>
            </a:r>
          </a:p>
          <a:p>
            <a:r>
              <a:rPr lang="en-US" sz="1400" b="1" dirty="0">
                <a:solidFill>
                  <a:srgbClr val="25468D"/>
                </a:solidFill>
                <a:latin typeface="Helvetica"/>
                <a:cs typeface="Helvetica"/>
              </a:rPr>
              <a:t>Discipline</a:t>
            </a:r>
            <a:r>
              <a:rPr lang="en-US" sz="1400" dirty="0">
                <a:solidFill>
                  <a:srgbClr val="25468D"/>
                </a:solidFill>
                <a:latin typeface="Helvetica"/>
                <a:cs typeface="Helvetica"/>
              </a:rPr>
              <a:t> choose </a:t>
            </a:r>
            <a:r>
              <a:rPr lang="en-US" sz="1400" dirty="0" smtClean="0">
                <a:solidFill>
                  <a:srgbClr val="25468D"/>
                </a:solidFill>
                <a:latin typeface="Helvetica"/>
                <a:cs typeface="Helvetica"/>
              </a:rPr>
              <a:t>feature</a:t>
            </a:r>
          </a:p>
          <a:p>
            <a:r>
              <a:rPr lang="en-US" sz="1400" b="1" dirty="0" smtClean="0">
                <a:solidFill>
                  <a:srgbClr val="25468D"/>
                </a:solidFill>
                <a:latin typeface="Helvetica"/>
                <a:cs typeface="Helvetica"/>
              </a:rPr>
              <a:t>Open harvestable metadata, </a:t>
            </a:r>
            <a:r>
              <a:rPr lang="en-US" sz="1400" dirty="0" smtClean="0">
                <a:solidFill>
                  <a:srgbClr val="25468D"/>
                </a:solidFill>
                <a:latin typeface="Helvetica"/>
                <a:cs typeface="Helvetica"/>
              </a:rPr>
              <a:t>harvested by </a:t>
            </a:r>
            <a:r>
              <a:rPr lang="en-US" sz="1400" b="1" dirty="0" smtClean="0">
                <a:solidFill>
                  <a:srgbClr val="25468D"/>
                </a:solidFill>
                <a:latin typeface="Helvetica"/>
                <a:cs typeface="Helvetica"/>
              </a:rPr>
              <a:t>B2FIND</a:t>
            </a:r>
            <a:endParaRPr lang="en-US" sz="1400" b="1" dirty="0">
              <a:solidFill>
                <a:srgbClr val="25468D"/>
              </a:solidFill>
              <a:latin typeface="Helvetica"/>
              <a:cs typeface="Helvetica"/>
            </a:endParaRPr>
          </a:p>
        </p:txBody>
      </p:sp>
      <p:sp>
        <p:nvSpPr>
          <p:cNvPr id="5" name="Text Placeholder 4"/>
          <p:cNvSpPr>
            <a:spLocks noGrp="1"/>
          </p:cNvSpPr>
          <p:nvPr>
            <p:ph type="body" sz="quarter" idx="3"/>
          </p:nvPr>
        </p:nvSpPr>
        <p:spPr>
          <a:xfrm>
            <a:off x="4634681" y="3861048"/>
            <a:ext cx="4041775" cy="639762"/>
          </a:xfrm>
        </p:spPr>
        <p:txBody>
          <a:bodyPr>
            <a:normAutofit/>
          </a:bodyPr>
          <a:lstStyle/>
          <a:p>
            <a:r>
              <a:rPr lang="en-US" sz="2800" dirty="0">
                <a:solidFill>
                  <a:srgbClr val="25468D"/>
                </a:solidFill>
                <a:latin typeface="Helvetica"/>
                <a:cs typeface="Helvetica"/>
              </a:rPr>
              <a:t>EUDAT2020</a:t>
            </a:r>
          </a:p>
        </p:txBody>
      </p:sp>
      <p:sp>
        <p:nvSpPr>
          <p:cNvPr id="20" name="Content Placeholder 12"/>
          <p:cNvSpPr txBox="1">
            <a:spLocks/>
          </p:cNvSpPr>
          <p:nvPr/>
        </p:nvSpPr>
        <p:spPr>
          <a:xfrm>
            <a:off x="4644008" y="4509120"/>
            <a:ext cx="4392488" cy="20882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400" dirty="0">
                <a:solidFill>
                  <a:srgbClr val="25468D"/>
                </a:solidFill>
                <a:latin typeface="Helvetica"/>
                <a:cs typeface="Helvetica"/>
              </a:rPr>
              <a:t>Further integration with EUDAT CDI (e.g. B2SAFE)</a:t>
            </a:r>
          </a:p>
          <a:p>
            <a:r>
              <a:rPr lang="en-US" sz="1400" dirty="0">
                <a:solidFill>
                  <a:srgbClr val="25468D"/>
                </a:solidFill>
                <a:latin typeface="Helvetica"/>
                <a:cs typeface="Helvetica"/>
              </a:rPr>
              <a:t>Integration with EUDAT </a:t>
            </a:r>
            <a:r>
              <a:rPr lang="en-US" sz="1400" b="1" dirty="0">
                <a:solidFill>
                  <a:srgbClr val="25468D"/>
                </a:solidFill>
                <a:latin typeface="Helvetica"/>
                <a:cs typeface="Helvetica"/>
              </a:rPr>
              <a:t>Federated </a:t>
            </a:r>
            <a:r>
              <a:rPr lang="en-US" sz="1400" b="1" dirty="0" smtClean="0">
                <a:solidFill>
                  <a:srgbClr val="25468D"/>
                </a:solidFill>
                <a:latin typeface="Helvetica"/>
                <a:cs typeface="Helvetica"/>
              </a:rPr>
              <a:t>AAI, </a:t>
            </a:r>
            <a:r>
              <a:rPr lang="en-US" sz="1400" dirty="0" smtClean="0">
                <a:solidFill>
                  <a:srgbClr val="25468D"/>
                </a:solidFill>
                <a:latin typeface="Helvetica"/>
                <a:cs typeface="Helvetica"/>
              </a:rPr>
              <a:t>focus</a:t>
            </a:r>
            <a:r>
              <a:rPr lang="en-US" sz="1400" b="1" dirty="0" smtClean="0">
                <a:solidFill>
                  <a:srgbClr val="25468D"/>
                </a:solidFill>
                <a:latin typeface="Helvetica"/>
                <a:cs typeface="Helvetica"/>
              </a:rPr>
              <a:t> </a:t>
            </a:r>
            <a:r>
              <a:rPr lang="en-US" sz="1400" dirty="0" smtClean="0">
                <a:solidFill>
                  <a:srgbClr val="25468D"/>
                </a:solidFill>
                <a:latin typeface="Helvetica"/>
                <a:cs typeface="Helvetica"/>
              </a:rPr>
              <a:t>on</a:t>
            </a:r>
            <a:r>
              <a:rPr lang="en-US" sz="1400" b="1" dirty="0" smtClean="0">
                <a:solidFill>
                  <a:srgbClr val="25468D"/>
                </a:solidFill>
                <a:latin typeface="Helvetica"/>
                <a:cs typeface="Helvetica"/>
              </a:rPr>
              <a:t> authorization</a:t>
            </a:r>
          </a:p>
          <a:p>
            <a:r>
              <a:rPr lang="en-US" sz="1400" dirty="0" smtClean="0">
                <a:solidFill>
                  <a:srgbClr val="25468D"/>
                </a:solidFill>
                <a:latin typeface="Helvetica"/>
                <a:cs typeface="Helvetica"/>
              </a:rPr>
              <a:t>Access via </a:t>
            </a:r>
            <a:r>
              <a:rPr lang="en-US" sz="1400" b="1" dirty="0" err="1">
                <a:solidFill>
                  <a:srgbClr val="25468D"/>
                </a:solidFill>
                <a:latin typeface="Helvetica"/>
                <a:cs typeface="Helvetica"/>
              </a:rPr>
              <a:t>eduGAIN</a:t>
            </a:r>
            <a:endParaRPr lang="en-US" sz="1400" b="1" dirty="0">
              <a:solidFill>
                <a:srgbClr val="25468D"/>
              </a:solidFill>
              <a:latin typeface="Helvetica"/>
              <a:cs typeface="Helvetica"/>
            </a:endParaRPr>
          </a:p>
          <a:p>
            <a:r>
              <a:rPr lang="en-US" sz="1400" dirty="0" smtClean="0">
                <a:solidFill>
                  <a:srgbClr val="25468D"/>
                </a:solidFill>
                <a:latin typeface="Helvetica"/>
                <a:cs typeface="Helvetica"/>
              </a:rPr>
              <a:t>Data </a:t>
            </a:r>
            <a:r>
              <a:rPr lang="en-US" sz="1400" b="1" dirty="0" smtClean="0">
                <a:solidFill>
                  <a:srgbClr val="25468D"/>
                </a:solidFill>
                <a:latin typeface="Helvetica"/>
                <a:cs typeface="Helvetica"/>
              </a:rPr>
              <a:t>versioning </a:t>
            </a:r>
            <a:endParaRPr lang="en-US" sz="1400" b="1" dirty="0">
              <a:solidFill>
                <a:srgbClr val="25468D"/>
              </a:solidFill>
              <a:latin typeface="Helvetica"/>
              <a:cs typeface="Helvetica"/>
            </a:endParaRPr>
          </a:p>
          <a:p>
            <a:r>
              <a:rPr lang="en-US" sz="1400" dirty="0">
                <a:solidFill>
                  <a:srgbClr val="25468D"/>
                </a:solidFill>
                <a:latin typeface="Helvetica"/>
                <a:cs typeface="Helvetica"/>
              </a:rPr>
              <a:t>Extended HTTP Restful API interface</a:t>
            </a:r>
          </a:p>
          <a:p>
            <a:r>
              <a:rPr lang="en-US" sz="1400" dirty="0">
                <a:solidFill>
                  <a:srgbClr val="25468D"/>
                </a:solidFill>
                <a:latin typeface="Helvetica"/>
                <a:cs typeface="Helvetica"/>
              </a:rPr>
              <a:t>Easy installable </a:t>
            </a:r>
            <a:r>
              <a:rPr lang="en-US" sz="1400" b="1" dirty="0" smtClean="0">
                <a:solidFill>
                  <a:srgbClr val="25468D"/>
                </a:solidFill>
                <a:latin typeface="Helvetica"/>
                <a:cs typeface="Helvetica"/>
              </a:rPr>
              <a:t>software </a:t>
            </a:r>
            <a:r>
              <a:rPr lang="en-US" sz="1400" b="1" dirty="0">
                <a:solidFill>
                  <a:srgbClr val="25468D"/>
                </a:solidFill>
                <a:latin typeface="Helvetica"/>
                <a:cs typeface="Helvetica"/>
              </a:rPr>
              <a:t>package</a:t>
            </a:r>
          </a:p>
        </p:txBody>
      </p:sp>
      <p:pic>
        <p:nvPicPr>
          <p:cNvPr id="7" name="Picture 6" descr="Screen Shot 2015-05-07 at 16.05.5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648" y="3393737"/>
            <a:ext cx="2520280" cy="3384376"/>
          </a:xfrm>
          <a:prstGeom prst="rect">
            <a:avLst/>
          </a:prstGeom>
        </p:spPr>
      </p:pic>
      <p:pic>
        <p:nvPicPr>
          <p:cNvPr id="10" name="Picture 9" descr="B2SHARE v2.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2255" y="1426297"/>
            <a:ext cx="2959246" cy="2376264"/>
          </a:xfrm>
          <a:prstGeom prst="rect">
            <a:avLst/>
          </a:prstGeom>
        </p:spPr>
      </p:pic>
    </p:spTree>
    <p:extLst>
      <p:ext uri="{BB962C8B-B14F-4D97-AF65-F5344CB8AC3E}">
        <p14:creationId xmlns:p14="http://schemas.microsoft.com/office/powerpoint/2010/main" val="294977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463178"/>
            <a:ext cx="265112" cy="31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943031"/>
            <a:ext cx="265112" cy="31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Box 20"/>
          <p:cNvSpPr txBox="1">
            <a:spLocks noChangeArrowheads="1"/>
          </p:cNvSpPr>
          <p:nvPr/>
        </p:nvSpPr>
        <p:spPr bwMode="auto">
          <a:xfrm>
            <a:off x="533400" y="2348880"/>
            <a:ext cx="4038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a:cs typeface="Helvetica"/>
              </a:rPr>
              <a:t>Provide an </a:t>
            </a:r>
            <a:r>
              <a:rPr lang="en-US" sz="1400" b="1" dirty="0">
                <a:solidFill>
                  <a:srgbClr val="25468D"/>
                </a:solidFill>
                <a:latin typeface="Helvetica"/>
                <a:cs typeface="Helvetica"/>
              </a:rPr>
              <a:t>abstraction layer which virtualizes large-scale data resources</a:t>
            </a:r>
            <a:endParaRPr lang="en-US" sz="1400" dirty="0">
              <a:solidFill>
                <a:srgbClr val="25468D"/>
              </a:solidFill>
              <a:latin typeface="Helvetica"/>
              <a:cs typeface="Helvetica"/>
            </a:endParaRPr>
          </a:p>
        </p:txBody>
      </p:sp>
      <p:sp>
        <p:nvSpPr>
          <p:cNvPr id="7173" name="TextBox 14"/>
          <p:cNvSpPr txBox="1">
            <a:spLocks noChangeArrowheads="1"/>
          </p:cNvSpPr>
          <p:nvPr/>
        </p:nvSpPr>
        <p:spPr bwMode="auto">
          <a:xfrm>
            <a:off x="533400" y="2849900"/>
            <a:ext cx="4038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a:cs typeface="Helvetica"/>
              </a:rPr>
              <a:t>Guard against data loss in long-term </a:t>
            </a:r>
            <a:r>
              <a:rPr lang="en-US" sz="1400" b="1" dirty="0">
                <a:solidFill>
                  <a:srgbClr val="25468D"/>
                </a:solidFill>
                <a:latin typeface="Helvetica"/>
                <a:cs typeface="Helvetica"/>
              </a:rPr>
              <a:t>archiving and preservation</a:t>
            </a:r>
          </a:p>
        </p:txBody>
      </p:sp>
      <p:pic>
        <p:nvPicPr>
          <p:cNvPr id="7174"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425964"/>
            <a:ext cx="265113" cy="31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TextBox 18"/>
          <p:cNvSpPr txBox="1">
            <a:spLocks noChangeArrowheads="1"/>
          </p:cNvSpPr>
          <p:nvPr/>
        </p:nvSpPr>
        <p:spPr bwMode="auto">
          <a:xfrm>
            <a:off x="533400" y="3430199"/>
            <a:ext cx="418261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dirty="0">
                <a:solidFill>
                  <a:srgbClr val="25468D"/>
                </a:solidFill>
                <a:latin typeface="Helvetica"/>
                <a:cs typeface="Helvetica"/>
              </a:rPr>
              <a:t>Optimize access </a:t>
            </a:r>
            <a:r>
              <a:rPr lang="en-US" sz="1400" dirty="0">
                <a:solidFill>
                  <a:srgbClr val="25468D"/>
                </a:solidFill>
                <a:latin typeface="Helvetica"/>
                <a:cs typeface="Helvetica"/>
              </a:rPr>
              <a:t>for users from different regions </a:t>
            </a:r>
            <a:endParaRPr lang="en-US" sz="1400" b="1" dirty="0">
              <a:solidFill>
                <a:srgbClr val="25468D"/>
              </a:solidFill>
              <a:latin typeface="Helvetica"/>
              <a:cs typeface="Helvetica"/>
            </a:endParaRPr>
          </a:p>
        </p:txBody>
      </p:sp>
      <p:sp>
        <p:nvSpPr>
          <p:cNvPr id="7176" name="TextBox 34"/>
          <p:cNvSpPr txBox="1">
            <a:spLocks noChangeArrowheads="1"/>
          </p:cNvSpPr>
          <p:nvPr/>
        </p:nvSpPr>
        <p:spPr bwMode="auto">
          <a:xfrm>
            <a:off x="152400" y="855798"/>
            <a:ext cx="4419600" cy="14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a:cs typeface="Helvetica"/>
              </a:rPr>
              <a:t>B2SAFE is a </a:t>
            </a:r>
            <a:r>
              <a:rPr lang="en-US" sz="1400" b="1" dirty="0">
                <a:solidFill>
                  <a:srgbClr val="25468D"/>
                </a:solidFill>
                <a:latin typeface="Helvetica"/>
                <a:cs typeface="Helvetica"/>
              </a:rPr>
              <a:t>robust, safe and highly available service </a:t>
            </a:r>
            <a:r>
              <a:rPr lang="en-US" sz="1400" dirty="0">
                <a:solidFill>
                  <a:srgbClr val="25468D"/>
                </a:solidFill>
                <a:latin typeface="Helvetica"/>
                <a:cs typeface="Helvetica"/>
              </a:rPr>
              <a:t>which allows community and departmental repositories to </a:t>
            </a:r>
            <a:r>
              <a:rPr lang="en-US" sz="1400" b="1" dirty="0">
                <a:solidFill>
                  <a:srgbClr val="25468D"/>
                </a:solidFill>
                <a:latin typeface="Helvetica"/>
                <a:cs typeface="Helvetica"/>
              </a:rPr>
              <a:t>implement data management policies on their research data </a:t>
            </a:r>
            <a:r>
              <a:rPr lang="en-US" sz="1400" dirty="0">
                <a:solidFill>
                  <a:srgbClr val="25468D"/>
                </a:solidFill>
                <a:latin typeface="Helvetica"/>
                <a:cs typeface="Helvetica"/>
              </a:rPr>
              <a:t>across multiple administrative domains in a trustworthy manner. </a:t>
            </a:r>
          </a:p>
          <a:p>
            <a:pPr eaLnBrk="1" hangingPunct="1">
              <a:lnSpc>
                <a:spcPct val="150000"/>
              </a:lnSpc>
            </a:pPr>
            <a:r>
              <a:rPr lang="en-US" sz="1400" b="1" dirty="0">
                <a:solidFill>
                  <a:srgbClr val="25468D"/>
                </a:solidFill>
                <a:latin typeface="Helvetica"/>
                <a:cs typeface="Helvetica"/>
              </a:rPr>
              <a:t>A solution to:</a:t>
            </a:r>
          </a:p>
        </p:txBody>
      </p:sp>
      <p:pic>
        <p:nvPicPr>
          <p:cNvPr id="7177"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930020"/>
            <a:ext cx="265113" cy="3138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8" name="TextBox 18"/>
          <p:cNvSpPr txBox="1">
            <a:spLocks noChangeArrowheads="1"/>
          </p:cNvSpPr>
          <p:nvPr/>
        </p:nvSpPr>
        <p:spPr bwMode="auto">
          <a:xfrm>
            <a:off x="533400" y="3930022"/>
            <a:ext cx="4038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a:cs typeface="Helvetica"/>
              </a:rPr>
              <a:t>Bring data </a:t>
            </a:r>
            <a:r>
              <a:rPr lang="en-US" sz="1400" b="1" dirty="0">
                <a:solidFill>
                  <a:srgbClr val="25468D"/>
                </a:solidFill>
                <a:latin typeface="Helvetica"/>
                <a:cs typeface="Helvetica"/>
              </a:rPr>
              <a:t>closer to powerful computers </a:t>
            </a:r>
            <a:r>
              <a:rPr lang="en-US" sz="1400" dirty="0">
                <a:solidFill>
                  <a:srgbClr val="25468D"/>
                </a:solidFill>
                <a:latin typeface="Helvetica"/>
                <a:cs typeface="Helvetica"/>
              </a:rPr>
              <a:t>for compute-intensive analysis</a:t>
            </a:r>
          </a:p>
        </p:txBody>
      </p:sp>
      <p:pic>
        <p:nvPicPr>
          <p:cNvPr id="717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3377" y="1912406"/>
            <a:ext cx="4021111" cy="37388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80" name="TextBox 15"/>
          <p:cNvSpPr txBox="1">
            <a:spLocks noChangeArrowheads="1"/>
          </p:cNvSpPr>
          <p:nvPr/>
        </p:nvSpPr>
        <p:spPr bwMode="auto">
          <a:xfrm>
            <a:off x="7592888" y="1152943"/>
            <a:ext cx="1371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200" b="1" dirty="0" err="1">
                <a:solidFill>
                  <a:srgbClr val="23589C"/>
                </a:solidFill>
                <a:latin typeface="Helvetica LT Std" charset="0"/>
              </a:rPr>
              <a:t>eudat.eu</a:t>
            </a:r>
            <a:r>
              <a:rPr lang="en-US" sz="1200" b="1" dirty="0">
                <a:solidFill>
                  <a:srgbClr val="23589C"/>
                </a:solidFill>
                <a:latin typeface="Helvetica LT Std" charset="0"/>
              </a:rPr>
              <a:t>/b2safe</a:t>
            </a:r>
          </a:p>
        </p:txBody>
      </p:sp>
      <p:pic>
        <p:nvPicPr>
          <p:cNvPr id="718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18277"/>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6" cstate="print"/>
          <a:srcRect/>
          <a:stretch>
            <a:fillRect/>
          </a:stretch>
        </p:blipFill>
        <p:spPr bwMode="auto">
          <a:xfrm>
            <a:off x="251520" y="4509120"/>
            <a:ext cx="4608512" cy="1595902"/>
          </a:xfrm>
          <a:prstGeom prst="rect">
            <a:avLst/>
          </a:prstGeom>
          <a:noFill/>
          <a:ln w="9525">
            <a:noFill/>
            <a:miter lim="800000"/>
            <a:headEnd/>
            <a:tailEnd/>
          </a:ln>
        </p:spPr>
      </p:pic>
      <p:sp>
        <p:nvSpPr>
          <p:cNvPr id="16"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16</a:t>
            </a:fld>
            <a:endParaRPr lang="es-ES" sz="1200" dirty="0">
              <a:solidFill>
                <a:schemeClr val="tx1">
                  <a:tint val="75000"/>
                </a:schemeClr>
              </a:solidFill>
            </a:endParaRPr>
          </a:p>
        </p:txBody>
      </p:sp>
    </p:spTree>
    <p:extLst>
      <p:ext uri="{BB962C8B-B14F-4D97-AF65-F5344CB8AC3E}">
        <p14:creationId xmlns:p14="http://schemas.microsoft.com/office/powerpoint/2010/main" val="402564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6" name="TextBox 3"/>
          <p:cNvSpPr txBox="1">
            <a:spLocks noChangeArrowheads="1"/>
          </p:cNvSpPr>
          <p:nvPr/>
        </p:nvSpPr>
        <p:spPr bwMode="auto">
          <a:xfrm>
            <a:off x="261938" y="764704"/>
            <a:ext cx="409403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2800" b="1" dirty="0" smtClean="0">
                <a:solidFill>
                  <a:srgbClr val="23589C"/>
                </a:solidFill>
                <a:latin typeface="Helvetica"/>
                <a:cs typeface="Helvetica"/>
              </a:rPr>
              <a:t>B2SAFE core </a:t>
            </a:r>
            <a:endParaRPr lang="en-US" sz="2800" b="1" dirty="0">
              <a:solidFill>
                <a:srgbClr val="23589C"/>
              </a:solidFill>
              <a:latin typeface="Helvetica"/>
              <a:cs typeface="Helvetica"/>
            </a:endParaRPr>
          </a:p>
        </p:txBody>
      </p:sp>
      <p:pic>
        <p:nvPicPr>
          <p:cNvPr id="81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080" y="344987"/>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17</a:t>
            </a:fld>
            <a:endParaRPr lang="es-ES" sz="1200" dirty="0">
              <a:solidFill>
                <a:schemeClr val="tx1">
                  <a:tint val="75000"/>
                </a:schemeClr>
              </a:solidFill>
            </a:endParaRPr>
          </a:p>
        </p:txBody>
      </p:sp>
      <p:sp>
        <p:nvSpPr>
          <p:cNvPr id="10" name="Textfeld 74"/>
          <p:cNvSpPr txBox="1"/>
          <p:nvPr/>
        </p:nvSpPr>
        <p:spPr>
          <a:xfrm>
            <a:off x="251520" y="1342926"/>
            <a:ext cx="4248472" cy="2677656"/>
          </a:xfrm>
          <a:prstGeom prst="rect">
            <a:avLst/>
          </a:prstGeom>
          <a:noFill/>
        </p:spPr>
        <p:txBody>
          <a:bodyPr wrap="square" rtlCol="0">
            <a:spAutoFit/>
          </a:bodyPr>
          <a:lstStyle/>
          <a:p>
            <a:pPr marL="285750" indent="-285750">
              <a:spcBef>
                <a:spcPts val="336"/>
              </a:spcBef>
              <a:buFont typeface="Arial"/>
              <a:buChar char="•"/>
            </a:pPr>
            <a:r>
              <a:rPr lang="en-US" sz="1400" dirty="0" smtClean="0">
                <a:solidFill>
                  <a:srgbClr val="25468D"/>
                </a:solidFill>
                <a:latin typeface="Helvetica"/>
                <a:cs typeface="Helvetica"/>
              </a:rPr>
              <a:t>Based on </a:t>
            </a:r>
            <a:r>
              <a:rPr lang="en-US" sz="1400" b="1" dirty="0" err="1" smtClean="0">
                <a:solidFill>
                  <a:srgbClr val="25468D"/>
                </a:solidFill>
                <a:latin typeface="Helvetica"/>
                <a:cs typeface="Helvetica"/>
              </a:rPr>
              <a:t>iRODS</a:t>
            </a:r>
            <a:r>
              <a:rPr lang="en-US" sz="1400" dirty="0" smtClean="0">
                <a:solidFill>
                  <a:srgbClr val="25468D"/>
                </a:solidFill>
                <a:latin typeface="Helvetica"/>
                <a:cs typeface="Helvetica"/>
              </a:rPr>
              <a:t>, </a:t>
            </a:r>
            <a:r>
              <a:rPr lang="en-US" sz="1400" b="1" dirty="0" smtClean="0">
                <a:solidFill>
                  <a:srgbClr val="25468D"/>
                </a:solidFill>
                <a:latin typeface="Helvetica"/>
                <a:cs typeface="Helvetica"/>
              </a:rPr>
              <a:t>open source </a:t>
            </a:r>
            <a:r>
              <a:rPr lang="en-US" sz="1400" dirty="0" smtClean="0">
                <a:solidFill>
                  <a:srgbClr val="25468D"/>
                </a:solidFill>
                <a:latin typeface="Helvetica"/>
                <a:cs typeface="Helvetica"/>
              </a:rPr>
              <a:t>(BSD license)</a:t>
            </a:r>
          </a:p>
          <a:p>
            <a:pPr marL="285750" indent="-285750">
              <a:spcBef>
                <a:spcPts val="336"/>
              </a:spcBef>
              <a:buFont typeface="Arial"/>
              <a:buChar char="•"/>
            </a:pPr>
            <a:r>
              <a:rPr lang="en-US" sz="1400" dirty="0" smtClean="0">
                <a:solidFill>
                  <a:srgbClr val="25408F"/>
                </a:solidFill>
                <a:latin typeface="Helvetica"/>
                <a:cs typeface="Helvetica"/>
              </a:rPr>
              <a:t>able </a:t>
            </a:r>
            <a:r>
              <a:rPr lang="en-US" sz="1400" dirty="0">
                <a:solidFill>
                  <a:srgbClr val="25408F"/>
                </a:solidFill>
                <a:latin typeface="Helvetica"/>
                <a:cs typeface="Helvetica"/>
              </a:rPr>
              <a:t>to </a:t>
            </a:r>
            <a:r>
              <a:rPr lang="en-US" sz="1400" b="1" dirty="0">
                <a:solidFill>
                  <a:srgbClr val="25408F"/>
                </a:solidFill>
                <a:latin typeface="Helvetica"/>
                <a:cs typeface="Helvetica"/>
              </a:rPr>
              <a:t>aggregate data from different disciplines </a:t>
            </a:r>
            <a:r>
              <a:rPr lang="en-US" sz="1400" dirty="0">
                <a:solidFill>
                  <a:srgbClr val="25408F"/>
                </a:solidFill>
                <a:latin typeface="Helvetica"/>
                <a:cs typeface="Helvetica"/>
              </a:rPr>
              <a:t>into a storage system of </a:t>
            </a:r>
            <a:r>
              <a:rPr lang="en-US" sz="1400" b="1" dirty="0">
                <a:solidFill>
                  <a:srgbClr val="25408F"/>
                </a:solidFill>
                <a:latin typeface="Helvetica"/>
                <a:cs typeface="Helvetica"/>
              </a:rPr>
              <a:t>trustworthy and capable data service providers</a:t>
            </a:r>
          </a:p>
          <a:p>
            <a:pPr marL="285750" indent="-285750">
              <a:spcBef>
                <a:spcPts val="336"/>
              </a:spcBef>
              <a:buFont typeface="Arial"/>
              <a:buChar char="•"/>
            </a:pPr>
            <a:r>
              <a:rPr lang="en-US" sz="1400" dirty="0">
                <a:solidFill>
                  <a:srgbClr val="25408F"/>
                </a:solidFill>
                <a:latin typeface="Helvetica"/>
                <a:cs typeface="Helvetica"/>
              </a:rPr>
              <a:t>Provide an </a:t>
            </a:r>
            <a:r>
              <a:rPr lang="en-US" sz="1400" b="1" dirty="0">
                <a:solidFill>
                  <a:srgbClr val="25408F"/>
                </a:solidFill>
                <a:latin typeface="Helvetica"/>
                <a:cs typeface="Helvetica"/>
              </a:rPr>
              <a:t>abstraction layer which virtualizes large-scale data resources</a:t>
            </a:r>
          </a:p>
          <a:p>
            <a:pPr marL="285750" indent="-285750">
              <a:spcBef>
                <a:spcPts val="336"/>
              </a:spcBef>
              <a:buFont typeface="Arial"/>
              <a:buChar char="•"/>
            </a:pPr>
            <a:r>
              <a:rPr lang="en-US" sz="1400" dirty="0" smtClean="0">
                <a:solidFill>
                  <a:srgbClr val="25408F"/>
                </a:solidFill>
                <a:latin typeface="Helvetica"/>
                <a:cs typeface="Helvetica"/>
              </a:rPr>
              <a:t>Supports</a:t>
            </a:r>
            <a:r>
              <a:rPr lang="en-US" sz="1400" b="1" dirty="0" smtClean="0">
                <a:solidFill>
                  <a:srgbClr val="25408F"/>
                </a:solidFill>
                <a:latin typeface="Helvetica"/>
                <a:cs typeface="Helvetica"/>
              </a:rPr>
              <a:t> </a:t>
            </a:r>
            <a:r>
              <a:rPr lang="en-US" sz="1400" b="1" dirty="0">
                <a:solidFill>
                  <a:srgbClr val="25408F"/>
                </a:solidFill>
                <a:latin typeface="Helvetica"/>
                <a:cs typeface="Helvetica"/>
              </a:rPr>
              <a:t>d</a:t>
            </a:r>
            <a:r>
              <a:rPr lang="en-US" sz="1400" b="1" dirty="0" smtClean="0">
                <a:solidFill>
                  <a:srgbClr val="25408F"/>
                </a:solidFill>
                <a:latin typeface="Helvetica"/>
                <a:cs typeface="Helvetica"/>
              </a:rPr>
              <a:t>ata replication </a:t>
            </a:r>
            <a:r>
              <a:rPr lang="en-US" sz="1400" dirty="0" smtClean="0">
                <a:solidFill>
                  <a:srgbClr val="25408F"/>
                </a:solidFill>
                <a:latin typeface="Helvetica"/>
                <a:cs typeface="Helvetica"/>
              </a:rPr>
              <a:t>and</a:t>
            </a:r>
            <a:r>
              <a:rPr lang="en-US" sz="1400" b="1" dirty="0" smtClean="0">
                <a:solidFill>
                  <a:srgbClr val="25408F"/>
                </a:solidFill>
                <a:latin typeface="Helvetica"/>
                <a:cs typeface="Helvetica"/>
              </a:rPr>
              <a:t> data integrity </a:t>
            </a:r>
            <a:r>
              <a:rPr lang="en-US" sz="1400" dirty="0" smtClean="0">
                <a:solidFill>
                  <a:srgbClr val="25408F"/>
                </a:solidFill>
                <a:latin typeface="Helvetica"/>
                <a:cs typeface="Helvetica"/>
              </a:rPr>
              <a:t>policies</a:t>
            </a:r>
            <a:endParaRPr lang="en-US" sz="1400" dirty="0">
              <a:solidFill>
                <a:srgbClr val="25408F"/>
              </a:solidFill>
              <a:latin typeface="Helvetica"/>
              <a:cs typeface="Helvetica"/>
            </a:endParaRPr>
          </a:p>
          <a:p>
            <a:pPr marL="285750" indent="-285750">
              <a:spcBef>
                <a:spcPts val="336"/>
              </a:spcBef>
              <a:buFont typeface="Arial"/>
              <a:buChar char="•"/>
            </a:pPr>
            <a:endParaRPr lang="en-US" sz="1400" dirty="0" smtClean="0">
              <a:solidFill>
                <a:srgbClr val="25468D"/>
              </a:solidFill>
              <a:latin typeface="Helvetica LT Std" charset="0"/>
            </a:endParaRPr>
          </a:p>
          <a:p>
            <a:pPr marL="285750" indent="-285750">
              <a:spcBef>
                <a:spcPts val="336"/>
              </a:spcBef>
              <a:buFont typeface="Arial"/>
              <a:buChar char="•"/>
            </a:pPr>
            <a:endParaRPr lang="en-US" sz="1400" dirty="0">
              <a:solidFill>
                <a:srgbClr val="25468D"/>
              </a:solidFill>
              <a:latin typeface="Helvetica LT Std" charset="0"/>
            </a:endParaRPr>
          </a:p>
        </p:txBody>
      </p:sp>
      <p:sp>
        <p:nvSpPr>
          <p:cNvPr id="11" name="Text Placeholder 4"/>
          <p:cNvSpPr txBox="1">
            <a:spLocks/>
          </p:cNvSpPr>
          <p:nvPr/>
        </p:nvSpPr>
        <p:spPr>
          <a:xfrm>
            <a:off x="5102225" y="3645024"/>
            <a:ext cx="4041775" cy="425786"/>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rgbClr val="23589C"/>
                </a:solidFill>
                <a:latin typeface="Helvetica LT Std" charset="0"/>
                <a:ea typeface="ＭＳ Ｐゴシック" charset="0"/>
                <a:cs typeface="Arial" charset="0"/>
              </a:rPr>
              <a:t>EUDAT2020</a:t>
            </a:r>
          </a:p>
        </p:txBody>
      </p:sp>
      <p:sp>
        <p:nvSpPr>
          <p:cNvPr id="12" name="Content Placeholder 12"/>
          <p:cNvSpPr txBox="1">
            <a:spLocks/>
          </p:cNvSpPr>
          <p:nvPr/>
        </p:nvSpPr>
        <p:spPr>
          <a:xfrm>
            <a:off x="5111552" y="4149080"/>
            <a:ext cx="3807097" cy="24482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400" dirty="0" smtClean="0">
                <a:solidFill>
                  <a:srgbClr val="25468D"/>
                </a:solidFill>
                <a:latin typeface="Helvetica"/>
                <a:cs typeface="Helvetica"/>
              </a:rPr>
              <a:t>Support</a:t>
            </a:r>
            <a:r>
              <a:rPr lang="en-US" sz="1400" b="1" dirty="0" smtClean="0">
                <a:solidFill>
                  <a:srgbClr val="25468D"/>
                </a:solidFill>
                <a:latin typeface="Helvetica"/>
                <a:cs typeface="Helvetica"/>
              </a:rPr>
              <a:t> </a:t>
            </a:r>
            <a:r>
              <a:rPr lang="en-US" sz="1400" b="1" dirty="0" err="1" smtClean="0">
                <a:solidFill>
                  <a:srgbClr val="25468D"/>
                </a:solidFill>
                <a:latin typeface="Helvetica"/>
                <a:cs typeface="Helvetica"/>
              </a:rPr>
              <a:t>iRODS</a:t>
            </a:r>
            <a:r>
              <a:rPr lang="en-US" sz="1400" b="1" dirty="0" smtClean="0">
                <a:solidFill>
                  <a:srgbClr val="25468D"/>
                </a:solidFill>
                <a:latin typeface="Helvetica"/>
                <a:cs typeface="Helvetica"/>
              </a:rPr>
              <a:t> v4</a:t>
            </a:r>
          </a:p>
          <a:p>
            <a:r>
              <a:rPr lang="en-US" sz="1400" dirty="0" smtClean="0">
                <a:solidFill>
                  <a:srgbClr val="25468D"/>
                </a:solidFill>
                <a:latin typeface="Helvetica"/>
                <a:cs typeface="Helvetica"/>
              </a:rPr>
              <a:t>Support </a:t>
            </a:r>
            <a:r>
              <a:rPr lang="en-US" sz="1400" b="1" dirty="0" smtClean="0">
                <a:solidFill>
                  <a:srgbClr val="25468D"/>
                </a:solidFill>
                <a:latin typeface="Helvetica"/>
                <a:cs typeface="Helvetica"/>
              </a:rPr>
              <a:t>metadata</a:t>
            </a:r>
          </a:p>
          <a:p>
            <a:r>
              <a:rPr lang="en-US" sz="1400" b="1" dirty="0" smtClean="0">
                <a:solidFill>
                  <a:srgbClr val="25468D"/>
                </a:solidFill>
                <a:latin typeface="Helvetica"/>
                <a:cs typeface="Helvetica"/>
              </a:rPr>
              <a:t>Optimize </a:t>
            </a:r>
            <a:r>
              <a:rPr lang="en-US" sz="1400" dirty="0" smtClean="0">
                <a:solidFill>
                  <a:srgbClr val="25468D"/>
                </a:solidFill>
                <a:latin typeface="Helvetica"/>
                <a:cs typeface="Helvetica"/>
              </a:rPr>
              <a:t>and</a:t>
            </a:r>
            <a:r>
              <a:rPr lang="en-US" sz="1400" b="1" dirty="0" smtClean="0">
                <a:solidFill>
                  <a:srgbClr val="25468D"/>
                </a:solidFill>
                <a:latin typeface="Helvetica"/>
                <a:cs typeface="Helvetica"/>
              </a:rPr>
              <a:t> </a:t>
            </a:r>
            <a:r>
              <a:rPr lang="en-US" sz="1400" b="1" dirty="0">
                <a:solidFill>
                  <a:srgbClr val="25468D"/>
                </a:solidFill>
                <a:latin typeface="Helvetica"/>
                <a:cs typeface="Helvetica"/>
              </a:rPr>
              <a:t>e</a:t>
            </a:r>
            <a:r>
              <a:rPr lang="en-US" sz="1400" b="1" dirty="0" smtClean="0">
                <a:solidFill>
                  <a:srgbClr val="25468D"/>
                </a:solidFill>
                <a:latin typeface="Helvetica"/>
                <a:cs typeface="Helvetica"/>
              </a:rPr>
              <a:t>xtend</a:t>
            </a:r>
            <a:r>
              <a:rPr lang="en-US" sz="1400" dirty="0" smtClean="0">
                <a:solidFill>
                  <a:srgbClr val="25468D"/>
                </a:solidFill>
                <a:latin typeface="Helvetica"/>
                <a:cs typeface="Helvetica"/>
              </a:rPr>
              <a:t> policies to support </a:t>
            </a:r>
            <a:r>
              <a:rPr lang="en-US" sz="1400" b="1" dirty="0" smtClean="0">
                <a:solidFill>
                  <a:srgbClr val="25468D"/>
                </a:solidFill>
                <a:latin typeface="Helvetica"/>
                <a:cs typeface="Helvetica"/>
              </a:rPr>
              <a:t>data </a:t>
            </a:r>
            <a:r>
              <a:rPr lang="en-US" sz="1400" b="1" dirty="0" err="1" smtClean="0">
                <a:solidFill>
                  <a:srgbClr val="25468D"/>
                </a:solidFill>
                <a:latin typeface="Helvetica"/>
                <a:cs typeface="Helvetica"/>
              </a:rPr>
              <a:t>curation</a:t>
            </a:r>
            <a:r>
              <a:rPr lang="en-US" sz="1400" b="1" dirty="0" smtClean="0">
                <a:solidFill>
                  <a:srgbClr val="25468D"/>
                </a:solidFill>
                <a:latin typeface="Helvetica"/>
                <a:cs typeface="Helvetica"/>
              </a:rPr>
              <a:t> </a:t>
            </a:r>
            <a:r>
              <a:rPr lang="en-US" sz="1400" dirty="0" smtClean="0">
                <a:solidFill>
                  <a:srgbClr val="25468D"/>
                </a:solidFill>
                <a:latin typeface="Helvetica"/>
                <a:cs typeface="Helvetica"/>
              </a:rPr>
              <a:t>and </a:t>
            </a:r>
            <a:r>
              <a:rPr lang="en-US" sz="1400" b="1" dirty="0" smtClean="0">
                <a:solidFill>
                  <a:srgbClr val="25468D"/>
                </a:solidFill>
                <a:latin typeface="Helvetica"/>
                <a:cs typeface="Helvetica"/>
              </a:rPr>
              <a:t>provenance</a:t>
            </a:r>
            <a:endParaRPr lang="en-US" sz="1400" dirty="0" smtClean="0">
              <a:solidFill>
                <a:srgbClr val="25468D"/>
              </a:solidFill>
              <a:latin typeface="Helvetica"/>
              <a:cs typeface="Helvetica"/>
            </a:endParaRPr>
          </a:p>
          <a:p>
            <a:r>
              <a:rPr lang="en-US" sz="1400" dirty="0" smtClean="0">
                <a:solidFill>
                  <a:srgbClr val="25468D"/>
                </a:solidFill>
                <a:latin typeface="Helvetica"/>
                <a:cs typeface="Helvetica"/>
              </a:rPr>
              <a:t>Further integration with EUDAT Federated AAI</a:t>
            </a:r>
          </a:p>
          <a:p>
            <a:r>
              <a:rPr lang="en-US" sz="1400" dirty="0" smtClean="0">
                <a:solidFill>
                  <a:srgbClr val="25468D"/>
                </a:solidFill>
                <a:latin typeface="Helvetica"/>
                <a:cs typeface="Helvetica"/>
              </a:rPr>
              <a:t>Support </a:t>
            </a:r>
            <a:r>
              <a:rPr lang="en-US" sz="1400" b="1" dirty="0" smtClean="0">
                <a:solidFill>
                  <a:srgbClr val="25468D"/>
                </a:solidFill>
                <a:latin typeface="Helvetica"/>
                <a:cs typeface="Helvetica"/>
              </a:rPr>
              <a:t>authorization</a:t>
            </a:r>
            <a:r>
              <a:rPr lang="en-US" sz="1400" dirty="0" smtClean="0">
                <a:solidFill>
                  <a:srgbClr val="25468D"/>
                </a:solidFill>
                <a:latin typeface="Helvetica"/>
                <a:cs typeface="Helvetica"/>
              </a:rPr>
              <a:t> on basis of </a:t>
            </a:r>
            <a:r>
              <a:rPr lang="en-US" sz="1400" b="1" dirty="0" smtClean="0">
                <a:solidFill>
                  <a:srgbClr val="25468D"/>
                </a:solidFill>
                <a:latin typeface="Helvetica"/>
                <a:cs typeface="Helvetica"/>
              </a:rPr>
              <a:t>community access rules</a:t>
            </a:r>
          </a:p>
          <a:p>
            <a:r>
              <a:rPr lang="en-US" sz="1400" dirty="0" smtClean="0">
                <a:solidFill>
                  <a:srgbClr val="25468D"/>
                </a:solidFill>
                <a:latin typeface="Helvetica"/>
                <a:cs typeface="Helvetica"/>
              </a:rPr>
              <a:t>Assess</a:t>
            </a:r>
            <a:r>
              <a:rPr lang="en-US" sz="1400" b="1" dirty="0" smtClean="0">
                <a:solidFill>
                  <a:srgbClr val="25468D"/>
                </a:solidFill>
                <a:latin typeface="Helvetica"/>
                <a:cs typeface="Helvetica"/>
              </a:rPr>
              <a:t> </a:t>
            </a:r>
            <a:r>
              <a:rPr lang="en-US" sz="1400" dirty="0" smtClean="0">
                <a:solidFill>
                  <a:srgbClr val="25468D"/>
                </a:solidFill>
                <a:latin typeface="Helvetica"/>
                <a:cs typeface="Helvetica"/>
              </a:rPr>
              <a:t>B2SAFE as </a:t>
            </a:r>
            <a:r>
              <a:rPr lang="en-US" sz="1400" b="1" dirty="0" smtClean="0">
                <a:solidFill>
                  <a:srgbClr val="25468D"/>
                </a:solidFill>
                <a:latin typeface="Helvetica"/>
                <a:cs typeface="Helvetica"/>
              </a:rPr>
              <a:t>workspace</a:t>
            </a:r>
            <a:r>
              <a:rPr lang="en-US" sz="1400" dirty="0" smtClean="0">
                <a:solidFill>
                  <a:srgbClr val="25468D"/>
                </a:solidFill>
                <a:latin typeface="Helvetica"/>
                <a:cs typeface="Helvetica"/>
              </a:rPr>
              <a:t> area to </a:t>
            </a:r>
            <a:r>
              <a:rPr lang="en-US" sz="1400" b="1" dirty="0" smtClean="0">
                <a:solidFill>
                  <a:srgbClr val="25468D"/>
                </a:solidFill>
                <a:latin typeface="Helvetica"/>
                <a:cs typeface="Helvetica"/>
              </a:rPr>
              <a:t>computing facilities</a:t>
            </a:r>
          </a:p>
          <a:p>
            <a:endParaRPr lang="en-US" sz="1400" b="1" dirty="0" smtClean="0">
              <a:solidFill>
                <a:srgbClr val="25468D"/>
              </a:solidFill>
              <a:latin typeface="Helvetica"/>
              <a:cs typeface="Helvetica"/>
            </a:endParaRP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0267" y="1287924"/>
            <a:ext cx="3541025" cy="1996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573016"/>
            <a:ext cx="4320927" cy="25890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4890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807280"/>
            <a:ext cx="4089400"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2"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2099002"/>
            <a:ext cx="265112" cy="321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3"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538" y="2813008"/>
            <a:ext cx="265112" cy="321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TextBox 20"/>
          <p:cNvSpPr txBox="1">
            <a:spLocks noChangeArrowheads="1"/>
          </p:cNvSpPr>
          <p:nvPr/>
        </p:nvSpPr>
        <p:spPr bwMode="auto">
          <a:xfrm>
            <a:off x="533400" y="2060848"/>
            <a:ext cx="40386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a:solidFill>
                  <a:srgbClr val="25468D"/>
                </a:solidFill>
                <a:latin typeface="Helvetica LT Std" charset="0"/>
              </a:rPr>
              <a:t>Transfer </a:t>
            </a:r>
            <a:r>
              <a:rPr lang="en-US" sz="1400">
                <a:solidFill>
                  <a:srgbClr val="25468D"/>
                </a:solidFill>
                <a:latin typeface="Helvetica LT Std" charset="0"/>
              </a:rPr>
              <a:t>large data collections from EUDAT storage facilities to </a:t>
            </a:r>
            <a:r>
              <a:rPr lang="en-US" sz="1400" b="1">
                <a:solidFill>
                  <a:srgbClr val="25468D"/>
                </a:solidFill>
                <a:latin typeface="Helvetica LT Std" charset="0"/>
              </a:rPr>
              <a:t>external HPC facilities for processing</a:t>
            </a:r>
          </a:p>
        </p:txBody>
      </p:sp>
      <p:sp>
        <p:nvSpPr>
          <p:cNvPr id="2054" name="TextBox 14"/>
          <p:cNvSpPr txBox="1">
            <a:spLocks noChangeArrowheads="1"/>
          </p:cNvSpPr>
          <p:nvPr/>
        </p:nvSpPr>
        <p:spPr bwMode="auto">
          <a:xfrm>
            <a:off x="533400" y="2751625"/>
            <a:ext cx="4038600"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en-US" sz="1400" dirty="0" smtClean="0">
                <a:solidFill>
                  <a:srgbClr val="25468D"/>
                </a:solidFill>
                <a:latin typeface="Helvetica LT Std" pitchFamily="34" charset="0"/>
                <a:ea typeface="+mn-ea"/>
              </a:rPr>
              <a:t>In conjunction with B2SAFE, </a:t>
            </a:r>
            <a:r>
              <a:rPr lang="en-US" altLang="en-US" sz="1400" b="1" dirty="0" smtClean="0">
                <a:solidFill>
                  <a:srgbClr val="25468D"/>
                </a:solidFill>
                <a:latin typeface="Helvetica LT Std" pitchFamily="34" charset="0"/>
                <a:ea typeface="+mn-ea"/>
              </a:rPr>
              <a:t>replicate community data sets, ingesting</a:t>
            </a:r>
            <a:r>
              <a:rPr lang="en-US" altLang="en-US" sz="1400" b="1" spc="300" dirty="0" smtClean="0">
                <a:solidFill>
                  <a:srgbClr val="25468D"/>
                </a:solidFill>
                <a:latin typeface="Helvetica LT Std" pitchFamily="34" charset="0"/>
                <a:ea typeface="+mn-ea"/>
              </a:rPr>
              <a:t> </a:t>
            </a:r>
            <a:r>
              <a:rPr lang="en-US" altLang="en-US" sz="1400" b="1" dirty="0" smtClean="0">
                <a:solidFill>
                  <a:srgbClr val="25468D"/>
                </a:solidFill>
                <a:latin typeface="Helvetica LT Std" pitchFamily="34" charset="0"/>
                <a:ea typeface="+mn-ea"/>
              </a:rPr>
              <a:t>them</a:t>
            </a:r>
            <a:r>
              <a:rPr lang="en-US" altLang="en-US" sz="1400" dirty="0" smtClean="0">
                <a:solidFill>
                  <a:srgbClr val="25468D"/>
                </a:solidFill>
                <a:latin typeface="Helvetica LT Std" pitchFamily="34" charset="0"/>
                <a:ea typeface="+mn-ea"/>
              </a:rPr>
              <a:t> onto EUDAT storage resources for long-term preservation</a:t>
            </a:r>
            <a:endParaRPr lang="en-US" altLang="en-US" sz="1400" b="1" dirty="0" smtClean="0">
              <a:solidFill>
                <a:srgbClr val="25468D"/>
              </a:solidFill>
              <a:latin typeface="Helvetica LT Std" pitchFamily="34" charset="0"/>
              <a:ea typeface="+mn-ea"/>
            </a:endParaRPr>
          </a:p>
        </p:txBody>
      </p:sp>
      <p:pic>
        <p:nvPicPr>
          <p:cNvPr id="10247"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50" y="3749113"/>
            <a:ext cx="265113" cy="321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8" name="TextBox 18"/>
          <p:cNvSpPr txBox="1">
            <a:spLocks noChangeArrowheads="1"/>
          </p:cNvSpPr>
          <p:nvPr/>
        </p:nvSpPr>
        <p:spPr bwMode="auto">
          <a:xfrm>
            <a:off x="533400" y="3687729"/>
            <a:ext cx="4038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a:solidFill>
                  <a:srgbClr val="25468D"/>
                </a:solidFill>
                <a:latin typeface="Helvetica LT Std" charset="0"/>
              </a:rPr>
              <a:t>Ingest computation results </a:t>
            </a:r>
            <a:r>
              <a:rPr lang="en-US" sz="1400">
                <a:solidFill>
                  <a:srgbClr val="25468D"/>
                </a:solidFill>
                <a:latin typeface="Helvetica LT Std" charset="0"/>
              </a:rPr>
              <a:t>into the EUDAT infrastructure </a:t>
            </a:r>
          </a:p>
        </p:txBody>
      </p:sp>
      <p:sp>
        <p:nvSpPr>
          <p:cNvPr id="10249" name="TextBox 34"/>
          <p:cNvSpPr txBox="1">
            <a:spLocks noChangeArrowheads="1"/>
          </p:cNvSpPr>
          <p:nvPr/>
        </p:nvSpPr>
        <p:spPr bwMode="auto">
          <a:xfrm>
            <a:off x="152400" y="764704"/>
            <a:ext cx="4419600" cy="1259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LT Std" charset="0"/>
              </a:rPr>
              <a:t>B2STAGE is a </a:t>
            </a:r>
            <a:r>
              <a:rPr lang="en-US" sz="1400" b="1" dirty="0">
                <a:solidFill>
                  <a:srgbClr val="25468D"/>
                </a:solidFill>
                <a:latin typeface="Helvetica LT Std" charset="0"/>
              </a:rPr>
              <a:t>reliable, efficient, light-weight and easy-to-use</a:t>
            </a:r>
            <a:r>
              <a:rPr lang="en-US" sz="1400" dirty="0">
                <a:solidFill>
                  <a:srgbClr val="25468D"/>
                </a:solidFill>
                <a:latin typeface="Helvetica LT Std" charset="0"/>
              </a:rPr>
              <a:t> service to </a:t>
            </a:r>
            <a:r>
              <a:rPr lang="en-US" sz="1400" b="1" dirty="0">
                <a:solidFill>
                  <a:srgbClr val="25468D"/>
                </a:solidFill>
                <a:latin typeface="Helvetica LT Std" charset="0"/>
              </a:rPr>
              <a:t>transfer research data sets </a:t>
            </a:r>
            <a:r>
              <a:rPr lang="en-US" sz="1400" dirty="0">
                <a:solidFill>
                  <a:srgbClr val="25468D"/>
                </a:solidFill>
                <a:latin typeface="Helvetica LT Std" charset="0"/>
              </a:rPr>
              <a:t>between EUDAT storage resources and high-performance computing (HPC) workspaces. </a:t>
            </a:r>
          </a:p>
          <a:p>
            <a:pPr eaLnBrk="1" hangingPunct="1">
              <a:lnSpc>
                <a:spcPct val="150000"/>
              </a:lnSpc>
            </a:pPr>
            <a:r>
              <a:rPr lang="en-US" sz="1400" b="1" dirty="0">
                <a:solidFill>
                  <a:srgbClr val="25468D"/>
                </a:solidFill>
                <a:latin typeface="Helvetica LT Std" charset="0"/>
              </a:rPr>
              <a:t>The service allows users to:</a:t>
            </a:r>
          </a:p>
        </p:txBody>
      </p:sp>
      <p:pic>
        <p:nvPicPr>
          <p:cNvPr id="1025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48418" y="1630966"/>
            <a:ext cx="3691109" cy="3599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53" name="TextBox 15"/>
          <p:cNvSpPr txBox="1">
            <a:spLocks noChangeArrowheads="1"/>
          </p:cNvSpPr>
          <p:nvPr/>
        </p:nvSpPr>
        <p:spPr bwMode="auto">
          <a:xfrm>
            <a:off x="7461571" y="1143049"/>
            <a:ext cx="15240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200" b="1" dirty="0" err="1">
                <a:solidFill>
                  <a:srgbClr val="23589C"/>
                </a:solidFill>
                <a:latin typeface="Helvetica LT Std" charset="0"/>
              </a:rPr>
              <a:t>eudat.eu</a:t>
            </a:r>
            <a:r>
              <a:rPr lang="en-US" sz="1200" b="1" dirty="0">
                <a:solidFill>
                  <a:srgbClr val="23589C"/>
                </a:solidFill>
                <a:latin typeface="Helvetica LT Std" charset="0"/>
              </a:rPr>
              <a:t>/b2stage</a:t>
            </a:r>
          </a:p>
        </p:txBody>
      </p:sp>
      <p:pic>
        <p:nvPicPr>
          <p:cNvPr id="10254" name="Picture 6" descr="C:\Users\lbermude\Documents\Laura\eudat\conference\3rd-conference\poster-services\b2stage\presentacion\B2STAGE_payof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6247"/>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18</a:t>
            </a:fld>
            <a:endParaRPr lang="es-ES" sz="1200" dirty="0">
              <a:solidFill>
                <a:schemeClr val="tx1">
                  <a:tint val="75000"/>
                </a:schemeClr>
              </a:solidFill>
            </a:endParaRPr>
          </a:p>
        </p:txBody>
      </p:sp>
    </p:spTree>
    <p:extLst>
      <p:ext uri="{BB962C8B-B14F-4D97-AF65-F5344CB8AC3E}">
        <p14:creationId xmlns:p14="http://schemas.microsoft.com/office/powerpoint/2010/main" val="280789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19</a:t>
            </a:fld>
            <a:endParaRPr lang="es-ES" sz="1200" dirty="0">
              <a:solidFill>
                <a:schemeClr val="tx1">
                  <a:tint val="75000"/>
                </a:schemeClr>
              </a:solidFill>
            </a:endParaRPr>
          </a:p>
        </p:txBody>
      </p:sp>
      <p:sp>
        <p:nvSpPr>
          <p:cNvPr id="10" name="Textfeld 74"/>
          <p:cNvSpPr txBox="1"/>
          <p:nvPr/>
        </p:nvSpPr>
        <p:spPr>
          <a:xfrm>
            <a:off x="251520" y="764704"/>
            <a:ext cx="4248472" cy="566309"/>
          </a:xfrm>
          <a:prstGeom prst="rect">
            <a:avLst/>
          </a:prstGeom>
          <a:noFill/>
        </p:spPr>
        <p:txBody>
          <a:bodyPr wrap="square" rtlCol="0">
            <a:spAutoFit/>
          </a:bodyPr>
          <a:lstStyle/>
          <a:p>
            <a:pPr marL="285750" indent="-285750">
              <a:spcBef>
                <a:spcPts val="336"/>
              </a:spcBef>
              <a:buFont typeface="Arial"/>
              <a:buChar char="•"/>
            </a:pPr>
            <a:endParaRPr lang="en-US" sz="1400" dirty="0" smtClean="0">
              <a:solidFill>
                <a:srgbClr val="25468D"/>
              </a:solidFill>
              <a:latin typeface="Helvetica LT Std" charset="0"/>
            </a:endParaRPr>
          </a:p>
          <a:p>
            <a:pPr marL="285750" indent="-285750">
              <a:spcBef>
                <a:spcPts val="336"/>
              </a:spcBef>
              <a:buFont typeface="Arial"/>
              <a:buChar char="•"/>
            </a:pPr>
            <a:endParaRPr lang="en-US" sz="1400" dirty="0">
              <a:solidFill>
                <a:srgbClr val="25468D"/>
              </a:solidFill>
              <a:latin typeface="Helvetica LT Std" charset="0"/>
            </a:endParaRPr>
          </a:p>
        </p:txBody>
      </p:sp>
      <p:sp>
        <p:nvSpPr>
          <p:cNvPr id="12" name="Content Placeholder 12"/>
          <p:cNvSpPr txBox="1">
            <a:spLocks/>
          </p:cNvSpPr>
          <p:nvPr/>
        </p:nvSpPr>
        <p:spPr>
          <a:xfrm>
            <a:off x="5111552" y="4221088"/>
            <a:ext cx="3807097" cy="230425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buFont typeface="Arial" charset="0"/>
              <a:buChar char="•"/>
              <a:defRPr/>
            </a:pPr>
            <a:r>
              <a:rPr lang="en-US" altLang="en-US" sz="1400" dirty="0" smtClean="0">
                <a:solidFill>
                  <a:srgbClr val="25468D"/>
                </a:solidFill>
                <a:latin typeface="Helvetica LT Std" pitchFamily="34" charset="0"/>
              </a:rPr>
              <a:t>Further develop </a:t>
            </a:r>
            <a:r>
              <a:rPr lang="en-US" altLang="en-US" sz="1400" b="1" dirty="0" smtClean="0">
                <a:solidFill>
                  <a:srgbClr val="25468D"/>
                </a:solidFill>
                <a:latin typeface="Helvetica LT Std" pitchFamily="34" charset="0"/>
              </a:rPr>
              <a:t>HTTP </a:t>
            </a:r>
            <a:r>
              <a:rPr lang="en-US" altLang="en-US" sz="1400" dirty="0" smtClean="0">
                <a:solidFill>
                  <a:srgbClr val="25468D"/>
                </a:solidFill>
                <a:latin typeface="Helvetica LT Std" pitchFamily="34" charset="0"/>
              </a:rPr>
              <a:t>to a</a:t>
            </a:r>
            <a:r>
              <a:rPr lang="en-US" altLang="en-US" sz="1400" b="1" dirty="0" smtClean="0">
                <a:solidFill>
                  <a:srgbClr val="25468D"/>
                </a:solidFill>
                <a:latin typeface="Helvetica LT Std" pitchFamily="34" charset="0"/>
              </a:rPr>
              <a:t> mature interface </a:t>
            </a:r>
            <a:r>
              <a:rPr lang="en-US" altLang="en-US" sz="1400" dirty="0" smtClean="0">
                <a:solidFill>
                  <a:srgbClr val="25468D"/>
                </a:solidFill>
                <a:latin typeface="Helvetica LT Std" pitchFamily="34" charset="0"/>
              </a:rPr>
              <a:t>and extend functionality to </a:t>
            </a:r>
            <a:r>
              <a:rPr lang="en-US" altLang="en-US" sz="1400" b="1" dirty="0" smtClean="0">
                <a:solidFill>
                  <a:srgbClr val="25468D"/>
                </a:solidFill>
                <a:latin typeface="Helvetica LT Std" pitchFamily="34" charset="0"/>
              </a:rPr>
              <a:t>metadata</a:t>
            </a:r>
          </a:p>
          <a:p>
            <a:pPr>
              <a:buFont typeface="Arial" charset="0"/>
              <a:buChar char="•"/>
              <a:defRPr/>
            </a:pPr>
            <a:r>
              <a:rPr lang="en-US" sz="1400" b="1" dirty="0" smtClean="0">
                <a:solidFill>
                  <a:srgbClr val="25468D"/>
                </a:solidFill>
                <a:latin typeface="Helvetica LT Std" pitchFamily="34" charset="0"/>
                <a:cs typeface="Helvetica"/>
              </a:rPr>
              <a:t>N</a:t>
            </a:r>
            <a:r>
              <a:rPr lang="en-US" sz="1400" b="1" dirty="0" smtClean="0">
                <a:solidFill>
                  <a:srgbClr val="25468D"/>
                </a:solidFill>
                <a:latin typeface="Helvetica"/>
                <a:cs typeface="Helvetica"/>
              </a:rPr>
              <a:t>ative support PIDs </a:t>
            </a:r>
            <a:r>
              <a:rPr lang="en-US" sz="1400" dirty="0" smtClean="0">
                <a:solidFill>
                  <a:srgbClr val="25468D"/>
                </a:solidFill>
                <a:latin typeface="Helvetica"/>
                <a:cs typeface="Helvetica"/>
              </a:rPr>
              <a:t>within </a:t>
            </a:r>
            <a:r>
              <a:rPr lang="en-US" sz="1400" b="1" dirty="0" err="1" smtClean="0">
                <a:solidFill>
                  <a:srgbClr val="25468D"/>
                </a:solidFill>
                <a:latin typeface="Helvetica"/>
                <a:cs typeface="Helvetica"/>
              </a:rPr>
              <a:t>GridFTP</a:t>
            </a:r>
            <a:r>
              <a:rPr lang="en-US" sz="1400" b="1" dirty="0" smtClean="0">
                <a:solidFill>
                  <a:srgbClr val="25468D"/>
                </a:solidFill>
                <a:latin typeface="Helvetica"/>
                <a:cs typeface="Helvetica"/>
              </a:rPr>
              <a:t> transfers</a:t>
            </a:r>
          </a:p>
          <a:p>
            <a:pPr>
              <a:buFont typeface="Arial" charset="0"/>
              <a:buChar char="•"/>
              <a:defRPr/>
            </a:pPr>
            <a:r>
              <a:rPr lang="en-US" sz="1400" dirty="0" smtClean="0">
                <a:solidFill>
                  <a:srgbClr val="25468D"/>
                </a:solidFill>
                <a:latin typeface="Helvetica"/>
                <a:cs typeface="Helvetica"/>
              </a:rPr>
              <a:t>Extend EUDAT</a:t>
            </a:r>
            <a:r>
              <a:rPr lang="en-US" sz="1400" b="1" dirty="0" smtClean="0">
                <a:solidFill>
                  <a:srgbClr val="25468D"/>
                </a:solidFill>
                <a:latin typeface="Helvetica"/>
                <a:cs typeface="Helvetica"/>
              </a:rPr>
              <a:t> client API </a:t>
            </a:r>
            <a:r>
              <a:rPr lang="en-US" sz="1400" dirty="0" smtClean="0">
                <a:solidFill>
                  <a:srgbClr val="25468D"/>
                </a:solidFill>
                <a:latin typeface="Helvetica"/>
                <a:cs typeface="Helvetica"/>
              </a:rPr>
              <a:t>library to other </a:t>
            </a:r>
            <a:r>
              <a:rPr lang="en-US" sz="1400" b="1" dirty="0" smtClean="0">
                <a:solidFill>
                  <a:srgbClr val="25468D"/>
                </a:solidFill>
                <a:latin typeface="Helvetica"/>
                <a:cs typeface="Helvetica"/>
              </a:rPr>
              <a:t>B2 services</a:t>
            </a:r>
            <a:r>
              <a:rPr lang="en-US" sz="1400" dirty="0" smtClean="0">
                <a:solidFill>
                  <a:srgbClr val="25468D"/>
                </a:solidFill>
                <a:latin typeface="Helvetica"/>
                <a:cs typeface="Helvetica"/>
              </a:rPr>
              <a:t> (e.g. B2SHARE, B2FIND, PID)</a:t>
            </a:r>
          </a:p>
          <a:p>
            <a:pPr>
              <a:buFont typeface="Arial" charset="0"/>
              <a:buChar char="•"/>
              <a:defRPr/>
            </a:pPr>
            <a:r>
              <a:rPr lang="en-US" sz="1400" dirty="0">
                <a:solidFill>
                  <a:srgbClr val="25468D"/>
                </a:solidFill>
                <a:latin typeface="Helvetica"/>
                <a:cs typeface="Helvetica"/>
              </a:rPr>
              <a:t>Further </a:t>
            </a:r>
            <a:r>
              <a:rPr lang="en-US" sz="1400" b="1" dirty="0">
                <a:solidFill>
                  <a:srgbClr val="25468D"/>
                </a:solidFill>
                <a:latin typeface="Helvetica"/>
                <a:cs typeface="Helvetica"/>
              </a:rPr>
              <a:t>integration</a:t>
            </a:r>
            <a:r>
              <a:rPr lang="en-US" sz="1400" dirty="0">
                <a:solidFill>
                  <a:srgbClr val="25468D"/>
                </a:solidFill>
                <a:latin typeface="Helvetica"/>
                <a:cs typeface="Helvetica"/>
              </a:rPr>
              <a:t> with EUDAT </a:t>
            </a:r>
            <a:r>
              <a:rPr lang="en-US" sz="1400" b="1" dirty="0">
                <a:solidFill>
                  <a:srgbClr val="25468D"/>
                </a:solidFill>
                <a:latin typeface="Helvetica"/>
                <a:cs typeface="Helvetica"/>
              </a:rPr>
              <a:t>Federated </a:t>
            </a:r>
            <a:r>
              <a:rPr lang="en-US" sz="1400" b="1" dirty="0" smtClean="0">
                <a:solidFill>
                  <a:srgbClr val="25468D"/>
                </a:solidFill>
                <a:latin typeface="Helvetica"/>
                <a:cs typeface="Helvetica"/>
              </a:rPr>
              <a:t>AAI</a:t>
            </a:r>
          </a:p>
          <a:p>
            <a:pPr>
              <a:buFont typeface="Arial" charset="0"/>
              <a:buChar char="•"/>
              <a:defRPr/>
            </a:pPr>
            <a:endParaRPr lang="en-US" sz="1400" b="1" dirty="0" smtClean="0">
              <a:solidFill>
                <a:srgbClr val="25468D"/>
              </a:solidFill>
              <a:latin typeface="Helvetica"/>
              <a:cs typeface="Helvetica"/>
            </a:endParaRPr>
          </a:p>
        </p:txBody>
      </p:sp>
      <p:pic>
        <p:nvPicPr>
          <p:cNvPr id="15" name="Picture 14" descr="B2STAG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152" y="3801240"/>
            <a:ext cx="4186028" cy="2880320"/>
          </a:xfrm>
          <a:prstGeom prst="rect">
            <a:avLst/>
          </a:prstGeom>
        </p:spPr>
      </p:pic>
      <p:sp>
        <p:nvSpPr>
          <p:cNvPr id="2" name="TextBox 1"/>
          <p:cNvSpPr txBox="1"/>
          <p:nvPr/>
        </p:nvSpPr>
        <p:spPr>
          <a:xfrm>
            <a:off x="1372096" y="1644332"/>
            <a:ext cx="184666" cy="369332"/>
          </a:xfrm>
          <a:prstGeom prst="rect">
            <a:avLst/>
          </a:prstGeom>
          <a:noFill/>
        </p:spPr>
        <p:txBody>
          <a:bodyPr wrap="none" rtlCol="0">
            <a:spAutoFit/>
          </a:bodyPr>
          <a:lstStyle/>
          <a:p>
            <a:endParaRPr lang="en-US" dirty="0" smtClean="0">
              <a:solidFill>
                <a:schemeClr val="tx1">
                  <a:lumMod val="75000"/>
                  <a:lumOff val="25000"/>
                </a:schemeClr>
              </a:solidFill>
              <a:latin typeface="Arial" pitchFamily="34" charset="0"/>
              <a:cs typeface="Arial" pitchFamily="34" charset="0"/>
            </a:endParaRPr>
          </a:p>
        </p:txBody>
      </p:sp>
      <p:sp>
        <p:nvSpPr>
          <p:cNvPr id="17" name="Rectangle 2"/>
          <p:cNvSpPr>
            <a:spLocks noChangeArrowheads="1"/>
          </p:cNvSpPr>
          <p:nvPr/>
        </p:nvSpPr>
        <p:spPr bwMode="auto">
          <a:xfrm>
            <a:off x="164332" y="827643"/>
            <a:ext cx="3962400" cy="3108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336"/>
              </a:spcBef>
              <a:buFont typeface="Arial" charset="0"/>
              <a:buChar char="•"/>
              <a:defRPr/>
            </a:pPr>
            <a:r>
              <a:rPr lang="en-US" altLang="en-US" sz="1400" b="1" dirty="0" smtClean="0">
                <a:solidFill>
                  <a:srgbClr val="25468D"/>
                </a:solidFill>
                <a:latin typeface="Helvetica"/>
                <a:cs typeface="Helvetica"/>
              </a:rPr>
              <a:t>E</a:t>
            </a:r>
            <a:r>
              <a:rPr lang="en-US" altLang="en-US" sz="1400" b="1" dirty="0" smtClean="0">
                <a:solidFill>
                  <a:srgbClr val="25468D"/>
                </a:solidFill>
                <a:latin typeface="Helvetica"/>
                <a:ea typeface="+mn-ea"/>
                <a:cs typeface="Helvetica"/>
              </a:rPr>
              <a:t>xtension </a:t>
            </a:r>
            <a:r>
              <a:rPr lang="en-US" altLang="en-US" sz="1400" b="1" dirty="0">
                <a:solidFill>
                  <a:srgbClr val="25468D"/>
                </a:solidFill>
                <a:latin typeface="Helvetica"/>
                <a:ea typeface="+mn-ea"/>
                <a:cs typeface="Helvetica"/>
              </a:rPr>
              <a:t>of the B2SAFE and B2FIND services, </a:t>
            </a:r>
            <a:r>
              <a:rPr lang="en-US" altLang="en-US" sz="1400" dirty="0">
                <a:solidFill>
                  <a:srgbClr val="25468D"/>
                </a:solidFill>
                <a:latin typeface="Helvetica"/>
                <a:ea typeface="+mn-ea"/>
                <a:cs typeface="Helvetica"/>
              </a:rPr>
              <a:t>which allow users to store, preserve and find data </a:t>
            </a:r>
            <a:endParaRPr lang="en-US" altLang="en-US" sz="1400" dirty="0" smtClean="0">
              <a:solidFill>
                <a:srgbClr val="25468D"/>
              </a:solidFill>
              <a:latin typeface="Helvetica"/>
              <a:ea typeface="+mn-ea"/>
              <a:cs typeface="Helvetica"/>
            </a:endParaRPr>
          </a:p>
          <a:p>
            <a:pPr eaLnBrk="1" hangingPunct="1">
              <a:spcBef>
                <a:spcPts val="336"/>
              </a:spcBef>
              <a:buFont typeface="Arial" charset="0"/>
              <a:buChar char="•"/>
              <a:defRPr/>
            </a:pPr>
            <a:r>
              <a:rPr lang="en-US" altLang="en-US" sz="1400" dirty="0" smtClean="0">
                <a:solidFill>
                  <a:srgbClr val="25468D"/>
                </a:solidFill>
                <a:latin typeface="Helvetica"/>
                <a:cs typeface="Helvetica"/>
              </a:rPr>
              <a:t>Providing </a:t>
            </a:r>
            <a:r>
              <a:rPr lang="en-US" altLang="en-US" sz="1400" b="1" dirty="0" smtClean="0">
                <a:solidFill>
                  <a:srgbClr val="25468D"/>
                </a:solidFill>
                <a:latin typeface="Helvetica"/>
                <a:cs typeface="Helvetica"/>
              </a:rPr>
              <a:t>access</a:t>
            </a:r>
            <a:r>
              <a:rPr lang="en-US" altLang="en-US" sz="1400" dirty="0" smtClean="0">
                <a:solidFill>
                  <a:srgbClr val="25468D"/>
                </a:solidFill>
                <a:latin typeface="Helvetica"/>
                <a:cs typeface="Helvetica"/>
              </a:rPr>
              <a:t> </a:t>
            </a:r>
            <a:r>
              <a:rPr lang="en-US" altLang="en-US" sz="1400" dirty="0">
                <a:solidFill>
                  <a:srgbClr val="25468D"/>
                </a:solidFill>
                <a:latin typeface="Helvetica"/>
                <a:cs typeface="Helvetica"/>
              </a:rPr>
              <a:t>via </a:t>
            </a:r>
            <a:r>
              <a:rPr lang="en-US" altLang="en-US" sz="1400" b="1" dirty="0" err="1">
                <a:solidFill>
                  <a:srgbClr val="25468D"/>
                </a:solidFill>
                <a:latin typeface="Helvetica"/>
                <a:cs typeface="Helvetica"/>
              </a:rPr>
              <a:t>GridFTP</a:t>
            </a:r>
            <a:r>
              <a:rPr lang="en-US" altLang="en-US" sz="1400" dirty="0">
                <a:solidFill>
                  <a:srgbClr val="25468D"/>
                </a:solidFill>
                <a:latin typeface="Helvetica"/>
                <a:cs typeface="Helvetica"/>
              </a:rPr>
              <a:t> and </a:t>
            </a:r>
            <a:r>
              <a:rPr lang="en-US" altLang="en-US" sz="1400" dirty="0" smtClean="0">
                <a:solidFill>
                  <a:srgbClr val="25468D"/>
                </a:solidFill>
                <a:latin typeface="Helvetica"/>
                <a:cs typeface="Helvetica"/>
              </a:rPr>
              <a:t>basic </a:t>
            </a:r>
            <a:r>
              <a:rPr lang="en-US" altLang="en-US" sz="1400" b="1" dirty="0" smtClean="0">
                <a:solidFill>
                  <a:srgbClr val="25468D"/>
                </a:solidFill>
                <a:latin typeface="Helvetica"/>
                <a:cs typeface="Helvetica"/>
              </a:rPr>
              <a:t>HTTP </a:t>
            </a:r>
            <a:endParaRPr lang="en-US" altLang="en-US" sz="1400" b="1" dirty="0">
              <a:solidFill>
                <a:srgbClr val="25468D"/>
              </a:solidFill>
              <a:latin typeface="Helvetica"/>
              <a:cs typeface="Helvetica"/>
            </a:endParaRPr>
          </a:p>
          <a:p>
            <a:pPr eaLnBrk="1" hangingPunct="1">
              <a:spcBef>
                <a:spcPts val="336"/>
              </a:spcBef>
              <a:buFont typeface="Arial" charset="0"/>
              <a:buChar char="•"/>
              <a:defRPr/>
            </a:pPr>
            <a:r>
              <a:rPr lang="en-US" altLang="en-US" sz="1400" b="1" dirty="0" smtClean="0">
                <a:solidFill>
                  <a:srgbClr val="25468D"/>
                </a:solidFill>
                <a:latin typeface="Helvetica"/>
                <a:ea typeface="+mn-ea"/>
                <a:cs typeface="Helvetica"/>
              </a:rPr>
              <a:t>data-staging script </a:t>
            </a:r>
            <a:r>
              <a:rPr lang="en-US" altLang="en-US" sz="1400" dirty="0" smtClean="0">
                <a:solidFill>
                  <a:srgbClr val="25468D"/>
                </a:solidFill>
                <a:latin typeface="Helvetica"/>
                <a:ea typeface="+mn-ea"/>
                <a:cs typeface="Helvetica"/>
              </a:rPr>
              <a:t>facilitates staging, ingestion and retrieval of persistent identifier (PID) information of transferred data</a:t>
            </a:r>
          </a:p>
          <a:p>
            <a:pPr eaLnBrk="1" hangingPunct="1">
              <a:spcBef>
                <a:spcPts val="336"/>
              </a:spcBef>
              <a:buFont typeface="Arial" charset="0"/>
              <a:buChar char="•"/>
              <a:defRPr/>
            </a:pPr>
            <a:r>
              <a:rPr lang="en-US" altLang="en-US" sz="1400" dirty="0" smtClean="0">
                <a:solidFill>
                  <a:srgbClr val="25468D"/>
                </a:solidFill>
                <a:latin typeface="Helvetica"/>
                <a:ea typeface="+mn-ea"/>
                <a:cs typeface="Helvetica"/>
              </a:rPr>
              <a:t>Start development of EUDAT </a:t>
            </a:r>
            <a:r>
              <a:rPr lang="en-US" altLang="en-US" sz="1400" b="1" dirty="0" smtClean="0">
                <a:solidFill>
                  <a:srgbClr val="25468D"/>
                </a:solidFill>
                <a:latin typeface="Helvetica"/>
                <a:ea typeface="+mn-ea"/>
                <a:cs typeface="Helvetica"/>
              </a:rPr>
              <a:t>client API library </a:t>
            </a:r>
            <a:r>
              <a:rPr lang="en-US" altLang="en-US" sz="1400" dirty="0" smtClean="0">
                <a:solidFill>
                  <a:srgbClr val="25468D"/>
                </a:solidFill>
                <a:latin typeface="Helvetica"/>
                <a:ea typeface="+mn-ea"/>
                <a:cs typeface="Helvetica"/>
              </a:rPr>
              <a:t>and</a:t>
            </a:r>
            <a:r>
              <a:rPr lang="en-US" altLang="en-US" sz="1400" b="1" dirty="0" smtClean="0">
                <a:solidFill>
                  <a:srgbClr val="25468D"/>
                </a:solidFill>
                <a:latin typeface="Helvetica"/>
                <a:ea typeface="+mn-ea"/>
                <a:cs typeface="Helvetica"/>
              </a:rPr>
              <a:t> command line </a:t>
            </a:r>
            <a:r>
              <a:rPr lang="en-US" altLang="en-US" sz="1400" dirty="0" smtClean="0">
                <a:solidFill>
                  <a:srgbClr val="25468D"/>
                </a:solidFill>
                <a:latin typeface="Helvetica"/>
                <a:ea typeface="+mn-ea"/>
                <a:cs typeface="Helvetica"/>
              </a:rPr>
              <a:t>tools</a:t>
            </a:r>
          </a:p>
          <a:p>
            <a:pPr eaLnBrk="1" hangingPunct="1">
              <a:spcBef>
                <a:spcPts val="336"/>
              </a:spcBef>
              <a:buFont typeface="Arial" charset="0"/>
              <a:buChar char="•"/>
              <a:defRPr/>
            </a:pPr>
            <a:r>
              <a:rPr lang="en-US" altLang="en-US" sz="1400" b="1" dirty="0" smtClean="0">
                <a:solidFill>
                  <a:srgbClr val="25468D"/>
                </a:solidFill>
                <a:latin typeface="Helvetica"/>
                <a:cs typeface="Helvetica"/>
              </a:rPr>
              <a:t>Integrated </a:t>
            </a:r>
            <a:r>
              <a:rPr lang="en-US" altLang="en-US" sz="1400" dirty="0" smtClean="0">
                <a:solidFill>
                  <a:srgbClr val="25468D"/>
                </a:solidFill>
                <a:latin typeface="Helvetica"/>
                <a:cs typeface="Helvetica"/>
              </a:rPr>
              <a:t>with EUDAT </a:t>
            </a:r>
            <a:r>
              <a:rPr lang="en-US" altLang="en-US" sz="1400" b="1" dirty="0" smtClean="0">
                <a:solidFill>
                  <a:srgbClr val="25468D"/>
                </a:solidFill>
                <a:latin typeface="Helvetica"/>
                <a:cs typeface="Helvetica"/>
              </a:rPr>
              <a:t>Federated AAI </a:t>
            </a:r>
            <a:r>
              <a:rPr lang="en-US" altLang="en-US" sz="1400" dirty="0" smtClean="0">
                <a:solidFill>
                  <a:srgbClr val="25468D"/>
                </a:solidFill>
                <a:latin typeface="Helvetica"/>
                <a:cs typeface="Helvetica"/>
              </a:rPr>
              <a:t>on basis of</a:t>
            </a:r>
            <a:r>
              <a:rPr lang="en-US" altLang="en-US" sz="1400" b="1" dirty="0" smtClean="0">
                <a:solidFill>
                  <a:srgbClr val="25468D"/>
                </a:solidFill>
                <a:latin typeface="Helvetica"/>
                <a:cs typeface="Helvetica"/>
              </a:rPr>
              <a:t> X.509 </a:t>
            </a:r>
            <a:r>
              <a:rPr lang="en-US" altLang="en-US" sz="1400" dirty="0" smtClean="0">
                <a:solidFill>
                  <a:srgbClr val="25468D"/>
                </a:solidFill>
                <a:latin typeface="Helvetica"/>
                <a:cs typeface="Helvetica"/>
              </a:rPr>
              <a:t>certificates</a:t>
            </a:r>
          </a:p>
          <a:p>
            <a:pPr eaLnBrk="1" hangingPunct="1">
              <a:spcBef>
                <a:spcPts val="336"/>
              </a:spcBef>
              <a:buFont typeface="Arial" charset="0"/>
              <a:buChar char="•"/>
              <a:defRPr/>
            </a:pPr>
            <a:endParaRPr lang="en-US" altLang="en-US" sz="1400" dirty="0" smtClean="0">
              <a:solidFill>
                <a:srgbClr val="25468D"/>
              </a:solidFill>
              <a:latin typeface="Helvetica"/>
              <a:ea typeface="+mn-ea"/>
              <a:cs typeface="Helvetica"/>
            </a:endParaRPr>
          </a:p>
        </p:txBody>
      </p:sp>
      <p:pic>
        <p:nvPicPr>
          <p:cNvPr id="19" name="Immagine 5" descr="EUDAT2020-B2STAGE_Evolution (2).jpg"/>
          <p:cNvPicPr>
            <a:picLocks noChangeAspect="1"/>
          </p:cNvPicPr>
          <p:nvPr/>
        </p:nvPicPr>
        <p:blipFill>
          <a:blip r:embed="rId4"/>
          <a:stretch>
            <a:fillRect/>
          </a:stretch>
        </p:blipFill>
        <p:spPr>
          <a:xfrm>
            <a:off x="5078617" y="1163879"/>
            <a:ext cx="3360525" cy="2520280"/>
          </a:xfrm>
          <a:prstGeom prst="rect">
            <a:avLst/>
          </a:prstGeom>
        </p:spPr>
      </p:pic>
      <p:pic>
        <p:nvPicPr>
          <p:cNvPr id="16" name="Picture 6" descr="C:\Users\lbermude\Documents\Laura\eudat\conference\3rd-conference\poster-services\b2stage\presentacion\B2STAGE_payof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7180" y="404744"/>
            <a:ext cx="4343400"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4"/>
          <p:cNvSpPr txBox="1">
            <a:spLocks/>
          </p:cNvSpPr>
          <p:nvPr/>
        </p:nvSpPr>
        <p:spPr>
          <a:xfrm>
            <a:off x="5102225" y="3723294"/>
            <a:ext cx="4041775" cy="425786"/>
          </a:xfrm>
          <a:prstGeom prst="rect">
            <a:avLst/>
          </a:prstGeom>
        </p:spPr>
        <p:txBody>
          <a:bodyPr/>
          <a:lstStyle>
            <a:lvl1pPr marL="342900" indent="-342900" algn="l" defTabSz="914400" rtl="0" eaLnBrk="1" latinLnBrk="0" hangingPunct="1">
              <a:spcBef>
                <a:spcPct val="20000"/>
              </a:spcBef>
              <a:buFont typeface="Arial" pitchFamily="34" charset="0"/>
              <a:buChar char="•"/>
              <a:defRPr sz="28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rgbClr val="23589C"/>
                </a:solidFill>
                <a:latin typeface="Helvetica LT Std" charset="0"/>
                <a:ea typeface="ＭＳ Ｐゴシック" charset="0"/>
                <a:cs typeface="Arial" charset="0"/>
              </a:rPr>
              <a:t>EUDAT2020</a:t>
            </a:r>
          </a:p>
        </p:txBody>
      </p:sp>
    </p:spTree>
    <p:extLst>
      <p:ext uri="{BB962C8B-B14F-4D97-AF65-F5344CB8AC3E}">
        <p14:creationId xmlns:p14="http://schemas.microsoft.com/office/powerpoint/2010/main" val="3730521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260648"/>
            <a:ext cx="7391400" cy="868362"/>
          </a:xfrm>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800" dirty="0" smtClean="0"/>
              <a:t>What is the EUDAT CDI?</a:t>
            </a:r>
          </a:p>
          <a:p>
            <a:r>
              <a:rPr lang="en-US" sz="2800" dirty="0" smtClean="0"/>
              <a:t>Data Management &amp; Open </a:t>
            </a:r>
            <a:r>
              <a:rPr lang="en-US" sz="2800" dirty="0" smtClean="0"/>
              <a:t>Access in the CDI</a:t>
            </a:r>
            <a:endParaRPr lang="en-US" sz="2800" dirty="0" smtClean="0"/>
          </a:p>
          <a:p>
            <a:r>
              <a:rPr lang="en-US" sz="2800" dirty="0" smtClean="0"/>
              <a:t>Moving </a:t>
            </a:r>
            <a:r>
              <a:rPr lang="en-US" sz="2800" dirty="0" smtClean="0"/>
              <a:t>forward - 2020</a:t>
            </a:r>
            <a:endParaRPr lang="en-US" sz="2800" dirty="0"/>
          </a:p>
        </p:txBody>
      </p:sp>
    </p:spTree>
    <p:extLst>
      <p:ext uri="{BB962C8B-B14F-4D97-AF65-F5344CB8AC3E}">
        <p14:creationId xmlns:p14="http://schemas.microsoft.com/office/powerpoint/2010/main" val="12803559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012123"/>
            <a:ext cx="265112" cy="312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853010"/>
            <a:ext cx="265112" cy="312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TextBox 20"/>
          <p:cNvSpPr txBox="1">
            <a:spLocks noChangeArrowheads="1"/>
          </p:cNvSpPr>
          <p:nvPr/>
        </p:nvSpPr>
        <p:spPr bwMode="auto">
          <a:xfrm>
            <a:off x="533400" y="1988840"/>
            <a:ext cx="321945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b="1">
                <a:solidFill>
                  <a:srgbClr val="25468D"/>
                </a:solidFill>
                <a:latin typeface="Helvetica LT Std" charset="0"/>
              </a:rPr>
              <a:t>Find</a:t>
            </a:r>
            <a:r>
              <a:rPr lang="en-US" sz="1400">
                <a:solidFill>
                  <a:srgbClr val="25468D"/>
                </a:solidFill>
                <a:latin typeface="Helvetica LT Std" charset="0"/>
              </a:rPr>
              <a:t> collections of scientific data quickly and easily, irrespective of their origin, discipline or community </a:t>
            </a:r>
          </a:p>
        </p:txBody>
      </p:sp>
      <p:sp>
        <p:nvSpPr>
          <p:cNvPr id="12294" name="TextBox 14"/>
          <p:cNvSpPr txBox="1">
            <a:spLocks noChangeArrowheads="1"/>
          </p:cNvSpPr>
          <p:nvPr/>
        </p:nvSpPr>
        <p:spPr bwMode="auto">
          <a:xfrm>
            <a:off x="533400" y="2852936"/>
            <a:ext cx="321945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a:solidFill>
                  <a:srgbClr val="25468D"/>
                </a:solidFill>
                <a:latin typeface="Helvetica LT Std" charset="0"/>
              </a:rPr>
              <a:t>Get quick </a:t>
            </a:r>
            <a:r>
              <a:rPr lang="en-US" sz="1400" b="1">
                <a:solidFill>
                  <a:srgbClr val="25468D"/>
                </a:solidFill>
                <a:latin typeface="Helvetica LT Std" charset="0"/>
              </a:rPr>
              <a:t>overviews</a:t>
            </a:r>
            <a:r>
              <a:rPr lang="en-US" sz="1400">
                <a:solidFill>
                  <a:srgbClr val="25468D"/>
                </a:solidFill>
                <a:latin typeface="Helvetica LT Std" charset="0"/>
              </a:rPr>
              <a:t> of available data</a:t>
            </a:r>
          </a:p>
        </p:txBody>
      </p:sp>
      <p:pic>
        <p:nvPicPr>
          <p:cNvPr id="1229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403559"/>
            <a:ext cx="265113" cy="312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6" name="TextBox 18"/>
          <p:cNvSpPr txBox="1">
            <a:spLocks noChangeArrowheads="1"/>
          </p:cNvSpPr>
          <p:nvPr/>
        </p:nvSpPr>
        <p:spPr bwMode="auto">
          <a:xfrm>
            <a:off x="533400" y="3356992"/>
            <a:ext cx="32194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a:solidFill>
                  <a:srgbClr val="25468D"/>
                </a:solidFill>
                <a:latin typeface="Helvetica LT Std" charset="0"/>
              </a:rPr>
              <a:t>Browse through collections using </a:t>
            </a:r>
            <a:r>
              <a:rPr lang="en-US" sz="1400" b="1">
                <a:solidFill>
                  <a:srgbClr val="25468D"/>
                </a:solidFill>
                <a:latin typeface="Helvetica LT Std" charset="0"/>
              </a:rPr>
              <a:t>standardized facets</a:t>
            </a:r>
          </a:p>
        </p:txBody>
      </p:sp>
      <p:pic>
        <p:nvPicPr>
          <p:cNvPr id="12297"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3752" y="4149080"/>
            <a:ext cx="3886200" cy="2019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8" name="TextBox 34"/>
          <p:cNvSpPr txBox="1">
            <a:spLocks noChangeArrowheads="1"/>
          </p:cNvSpPr>
          <p:nvPr/>
        </p:nvSpPr>
        <p:spPr bwMode="auto">
          <a:xfrm>
            <a:off x="152400" y="764704"/>
            <a:ext cx="4419600"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a:solidFill>
                  <a:srgbClr val="25468D"/>
                </a:solidFill>
                <a:latin typeface="Helvetica LT Std" charset="0"/>
              </a:rPr>
              <a:t>B2FIND is a simple, user-friendly </a:t>
            </a:r>
            <a:r>
              <a:rPr lang="en-US" sz="1400" b="1">
                <a:solidFill>
                  <a:srgbClr val="25468D"/>
                </a:solidFill>
                <a:latin typeface="Helvetica LT Std" charset="0"/>
              </a:rPr>
              <a:t>metadata catalogue of research data collections</a:t>
            </a:r>
            <a:r>
              <a:rPr lang="en-US" sz="1400">
                <a:solidFill>
                  <a:srgbClr val="25468D"/>
                </a:solidFill>
                <a:latin typeface="Helvetica LT Std" charset="0"/>
              </a:rPr>
              <a:t> stored in EUDAT data centres and other repositories.</a:t>
            </a:r>
          </a:p>
          <a:p>
            <a:pPr eaLnBrk="1" hangingPunct="1">
              <a:spcBef>
                <a:spcPts val="1200"/>
              </a:spcBef>
            </a:pPr>
            <a:r>
              <a:rPr lang="en-US" sz="1400" b="1">
                <a:solidFill>
                  <a:srgbClr val="25468D"/>
                </a:solidFill>
                <a:latin typeface="Helvetica LT Std" charset="0"/>
              </a:rPr>
              <a:t>A service which allows users to:</a:t>
            </a:r>
          </a:p>
        </p:txBody>
      </p:sp>
      <p:sp>
        <p:nvSpPr>
          <p:cNvPr id="12299" name="TextBox 15"/>
          <p:cNvSpPr txBox="1">
            <a:spLocks noChangeArrowheads="1"/>
          </p:cNvSpPr>
          <p:nvPr/>
        </p:nvSpPr>
        <p:spPr bwMode="auto">
          <a:xfrm>
            <a:off x="7668344" y="1180202"/>
            <a:ext cx="1371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200" b="1" dirty="0">
                <a:solidFill>
                  <a:srgbClr val="23589C"/>
                </a:solidFill>
                <a:latin typeface="Helvetica LT Std" charset="0"/>
              </a:rPr>
              <a:t>b2find.eudat.eu</a:t>
            </a:r>
          </a:p>
        </p:txBody>
      </p:sp>
      <p:pic>
        <p:nvPicPr>
          <p:cNvPr id="1230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21849"/>
            <a:ext cx="4344988"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0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0588" y="1947117"/>
            <a:ext cx="4087812" cy="386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20</a:t>
            </a:fld>
            <a:endParaRPr lang="es-ES" sz="1200" dirty="0">
              <a:solidFill>
                <a:schemeClr val="tx1">
                  <a:tint val="75000"/>
                </a:schemeClr>
              </a:solidFill>
            </a:endParaRPr>
          </a:p>
        </p:txBody>
      </p:sp>
      <p:sp>
        <p:nvSpPr>
          <p:cNvPr id="15" name="Footer Placeholder 2"/>
          <p:cNvSpPr txBox="1">
            <a:spLocks/>
          </p:cNvSpPr>
          <p:nvPr/>
        </p:nvSpPr>
        <p:spPr>
          <a:xfrm>
            <a:off x="1547664" y="6525344"/>
            <a:ext cx="4608512"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200" dirty="0">
                <a:solidFill>
                  <a:schemeClr val="tx1">
                    <a:tint val="75000"/>
                  </a:schemeClr>
                </a:solidFill>
              </a:rPr>
              <a:t>EUDAT Final Review, 21st May 2015, Brussels</a:t>
            </a:r>
          </a:p>
        </p:txBody>
      </p:sp>
    </p:spTree>
    <p:extLst>
      <p:ext uri="{BB962C8B-B14F-4D97-AF65-F5344CB8AC3E}">
        <p14:creationId xmlns:p14="http://schemas.microsoft.com/office/powerpoint/2010/main" val="3996811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smtClean="0"/>
              <a:t>EUDAT 3rd Year EC Review – 21st of May 2015 - Brussel </a:t>
            </a:r>
            <a:endParaRPr lang="es-ES"/>
          </a:p>
        </p:txBody>
      </p:sp>
      <p:sp>
        <p:nvSpPr>
          <p:cNvPr id="3" name="Slide Number Placeholder 2"/>
          <p:cNvSpPr>
            <a:spLocks noGrp="1"/>
          </p:cNvSpPr>
          <p:nvPr>
            <p:ph type="sldNum" sz="quarter" idx="12"/>
          </p:nvPr>
        </p:nvSpPr>
        <p:spPr/>
        <p:txBody>
          <a:bodyPr/>
          <a:lstStyle/>
          <a:p>
            <a:fld id="{7A664348-DC2E-4C46-A357-1ED243B754D0}" type="slidenum">
              <a:rPr lang="es-ES" smtClean="0"/>
              <a:pPr/>
              <a:t>21</a:t>
            </a:fld>
            <a:endParaRPr lang="es-ES"/>
          </a:p>
        </p:txBody>
      </p:sp>
      <p:pic>
        <p:nvPicPr>
          <p:cNvPr id="5" name="Picture 4" descr="Screen Shot 2015-05-20 at 15.45.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85384"/>
          </a:xfrm>
          <a:prstGeom prst="rect">
            <a:avLst/>
          </a:prstGeom>
        </p:spPr>
      </p:pic>
    </p:spTree>
    <p:extLst>
      <p:ext uri="{BB962C8B-B14F-4D97-AF65-F5344CB8AC3E}">
        <p14:creationId xmlns:p14="http://schemas.microsoft.com/office/powerpoint/2010/main" val="20296460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s-ES" smtClean="0"/>
              <a:t>EUDAT 3rd Year EC Review – 21st of May 2015 - Brussel </a:t>
            </a:r>
            <a:endParaRPr lang="es-ES"/>
          </a:p>
        </p:txBody>
      </p:sp>
      <p:sp>
        <p:nvSpPr>
          <p:cNvPr id="3" name="Slide Number Placeholder 2"/>
          <p:cNvSpPr>
            <a:spLocks noGrp="1"/>
          </p:cNvSpPr>
          <p:nvPr>
            <p:ph type="sldNum" sz="quarter" idx="12"/>
          </p:nvPr>
        </p:nvSpPr>
        <p:spPr/>
        <p:txBody>
          <a:bodyPr/>
          <a:lstStyle/>
          <a:p>
            <a:fld id="{7A664348-DC2E-4C46-A357-1ED243B754D0}" type="slidenum">
              <a:rPr lang="es-ES" smtClean="0"/>
              <a:pPr/>
              <a:t>22</a:t>
            </a:fld>
            <a:endParaRPr lang="es-E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6" name="Picture 5" descr="Screen Shot 2015-05-20 at 17.33.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6096" y="936104"/>
            <a:ext cx="2891195" cy="5445224"/>
          </a:xfrm>
          <a:prstGeom prst="rect">
            <a:avLst/>
          </a:prstGeom>
        </p:spPr>
      </p:pic>
    </p:spTree>
    <p:extLst>
      <p:ext uri="{BB962C8B-B14F-4D97-AF65-F5344CB8AC3E}">
        <p14:creationId xmlns:p14="http://schemas.microsoft.com/office/powerpoint/2010/main" val="74929057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feld 74"/>
          <p:cNvSpPr txBox="1"/>
          <p:nvPr/>
        </p:nvSpPr>
        <p:spPr>
          <a:xfrm>
            <a:off x="196370" y="1075446"/>
            <a:ext cx="4248472" cy="2505301"/>
          </a:xfrm>
          <a:prstGeom prst="rect">
            <a:avLst/>
          </a:prstGeom>
          <a:noFill/>
        </p:spPr>
        <p:txBody>
          <a:bodyPr wrap="square" rtlCol="0">
            <a:spAutoFit/>
          </a:bodyPr>
          <a:lstStyle/>
          <a:p>
            <a:pPr marL="285750" indent="-285750">
              <a:spcBef>
                <a:spcPts val="336"/>
              </a:spcBef>
              <a:buFont typeface="Arial"/>
              <a:buChar char="•"/>
            </a:pPr>
            <a:r>
              <a:rPr lang="en-US" sz="1400" dirty="0" smtClean="0">
                <a:solidFill>
                  <a:srgbClr val="25468D"/>
                </a:solidFill>
                <a:latin typeface="Helvetica"/>
                <a:cs typeface="Helvetica"/>
              </a:rPr>
              <a:t>Based on </a:t>
            </a:r>
            <a:r>
              <a:rPr lang="en-US" sz="1400" b="1" dirty="0" smtClean="0">
                <a:solidFill>
                  <a:srgbClr val="25468D"/>
                </a:solidFill>
                <a:latin typeface="Helvetica"/>
                <a:cs typeface="Helvetica"/>
              </a:rPr>
              <a:t>CKAN</a:t>
            </a:r>
            <a:r>
              <a:rPr lang="en-US" sz="1400" dirty="0" smtClean="0">
                <a:solidFill>
                  <a:srgbClr val="25468D"/>
                </a:solidFill>
                <a:latin typeface="Helvetica"/>
                <a:cs typeface="Helvetica"/>
              </a:rPr>
              <a:t>, </a:t>
            </a:r>
            <a:r>
              <a:rPr lang="en-US" sz="1400" b="1" dirty="0" smtClean="0">
                <a:solidFill>
                  <a:srgbClr val="25468D"/>
                </a:solidFill>
                <a:latin typeface="Helvetica"/>
                <a:cs typeface="Helvetica"/>
              </a:rPr>
              <a:t>open source </a:t>
            </a:r>
            <a:r>
              <a:rPr lang="en-US" sz="1400" dirty="0" smtClean="0">
                <a:solidFill>
                  <a:srgbClr val="25468D"/>
                </a:solidFill>
                <a:latin typeface="Helvetica"/>
                <a:cs typeface="Helvetica"/>
              </a:rPr>
              <a:t>(GNU AGPL v3)</a:t>
            </a:r>
          </a:p>
          <a:p>
            <a:pPr marL="285750" indent="-285750">
              <a:spcBef>
                <a:spcPts val="336"/>
              </a:spcBef>
              <a:buFont typeface="Arial"/>
              <a:buChar char="•"/>
            </a:pPr>
            <a:r>
              <a:rPr lang="en-US" sz="1400" b="1" dirty="0" smtClean="0">
                <a:solidFill>
                  <a:srgbClr val="25468D"/>
                </a:solidFill>
                <a:latin typeface="Helvetica"/>
                <a:cs typeface="Helvetica"/>
              </a:rPr>
              <a:t>Facetted search </a:t>
            </a:r>
            <a:r>
              <a:rPr lang="en-US" sz="1400" dirty="0" smtClean="0">
                <a:solidFill>
                  <a:srgbClr val="25468D"/>
                </a:solidFill>
                <a:latin typeface="Helvetica"/>
                <a:cs typeface="Helvetica"/>
              </a:rPr>
              <a:t>(e.g. 10 facets) </a:t>
            </a:r>
            <a:r>
              <a:rPr lang="en-US" sz="1400" b="1" dirty="0" smtClean="0">
                <a:solidFill>
                  <a:srgbClr val="25468D"/>
                </a:solidFill>
                <a:latin typeface="Helvetica"/>
                <a:cs typeface="Helvetica"/>
              </a:rPr>
              <a:t>and full text search, </a:t>
            </a:r>
            <a:r>
              <a:rPr lang="en-US" sz="1400" dirty="0" smtClean="0">
                <a:solidFill>
                  <a:srgbClr val="25468D"/>
                </a:solidFill>
                <a:latin typeface="Helvetica"/>
                <a:cs typeface="Helvetica"/>
              </a:rPr>
              <a:t>recently added </a:t>
            </a:r>
            <a:r>
              <a:rPr lang="en-US" sz="1400" b="1" dirty="0" smtClean="0">
                <a:solidFill>
                  <a:srgbClr val="25468D"/>
                </a:solidFill>
                <a:latin typeface="Helvetica"/>
                <a:cs typeface="Helvetica"/>
              </a:rPr>
              <a:t>timeline</a:t>
            </a:r>
            <a:r>
              <a:rPr lang="en-US" sz="1400" dirty="0" smtClean="0">
                <a:solidFill>
                  <a:srgbClr val="25468D"/>
                </a:solidFill>
                <a:latin typeface="Helvetica"/>
                <a:cs typeface="Helvetica"/>
              </a:rPr>
              <a:t> search</a:t>
            </a:r>
            <a:endParaRPr lang="en-US" sz="1400" b="1" dirty="0" smtClean="0">
              <a:solidFill>
                <a:srgbClr val="25468D"/>
              </a:solidFill>
              <a:latin typeface="Helvetica"/>
              <a:cs typeface="Helvetica"/>
            </a:endParaRPr>
          </a:p>
          <a:p>
            <a:pPr marL="285750" indent="-285750">
              <a:spcBef>
                <a:spcPts val="336"/>
              </a:spcBef>
              <a:buFont typeface="Arial"/>
              <a:buChar char="•"/>
            </a:pPr>
            <a:r>
              <a:rPr lang="en-US" sz="1400" dirty="0" smtClean="0">
                <a:solidFill>
                  <a:srgbClr val="25468D"/>
                </a:solidFill>
                <a:latin typeface="Helvetica"/>
                <a:cs typeface="Helvetica"/>
              </a:rPr>
              <a:t>Focus on </a:t>
            </a:r>
            <a:r>
              <a:rPr lang="en-US" sz="1400" b="1" dirty="0" smtClean="0">
                <a:solidFill>
                  <a:srgbClr val="25468D"/>
                </a:solidFill>
                <a:latin typeface="Helvetica"/>
                <a:cs typeface="Helvetica"/>
              </a:rPr>
              <a:t>community recommended</a:t>
            </a:r>
            <a:r>
              <a:rPr lang="en-US" sz="1400" dirty="0" smtClean="0">
                <a:solidFill>
                  <a:srgbClr val="25468D"/>
                </a:solidFill>
                <a:latin typeface="Helvetica"/>
                <a:cs typeface="Helvetica"/>
              </a:rPr>
              <a:t> metadata </a:t>
            </a:r>
          </a:p>
          <a:p>
            <a:pPr marL="285750" indent="-285750">
              <a:spcBef>
                <a:spcPts val="336"/>
              </a:spcBef>
              <a:buFont typeface="Arial"/>
              <a:buChar char="•"/>
            </a:pPr>
            <a:r>
              <a:rPr lang="en-US" sz="1400" b="1" dirty="0" smtClean="0">
                <a:solidFill>
                  <a:srgbClr val="25468D"/>
                </a:solidFill>
                <a:latin typeface="Helvetica"/>
                <a:cs typeface="Helvetica"/>
              </a:rPr>
              <a:t>13 community repositories </a:t>
            </a:r>
            <a:r>
              <a:rPr lang="en-US" sz="1400" dirty="0" smtClean="0">
                <a:solidFill>
                  <a:srgbClr val="25468D"/>
                </a:solidFill>
                <a:latin typeface="Helvetica"/>
                <a:cs typeface="Helvetica"/>
              </a:rPr>
              <a:t>harvested, more lined up</a:t>
            </a:r>
          </a:p>
          <a:p>
            <a:pPr marL="285750" indent="-285750">
              <a:spcBef>
                <a:spcPts val="336"/>
              </a:spcBef>
              <a:buFont typeface="Arial"/>
              <a:buChar char="•"/>
            </a:pPr>
            <a:r>
              <a:rPr lang="en-US" sz="1400" b="1" dirty="0" smtClean="0">
                <a:solidFill>
                  <a:srgbClr val="25468D"/>
                </a:solidFill>
                <a:latin typeface="Helvetica"/>
                <a:cs typeface="Helvetica"/>
              </a:rPr>
              <a:t>Open accessible, </a:t>
            </a:r>
            <a:r>
              <a:rPr lang="en-US" sz="1400" dirty="0" smtClean="0">
                <a:solidFill>
                  <a:srgbClr val="25468D"/>
                </a:solidFill>
                <a:latin typeface="Helvetica"/>
                <a:cs typeface="Helvetica"/>
              </a:rPr>
              <a:t>no registration needed</a:t>
            </a:r>
            <a:endParaRPr lang="en-US" sz="1400" b="1" dirty="0" smtClean="0">
              <a:solidFill>
                <a:srgbClr val="25468D"/>
              </a:solidFill>
              <a:latin typeface="Helvetica"/>
              <a:cs typeface="Helvetica"/>
            </a:endParaRPr>
          </a:p>
          <a:p>
            <a:pPr marL="285750" indent="-285750">
              <a:spcBef>
                <a:spcPts val="336"/>
              </a:spcBef>
              <a:buFont typeface="Arial"/>
              <a:buChar char="•"/>
            </a:pPr>
            <a:r>
              <a:rPr lang="en-US" sz="1400" b="1" dirty="0" smtClean="0">
                <a:solidFill>
                  <a:srgbClr val="25468D"/>
                </a:solidFill>
                <a:latin typeface="Helvetica"/>
                <a:cs typeface="Helvetica"/>
              </a:rPr>
              <a:t>Open harvestable metadata</a:t>
            </a:r>
          </a:p>
          <a:p>
            <a:pPr marL="285750" indent="-285750">
              <a:spcBef>
                <a:spcPts val="336"/>
              </a:spcBef>
              <a:buFont typeface="Arial"/>
              <a:buChar char="•"/>
            </a:pPr>
            <a:r>
              <a:rPr lang="en-US" sz="1400" dirty="0" smtClean="0">
                <a:solidFill>
                  <a:srgbClr val="25468D"/>
                </a:solidFill>
                <a:latin typeface="Helvetica"/>
                <a:cs typeface="Helvetica"/>
              </a:rPr>
              <a:t>Searchable</a:t>
            </a:r>
            <a:r>
              <a:rPr lang="en-US" sz="1400" b="1" dirty="0" smtClean="0">
                <a:solidFill>
                  <a:srgbClr val="25468D"/>
                </a:solidFill>
                <a:latin typeface="Helvetica"/>
                <a:cs typeface="Helvetica"/>
              </a:rPr>
              <a:t> </a:t>
            </a:r>
            <a:r>
              <a:rPr lang="en-US" sz="1400" dirty="0" smtClean="0">
                <a:solidFill>
                  <a:srgbClr val="25468D"/>
                </a:solidFill>
                <a:latin typeface="Helvetica"/>
                <a:cs typeface="Helvetica"/>
              </a:rPr>
              <a:t>via</a:t>
            </a:r>
            <a:r>
              <a:rPr lang="en-US" sz="1400" b="1" dirty="0" smtClean="0">
                <a:solidFill>
                  <a:srgbClr val="25468D"/>
                </a:solidFill>
                <a:latin typeface="Helvetica"/>
                <a:cs typeface="Helvetica"/>
              </a:rPr>
              <a:t> Web-based GUI </a:t>
            </a:r>
            <a:r>
              <a:rPr lang="en-US" sz="1400" dirty="0" smtClean="0">
                <a:solidFill>
                  <a:srgbClr val="25468D"/>
                </a:solidFill>
                <a:latin typeface="Helvetica"/>
                <a:cs typeface="Helvetica"/>
              </a:rPr>
              <a:t>and</a:t>
            </a:r>
            <a:r>
              <a:rPr lang="en-US" sz="1400" b="1" dirty="0" smtClean="0">
                <a:solidFill>
                  <a:srgbClr val="25468D"/>
                </a:solidFill>
                <a:latin typeface="Helvetica"/>
                <a:cs typeface="Helvetica"/>
              </a:rPr>
              <a:t> HTTP </a:t>
            </a:r>
            <a:r>
              <a:rPr lang="en-US" sz="1400" b="1" dirty="0" err="1" smtClean="0">
                <a:solidFill>
                  <a:srgbClr val="25468D"/>
                </a:solidFill>
                <a:latin typeface="Helvetica"/>
                <a:cs typeface="Helvetica"/>
              </a:rPr>
              <a:t>RESTful</a:t>
            </a:r>
            <a:r>
              <a:rPr lang="en-US" sz="1400" b="1" dirty="0" smtClean="0">
                <a:solidFill>
                  <a:srgbClr val="25468D"/>
                </a:solidFill>
                <a:latin typeface="Helvetica"/>
                <a:cs typeface="Helvetica"/>
              </a:rPr>
              <a:t> API</a:t>
            </a:r>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86386" y="260648"/>
            <a:ext cx="4344988"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p:cNvPicPr/>
          <p:nvPr/>
        </p:nvPicPr>
        <p:blipFill>
          <a:blip r:embed="rId4"/>
          <a:stretch>
            <a:fillRect/>
          </a:stretch>
        </p:blipFill>
        <p:spPr bwMode="auto">
          <a:xfrm>
            <a:off x="179512" y="3644726"/>
            <a:ext cx="4680520" cy="2520578"/>
          </a:xfrm>
          <a:prstGeom prst="rect">
            <a:avLst/>
          </a:prstGeom>
          <a:noFill/>
          <a:ln w="9525">
            <a:noFill/>
            <a:miter lim="800000"/>
            <a:headEnd/>
            <a:tailEnd/>
          </a:ln>
        </p:spPr>
      </p:pic>
      <p:pic>
        <p:nvPicPr>
          <p:cNvPr id="7" name="Picture 6" descr="Screen Shot 2015-05-08 at 10.02.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8064" y="1088740"/>
            <a:ext cx="3463537" cy="4680520"/>
          </a:xfrm>
          <a:prstGeom prst="rect">
            <a:avLst/>
          </a:prstGeom>
        </p:spPr>
      </p:pic>
      <p:sp>
        <p:nvSpPr>
          <p:cNvPr id="14" name="Content Placeholder 12"/>
          <p:cNvSpPr txBox="1">
            <a:spLocks/>
          </p:cNvSpPr>
          <p:nvPr/>
        </p:nvSpPr>
        <p:spPr>
          <a:xfrm>
            <a:off x="5076056" y="5085184"/>
            <a:ext cx="3951113" cy="1368152"/>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r>
              <a:rPr lang="en-US" sz="1400" dirty="0" smtClean="0">
                <a:solidFill>
                  <a:srgbClr val="25468D"/>
                </a:solidFill>
                <a:latin typeface="Helvetica"/>
                <a:cs typeface="Helvetica"/>
              </a:rPr>
              <a:t>Harvesting of </a:t>
            </a:r>
            <a:r>
              <a:rPr lang="en-US" sz="1400" b="1" dirty="0" smtClean="0">
                <a:solidFill>
                  <a:srgbClr val="25468D"/>
                </a:solidFill>
                <a:latin typeface="Helvetica"/>
                <a:cs typeface="Helvetica"/>
              </a:rPr>
              <a:t>metadata</a:t>
            </a:r>
            <a:r>
              <a:rPr lang="en-US" sz="1400" dirty="0" smtClean="0">
                <a:solidFill>
                  <a:srgbClr val="25468D"/>
                </a:solidFill>
                <a:latin typeface="Helvetica"/>
                <a:cs typeface="Helvetica"/>
              </a:rPr>
              <a:t> stored in </a:t>
            </a:r>
            <a:r>
              <a:rPr lang="en-US" sz="1400" b="1" dirty="0" smtClean="0">
                <a:solidFill>
                  <a:srgbClr val="25468D"/>
                </a:solidFill>
                <a:latin typeface="Helvetica"/>
                <a:cs typeface="Helvetica"/>
              </a:rPr>
              <a:t>B2SAFE</a:t>
            </a:r>
          </a:p>
          <a:p>
            <a:r>
              <a:rPr lang="en-US" sz="1400" b="1" dirty="0" smtClean="0">
                <a:solidFill>
                  <a:srgbClr val="25468D"/>
                </a:solidFill>
                <a:latin typeface="Helvetica"/>
                <a:cs typeface="Helvetica"/>
              </a:rPr>
              <a:t>Community customizations</a:t>
            </a:r>
          </a:p>
          <a:p>
            <a:r>
              <a:rPr lang="en-US" sz="1400" dirty="0" smtClean="0">
                <a:solidFill>
                  <a:srgbClr val="25468D"/>
                </a:solidFill>
                <a:latin typeface="Helvetica"/>
                <a:cs typeface="Helvetica"/>
              </a:rPr>
              <a:t>Further assess </a:t>
            </a:r>
            <a:r>
              <a:rPr lang="en-US" sz="1400" b="1" dirty="0" smtClean="0">
                <a:solidFill>
                  <a:srgbClr val="25468D"/>
                </a:solidFill>
                <a:latin typeface="Helvetica"/>
                <a:cs typeface="Helvetica"/>
              </a:rPr>
              <a:t>RDF</a:t>
            </a:r>
            <a:r>
              <a:rPr lang="en-US" sz="1400" dirty="0" smtClean="0">
                <a:solidFill>
                  <a:srgbClr val="25468D"/>
                </a:solidFill>
                <a:latin typeface="Helvetica"/>
                <a:cs typeface="Helvetica"/>
              </a:rPr>
              <a:t> and </a:t>
            </a:r>
            <a:r>
              <a:rPr lang="en-US" sz="1400" b="1" dirty="0" smtClean="0">
                <a:solidFill>
                  <a:srgbClr val="25468D"/>
                </a:solidFill>
                <a:latin typeface="Helvetica"/>
                <a:cs typeface="Helvetica"/>
              </a:rPr>
              <a:t>Linked Data</a:t>
            </a:r>
          </a:p>
          <a:p>
            <a:r>
              <a:rPr lang="en-US" sz="1400" dirty="0" smtClean="0">
                <a:solidFill>
                  <a:srgbClr val="25468D"/>
                </a:solidFill>
                <a:latin typeface="Helvetica"/>
                <a:cs typeface="Helvetica"/>
              </a:rPr>
              <a:t>Further assess </a:t>
            </a:r>
            <a:r>
              <a:rPr lang="en-US" sz="1400" b="1" dirty="0" smtClean="0">
                <a:solidFill>
                  <a:srgbClr val="25468D"/>
                </a:solidFill>
                <a:latin typeface="Helvetica"/>
                <a:cs typeface="Helvetica"/>
              </a:rPr>
              <a:t>scalability </a:t>
            </a:r>
            <a:r>
              <a:rPr lang="en-US" sz="1400" dirty="0" smtClean="0">
                <a:solidFill>
                  <a:srgbClr val="25468D"/>
                </a:solidFill>
                <a:latin typeface="Helvetica"/>
                <a:cs typeface="Helvetica"/>
              </a:rPr>
              <a:t>and</a:t>
            </a:r>
            <a:r>
              <a:rPr lang="en-US" sz="1400" b="1" dirty="0" smtClean="0">
                <a:solidFill>
                  <a:srgbClr val="25468D"/>
                </a:solidFill>
                <a:latin typeface="Helvetica"/>
                <a:cs typeface="Helvetica"/>
              </a:rPr>
              <a:t> performance</a:t>
            </a:r>
          </a:p>
        </p:txBody>
      </p:sp>
      <p:sp>
        <p:nvSpPr>
          <p:cNvPr id="13" name="Text Placeholder 4"/>
          <p:cNvSpPr txBox="1">
            <a:spLocks/>
          </p:cNvSpPr>
          <p:nvPr/>
        </p:nvSpPr>
        <p:spPr>
          <a:xfrm>
            <a:off x="5066729" y="4581128"/>
            <a:ext cx="4041775" cy="576064"/>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8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a:solidFill>
                  <a:srgbClr val="23589C"/>
                </a:solidFill>
                <a:latin typeface="Helvetica LT Std" charset="0"/>
                <a:ea typeface="ＭＳ Ｐゴシック" charset="0"/>
                <a:cs typeface="Arial" charset="0"/>
              </a:rPr>
              <a:t>EUDAT2020</a:t>
            </a:r>
          </a:p>
        </p:txBody>
      </p:sp>
      <p:sp>
        <p:nvSpPr>
          <p:cNvPr id="23"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23</a:t>
            </a:fld>
            <a:endParaRPr lang="es-ES" sz="1200" dirty="0">
              <a:solidFill>
                <a:schemeClr val="tx1">
                  <a:tint val="75000"/>
                </a:schemeClr>
              </a:solidFill>
            </a:endParaRPr>
          </a:p>
        </p:txBody>
      </p:sp>
    </p:spTree>
    <p:extLst>
      <p:ext uri="{BB962C8B-B14F-4D97-AF65-F5344CB8AC3E}">
        <p14:creationId xmlns:p14="http://schemas.microsoft.com/office/powerpoint/2010/main" val="815510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Integrated Suite</a:t>
            </a:r>
            <a:endParaRPr lang="en-US" dirty="0"/>
          </a:p>
        </p:txBody>
      </p:sp>
      <p:pic>
        <p:nvPicPr>
          <p:cNvPr id="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066800"/>
            <a:ext cx="6149676" cy="569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9182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8222" y="116632"/>
            <a:ext cx="7315200" cy="792162"/>
          </a:xfrm>
        </p:spPr>
        <p:txBody>
          <a:bodyPr/>
          <a:lstStyle/>
          <a:p>
            <a:r>
              <a:rPr lang="en-US" dirty="0" smtClean="0"/>
              <a:t>Working with research communities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84269"/>
            <a:ext cx="9047474" cy="6785606"/>
          </a:xfrm>
          <a:prstGeom prst="rect">
            <a:avLst/>
          </a:prstGeom>
        </p:spPr>
      </p:pic>
      <p:sp>
        <p:nvSpPr>
          <p:cNvPr id="4" name="TextBox 3"/>
          <p:cNvSpPr txBox="1"/>
          <p:nvPr/>
        </p:nvSpPr>
        <p:spPr>
          <a:xfrm>
            <a:off x="251520" y="4077072"/>
            <a:ext cx="2588332" cy="1938992"/>
          </a:xfrm>
          <a:prstGeom prst="rect">
            <a:avLst/>
          </a:prstGeom>
          <a:solidFill>
            <a:schemeClr val="bg1">
              <a:lumMod val="65000"/>
            </a:schemeClr>
          </a:solidFill>
        </p:spPr>
        <p:txBody>
          <a:bodyPr wrap="square" rtlCol="0">
            <a:spAutoFit/>
          </a:bodyPr>
          <a:lstStyle/>
          <a:p>
            <a:pPr algn="ctr"/>
            <a:r>
              <a:rPr lang="en-GB" sz="2400" b="1" dirty="0" smtClean="0">
                <a:latin typeface="Century Gothic" panose="020B0502020202020204" pitchFamily="34" charset="0"/>
              </a:rPr>
              <a:t>EUDAT interacts / serves 32 </a:t>
            </a:r>
            <a:r>
              <a:rPr lang="en-GB" sz="2400" b="1" dirty="0">
                <a:latin typeface="Century Gothic" panose="020B0502020202020204" pitchFamily="34" charset="0"/>
              </a:rPr>
              <a:t>scientific </a:t>
            </a:r>
            <a:r>
              <a:rPr lang="en-GB" sz="2400" b="1" dirty="0" smtClean="0">
                <a:latin typeface="Century Gothic" panose="020B0502020202020204" pitchFamily="34" charset="0"/>
              </a:rPr>
              <a:t>communities. </a:t>
            </a:r>
          </a:p>
          <a:p>
            <a:pPr algn="ctr"/>
            <a:r>
              <a:rPr lang="en-GB" sz="2400" b="1" dirty="0" smtClean="0">
                <a:latin typeface="Century Gothic" panose="020B0502020202020204" pitchFamily="34" charset="0"/>
              </a:rPr>
              <a:t>Target is 50!</a:t>
            </a:r>
            <a:endParaRPr lang="en-GB" sz="2400" b="1" dirty="0">
              <a:latin typeface="Century Gothic" panose="020B0502020202020204" pitchFamily="34" charset="0"/>
            </a:endParaRPr>
          </a:p>
        </p:txBody>
      </p:sp>
    </p:spTree>
    <p:extLst>
      <p:ext uri="{BB962C8B-B14F-4D97-AF65-F5344CB8AC3E}">
        <p14:creationId xmlns:p14="http://schemas.microsoft.com/office/powerpoint/2010/main" val="2094952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integritymc.com/blog/wp-content/uploads/2012/11/5ws2.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4978896" y="2420888"/>
            <a:ext cx="3707904" cy="3003402"/>
          </a:xfrm>
          <a:prstGeom prst="rect">
            <a:avLst/>
          </a:prstGeom>
          <a:noFill/>
        </p:spPr>
      </p:pic>
      <p:sp>
        <p:nvSpPr>
          <p:cNvPr id="2" name="Title 1"/>
          <p:cNvSpPr>
            <a:spLocks noGrp="1"/>
          </p:cNvSpPr>
          <p:nvPr>
            <p:ph type="title"/>
          </p:nvPr>
        </p:nvSpPr>
        <p:spPr/>
        <p:txBody>
          <a:bodyPr>
            <a:normAutofit fontScale="90000"/>
          </a:bodyPr>
          <a:lstStyle/>
          <a:p>
            <a:r>
              <a:rPr lang="en-US" dirty="0" smtClean="0"/>
              <a:t>EUDAT Call for Data Pilots</a:t>
            </a:r>
            <a:r>
              <a:rPr lang="it-IT" dirty="0" smtClean="0"/>
              <a:t/>
            </a:r>
            <a:br>
              <a:rPr lang="it-IT" dirty="0" smtClean="0"/>
            </a:br>
            <a:endParaRPr lang="it-IT" dirty="0"/>
          </a:p>
        </p:txBody>
      </p:sp>
      <p:sp>
        <p:nvSpPr>
          <p:cNvPr id="4" name="Text Placeholder 3"/>
          <p:cNvSpPr>
            <a:spLocks noGrp="1"/>
          </p:cNvSpPr>
          <p:nvPr>
            <p:ph type="body" sz="quarter" idx="4294967295"/>
          </p:nvPr>
        </p:nvSpPr>
        <p:spPr>
          <a:xfrm>
            <a:off x="5220072" y="1484784"/>
            <a:ext cx="3778250" cy="431800"/>
          </a:xfrm>
        </p:spPr>
        <p:txBody>
          <a:bodyPr>
            <a:normAutofit fontScale="92500"/>
          </a:bodyPr>
          <a:lstStyle/>
          <a:p>
            <a:r>
              <a:rPr lang="it-IT" b="1" dirty="0" smtClean="0"/>
              <a:t>15 May – 30 Sept 2015 </a:t>
            </a:r>
          </a:p>
        </p:txBody>
      </p:sp>
      <p:pic>
        <p:nvPicPr>
          <p:cNvPr id="5" name="Picture 4" descr="http://intermarketandmore.finanza.com/files/2009/11/dax_megafono.jpg"/>
          <p:cNvPicPr>
            <a:picLocks noChangeAspect="1" noChangeArrowheads="1"/>
          </p:cNvPicPr>
          <p:nvPr/>
        </p:nvPicPr>
        <p:blipFill>
          <a:blip r:embed="rId4" cstate="print">
            <a:clrChange>
              <a:clrFrom>
                <a:srgbClr val="FFFFFF"/>
              </a:clrFrom>
              <a:clrTo>
                <a:srgbClr val="FFFFFF">
                  <a:alpha val="0"/>
                </a:srgbClr>
              </a:clrTo>
            </a:clrChange>
          </a:blip>
          <a:srcRect l="12770"/>
          <a:stretch>
            <a:fillRect/>
          </a:stretch>
        </p:blipFill>
        <p:spPr bwMode="auto">
          <a:xfrm>
            <a:off x="60524" y="1484784"/>
            <a:ext cx="4968676" cy="3786190"/>
          </a:xfrm>
          <a:prstGeom prst="rect">
            <a:avLst/>
          </a:prstGeom>
          <a:noFill/>
        </p:spPr>
      </p:pic>
      <p:sp>
        <p:nvSpPr>
          <p:cNvPr id="3" name="Rectangle 2"/>
          <p:cNvSpPr/>
          <p:nvPr/>
        </p:nvSpPr>
        <p:spPr>
          <a:xfrm>
            <a:off x="2629180" y="5837746"/>
            <a:ext cx="5688632" cy="369332"/>
          </a:xfrm>
          <a:prstGeom prst="rect">
            <a:avLst/>
          </a:prstGeom>
        </p:spPr>
        <p:txBody>
          <a:bodyPr wrap="square">
            <a:spAutoFit/>
          </a:bodyPr>
          <a:lstStyle/>
          <a:p>
            <a:r>
              <a:rPr lang="en-GB" b="1" dirty="0">
                <a:latin typeface="Calibri" pitchFamily="34" charset="0"/>
                <a:ea typeface="Times New Roman" pitchFamily="18" charset="0"/>
                <a:cs typeface="Calibri" pitchFamily="34" charset="0"/>
                <a:hlinkClick r:id="rId5"/>
              </a:rPr>
              <a:t>https://</a:t>
            </a:r>
            <a:r>
              <a:rPr lang="en-GB" b="1" dirty="0" smtClean="0">
                <a:latin typeface="Calibri" pitchFamily="34" charset="0"/>
                <a:ea typeface="Times New Roman" pitchFamily="18" charset="0"/>
                <a:cs typeface="Calibri" pitchFamily="34" charset="0"/>
                <a:hlinkClick r:id="rId5"/>
              </a:rPr>
              <a:t>eudat.eu/eudat-call-data-pilots</a:t>
            </a:r>
            <a:r>
              <a:rPr lang="en-GB" b="1" dirty="0" smtClean="0">
                <a:latin typeface="Calibri" pitchFamily="34" charset="0"/>
                <a:ea typeface="Times New Roman" pitchFamily="18" charset="0"/>
                <a:cs typeface="Calibri" pitchFamily="34" charset="0"/>
              </a:rPr>
              <a:t>    </a:t>
            </a:r>
            <a:endParaRPr lang="en-GB" b="1" dirty="0">
              <a:latin typeface="Calibri" pitchFamily="34" charset="0"/>
              <a:ea typeface="Times New Roman" pitchFamily="18" charset="0"/>
              <a:cs typeface="Calibri" pitchFamily="34" charset="0"/>
            </a:endParaRPr>
          </a:p>
        </p:txBody>
      </p:sp>
    </p:spTree>
    <p:extLst>
      <p:ext uri="{BB962C8B-B14F-4D97-AF65-F5344CB8AC3E}">
        <p14:creationId xmlns:p14="http://schemas.microsoft.com/office/powerpoint/2010/main" val="25370774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p:cNvCxnSpPr>
            <a:stCxn id="125" idx="5"/>
            <a:endCxn id="101" idx="1"/>
          </p:cNvCxnSpPr>
          <p:nvPr/>
        </p:nvCxnSpPr>
        <p:spPr>
          <a:xfrm>
            <a:off x="1624671" y="2899319"/>
            <a:ext cx="201949" cy="201949"/>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101" idx="2"/>
            <a:endCxn id="127" idx="6"/>
          </p:cNvCxnSpPr>
          <p:nvPr/>
        </p:nvCxnSpPr>
        <p:spPr>
          <a:xfrm flipH="1">
            <a:off x="1475316" y="3254020"/>
            <a:ext cx="288032" cy="0"/>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stCxn id="103" idx="3"/>
            <a:endCxn id="128" idx="7"/>
          </p:cNvCxnSpPr>
          <p:nvPr/>
        </p:nvCxnSpPr>
        <p:spPr>
          <a:xfrm flipH="1">
            <a:off x="1264631" y="4342876"/>
            <a:ext cx="273957" cy="160905"/>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103" idx="4"/>
            <a:endCxn id="130" idx="0"/>
          </p:cNvCxnSpPr>
          <p:nvPr/>
        </p:nvCxnSpPr>
        <p:spPr>
          <a:xfrm>
            <a:off x="1691340" y="4406148"/>
            <a:ext cx="110956" cy="257068"/>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137" idx="2"/>
            <a:endCxn id="124" idx="6"/>
          </p:cNvCxnSpPr>
          <p:nvPr/>
        </p:nvCxnSpPr>
        <p:spPr>
          <a:xfrm flipH="1" flipV="1">
            <a:off x="2843468" y="3758076"/>
            <a:ext cx="216024" cy="8749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stCxn id="139" idx="0"/>
            <a:endCxn id="124" idx="3"/>
          </p:cNvCxnSpPr>
          <p:nvPr/>
        </p:nvCxnSpPr>
        <p:spPr>
          <a:xfrm flipV="1">
            <a:off x="2465850" y="3910828"/>
            <a:ext cx="8842" cy="279296"/>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stCxn id="124" idx="2"/>
            <a:endCxn id="140" idx="6"/>
          </p:cNvCxnSpPr>
          <p:nvPr/>
        </p:nvCxnSpPr>
        <p:spPr>
          <a:xfrm flipH="1" flipV="1">
            <a:off x="2195396" y="3701550"/>
            <a:ext cx="216024" cy="56526"/>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stCxn id="103" idx="7"/>
            <a:endCxn id="140" idx="3"/>
          </p:cNvCxnSpPr>
          <p:nvPr/>
        </p:nvCxnSpPr>
        <p:spPr>
          <a:xfrm flipV="1">
            <a:off x="1844092" y="3763415"/>
            <a:ext cx="201949" cy="27395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stCxn id="145" idx="4"/>
            <a:endCxn id="98" idx="0"/>
          </p:cNvCxnSpPr>
          <p:nvPr/>
        </p:nvCxnSpPr>
        <p:spPr>
          <a:xfrm flipH="1">
            <a:off x="3923588" y="3578904"/>
            <a:ext cx="38948" cy="46720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a:stCxn id="95" idx="5"/>
            <a:endCxn id="147" idx="1"/>
          </p:cNvCxnSpPr>
          <p:nvPr/>
        </p:nvCxnSpPr>
        <p:spPr>
          <a:xfrm>
            <a:off x="3500276" y="2974724"/>
            <a:ext cx="244321" cy="6345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95" idx="3"/>
            <a:endCxn id="148" idx="6"/>
          </p:cNvCxnSpPr>
          <p:nvPr/>
        </p:nvCxnSpPr>
        <p:spPr>
          <a:xfrm flipH="1">
            <a:off x="2983292" y="2974724"/>
            <a:ext cx="211480" cy="7875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stCxn id="100" idx="2"/>
            <a:endCxn id="133" idx="6"/>
          </p:cNvCxnSpPr>
          <p:nvPr/>
        </p:nvCxnSpPr>
        <p:spPr>
          <a:xfrm flipH="1">
            <a:off x="2586400" y="4622172"/>
            <a:ext cx="329076" cy="159498"/>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100" idx="3"/>
            <a:endCxn id="134" idx="7"/>
          </p:cNvCxnSpPr>
          <p:nvPr/>
        </p:nvCxnSpPr>
        <p:spPr>
          <a:xfrm flipH="1">
            <a:off x="2848807" y="4774924"/>
            <a:ext cx="129941" cy="160905"/>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100" idx="5"/>
            <a:endCxn id="136" idx="1"/>
          </p:cNvCxnSpPr>
          <p:nvPr/>
        </p:nvCxnSpPr>
        <p:spPr>
          <a:xfrm>
            <a:off x="3284252" y="4774924"/>
            <a:ext cx="160905" cy="160905"/>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stCxn id="95" idx="2"/>
            <a:endCxn id="131" idx="6"/>
          </p:cNvCxnSpPr>
          <p:nvPr/>
        </p:nvCxnSpPr>
        <p:spPr>
          <a:xfrm flipH="1" flipV="1">
            <a:off x="2339412" y="2641952"/>
            <a:ext cx="792088" cy="180020"/>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a:stCxn id="131" idx="3"/>
            <a:endCxn id="101" idx="0"/>
          </p:cNvCxnSpPr>
          <p:nvPr/>
        </p:nvCxnSpPr>
        <p:spPr>
          <a:xfrm flipH="1">
            <a:off x="1979372" y="2769245"/>
            <a:ext cx="52727" cy="268751"/>
          </a:xfrm>
          <a:prstGeom prst="lin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5" name="Oval 94"/>
          <p:cNvSpPr/>
          <p:nvPr/>
        </p:nvSpPr>
        <p:spPr>
          <a:xfrm>
            <a:off x="3131500" y="2605948"/>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3203508" y="3254020"/>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p:cNvSpPr/>
          <p:nvPr/>
        </p:nvSpPr>
        <p:spPr>
          <a:xfrm>
            <a:off x="3707564" y="4046108"/>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915476" y="4406148"/>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763348" y="3037996"/>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475316" y="3974100"/>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p:cNvCxnSpPr>
            <a:stCxn id="103" idx="0"/>
            <a:endCxn id="101" idx="3"/>
          </p:cNvCxnSpPr>
          <p:nvPr/>
        </p:nvCxnSpPr>
        <p:spPr>
          <a:xfrm flipV="1">
            <a:off x="1691340" y="3406772"/>
            <a:ext cx="135280" cy="567328"/>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103" idx="5"/>
            <a:endCxn id="100" idx="2"/>
          </p:cNvCxnSpPr>
          <p:nvPr/>
        </p:nvCxnSpPr>
        <p:spPr>
          <a:xfrm>
            <a:off x="1844092" y="4342876"/>
            <a:ext cx="1071384" cy="279296"/>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124" idx="4"/>
            <a:endCxn id="100" idx="1"/>
          </p:cNvCxnSpPr>
          <p:nvPr/>
        </p:nvCxnSpPr>
        <p:spPr>
          <a:xfrm>
            <a:off x="2627444" y="3974100"/>
            <a:ext cx="351304" cy="495320"/>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a:stCxn id="103" idx="7"/>
            <a:endCxn id="124" idx="3"/>
          </p:cNvCxnSpPr>
          <p:nvPr/>
        </p:nvCxnSpPr>
        <p:spPr>
          <a:xfrm flipV="1">
            <a:off x="1844092" y="3910828"/>
            <a:ext cx="630600" cy="126544"/>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stCxn id="101" idx="5"/>
            <a:endCxn id="124" idx="1"/>
          </p:cNvCxnSpPr>
          <p:nvPr/>
        </p:nvCxnSpPr>
        <p:spPr>
          <a:xfrm>
            <a:off x="2132124" y="3406772"/>
            <a:ext cx="342568" cy="198552"/>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stCxn id="98" idx="2"/>
            <a:endCxn id="124" idx="5"/>
          </p:cNvCxnSpPr>
          <p:nvPr/>
        </p:nvCxnSpPr>
        <p:spPr>
          <a:xfrm flipH="1" flipV="1">
            <a:off x="2780196" y="3910828"/>
            <a:ext cx="927368" cy="351304"/>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stCxn id="98" idx="3"/>
            <a:endCxn id="100" idx="6"/>
          </p:cNvCxnSpPr>
          <p:nvPr/>
        </p:nvCxnSpPr>
        <p:spPr>
          <a:xfrm flipH="1">
            <a:off x="3347524" y="4414884"/>
            <a:ext cx="423312" cy="207288"/>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stCxn id="97" idx="4"/>
            <a:endCxn id="100" idx="0"/>
          </p:cNvCxnSpPr>
          <p:nvPr/>
        </p:nvCxnSpPr>
        <p:spPr>
          <a:xfrm flipH="1">
            <a:off x="3131500" y="3686068"/>
            <a:ext cx="288032" cy="720080"/>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stCxn id="97" idx="5"/>
            <a:endCxn id="98" idx="1"/>
          </p:cNvCxnSpPr>
          <p:nvPr/>
        </p:nvCxnSpPr>
        <p:spPr>
          <a:xfrm>
            <a:off x="3572284" y="3622796"/>
            <a:ext cx="198552" cy="486584"/>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stCxn id="97" idx="3"/>
            <a:endCxn id="124" idx="6"/>
          </p:cNvCxnSpPr>
          <p:nvPr/>
        </p:nvCxnSpPr>
        <p:spPr>
          <a:xfrm flipH="1">
            <a:off x="2843468" y="3622796"/>
            <a:ext cx="423312" cy="135280"/>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stCxn id="95" idx="4"/>
            <a:endCxn id="97" idx="0"/>
          </p:cNvCxnSpPr>
          <p:nvPr/>
        </p:nvCxnSpPr>
        <p:spPr>
          <a:xfrm>
            <a:off x="3347524" y="3037996"/>
            <a:ext cx="72008" cy="216024"/>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a:stCxn id="95" idx="3"/>
            <a:endCxn id="124" idx="7"/>
          </p:cNvCxnSpPr>
          <p:nvPr/>
        </p:nvCxnSpPr>
        <p:spPr>
          <a:xfrm flipH="1">
            <a:off x="2780196" y="2974724"/>
            <a:ext cx="414576" cy="630600"/>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a:stCxn id="95" idx="2"/>
            <a:endCxn id="101" idx="7"/>
          </p:cNvCxnSpPr>
          <p:nvPr/>
        </p:nvCxnSpPr>
        <p:spPr>
          <a:xfrm flipH="1">
            <a:off x="2132124" y="2821972"/>
            <a:ext cx="999376" cy="279296"/>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stCxn id="97" idx="2"/>
            <a:endCxn id="101" idx="6"/>
          </p:cNvCxnSpPr>
          <p:nvPr/>
        </p:nvCxnSpPr>
        <p:spPr>
          <a:xfrm flipH="1" flipV="1">
            <a:off x="2195396" y="3254020"/>
            <a:ext cx="1008112" cy="216024"/>
          </a:xfrm>
          <a:prstGeom prst="line">
            <a:avLst/>
          </a:prstGeom>
          <a:ln w="28575" cap="rnd">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24" name="Oval 123"/>
          <p:cNvSpPr/>
          <p:nvPr/>
        </p:nvSpPr>
        <p:spPr>
          <a:xfrm>
            <a:off x="2411420" y="3542052"/>
            <a:ext cx="432048" cy="432048"/>
          </a:xfrm>
          <a:prstGeom prst="ellipse">
            <a:avLst/>
          </a:prstGeom>
          <a:ln>
            <a:solidFill>
              <a:schemeClr val="accent1">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475316" y="2749964"/>
            <a:ext cx="174980" cy="174980"/>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1331300" y="3182012"/>
            <a:ext cx="144016" cy="144016"/>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1115276" y="4478156"/>
            <a:ext cx="174980" cy="174980"/>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a:off x="1660376" y="4663216"/>
            <a:ext cx="283840" cy="283840"/>
          </a:xfrm>
          <a:prstGeom prst="ellipse">
            <a:avLst/>
          </a:prstGeom>
          <a:solidFill>
            <a:srgbClr val="92D050"/>
          </a:solidFill>
          <a:ln w="12700">
            <a:solidFill>
              <a:schemeClr val="accent3">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a:off x="1979372" y="2461932"/>
            <a:ext cx="360040" cy="360040"/>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411420" y="4694180"/>
            <a:ext cx="174980" cy="174980"/>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699452" y="4910204"/>
            <a:ext cx="174980" cy="174980"/>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a:off x="3419532" y="4910204"/>
            <a:ext cx="174980" cy="174980"/>
          </a:xfrm>
          <a:prstGeom prst="ellipse">
            <a:avLst/>
          </a:prstGeom>
          <a:solidFill>
            <a:schemeClr val="accent6"/>
          </a:solidFill>
          <a:ln w="12700">
            <a:solidFill>
              <a:schemeClr val="accent6">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3059492" y="3758076"/>
            <a:ext cx="174980" cy="174980"/>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a:off x="2339412" y="4190124"/>
            <a:ext cx="252876" cy="252876"/>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2020416" y="3614060"/>
            <a:ext cx="174980" cy="174980"/>
          </a:xfrm>
          <a:prstGeom prst="ellipse">
            <a:avLst/>
          </a:prstGeom>
          <a:solidFill>
            <a:schemeClr val="accent2"/>
          </a:solidFill>
          <a:ln w="12700">
            <a:solidFill>
              <a:schemeClr val="accent2">
                <a:lumMod val="75000"/>
              </a:schemeClr>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2" name="Straight Connector 141"/>
          <p:cNvCxnSpPr>
            <a:stCxn id="125" idx="3"/>
            <a:endCxn id="127" idx="0"/>
          </p:cNvCxnSpPr>
          <p:nvPr/>
        </p:nvCxnSpPr>
        <p:spPr>
          <a:xfrm flipH="1">
            <a:off x="1403308" y="2899319"/>
            <a:ext cx="97633" cy="282693"/>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a:stCxn id="130" idx="2"/>
            <a:endCxn id="128" idx="5"/>
          </p:cNvCxnSpPr>
          <p:nvPr/>
        </p:nvCxnSpPr>
        <p:spPr>
          <a:xfrm flipH="1" flipV="1">
            <a:off x="1264631" y="4627511"/>
            <a:ext cx="395745" cy="177625"/>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3892624" y="3439080"/>
            <a:ext cx="139824" cy="139824"/>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6" name="Straight Connector 145"/>
          <p:cNvCxnSpPr>
            <a:stCxn id="147" idx="5"/>
            <a:endCxn id="145" idx="0"/>
          </p:cNvCxnSpPr>
          <p:nvPr/>
        </p:nvCxnSpPr>
        <p:spPr>
          <a:xfrm>
            <a:off x="3923407" y="3216987"/>
            <a:ext cx="39129" cy="222093"/>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3707564" y="3001144"/>
            <a:ext cx="252876" cy="252876"/>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2808312" y="2965988"/>
            <a:ext cx="174980" cy="174980"/>
          </a:xfrm>
          <a:prstGeom prst="ellipse">
            <a:avLst/>
          </a:prstGeom>
          <a:solidFill>
            <a:schemeClr val="accent5">
              <a:lumMod val="60000"/>
              <a:lumOff val="40000"/>
            </a:schemeClr>
          </a:solidFill>
          <a:ln w="12700">
            <a:solidFill>
              <a:schemeClr val="accent5"/>
            </a:solid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p:cNvCxnSpPr>
            <a:stCxn id="148" idx="6"/>
            <a:endCxn id="147" idx="2"/>
          </p:cNvCxnSpPr>
          <p:nvPr/>
        </p:nvCxnSpPr>
        <p:spPr>
          <a:xfrm>
            <a:off x="2983292" y="3053478"/>
            <a:ext cx="724272" cy="74104"/>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a:stCxn id="139" idx="7"/>
            <a:endCxn id="137" idx="3"/>
          </p:cNvCxnSpPr>
          <p:nvPr/>
        </p:nvCxnSpPr>
        <p:spPr>
          <a:xfrm flipV="1">
            <a:off x="2555255" y="3907431"/>
            <a:ext cx="529862" cy="319726"/>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stCxn id="139" idx="1"/>
            <a:endCxn id="140" idx="5"/>
          </p:cNvCxnSpPr>
          <p:nvPr/>
        </p:nvCxnSpPr>
        <p:spPr>
          <a:xfrm flipH="1" flipV="1">
            <a:off x="2169771" y="3763415"/>
            <a:ext cx="206674" cy="46374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2" name="TextBox 151"/>
          <p:cNvSpPr txBox="1"/>
          <p:nvPr/>
        </p:nvSpPr>
        <p:spPr>
          <a:xfrm>
            <a:off x="4031092" y="2533940"/>
            <a:ext cx="1116972" cy="523220"/>
          </a:xfrm>
          <a:prstGeom prst="rect">
            <a:avLst/>
          </a:prstGeom>
          <a:noFill/>
        </p:spPr>
        <p:txBody>
          <a:bodyPr wrap="none" rtlCol="0">
            <a:spAutoFit/>
          </a:bodyPr>
          <a:lstStyle/>
          <a:p>
            <a:r>
              <a:rPr lang="fi-FI" sz="1400" dirty="0" err="1" smtClean="0"/>
              <a:t>Generic</a:t>
            </a:r>
            <a:r>
              <a:rPr lang="fi-FI" sz="1400" dirty="0" smtClean="0"/>
              <a:t> data</a:t>
            </a:r>
          </a:p>
          <a:p>
            <a:r>
              <a:rPr lang="fi-FI" sz="1400" dirty="0" err="1" smtClean="0"/>
              <a:t>centres</a:t>
            </a:r>
            <a:endParaRPr lang="en-US" sz="1400" dirty="0"/>
          </a:p>
        </p:txBody>
      </p:sp>
      <p:cxnSp>
        <p:nvCxnSpPr>
          <p:cNvPr id="153" name="Straight Arrow Connector 152"/>
          <p:cNvCxnSpPr/>
          <p:nvPr/>
        </p:nvCxnSpPr>
        <p:spPr>
          <a:xfrm flipH="1">
            <a:off x="3635556" y="2795550"/>
            <a:ext cx="432048" cy="26422"/>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a:off x="4067604" y="3037996"/>
            <a:ext cx="360040" cy="936104"/>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TextBox 154"/>
          <p:cNvSpPr txBox="1"/>
          <p:nvPr/>
        </p:nvSpPr>
        <p:spPr>
          <a:xfrm>
            <a:off x="287692" y="3470044"/>
            <a:ext cx="1084271" cy="523220"/>
          </a:xfrm>
          <a:prstGeom prst="rect">
            <a:avLst/>
          </a:prstGeom>
          <a:noFill/>
        </p:spPr>
        <p:txBody>
          <a:bodyPr wrap="none" rtlCol="0">
            <a:spAutoFit/>
          </a:bodyPr>
          <a:lstStyle/>
          <a:p>
            <a:r>
              <a:rPr lang="fi-FI" sz="1400" dirty="0" err="1" smtClean="0"/>
              <a:t>Community</a:t>
            </a:r>
            <a:r>
              <a:rPr lang="fi-FI" sz="1400" dirty="0" smtClean="0"/>
              <a:t> </a:t>
            </a:r>
          </a:p>
          <a:p>
            <a:pPr algn="r"/>
            <a:r>
              <a:rPr lang="fi-FI" sz="1400" dirty="0"/>
              <a:t>d</a:t>
            </a:r>
            <a:r>
              <a:rPr lang="fi-FI" sz="1400" dirty="0" smtClean="0"/>
              <a:t>ata </a:t>
            </a:r>
            <a:r>
              <a:rPr lang="fi-FI" sz="1400" dirty="0" err="1" smtClean="0"/>
              <a:t>sites</a:t>
            </a:r>
            <a:endParaRPr lang="fi-FI" sz="1400" dirty="0" smtClean="0"/>
          </a:p>
        </p:txBody>
      </p:sp>
      <p:cxnSp>
        <p:nvCxnSpPr>
          <p:cNvPr id="156" name="Straight Arrow Connector 155"/>
          <p:cNvCxnSpPr/>
          <p:nvPr/>
        </p:nvCxnSpPr>
        <p:spPr>
          <a:xfrm flipV="1">
            <a:off x="936104" y="3326028"/>
            <a:ext cx="288032" cy="14401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55" idx="3"/>
          </p:cNvCxnSpPr>
          <p:nvPr/>
        </p:nvCxnSpPr>
        <p:spPr>
          <a:xfrm flipV="1">
            <a:off x="1371963" y="3686068"/>
            <a:ext cx="572253" cy="4558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155" idx="2"/>
          </p:cNvCxnSpPr>
          <p:nvPr/>
        </p:nvCxnSpPr>
        <p:spPr>
          <a:xfrm>
            <a:off x="829828" y="3993264"/>
            <a:ext cx="250292" cy="340876"/>
          </a:xfrm>
          <a:prstGeom prst="straightConnector1">
            <a:avLst/>
          </a:prstGeom>
          <a:ln>
            <a:solidFill>
              <a:schemeClr val="tx1"/>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a:stCxn id="133" idx="2"/>
            <a:endCxn id="130" idx="6"/>
          </p:cNvCxnSpPr>
          <p:nvPr/>
        </p:nvCxnSpPr>
        <p:spPr>
          <a:xfrm flipH="1">
            <a:off x="1944216" y="4781670"/>
            <a:ext cx="467204" cy="23466"/>
          </a:xfrm>
          <a:prstGeom prst="line">
            <a:avLst/>
          </a:prstGeom>
          <a:ln w="127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48" idx="4"/>
            <a:endCxn id="137" idx="0"/>
          </p:cNvCxnSpPr>
          <p:nvPr/>
        </p:nvCxnSpPr>
        <p:spPr>
          <a:xfrm>
            <a:off x="2895802" y="3140968"/>
            <a:ext cx="251180" cy="617108"/>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71" name="Content Placeholder 2"/>
          <p:cNvSpPr txBox="1">
            <a:spLocks/>
          </p:cNvSpPr>
          <p:nvPr/>
        </p:nvSpPr>
        <p:spPr>
          <a:xfrm>
            <a:off x="4878997" y="1592796"/>
            <a:ext cx="3908780" cy="4680520"/>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itchFamily="34" charset="0"/>
              <a:buChar char="•"/>
              <a:defRPr sz="2800" kern="1200">
                <a:solidFill>
                  <a:srgbClr val="25408F"/>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rgbClr val="25408F"/>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rgbClr val="25408F"/>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i="1" dirty="0"/>
              <a:t>U</a:t>
            </a:r>
            <a:r>
              <a:rPr lang="en-GB" b="1" i="1" dirty="0" smtClean="0"/>
              <a:t>sing EUDAT services: </a:t>
            </a:r>
            <a:r>
              <a:rPr lang="en-GB" dirty="0" smtClean="0"/>
              <a:t>finding and accessing data, for instance, or storing smaller data sets by interacting with one of the CDI public front-end services		        </a:t>
            </a:r>
          </a:p>
          <a:p>
            <a:pPr lvl="1">
              <a:buFont typeface="Arial" pitchFamily="34" charset="0"/>
              <a:buNone/>
            </a:pPr>
            <a:r>
              <a:rPr lang="en-GB" dirty="0" smtClean="0"/>
              <a:t>                vs</a:t>
            </a:r>
          </a:p>
          <a:p>
            <a:pPr lvl="1">
              <a:buFont typeface="Arial" pitchFamily="34" charset="0"/>
              <a:buNone/>
            </a:pPr>
            <a:endParaRPr lang="en-GB" sz="1000" dirty="0" smtClean="0"/>
          </a:p>
          <a:p>
            <a:r>
              <a:rPr lang="en-GB" b="1" i="1" dirty="0"/>
              <a:t>J</a:t>
            </a:r>
            <a:r>
              <a:rPr lang="en-GB" b="1" i="1" dirty="0" smtClean="0"/>
              <a:t>oining the CDI: </a:t>
            </a:r>
            <a:br>
              <a:rPr lang="en-GB" b="1" i="1" dirty="0" smtClean="0"/>
            </a:br>
            <a:r>
              <a:rPr lang="en-GB" dirty="0" smtClean="0"/>
              <a:t>implies a tighter integration with at least one of the EUDAT centre </a:t>
            </a:r>
            <a:r>
              <a:rPr lang="en-GB" dirty="0" smtClean="0">
                <a:sym typeface="Wingdings" panose="05000000000000000000" pitchFamily="2" charset="2"/>
              </a:rPr>
              <a:t> partnership between legal entities relying on OLAs and SLAs</a:t>
            </a:r>
            <a:endParaRPr lang="en-US" dirty="0" smtClean="0"/>
          </a:p>
          <a:p>
            <a:pPr marL="742950" lvl="2" indent="-342900">
              <a:buFont typeface="Arial" pitchFamily="34" charset="0"/>
              <a:buChar char="−"/>
            </a:pPr>
            <a:endParaRPr lang="en-US" dirty="0" smtClean="0"/>
          </a:p>
          <a:p>
            <a:pPr marL="342900" lvl="1" indent="-342900">
              <a:buFont typeface="Arial" pitchFamily="34" charset="0"/>
              <a:buChar char="•"/>
            </a:pPr>
            <a:endParaRPr lang="en-US" sz="2300" dirty="0" smtClean="0"/>
          </a:p>
          <a:p>
            <a:pPr marL="342900" lvl="1" indent="-342900">
              <a:buFont typeface="Arial" pitchFamily="34" charset="0"/>
              <a:buChar char="•"/>
            </a:pPr>
            <a:endParaRPr lang="en-US" sz="800" dirty="0" smtClean="0">
              <a:sym typeface="Wingdings" pitchFamily="2" charset="2"/>
            </a:endParaRPr>
          </a:p>
          <a:p>
            <a:endParaRPr lang="en-GB" dirty="0" smtClean="0"/>
          </a:p>
          <a:p>
            <a:pPr lvl="1"/>
            <a:endParaRPr lang="en-GB" dirty="0"/>
          </a:p>
        </p:txBody>
      </p:sp>
      <p:sp>
        <p:nvSpPr>
          <p:cNvPr id="75" name="Title 1"/>
          <p:cNvSpPr txBox="1">
            <a:spLocks/>
          </p:cNvSpPr>
          <p:nvPr/>
        </p:nvSpPr>
        <p:spPr>
          <a:xfrm>
            <a:off x="908226" y="399648"/>
            <a:ext cx="8028880" cy="1368152"/>
          </a:xfrm>
          <a:prstGeom prst="rect">
            <a:avLst/>
          </a:prstGeom>
        </p:spPr>
        <p:txBody>
          <a:bodyPr>
            <a:normAutofit/>
          </a:bodyPr>
          <a:lstStyle>
            <a:lvl1pPr algn="ctr" defTabSz="914400" rtl="0" eaLnBrk="1" latinLnBrk="0" hangingPunct="1">
              <a:spcBef>
                <a:spcPct val="0"/>
              </a:spcBef>
              <a:buNone/>
              <a:defRPr sz="2800" b="1" kern="1200">
                <a:solidFill>
                  <a:schemeClr val="tx1"/>
                </a:solidFill>
                <a:latin typeface="Century Gothic" pitchFamily="34" charset="0"/>
                <a:ea typeface="+mj-ea"/>
                <a:cs typeface="+mj-cs"/>
              </a:defRPr>
            </a:lvl1pPr>
          </a:lstStyle>
          <a:p>
            <a:r>
              <a:rPr lang="en-GB" dirty="0" smtClean="0">
                <a:solidFill>
                  <a:schemeClr val="dk1"/>
                </a:solidFill>
              </a:rPr>
              <a:t>Using or Joining: You </a:t>
            </a:r>
            <a:r>
              <a:rPr lang="en-GB" dirty="0">
                <a:solidFill>
                  <a:schemeClr val="dk1"/>
                </a:solidFill>
              </a:rPr>
              <a:t>C</a:t>
            </a:r>
            <a:r>
              <a:rPr lang="en-GB" dirty="0" smtClean="0">
                <a:solidFill>
                  <a:schemeClr val="dk1"/>
                </a:solidFill>
              </a:rPr>
              <a:t>hoose!</a:t>
            </a:r>
            <a:endParaRPr lang="en-US" dirty="0"/>
          </a:p>
        </p:txBody>
      </p:sp>
    </p:spTree>
    <p:extLst>
      <p:ext uri="{BB962C8B-B14F-4D97-AF65-F5344CB8AC3E}">
        <p14:creationId xmlns:p14="http://schemas.microsoft.com/office/powerpoint/2010/main" val="3668626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&amp; Open </a:t>
            </a:r>
            <a:r>
              <a:rPr lang="en-US" dirty="0" err="1" smtClean="0"/>
              <a:t>ACCEss</a:t>
            </a:r>
            <a:r>
              <a:rPr lang="en-US" dirty="0" smtClean="0"/>
              <a:t> in the CDI</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1558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Management </a:t>
            </a:r>
            <a:r>
              <a:rPr lang="en-US" dirty="0" smtClean="0"/>
              <a:t>Planning (DMP)</a:t>
            </a:r>
            <a:endParaRPr lang="en-US" dirty="0"/>
          </a:p>
        </p:txBody>
      </p:sp>
      <p:sp>
        <p:nvSpPr>
          <p:cNvPr id="3" name="Content Placeholder 2"/>
          <p:cNvSpPr>
            <a:spLocks noGrp="1"/>
          </p:cNvSpPr>
          <p:nvPr>
            <p:ph idx="1"/>
          </p:nvPr>
        </p:nvSpPr>
        <p:spPr/>
        <p:txBody>
          <a:bodyPr>
            <a:normAutofit fontScale="85000" lnSpcReduction="10000"/>
          </a:bodyPr>
          <a:lstStyle/>
          <a:p>
            <a:pPr fontAlgn="base">
              <a:spcAft>
                <a:spcPct val="0"/>
              </a:spcAft>
              <a:buClr>
                <a:prstClr val="white"/>
              </a:buClr>
              <a:defRPr/>
            </a:pPr>
            <a:r>
              <a:rPr lang="en-GB" sz="2800" dirty="0" smtClean="0">
                <a:solidFill>
                  <a:prstClr val="black"/>
                </a:solidFill>
                <a:cs typeface="Calibri" pitchFamily="34" charset="0"/>
              </a:rPr>
              <a:t>DMPs </a:t>
            </a:r>
            <a:r>
              <a:rPr lang="en-GB" sz="2800" dirty="0">
                <a:solidFill>
                  <a:prstClr val="black"/>
                </a:solidFill>
                <a:cs typeface="Calibri" pitchFamily="34" charset="0"/>
              </a:rPr>
              <a:t>are </a:t>
            </a:r>
            <a:r>
              <a:rPr lang="en-GB" sz="2800" dirty="0" smtClean="0">
                <a:solidFill>
                  <a:prstClr val="black"/>
                </a:solidFill>
                <a:cs typeface="Calibri" pitchFamily="34" charset="0"/>
              </a:rPr>
              <a:t>increasingly required </a:t>
            </a:r>
            <a:r>
              <a:rPr lang="en-GB" sz="2800" dirty="0">
                <a:solidFill>
                  <a:prstClr val="black"/>
                </a:solidFill>
                <a:cs typeface="Calibri" pitchFamily="34" charset="0"/>
              </a:rPr>
              <a:t>as part of grant </a:t>
            </a:r>
            <a:r>
              <a:rPr lang="en-GB" sz="2800" dirty="0" smtClean="0">
                <a:solidFill>
                  <a:prstClr val="black"/>
                </a:solidFill>
                <a:cs typeface="Calibri" pitchFamily="34" charset="0"/>
              </a:rPr>
              <a:t>applications (e.g. European Commission H2020 grants) </a:t>
            </a:r>
            <a:r>
              <a:rPr lang="en-GB" sz="2800" dirty="0">
                <a:solidFill>
                  <a:prstClr val="black"/>
                </a:solidFill>
                <a:cs typeface="Calibri" pitchFamily="34" charset="0"/>
              </a:rPr>
              <a:t>but are useful whenever </a:t>
            </a:r>
            <a:r>
              <a:rPr lang="en-GB" sz="2800" dirty="0" smtClean="0">
                <a:solidFill>
                  <a:prstClr val="black"/>
                </a:solidFill>
                <a:cs typeface="Calibri" pitchFamily="34" charset="0"/>
              </a:rPr>
              <a:t>you are creating </a:t>
            </a:r>
            <a:r>
              <a:rPr lang="en-GB" sz="2800" dirty="0">
                <a:solidFill>
                  <a:prstClr val="black"/>
                </a:solidFill>
                <a:cs typeface="Calibri" pitchFamily="34" charset="0"/>
              </a:rPr>
              <a:t>data</a:t>
            </a:r>
            <a:r>
              <a:rPr lang="en-GB" sz="2800" dirty="0" smtClean="0">
                <a:solidFill>
                  <a:prstClr val="black"/>
                </a:solidFill>
                <a:cs typeface="Calibri" pitchFamily="34" charset="0"/>
              </a:rPr>
              <a:t>.</a:t>
            </a:r>
          </a:p>
          <a:p>
            <a:pPr marL="0" indent="0" fontAlgn="base">
              <a:spcAft>
                <a:spcPct val="0"/>
              </a:spcAft>
              <a:buClr>
                <a:prstClr val="white"/>
              </a:buClr>
              <a:buNone/>
              <a:defRPr/>
            </a:pPr>
            <a:endParaRPr lang="en-GB" sz="1000" dirty="0" smtClean="0">
              <a:solidFill>
                <a:prstClr val="black"/>
              </a:solidFill>
              <a:cs typeface="Calibri" pitchFamily="34" charset="0"/>
            </a:endParaRPr>
          </a:p>
          <a:p>
            <a:pPr fontAlgn="base">
              <a:spcAft>
                <a:spcPct val="0"/>
              </a:spcAft>
              <a:buClr>
                <a:prstClr val="white"/>
              </a:buClr>
              <a:defRPr/>
            </a:pPr>
            <a:r>
              <a:rPr lang="en-GB" sz="2800" dirty="0" smtClean="0">
                <a:solidFill>
                  <a:prstClr val="black"/>
                </a:solidFill>
                <a:cs typeface="Calibri" pitchFamily="34" charset="0"/>
              </a:rPr>
              <a:t>A DMP is a </a:t>
            </a:r>
            <a:r>
              <a:rPr lang="en-GB" sz="2800" dirty="0">
                <a:solidFill>
                  <a:prstClr val="black"/>
                </a:solidFill>
                <a:cs typeface="Calibri" pitchFamily="34" charset="0"/>
              </a:rPr>
              <a:t>brief plan written at the start of your project to define</a:t>
            </a:r>
            <a:r>
              <a:rPr lang="en-GB" sz="2800" dirty="0" smtClean="0">
                <a:solidFill>
                  <a:prstClr val="black"/>
                </a:solidFill>
                <a:cs typeface="Calibri" pitchFamily="34" charset="0"/>
              </a:rPr>
              <a:t>:</a:t>
            </a:r>
          </a:p>
          <a:p>
            <a:pPr lvl="1" fontAlgn="base">
              <a:spcAft>
                <a:spcPct val="0"/>
              </a:spcAft>
              <a:buClr>
                <a:prstClr val="white"/>
              </a:buClr>
              <a:defRPr/>
            </a:pPr>
            <a:r>
              <a:rPr lang="en-GB" sz="2600" dirty="0" smtClean="0">
                <a:solidFill>
                  <a:prstClr val="black"/>
                </a:solidFill>
                <a:cs typeface="Calibri" pitchFamily="34" charset="0"/>
              </a:rPr>
              <a:t>How you data will be created</a:t>
            </a:r>
          </a:p>
          <a:p>
            <a:pPr lvl="1" fontAlgn="base">
              <a:spcAft>
                <a:spcPct val="0"/>
              </a:spcAft>
              <a:buClr>
                <a:prstClr val="white"/>
              </a:buClr>
              <a:defRPr/>
            </a:pPr>
            <a:r>
              <a:rPr lang="en-GB" sz="2600" dirty="0" smtClean="0">
                <a:solidFill>
                  <a:prstClr val="black"/>
                </a:solidFill>
                <a:cs typeface="Calibri" pitchFamily="34" charset="0"/>
              </a:rPr>
              <a:t>How it will be documented</a:t>
            </a:r>
          </a:p>
          <a:p>
            <a:pPr lvl="1" fontAlgn="base">
              <a:spcAft>
                <a:spcPct val="0"/>
              </a:spcAft>
              <a:buClr>
                <a:prstClr val="white"/>
              </a:buClr>
              <a:defRPr/>
            </a:pPr>
            <a:r>
              <a:rPr lang="en-GB" sz="2600" dirty="0" smtClean="0">
                <a:solidFill>
                  <a:prstClr val="black"/>
                </a:solidFill>
                <a:cs typeface="Calibri" pitchFamily="34" charset="0"/>
              </a:rPr>
              <a:t>Who will access it?</a:t>
            </a:r>
          </a:p>
          <a:p>
            <a:pPr lvl="1" fontAlgn="base">
              <a:spcAft>
                <a:spcPct val="0"/>
              </a:spcAft>
              <a:buClr>
                <a:prstClr val="white"/>
              </a:buClr>
              <a:defRPr/>
            </a:pPr>
            <a:r>
              <a:rPr lang="en-GB" sz="2600" dirty="0" smtClean="0">
                <a:solidFill>
                  <a:prstClr val="black"/>
                </a:solidFill>
                <a:cs typeface="Calibri" pitchFamily="34" charset="0"/>
              </a:rPr>
              <a:t>Where it will be stored</a:t>
            </a:r>
          </a:p>
          <a:p>
            <a:pPr lvl="1" fontAlgn="base">
              <a:spcAft>
                <a:spcPct val="0"/>
              </a:spcAft>
              <a:buClr>
                <a:prstClr val="white"/>
              </a:buClr>
              <a:defRPr/>
            </a:pPr>
            <a:r>
              <a:rPr lang="en-GB" sz="2600" dirty="0" smtClean="0">
                <a:solidFill>
                  <a:prstClr val="black"/>
                </a:solidFill>
                <a:cs typeface="Calibri" pitchFamily="34" charset="0"/>
              </a:rPr>
              <a:t>Who will back it up?</a:t>
            </a:r>
          </a:p>
          <a:p>
            <a:pPr lvl="1" fontAlgn="base">
              <a:spcAft>
                <a:spcPct val="0"/>
              </a:spcAft>
              <a:buClr>
                <a:prstClr val="white"/>
              </a:buClr>
              <a:defRPr/>
            </a:pPr>
            <a:r>
              <a:rPr lang="en-GB" sz="2600" dirty="0" smtClean="0">
                <a:solidFill>
                  <a:prstClr val="black"/>
                </a:solidFill>
                <a:cs typeface="Calibri" pitchFamily="34" charset="0"/>
              </a:rPr>
              <a:t>Whether (and how) it will be shared &amp; preserved?</a:t>
            </a:r>
            <a:endParaRPr lang="en-GB" sz="2600" dirty="0">
              <a:solidFill>
                <a:prstClr val="black"/>
              </a:solidFill>
              <a:cs typeface="Calibri" pitchFamily="34" charset="0"/>
            </a:endParaRPr>
          </a:p>
          <a:p>
            <a:pPr marL="0" indent="0" fontAlgn="base">
              <a:spcAft>
                <a:spcPct val="0"/>
              </a:spcAft>
              <a:buNone/>
              <a:defRPr/>
            </a:pPr>
            <a:endParaRPr lang="en-GB" sz="2800" dirty="0">
              <a:solidFill>
                <a:prstClr val="black"/>
              </a:solidFill>
              <a:cs typeface="Calibri" pitchFamily="34" charset="0"/>
            </a:endParaRPr>
          </a:p>
          <a:p>
            <a:pPr marL="0" indent="0">
              <a:buNone/>
            </a:pPr>
            <a:endParaRPr lang="en-US" dirty="0"/>
          </a:p>
        </p:txBody>
      </p:sp>
    </p:spTree>
    <p:extLst>
      <p:ext uri="{BB962C8B-B14F-4D97-AF65-F5344CB8AC3E}">
        <p14:creationId xmlns:p14="http://schemas.microsoft.com/office/powerpoint/2010/main" val="11244220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7623" y="179977"/>
            <a:ext cx="6979177" cy="847764"/>
          </a:xfrm>
        </p:spPr>
        <p:txBody>
          <a:bodyPr>
            <a:normAutofit fontScale="90000"/>
          </a:bodyPr>
          <a:lstStyle/>
          <a:p>
            <a:r>
              <a:rPr lang="en-US" dirty="0" smtClean="0"/>
              <a:t>Research Infrastructures – Where is it going?</a:t>
            </a:r>
            <a:endParaRPr lang="en-US" dirty="0"/>
          </a:p>
        </p:txBody>
      </p:sp>
      <p:sp>
        <p:nvSpPr>
          <p:cNvPr id="4" name="Footer Placeholder 3"/>
          <p:cNvSpPr>
            <a:spLocks noGrp="1"/>
          </p:cNvSpPr>
          <p:nvPr>
            <p:ph type="ftr" sz="quarter" idx="11"/>
          </p:nvPr>
        </p:nvSpPr>
        <p:spPr>
          <a:xfrm>
            <a:off x="2267744" y="6343697"/>
            <a:ext cx="4608512" cy="432048"/>
          </a:xfrm>
        </p:spPr>
        <p:txBody>
          <a:bodyPr/>
          <a:lstStyle/>
          <a:p>
            <a:pPr algn="ctr"/>
            <a:r>
              <a:rPr lang="en-GB" b="1" dirty="0"/>
              <a:t>EUDAT Final Review, 21st May 2015, </a:t>
            </a:r>
            <a:r>
              <a:rPr lang="en-GB" b="1" dirty="0" smtClean="0"/>
              <a:t>Brussels</a:t>
            </a:r>
            <a:endParaRPr lang="en-GB" b="1" dirty="0"/>
          </a:p>
        </p:txBody>
      </p:sp>
      <p:sp>
        <p:nvSpPr>
          <p:cNvPr id="5" name="Slide Number Placeholder 4"/>
          <p:cNvSpPr>
            <a:spLocks noGrp="1"/>
          </p:cNvSpPr>
          <p:nvPr>
            <p:ph type="sldNum" sz="quarter" idx="12"/>
          </p:nvPr>
        </p:nvSpPr>
        <p:spPr/>
        <p:txBody>
          <a:bodyPr/>
          <a:lstStyle/>
          <a:p>
            <a:fld id="{7A664348-DC2E-4C46-A357-1ED243B754D0}" type="slidenum">
              <a:rPr lang="en-US" smtClean="0"/>
              <a:pPr/>
              <a:t>3</a:t>
            </a:fld>
            <a:endParaRPr lang="en-US"/>
          </a:p>
        </p:txBody>
      </p:sp>
      <p:pic>
        <p:nvPicPr>
          <p:cNvPr id="7" name="Picture 2" descr="scriptorium-monk-at-work-1142x1071.jpg"/>
          <p:cNvPicPr>
            <a:picLocks noChangeAspect="1" noChangeArrowheads="1"/>
          </p:cNvPicPr>
          <p:nvPr/>
        </p:nvPicPr>
        <p:blipFill>
          <a:blip r:embed="rId2" cstate="print"/>
          <a:srcRect/>
          <a:stretch>
            <a:fillRect/>
          </a:stretch>
        </p:blipFill>
        <p:spPr bwMode="auto">
          <a:xfrm>
            <a:off x="1115616" y="5190477"/>
            <a:ext cx="691072" cy="503638"/>
          </a:xfrm>
          <a:prstGeom prst="rect">
            <a:avLst/>
          </a:prstGeom>
          <a:noFill/>
        </p:spPr>
      </p:pic>
      <p:pic>
        <p:nvPicPr>
          <p:cNvPr id="8" name="Picture 6" descr="http://www.windows2universe.org/earth/images/radarhistory_large.jpg"/>
          <p:cNvPicPr>
            <a:picLocks noChangeAspect="1" noChangeArrowheads="1"/>
          </p:cNvPicPr>
          <p:nvPr/>
        </p:nvPicPr>
        <p:blipFill>
          <a:blip r:embed="rId3" cstate="print"/>
          <a:srcRect/>
          <a:stretch>
            <a:fillRect/>
          </a:stretch>
        </p:blipFill>
        <p:spPr bwMode="auto">
          <a:xfrm>
            <a:off x="2698794" y="4331489"/>
            <a:ext cx="685074" cy="657533"/>
          </a:xfrm>
          <a:prstGeom prst="rect">
            <a:avLst/>
          </a:prstGeom>
          <a:noFill/>
        </p:spPr>
      </p:pic>
      <p:pic>
        <p:nvPicPr>
          <p:cNvPr id="9" name="Picture 8" descr="http://congrexprojects.com/images/12c15/esa.jpg?sfvrsn=2"/>
          <p:cNvPicPr>
            <a:picLocks noChangeAspect="1" noChangeArrowheads="1"/>
          </p:cNvPicPr>
          <p:nvPr/>
        </p:nvPicPr>
        <p:blipFill>
          <a:blip r:embed="rId4" cstate="print"/>
          <a:srcRect/>
          <a:stretch>
            <a:fillRect/>
          </a:stretch>
        </p:blipFill>
        <p:spPr bwMode="auto">
          <a:xfrm>
            <a:off x="3707903" y="4183202"/>
            <a:ext cx="775723" cy="251819"/>
          </a:xfrm>
          <a:prstGeom prst="rect">
            <a:avLst/>
          </a:prstGeom>
          <a:noFill/>
        </p:spPr>
      </p:pic>
      <p:pic>
        <p:nvPicPr>
          <p:cNvPr id="10" name="Picture 10" descr="http://ictr-phe12.web.cern.ch/ICTR-PHE12/images/logos/cern.jpg"/>
          <p:cNvPicPr>
            <a:picLocks noChangeAspect="1" noChangeArrowheads="1"/>
          </p:cNvPicPr>
          <p:nvPr/>
        </p:nvPicPr>
        <p:blipFill>
          <a:blip r:embed="rId5" cstate="print"/>
          <a:srcRect/>
          <a:stretch>
            <a:fillRect/>
          </a:stretch>
        </p:blipFill>
        <p:spPr bwMode="auto">
          <a:xfrm>
            <a:off x="3448675" y="3881019"/>
            <a:ext cx="521562" cy="352546"/>
          </a:xfrm>
          <a:prstGeom prst="rect">
            <a:avLst/>
          </a:prstGeom>
          <a:noFill/>
        </p:spPr>
      </p:pic>
      <p:pic>
        <p:nvPicPr>
          <p:cNvPr id="11" name="Picture 12" descr="http://www.spacetelescope.org/static/archives/logos/medium/eso_colour.jpg"/>
          <p:cNvPicPr>
            <a:picLocks noChangeAspect="1" noChangeArrowheads="1"/>
          </p:cNvPicPr>
          <p:nvPr/>
        </p:nvPicPr>
        <p:blipFill>
          <a:blip r:embed="rId6" cstate="print"/>
          <a:srcRect/>
          <a:stretch>
            <a:fillRect/>
          </a:stretch>
        </p:blipFill>
        <p:spPr bwMode="auto">
          <a:xfrm>
            <a:off x="3902325" y="3780292"/>
            <a:ext cx="447590" cy="453274"/>
          </a:xfrm>
          <a:prstGeom prst="rect">
            <a:avLst/>
          </a:prstGeom>
          <a:noFill/>
        </p:spPr>
      </p:pic>
      <p:grpSp>
        <p:nvGrpSpPr>
          <p:cNvPr id="3" name="Group 45"/>
          <p:cNvGrpSpPr/>
          <p:nvPr/>
        </p:nvGrpSpPr>
        <p:grpSpPr>
          <a:xfrm>
            <a:off x="4420783" y="1700808"/>
            <a:ext cx="4049993" cy="2432030"/>
            <a:chOff x="4644008" y="548680"/>
            <a:chExt cx="4499992" cy="3168352"/>
          </a:xfrm>
        </p:grpSpPr>
        <p:pic>
          <p:nvPicPr>
            <p:cNvPr id="14" name="Picture 2" descr="http://crdo.up.univ-aix.fr/logo/CLARIN-logo.jp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118143" y="2799877"/>
              <a:ext cx="654633" cy="750400"/>
            </a:xfrm>
            <a:prstGeom prst="rect">
              <a:avLst/>
            </a:prstGeom>
            <a:noFill/>
          </p:spPr>
        </p:pic>
        <p:pic>
          <p:nvPicPr>
            <p:cNvPr id="15" name="Picture 4" descr="http://www.gcdh.de/files/cache/0b281aff3bb4aab864ed2cee38cbab0c.jpg"/>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5264697" y="1048946"/>
              <a:ext cx="1034476" cy="333510"/>
            </a:xfrm>
            <a:prstGeom prst="rect">
              <a:avLst/>
            </a:prstGeom>
            <a:noFill/>
          </p:spPr>
        </p:pic>
        <p:pic>
          <p:nvPicPr>
            <p:cNvPr id="16" name="Picture 6" descr="http://www.eufar.net/images/img/transparent_COPAL_logo_couleur_small.png"/>
            <p:cNvPicPr>
              <a:picLocks noChangeAspect="1" noChangeArrowheads="1"/>
            </p:cNvPicPr>
            <p:nvPr/>
          </p:nvPicPr>
          <p:blipFill>
            <a:blip r:embed="rId9" cstate="print">
              <a:clrChange>
                <a:clrFrom>
                  <a:srgbClr val="000000">
                    <a:alpha val="0"/>
                  </a:srgbClr>
                </a:clrFrom>
                <a:clrTo>
                  <a:srgbClr val="000000">
                    <a:alpha val="0"/>
                  </a:srgbClr>
                </a:clrTo>
              </a:clrChange>
            </a:blip>
            <a:srcRect/>
            <a:stretch>
              <a:fillRect/>
            </a:stretch>
          </p:blipFill>
          <p:spPr bwMode="auto">
            <a:xfrm>
              <a:off x="6091433" y="798813"/>
              <a:ext cx="1112915" cy="583644"/>
            </a:xfrm>
            <a:prstGeom prst="rect">
              <a:avLst/>
            </a:prstGeom>
            <a:noFill/>
          </p:spPr>
        </p:pic>
        <p:pic>
          <p:nvPicPr>
            <p:cNvPr id="17" name="Picture 8" descr="http://3.bp.blogspot.com/--tMlJmgG9Yc/To2nD_0p2PI/AAAAAAAAACc/DTnNQluhWIg/s1600/e3d_logo.png"/>
            <p:cNvPicPr>
              <a:picLocks noChangeAspect="1" noChangeArrowheads="1"/>
            </p:cNvPicPr>
            <p:nvPr/>
          </p:nvPicPr>
          <p:blipFill>
            <a:blip r:embed="rId10" cstate="print">
              <a:clrChange>
                <a:clrFrom>
                  <a:srgbClr val="000000">
                    <a:alpha val="0"/>
                  </a:srgbClr>
                </a:clrFrom>
                <a:clrTo>
                  <a:srgbClr val="000000">
                    <a:alpha val="0"/>
                  </a:srgbClr>
                </a:clrTo>
              </a:clrChange>
            </a:blip>
            <a:srcRect/>
            <a:stretch>
              <a:fillRect/>
            </a:stretch>
          </p:blipFill>
          <p:spPr bwMode="auto">
            <a:xfrm>
              <a:off x="6894004" y="1048946"/>
              <a:ext cx="1094757" cy="583644"/>
            </a:xfrm>
            <a:prstGeom prst="rect">
              <a:avLst/>
            </a:prstGeom>
            <a:noFill/>
          </p:spPr>
        </p:pic>
        <p:pic>
          <p:nvPicPr>
            <p:cNvPr id="18" name="Picture 12" descr="http://www.esonetyellowpages.com/img/emso-logo.pn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6118143" y="2216234"/>
              <a:ext cx="1703106" cy="500266"/>
            </a:xfrm>
            <a:prstGeom prst="rect">
              <a:avLst/>
            </a:prstGeom>
            <a:noFill/>
          </p:spPr>
        </p:pic>
        <p:pic>
          <p:nvPicPr>
            <p:cNvPr id="19" name="Picture 2" descr="http://openlandscapes.zalf.de/ImagesWiki/EPOS_Logo.jpg"/>
            <p:cNvPicPr>
              <a:picLocks noChangeAspect="1" noChangeArrowheads="1"/>
            </p:cNvPicPr>
            <p:nvPr/>
          </p:nvPicPr>
          <p:blipFill>
            <a:blip r:embed="rId12" cstate="print"/>
            <a:srcRect/>
            <a:stretch>
              <a:fillRect/>
            </a:stretch>
          </p:blipFill>
          <p:spPr bwMode="auto">
            <a:xfrm>
              <a:off x="4954352" y="2716500"/>
              <a:ext cx="702491" cy="333511"/>
            </a:xfrm>
            <a:prstGeom prst="rect">
              <a:avLst/>
            </a:prstGeom>
            <a:noFill/>
          </p:spPr>
        </p:pic>
        <p:pic>
          <p:nvPicPr>
            <p:cNvPr id="20" name="Picture 14" descr="http://www.iagos.org/lw_resource/datapool/_items/item_224/iagos-eri-logo-blue-on-white.pn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8290553" y="1715968"/>
              <a:ext cx="778053" cy="250133"/>
            </a:xfrm>
            <a:prstGeom prst="rect">
              <a:avLst/>
            </a:prstGeom>
            <a:noFill/>
          </p:spPr>
        </p:pic>
        <p:pic>
          <p:nvPicPr>
            <p:cNvPr id="21" name="Picture 16" descr="http://www.europe-fluxdata.eu/images/default-album/logotransparenticos.gif?sfvrsn=0"/>
            <p:cNvPicPr>
              <a:picLocks noChangeAspect="1" noChangeArrowheads="1"/>
            </p:cNvPicPr>
            <p:nvPr/>
          </p:nvPicPr>
          <p:blipFill>
            <a:blip r:embed="rId14" cstate="print"/>
            <a:srcRect/>
            <a:stretch>
              <a:fillRect/>
            </a:stretch>
          </p:blipFill>
          <p:spPr bwMode="auto">
            <a:xfrm>
              <a:off x="7747451" y="965568"/>
              <a:ext cx="985187" cy="333511"/>
            </a:xfrm>
            <a:prstGeom prst="rect">
              <a:avLst/>
            </a:prstGeom>
            <a:noFill/>
          </p:spPr>
        </p:pic>
        <p:pic>
          <p:nvPicPr>
            <p:cNvPr id="22" name="Picture 2" descr="C:\Users\rmb\Documents\EPCC\Projects\EUDAT\presentations\img_header.pn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2216234"/>
              <a:ext cx="903399" cy="4168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http://www.nersc.no/sites/www.nersc.no/files/imagecache/one_third/SIOS-logo.jpg"/>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5187110" y="1966101"/>
              <a:ext cx="872842" cy="667021"/>
            </a:xfrm>
            <a:prstGeom prst="rect">
              <a:avLst/>
            </a:prstGeom>
            <a:noFill/>
          </p:spPr>
        </p:pic>
        <p:pic>
          <p:nvPicPr>
            <p:cNvPr id="24" name="Picture 23" descr="http://t1.gstatic.com/images?q=tbn:ANd9GcRIgE6np5yqCwBHOtk5w18Jdhojn7Qw-uGysTXH-uZuTtHNtB8Kkaf4glr9"/>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7825037" y="2799877"/>
              <a:ext cx="1247039" cy="500266"/>
            </a:xfrm>
            <a:prstGeom prst="rect">
              <a:avLst/>
            </a:prstGeom>
            <a:noFill/>
          </p:spPr>
        </p:pic>
        <p:pic>
          <p:nvPicPr>
            <p:cNvPr id="25" name="Picture 26" descr="http://www.ctaer.com/sites/default/files/styles/large/public/proyectos/logo.jpg"/>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6952000" y="635848"/>
              <a:ext cx="860360" cy="416888"/>
            </a:xfrm>
            <a:prstGeom prst="rect">
              <a:avLst/>
            </a:prstGeom>
            <a:noFill/>
          </p:spPr>
        </p:pic>
        <p:pic>
          <p:nvPicPr>
            <p:cNvPr id="26" name="Picture 30" descr="http://www.fzu.cz/sites/default/files/imagecache/obr_clanek_odd_nahled/Hiper-Logo_cmyk.jpg"/>
            <p:cNvPicPr>
              <a:picLocks noChangeAspect="1" noChangeArrowheads="1"/>
            </p:cNvPicPr>
            <p:nvPr/>
          </p:nvPicPr>
          <p:blipFill>
            <a:blip r:embed="rId19" cstate="print">
              <a:clrChange>
                <a:clrFrom>
                  <a:srgbClr val="FEFFFD"/>
                </a:clrFrom>
                <a:clrTo>
                  <a:srgbClr val="FEFFFD">
                    <a:alpha val="0"/>
                  </a:srgbClr>
                </a:clrTo>
              </a:clrChange>
            </a:blip>
            <a:srcRect/>
            <a:stretch>
              <a:fillRect/>
            </a:stretch>
          </p:blipFill>
          <p:spPr bwMode="auto">
            <a:xfrm>
              <a:off x="5497455" y="2466367"/>
              <a:ext cx="1136636" cy="416888"/>
            </a:xfrm>
            <a:prstGeom prst="rect">
              <a:avLst/>
            </a:prstGeom>
            <a:noFill/>
          </p:spPr>
        </p:pic>
        <p:pic>
          <p:nvPicPr>
            <p:cNvPr id="27" name="Picture 32" descr="http://ung.in.ua/upload/user_files/Infrastructure/Energy/IFMIF.png"/>
            <p:cNvPicPr>
              <a:picLocks noChangeAspect="1" noChangeArrowheads="1"/>
            </p:cNvPicPr>
            <p:nvPr/>
          </p:nvPicPr>
          <p:blipFill>
            <a:blip r:embed="rId20" cstate="print">
              <a:clrChange>
                <a:clrFrom>
                  <a:srgbClr val="FEFEFE"/>
                </a:clrFrom>
                <a:clrTo>
                  <a:srgbClr val="FEFEFE">
                    <a:alpha val="0"/>
                  </a:srgbClr>
                </a:clrTo>
              </a:clrChange>
            </a:blip>
            <a:srcRect/>
            <a:stretch>
              <a:fillRect/>
            </a:stretch>
          </p:blipFill>
          <p:spPr bwMode="auto">
            <a:xfrm>
              <a:off x="5187110" y="1382457"/>
              <a:ext cx="1011122" cy="583644"/>
            </a:xfrm>
            <a:prstGeom prst="rect">
              <a:avLst/>
            </a:prstGeom>
            <a:noFill/>
          </p:spPr>
        </p:pic>
        <p:pic>
          <p:nvPicPr>
            <p:cNvPr id="28" name="Picture 34" descr="http://www.adexcop.com/images/information-center/logomyrrha.png_1.png"/>
            <p:cNvPicPr>
              <a:picLocks noChangeAspect="1" noChangeArrowheads="1"/>
            </p:cNvPicPr>
            <p:nvPr/>
          </p:nvPicPr>
          <p:blipFill>
            <a:blip r:embed="rId21" cstate="print">
              <a:clrChange>
                <a:clrFrom>
                  <a:srgbClr val="000000">
                    <a:alpha val="0"/>
                  </a:srgbClr>
                </a:clrFrom>
                <a:clrTo>
                  <a:srgbClr val="000000">
                    <a:alpha val="0"/>
                  </a:srgbClr>
                </a:clrTo>
              </a:clrChange>
            </a:blip>
            <a:srcRect/>
            <a:stretch>
              <a:fillRect/>
            </a:stretch>
          </p:blipFill>
          <p:spPr bwMode="auto">
            <a:xfrm>
              <a:off x="6894004" y="3050011"/>
              <a:ext cx="607705" cy="583644"/>
            </a:xfrm>
            <a:prstGeom prst="rect">
              <a:avLst/>
            </a:prstGeom>
            <a:noFill/>
          </p:spPr>
        </p:pic>
        <p:pic>
          <p:nvPicPr>
            <p:cNvPr id="29" name="Picture 36" descr="http://www.poitou-charentes.inra.fr/var/poitoucharentes/storage/htmlarea/Actualites/ANAEElogo.jpg"/>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5109524" y="3300144"/>
              <a:ext cx="949004" cy="416888"/>
            </a:xfrm>
            <a:prstGeom prst="rect">
              <a:avLst/>
            </a:prstGeom>
            <a:noFill/>
          </p:spPr>
        </p:pic>
        <p:pic>
          <p:nvPicPr>
            <p:cNvPr id="30" name="Picture 38" descr="http://www.medicaldevice-network.com/uploads/feature/feature97507/2-2.jpg"/>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4799180" y="1632590"/>
              <a:ext cx="1005144" cy="583644"/>
            </a:xfrm>
            <a:prstGeom prst="rect">
              <a:avLst/>
            </a:prstGeom>
            <a:noFill/>
          </p:spPr>
        </p:pic>
        <p:pic>
          <p:nvPicPr>
            <p:cNvPr id="31" name="Picture 42" descr="ECRIN - European Clinical Research Infrastructures Network"/>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7980209" y="1299079"/>
              <a:ext cx="698275" cy="291997"/>
            </a:xfrm>
            <a:prstGeom prst="rect">
              <a:avLst/>
            </a:prstGeom>
            <a:noFill/>
          </p:spPr>
        </p:pic>
        <p:pic>
          <p:nvPicPr>
            <p:cNvPr id="32" name="Picture 44" descr="Home"/>
            <p:cNvPicPr>
              <a:picLocks noChangeAspect="1" noChangeArrowheads="1"/>
            </p:cNvPicPr>
            <p:nvPr/>
          </p:nvPicPr>
          <p:blipFill>
            <a:blip r:embed="rId25" cstate="print">
              <a:clrChange>
                <a:clrFrom>
                  <a:srgbClr val="000000">
                    <a:alpha val="0"/>
                  </a:srgbClr>
                </a:clrFrom>
                <a:clrTo>
                  <a:srgbClr val="000000">
                    <a:alpha val="0"/>
                  </a:srgbClr>
                </a:clrTo>
              </a:clrChange>
            </a:blip>
            <a:srcRect/>
            <a:stretch>
              <a:fillRect/>
            </a:stretch>
          </p:blipFill>
          <p:spPr bwMode="auto">
            <a:xfrm>
              <a:off x="5497455" y="798813"/>
              <a:ext cx="919568" cy="520880"/>
            </a:xfrm>
            <a:prstGeom prst="rect">
              <a:avLst/>
            </a:prstGeom>
            <a:noFill/>
          </p:spPr>
        </p:pic>
        <p:pic>
          <p:nvPicPr>
            <p:cNvPr id="33" name="Picture 46" descr="http://193.205.231.137/SZNWeb/site/custResource/cms/EMBRC_horizontal%20110419135309%20.jpg"/>
            <p:cNvPicPr>
              <a:picLocks noChangeAspect="1" noChangeArrowheads="1"/>
            </p:cNvPicPr>
            <p:nvPr/>
          </p:nvPicPr>
          <p:blipFill>
            <a:blip r:embed="rId26" cstate="print">
              <a:clrChange>
                <a:clrFrom>
                  <a:srgbClr val="FFFFFD"/>
                </a:clrFrom>
                <a:clrTo>
                  <a:srgbClr val="FFFFFD">
                    <a:alpha val="0"/>
                  </a:srgbClr>
                </a:clrTo>
              </a:clrChange>
            </a:blip>
            <a:srcRect/>
            <a:stretch>
              <a:fillRect/>
            </a:stretch>
          </p:blipFill>
          <p:spPr bwMode="auto">
            <a:xfrm>
              <a:off x="6583660" y="1799345"/>
              <a:ext cx="1030631" cy="667021"/>
            </a:xfrm>
            <a:prstGeom prst="rect">
              <a:avLst/>
            </a:prstGeom>
            <a:noFill/>
          </p:spPr>
        </p:pic>
        <p:pic>
          <p:nvPicPr>
            <p:cNvPr id="34" name="Picture 48" descr="http://t0.gstatic.com/images?q=tbn:ANd9GcQHyOTQXkQuO_gfN4Yk0-X9AHeFXWHNHi3NrwCTqZJ-Uw6giEiE&amp;t=1"/>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8290553" y="2216234"/>
              <a:ext cx="853447" cy="216385"/>
            </a:xfrm>
            <a:prstGeom prst="rect">
              <a:avLst/>
            </a:prstGeom>
            <a:noFill/>
          </p:spPr>
        </p:pic>
        <p:pic>
          <p:nvPicPr>
            <p:cNvPr id="35" name="Picture 50" descr="http://www.fmp-berlin.info/typo3temp/pics/0abd907ec4.png"/>
            <p:cNvPicPr>
              <a:picLocks noChangeAspect="1" noChangeArrowheads="1"/>
            </p:cNvPicPr>
            <p:nvPr/>
          </p:nvPicPr>
          <p:blipFill>
            <a:blip r:embed="rId28" cstate="print">
              <a:clrChange>
                <a:clrFrom>
                  <a:srgbClr val="FFFFFF"/>
                </a:clrFrom>
                <a:clrTo>
                  <a:srgbClr val="FFFFFF">
                    <a:alpha val="0"/>
                  </a:srgbClr>
                </a:clrTo>
              </a:clrChange>
            </a:blip>
            <a:srcRect/>
            <a:stretch>
              <a:fillRect/>
            </a:stretch>
          </p:blipFill>
          <p:spPr bwMode="auto">
            <a:xfrm>
              <a:off x="6738832" y="2633122"/>
              <a:ext cx="1098454" cy="416888"/>
            </a:xfrm>
            <a:prstGeom prst="rect">
              <a:avLst/>
            </a:prstGeom>
            <a:noFill/>
          </p:spPr>
        </p:pic>
        <p:pic>
          <p:nvPicPr>
            <p:cNvPr id="36" name="Picture 52" descr="About Euro-BioImaging"/>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7514693" y="1966101"/>
              <a:ext cx="1339586" cy="333511"/>
            </a:xfrm>
            <a:prstGeom prst="rect">
              <a:avLst/>
            </a:prstGeom>
            <a:noFill/>
          </p:spPr>
        </p:pic>
        <p:pic>
          <p:nvPicPr>
            <p:cNvPr id="37" name="Picture 56" descr="http://www.designweek.co.uk/Pictures/web/o/z/o/Instruct_Logo_Ne_482.jpg"/>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7825037" y="548680"/>
              <a:ext cx="931033" cy="537630"/>
            </a:xfrm>
            <a:prstGeom prst="rect">
              <a:avLst/>
            </a:prstGeom>
            <a:noFill/>
          </p:spPr>
        </p:pic>
        <p:pic>
          <p:nvPicPr>
            <p:cNvPr id="38" name="Picture 58" descr="http://www.hzdr.de/db/Pic?pOid=34721"/>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5652627" y="2883255"/>
              <a:ext cx="1070151" cy="333511"/>
            </a:xfrm>
            <a:prstGeom prst="rect">
              <a:avLst/>
            </a:prstGeom>
            <a:noFill/>
          </p:spPr>
        </p:pic>
        <p:pic>
          <p:nvPicPr>
            <p:cNvPr id="39" name="Picture 60" descr="http://www.clf.rl.ac.uk/resources/image/jpg/eurofel-150.jpg"/>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5885385" y="1299079"/>
              <a:ext cx="960067" cy="385181"/>
            </a:xfrm>
            <a:prstGeom prst="rect">
              <a:avLst/>
            </a:prstGeom>
            <a:noFill/>
          </p:spPr>
        </p:pic>
        <p:pic>
          <p:nvPicPr>
            <p:cNvPr id="40" name="Picture 64" descr="http://ess-scandinavia.eu/templates/theme285/images/logo.png"/>
            <p:cNvPicPr>
              <a:picLocks noChangeAspect="1" noChangeArrowheads="1"/>
            </p:cNvPicPr>
            <p:nvPr/>
          </p:nvPicPr>
          <p:blipFill>
            <a:blip r:embed="rId33" cstate="print">
              <a:clrChange>
                <a:clrFrom>
                  <a:srgbClr val="000000">
                    <a:alpha val="0"/>
                  </a:srgbClr>
                </a:clrFrom>
                <a:clrTo>
                  <a:srgbClr val="000000">
                    <a:alpha val="0"/>
                  </a:srgbClr>
                </a:clrTo>
              </a:clrChange>
            </a:blip>
            <a:srcRect/>
            <a:stretch>
              <a:fillRect/>
            </a:stretch>
          </p:blipFill>
          <p:spPr bwMode="auto">
            <a:xfrm>
              <a:off x="7902623" y="2382989"/>
              <a:ext cx="814106" cy="462839"/>
            </a:xfrm>
            <a:prstGeom prst="rect">
              <a:avLst/>
            </a:prstGeom>
            <a:noFill/>
          </p:spPr>
        </p:pic>
        <p:pic>
          <p:nvPicPr>
            <p:cNvPr id="41" name="Picture 66" descr="http://static.wix.com/media/9aff89_3e375496467eabe65aadc6c536fa56b5.jpg"/>
            <p:cNvPicPr>
              <a:picLocks noChangeAspect="1" noChangeArrowheads="1"/>
            </p:cNvPicPr>
            <p:nvPr/>
          </p:nvPicPr>
          <p:blipFill>
            <a:blip r:embed="rId34" cstate="print">
              <a:clrChange>
                <a:clrFrom>
                  <a:srgbClr val="FFFFFF"/>
                </a:clrFrom>
                <a:clrTo>
                  <a:srgbClr val="FFFFFF">
                    <a:alpha val="0"/>
                  </a:srgbClr>
                </a:clrTo>
              </a:clrChange>
            </a:blip>
            <a:srcRect/>
            <a:stretch>
              <a:fillRect/>
            </a:stretch>
          </p:blipFill>
          <p:spPr bwMode="auto">
            <a:xfrm>
              <a:off x="5575041" y="1549212"/>
              <a:ext cx="1008619" cy="712556"/>
            </a:xfrm>
            <a:prstGeom prst="rect">
              <a:avLst/>
            </a:prstGeom>
            <a:noFill/>
          </p:spPr>
        </p:pic>
        <p:pic>
          <p:nvPicPr>
            <p:cNvPr id="42" name="Picture 68" descr="http://www.lasercenter.vu.lt/nuotrauka.php?subject=projektai&amp;id=15"/>
            <p:cNvPicPr>
              <a:picLocks noChangeAspect="1" noChangeArrowheads="1"/>
            </p:cNvPicPr>
            <p:nvPr/>
          </p:nvPicPr>
          <p:blipFill>
            <a:blip r:embed="rId35" cstate="print">
              <a:clrChange>
                <a:clrFrom>
                  <a:srgbClr val="FFFFFF"/>
                </a:clrFrom>
                <a:clrTo>
                  <a:srgbClr val="FFFFFF">
                    <a:alpha val="0"/>
                  </a:srgbClr>
                </a:clrTo>
              </a:clrChange>
            </a:blip>
            <a:srcRect/>
            <a:stretch>
              <a:fillRect/>
            </a:stretch>
          </p:blipFill>
          <p:spPr bwMode="auto">
            <a:xfrm>
              <a:off x="4799180" y="3050011"/>
              <a:ext cx="543102" cy="323922"/>
            </a:xfrm>
            <a:prstGeom prst="rect">
              <a:avLst/>
            </a:prstGeom>
            <a:noFill/>
          </p:spPr>
        </p:pic>
        <p:pic>
          <p:nvPicPr>
            <p:cNvPr id="43" name="Picture 72" descr="http://www.km3net.org/logo/oldLogo/KM3NeT_logo_web_no_shade.gif"/>
            <p:cNvPicPr>
              <a:picLocks noChangeAspect="1" noChangeArrowheads="1"/>
            </p:cNvPicPr>
            <p:nvPr/>
          </p:nvPicPr>
          <p:blipFill>
            <a:blip r:embed="rId36" cstate="print"/>
            <a:srcRect/>
            <a:stretch>
              <a:fillRect/>
            </a:stretch>
          </p:blipFill>
          <p:spPr bwMode="auto">
            <a:xfrm>
              <a:off x="7825037" y="1632590"/>
              <a:ext cx="374811" cy="416888"/>
            </a:xfrm>
            <a:prstGeom prst="rect">
              <a:avLst/>
            </a:prstGeom>
            <a:noFill/>
          </p:spPr>
        </p:pic>
        <p:pic>
          <p:nvPicPr>
            <p:cNvPr id="44" name="Picture 43" descr="http://www.ontwerpstudiospanjaard.com/content_images/logos/eatris.jpg"/>
            <p:cNvPicPr>
              <a:picLocks noChangeAspect="1" noChangeArrowheads="1"/>
            </p:cNvPicPr>
            <p:nvPr/>
          </p:nvPicPr>
          <p:blipFill>
            <a:blip r:embed="rId37" cstate="print">
              <a:clrChange>
                <a:clrFrom>
                  <a:srgbClr val="FFFFFF"/>
                </a:clrFrom>
                <a:clrTo>
                  <a:srgbClr val="FFFFFF">
                    <a:alpha val="0"/>
                  </a:srgbClr>
                </a:clrTo>
              </a:clrChange>
            </a:blip>
            <a:srcRect/>
            <a:stretch>
              <a:fillRect/>
            </a:stretch>
          </p:blipFill>
          <p:spPr bwMode="auto">
            <a:xfrm>
              <a:off x="6506074" y="1382457"/>
              <a:ext cx="1318146" cy="667021"/>
            </a:xfrm>
            <a:prstGeom prst="rect">
              <a:avLst/>
            </a:prstGeom>
            <a:noFill/>
          </p:spPr>
        </p:pic>
        <p:pic>
          <p:nvPicPr>
            <p:cNvPr id="45" name="Picture 54" descr="http://www.helmholtz-muenchen.de/uploads/pics/Infrafrontier-logo.jpg"/>
            <p:cNvPicPr>
              <a:picLocks noChangeAspect="1" noChangeArrowheads="1"/>
            </p:cNvPicPr>
            <p:nvPr/>
          </p:nvPicPr>
          <p:blipFill>
            <a:blip r:embed="rId38" cstate="print">
              <a:clrChange>
                <a:clrFrom>
                  <a:srgbClr val="FFFFFF"/>
                </a:clrFrom>
                <a:clrTo>
                  <a:srgbClr val="FFFFFF">
                    <a:alpha val="0"/>
                  </a:srgbClr>
                </a:clrTo>
              </a:clrChange>
            </a:blip>
            <a:srcRect/>
            <a:stretch>
              <a:fillRect/>
            </a:stretch>
          </p:blipFill>
          <p:spPr bwMode="auto">
            <a:xfrm>
              <a:off x="5996223" y="1882723"/>
              <a:ext cx="665023" cy="500266"/>
            </a:xfrm>
            <a:prstGeom prst="rect">
              <a:avLst/>
            </a:prstGeom>
            <a:noFill/>
          </p:spPr>
        </p:pic>
      </p:grpSp>
      <p:pic>
        <p:nvPicPr>
          <p:cNvPr id="13" name="Picture 4" descr="File:Refractor Cincinnati observatory.jpg"/>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2180336" y="4384657"/>
            <a:ext cx="789351" cy="906548"/>
          </a:xfrm>
          <a:prstGeom prst="rect">
            <a:avLst/>
          </a:prstGeom>
          <a:noFill/>
        </p:spPr>
      </p:pic>
      <p:sp>
        <p:nvSpPr>
          <p:cNvPr id="46" name="TextBox 45"/>
          <p:cNvSpPr txBox="1"/>
          <p:nvPr/>
        </p:nvSpPr>
        <p:spPr>
          <a:xfrm>
            <a:off x="467544" y="1844824"/>
            <a:ext cx="3600400" cy="1631216"/>
          </a:xfrm>
          <a:prstGeom prst="rect">
            <a:avLst/>
          </a:prstGeom>
          <a:noFill/>
        </p:spPr>
        <p:txBody>
          <a:bodyPr wrap="square" rtlCol="0">
            <a:spAutoFit/>
          </a:bodyPr>
          <a:lstStyle/>
          <a:p>
            <a:r>
              <a:rPr lang="en-US" dirty="0" smtClean="0">
                <a:solidFill>
                  <a:srgbClr val="C13424"/>
                </a:solidFill>
                <a:latin typeface="Arial" pitchFamily="34" charset="0"/>
                <a:cs typeface="Arial" pitchFamily="34" charset="0"/>
              </a:rPr>
              <a:t>Research Infrastructure trends:</a:t>
            </a:r>
          </a:p>
          <a:p>
            <a:pPr>
              <a:buFont typeface="Wingdings" pitchFamily="2" charset="2"/>
              <a:buChar char="§"/>
            </a:pPr>
            <a:r>
              <a:rPr lang="en-US" sz="1600" dirty="0" smtClean="0">
                <a:solidFill>
                  <a:srgbClr val="25408F"/>
                </a:solidFill>
                <a:latin typeface="Arial" pitchFamily="34" charset="0"/>
                <a:cs typeface="Arial" pitchFamily="34" charset="0"/>
              </a:rPr>
              <a:t> </a:t>
            </a:r>
            <a:r>
              <a:rPr lang="en-US" sz="1600" dirty="0" err="1" smtClean="0">
                <a:solidFill>
                  <a:srgbClr val="25408F"/>
                </a:solidFill>
                <a:latin typeface="Arial" pitchFamily="34" charset="0"/>
                <a:cs typeface="Arial" pitchFamily="34" charset="0"/>
              </a:rPr>
              <a:t>Internationalisation</a:t>
            </a:r>
            <a:endParaRPr lang="en-US" sz="1600" dirty="0" smtClean="0">
              <a:solidFill>
                <a:srgbClr val="25408F"/>
              </a:solidFill>
              <a:latin typeface="Arial" pitchFamily="34" charset="0"/>
              <a:cs typeface="Arial" pitchFamily="34" charset="0"/>
            </a:endParaRPr>
          </a:p>
          <a:p>
            <a:pPr>
              <a:buFont typeface="Wingdings" pitchFamily="2" charset="2"/>
              <a:buChar char="§"/>
            </a:pPr>
            <a:r>
              <a:rPr lang="en-US" sz="1600" dirty="0" smtClean="0">
                <a:solidFill>
                  <a:srgbClr val="25408F"/>
                </a:solidFill>
                <a:latin typeface="Arial" pitchFamily="34" charset="0"/>
                <a:cs typeface="Arial" pitchFamily="34" charset="0"/>
              </a:rPr>
              <a:t> Diversification</a:t>
            </a:r>
          </a:p>
          <a:p>
            <a:pPr>
              <a:buFont typeface="Wingdings" pitchFamily="2" charset="2"/>
              <a:buChar char="§"/>
            </a:pPr>
            <a:r>
              <a:rPr lang="fi-FI" sz="1600" dirty="0" smtClean="0">
                <a:solidFill>
                  <a:srgbClr val="25408F"/>
                </a:solidFill>
                <a:latin typeface="Arial" pitchFamily="34" charset="0"/>
                <a:cs typeface="Arial" pitchFamily="34" charset="0"/>
              </a:rPr>
              <a:t> </a:t>
            </a:r>
            <a:r>
              <a:rPr lang="fi-FI" sz="1600" dirty="0" err="1" smtClean="0">
                <a:solidFill>
                  <a:srgbClr val="25408F"/>
                </a:solidFill>
                <a:latin typeface="Arial" pitchFamily="34" charset="0"/>
                <a:cs typeface="Arial" pitchFamily="34" charset="0"/>
              </a:rPr>
              <a:t>Increasingly</a:t>
            </a:r>
            <a:r>
              <a:rPr lang="fi-FI" sz="1600" dirty="0" smtClean="0">
                <a:solidFill>
                  <a:srgbClr val="25408F"/>
                </a:solidFill>
                <a:latin typeface="Arial" pitchFamily="34" charset="0"/>
                <a:cs typeface="Arial" pitchFamily="34" charset="0"/>
              </a:rPr>
              <a:t> </a:t>
            </a:r>
            <a:r>
              <a:rPr lang="fi-FI" sz="1600" dirty="0" err="1" smtClean="0">
                <a:solidFill>
                  <a:srgbClr val="25408F"/>
                </a:solidFill>
                <a:latin typeface="Arial" pitchFamily="34" charset="0"/>
                <a:cs typeface="Arial" pitchFamily="34" charset="0"/>
              </a:rPr>
              <a:t>relying</a:t>
            </a:r>
            <a:r>
              <a:rPr lang="fi-FI" sz="1600" dirty="0" smtClean="0">
                <a:solidFill>
                  <a:srgbClr val="25408F"/>
                </a:solidFill>
                <a:latin typeface="Arial" pitchFamily="34" charset="0"/>
                <a:cs typeface="Arial" pitchFamily="34" charset="0"/>
              </a:rPr>
              <a:t> on </a:t>
            </a:r>
            <a:r>
              <a:rPr lang="fi-FI" sz="1600" dirty="0" err="1" smtClean="0">
                <a:solidFill>
                  <a:srgbClr val="25408F"/>
                </a:solidFill>
                <a:latin typeface="Arial" pitchFamily="34" charset="0"/>
                <a:cs typeface="Arial" pitchFamily="34" charset="0"/>
              </a:rPr>
              <a:t>on</a:t>
            </a:r>
            <a:r>
              <a:rPr lang="fi-FI" sz="1600" dirty="0" smtClean="0">
                <a:solidFill>
                  <a:srgbClr val="25408F"/>
                </a:solidFill>
                <a:latin typeface="Arial" pitchFamily="34" charset="0"/>
                <a:cs typeface="Arial" pitchFamily="34" charset="0"/>
              </a:rPr>
              <a:t> ICT</a:t>
            </a:r>
          </a:p>
          <a:p>
            <a:pPr>
              <a:buFont typeface="Wingdings" pitchFamily="2" charset="2"/>
              <a:buChar char="§"/>
            </a:pPr>
            <a:r>
              <a:rPr lang="fi-FI" sz="1600" dirty="0" smtClean="0">
                <a:solidFill>
                  <a:srgbClr val="25408F"/>
                </a:solidFill>
                <a:latin typeface="Arial" pitchFamily="34" charset="0"/>
                <a:cs typeface="Arial" pitchFamily="34" charset="0"/>
              </a:rPr>
              <a:t> Data </a:t>
            </a:r>
            <a:r>
              <a:rPr lang="fi-FI" sz="1600" dirty="0" err="1" smtClean="0">
                <a:solidFill>
                  <a:srgbClr val="25408F"/>
                </a:solidFill>
                <a:latin typeface="Arial" pitchFamily="34" charset="0"/>
                <a:cs typeface="Arial" pitchFamily="34" charset="0"/>
              </a:rPr>
              <a:t>deluge</a:t>
            </a:r>
            <a:r>
              <a:rPr lang="fi-FI" sz="1600" dirty="0" smtClean="0">
                <a:solidFill>
                  <a:srgbClr val="25408F"/>
                </a:solidFill>
                <a:latin typeface="Arial" pitchFamily="34" charset="0"/>
                <a:cs typeface="Arial" pitchFamily="34" charset="0"/>
              </a:rPr>
              <a:t> is a common </a:t>
            </a:r>
            <a:r>
              <a:rPr lang="fi-FI" sz="1600" dirty="0" err="1" smtClean="0">
                <a:solidFill>
                  <a:srgbClr val="25408F"/>
                </a:solidFill>
                <a:latin typeface="Arial" pitchFamily="34" charset="0"/>
                <a:cs typeface="Arial" pitchFamily="34" charset="0"/>
              </a:rPr>
              <a:t>challenge</a:t>
            </a:r>
            <a:endParaRPr lang="en-US" sz="1600" dirty="0" smtClean="0">
              <a:solidFill>
                <a:srgbClr val="25408F"/>
              </a:solidFill>
              <a:latin typeface="Arial" pitchFamily="34" charset="0"/>
              <a:cs typeface="Arial" pitchFamily="34" charset="0"/>
            </a:endParaRPr>
          </a:p>
          <a:p>
            <a:endParaRPr lang="en-US" dirty="0" smtClean="0">
              <a:solidFill>
                <a:schemeClr val="tx1">
                  <a:lumMod val="75000"/>
                  <a:lumOff val="25000"/>
                </a:schemeClr>
              </a:solidFill>
              <a:latin typeface="Arial" pitchFamily="34" charset="0"/>
              <a:cs typeface="Arial" pitchFamily="34" charset="0"/>
            </a:endParaRPr>
          </a:p>
        </p:txBody>
      </p:sp>
      <p:pic>
        <p:nvPicPr>
          <p:cNvPr id="1026" name="Picture 2" descr="http://www.eu-openscreen.eu/typo3temp/pics/5144786048.jpg"/>
          <p:cNvPicPr>
            <a:picLocks noChangeAspect="1" noChangeArrowheads="1"/>
          </p:cNvPicPr>
          <p:nvPr/>
        </p:nvPicPr>
        <p:blipFill>
          <a:blip r:embed="rId40" cstate="print"/>
          <a:srcRect/>
          <a:stretch>
            <a:fillRect/>
          </a:stretch>
        </p:blipFill>
        <p:spPr bwMode="auto">
          <a:xfrm>
            <a:off x="4860032" y="4581128"/>
            <a:ext cx="432048" cy="432048"/>
          </a:xfrm>
          <a:prstGeom prst="rect">
            <a:avLst/>
          </a:prstGeom>
          <a:noFill/>
        </p:spPr>
      </p:pic>
      <p:sp>
        <p:nvSpPr>
          <p:cNvPr id="49" name="TextBox 48"/>
          <p:cNvSpPr txBox="1"/>
          <p:nvPr/>
        </p:nvSpPr>
        <p:spPr>
          <a:xfrm>
            <a:off x="5508104" y="4509121"/>
            <a:ext cx="2808312" cy="1138773"/>
          </a:xfrm>
          <a:prstGeom prst="rect">
            <a:avLst/>
          </a:prstGeom>
          <a:noFill/>
        </p:spPr>
        <p:txBody>
          <a:bodyPr wrap="square" rtlCol="0">
            <a:spAutoFit/>
          </a:bodyPr>
          <a:lstStyle/>
          <a:p>
            <a:r>
              <a:rPr lang="en-US" dirty="0" smtClean="0">
                <a:solidFill>
                  <a:srgbClr val="C13424"/>
                </a:solidFill>
                <a:latin typeface="Arial" pitchFamily="34" charset="0"/>
                <a:cs typeface="Arial" pitchFamily="34" charset="0"/>
              </a:rPr>
              <a:t>European </a:t>
            </a:r>
            <a:r>
              <a:rPr lang="en-US" dirty="0" err="1" smtClean="0">
                <a:solidFill>
                  <a:srgbClr val="C13424"/>
                </a:solidFill>
                <a:latin typeface="Arial" pitchFamily="34" charset="0"/>
                <a:cs typeface="Arial" pitchFamily="34" charset="0"/>
              </a:rPr>
              <a:t>Ris</a:t>
            </a:r>
            <a:r>
              <a:rPr lang="en-US" dirty="0" smtClean="0">
                <a:solidFill>
                  <a:srgbClr val="C13424"/>
                </a:solidFill>
                <a:latin typeface="Arial" pitchFamily="34" charset="0"/>
                <a:cs typeface="Arial" pitchFamily="34" charset="0"/>
              </a:rPr>
              <a:t>:</a:t>
            </a:r>
          </a:p>
          <a:p>
            <a:pPr>
              <a:buFont typeface="Wingdings" pitchFamily="2" charset="2"/>
              <a:buChar char="§"/>
            </a:pPr>
            <a:r>
              <a:rPr lang="en-US" sz="1600" dirty="0" smtClean="0">
                <a:solidFill>
                  <a:srgbClr val="25408F"/>
                </a:solidFill>
                <a:latin typeface="Arial" pitchFamily="34" charset="0"/>
                <a:cs typeface="Arial" pitchFamily="34" charset="0"/>
              </a:rPr>
              <a:t> Around 500</a:t>
            </a:r>
          </a:p>
          <a:p>
            <a:pPr>
              <a:buFont typeface="Wingdings" pitchFamily="2" charset="2"/>
              <a:buChar char="§"/>
            </a:pPr>
            <a:r>
              <a:rPr lang="en-US" sz="1600" dirty="0" smtClean="0">
                <a:solidFill>
                  <a:srgbClr val="25408F"/>
                </a:solidFill>
                <a:latin typeface="Arial" pitchFamily="34" charset="0"/>
                <a:cs typeface="Arial" pitchFamily="34" charset="0"/>
              </a:rPr>
              <a:t> € 100 billion investment</a:t>
            </a:r>
          </a:p>
          <a:p>
            <a:endParaRPr lang="en-US" dirty="0" smtClean="0">
              <a:solidFill>
                <a:schemeClr val="tx1">
                  <a:lumMod val="75000"/>
                  <a:lumOff val="25000"/>
                </a:schemeClr>
              </a:solidFill>
              <a:latin typeface="Arial" pitchFamily="34" charset="0"/>
              <a:cs typeface="Arial" pitchFamily="34" charset="0"/>
            </a:endParaRPr>
          </a:p>
        </p:txBody>
      </p:sp>
      <p:sp>
        <p:nvSpPr>
          <p:cNvPr id="48" name="Right Arrow 47"/>
          <p:cNvSpPr/>
          <p:nvPr/>
        </p:nvSpPr>
        <p:spPr>
          <a:xfrm>
            <a:off x="1115616" y="5589240"/>
            <a:ext cx="6768752" cy="504056"/>
          </a:xfrm>
          <a:prstGeom prst="rightArrow">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t>middle age          19th century          20th century                       21st century</a:t>
            </a:r>
            <a:endParaRPr lang="en-US" sz="1400" dirty="0"/>
          </a:p>
        </p:txBody>
      </p:sp>
    </p:spTree>
    <p:extLst>
      <p:ext uri="{BB962C8B-B14F-4D97-AF65-F5344CB8AC3E}">
        <p14:creationId xmlns:p14="http://schemas.microsoft.com/office/powerpoint/2010/main" val="938658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Research Data </a:t>
            </a:r>
            <a:r>
              <a:rPr lang="en-US" dirty="0" smtClean="0"/>
              <a:t>Lifecycle</a:t>
            </a:r>
            <a:endParaRPr lang="en-US" dirty="0"/>
          </a:p>
        </p:txBody>
      </p:sp>
      <p:sp>
        <p:nvSpPr>
          <p:cNvPr id="3" name="Content Placeholder 2"/>
          <p:cNvSpPr>
            <a:spLocks noGrp="1"/>
          </p:cNvSpPr>
          <p:nvPr>
            <p:ph idx="1"/>
          </p:nvPr>
        </p:nvSpPr>
        <p:spPr>
          <a:xfrm>
            <a:off x="457200" y="1371600"/>
            <a:ext cx="4402832" cy="4525963"/>
          </a:xfrm>
        </p:spPr>
        <p:txBody>
          <a:bodyPr>
            <a:normAutofit fontScale="92500" lnSpcReduction="10000"/>
          </a:bodyPr>
          <a:lstStyle/>
          <a:p>
            <a:r>
              <a:rPr lang="en-GB" dirty="0"/>
              <a:t>"Research data management concerns the organisation of data, from its entry to the research cycle through to the dissemination and archiving of valuable results. It aims to ensure reliable verification of results, and permits new and innovative research built on existing </a:t>
            </a:r>
            <a:r>
              <a:rPr lang="en-GB" dirty="0" smtClean="0"/>
              <a:t>information</a:t>
            </a:r>
            <a:r>
              <a:rPr lang="en-US" dirty="0" smtClean="0"/>
              <a:t>”</a:t>
            </a:r>
            <a:r>
              <a:rPr lang="en-US" dirty="0"/>
              <a:t> </a:t>
            </a:r>
            <a:endParaRPr lang="en-US" dirty="0" smtClean="0"/>
          </a:p>
          <a:p>
            <a:pPr marL="0" indent="0">
              <a:buNone/>
            </a:pPr>
            <a:endParaRPr lang="en-US" dirty="0" smtClean="0"/>
          </a:p>
          <a:p>
            <a:pPr marL="400050" lvl="1" indent="0">
              <a:buNone/>
            </a:pPr>
            <a:r>
              <a:rPr lang="en-US" sz="1200" dirty="0" smtClean="0"/>
              <a:t>Whyte</a:t>
            </a:r>
            <a:r>
              <a:rPr lang="en-US" sz="1200" dirty="0"/>
              <a:t>, A., </a:t>
            </a:r>
            <a:r>
              <a:rPr lang="en-US" sz="1200" dirty="0" err="1"/>
              <a:t>Tedds</a:t>
            </a:r>
            <a:r>
              <a:rPr lang="en-US" sz="1200" dirty="0"/>
              <a:t>, J. (2011). ‘Making the Case for </a:t>
            </a:r>
            <a:r>
              <a:rPr lang="en-US" sz="1200" dirty="0" smtClean="0"/>
              <a:t>Research </a:t>
            </a:r>
            <a:r>
              <a:rPr lang="en-US" sz="1200" dirty="0"/>
              <a:t>Data Management’. DCC Briefing </a:t>
            </a:r>
            <a:r>
              <a:rPr lang="en-US" sz="1200" dirty="0" smtClean="0"/>
              <a:t>Papers</a:t>
            </a:r>
            <a:r>
              <a:rPr lang="en-US" sz="1200" dirty="0"/>
              <a:t>. </a:t>
            </a:r>
            <a:endParaRPr lang="en-US" sz="1200" dirty="0" smtClean="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098593" y="2348880"/>
            <a:ext cx="3607637" cy="2156197"/>
          </a:xfrm>
          <a:prstGeom prst="rect">
            <a:avLst/>
          </a:prstGeom>
          <a:noFill/>
          <a:ln>
            <a:noFill/>
          </a:ln>
        </p:spPr>
      </p:pic>
      <p:sp>
        <p:nvSpPr>
          <p:cNvPr id="5" name="TextBox 4"/>
          <p:cNvSpPr txBox="1"/>
          <p:nvPr/>
        </p:nvSpPr>
        <p:spPr>
          <a:xfrm>
            <a:off x="6084168" y="4797152"/>
            <a:ext cx="2448272" cy="261610"/>
          </a:xfrm>
          <a:prstGeom prst="rect">
            <a:avLst/>
          </a:prstGeom>
          <a:noFill/>
        </p:spPr>
        <p:txBody>
          <a:bodyPr wrap="square" rtlCol="0">
            <a:spAutoFit/>
          </a:bodyPr>
          <a:lstStyle/>
          <a:p>
            <a:r>
              <a:rPr lang="en-US" sz="1100" dirty="0" err="1">
                <a:latin typeface="Century Gothic" panose="020B0502020202020204" pitchFamily="34" charset="0"/>
              </a:rPr>
              <a:t>DataONE</a:t>
            </a:r>
            <a:r>
              <a:rPr lang="en-US" sz="1100" dirty="0">
                <a:latin typeface="Century Gothic" panose="020B0502020202020204" pitchFamily="34" charset="0"/>
              </a:rPr>
              <a:t> data lifecycle</a:t>
            </a:r>
            <a:endParaRPr lang="en-US" sz="1100" dirty="0">
              <a:latin typeface="Century Gothic" panose="020B0502020202020204" pitchFamily="34" charset="0"/>
            </a:endParaRPr>
          </a:p>
        </p:txBody>
      </p:sp>
    </p:spTree>
    <p:extLst>
      <p:ext uri="{BB962C8B-B14F-4D97-AF65-F5344CB8AC3E}">
        <p14:creationId xmlns:p14="http://schemas.microsoft.com/office/powerpoint/2010/main" val="36755605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312" y="260648"/>
            <a:ext cx="7391400" cy="868362"/>
          </a:xfrm>
        </p:spPr>
        <p:txBody>
          <a:bodyPr/>
          <a:lstStyle/>
          <a:p>
            <a:r>
              <a:rPr lang="en-US" dirty="0" smtClean="0"/>
              <a:t>EUDAT &amp; the DLC</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420888"/>
            <a:ext cx="4392488" cy="2804269"/>
          </a:xfrm>
          <a:prstGeom prst="rect">
            <a:avLst/>
          </a:prstGeom>
          <a:noFill/>
          <a:ln>
            <a:noFill/>
          </a:ln>
        </p:spPr>
      </p:pic>
      <p:pic>
        <p:nvPicPr>
          <p:cNvPr id="5" name="Picture 4"/>
          <p:cNvPicPr>
            <a:picLocks noChangeAspect="1"/>
          </p:cNvPicPr>
          <p:nvPr/>
        </p:nvPicPr>
        <p:blipFill>
          <a:blip r:embed="rId3"/>
          <a:stretch>
            <a:fillRect/>
          </a:stretch>
        </p:blipFill>
        <p:spPr>
          <a:xfrm>
            <a:off x="6732240" y="2032715"/>
            <a:ext cx="761602" cy="883301"/>
          </a:xfrm>
          <a:prstGeom prst="rect">
            <a:avLst/>
          </a:prstGeom>
        </p:spPr>
      </p:pic>
      <p:pic>
        <p:nvPicPr>
          <p:cNvPr id="6" name="Picture 5"/>
          <p:cNvPicPr>
            <a:picLocks noChangeAspect="1"/>
          </p:cNvPicPr>
          <p:nvPr/>
        </p:nvPicPr>
        <p:blipFill>
          <a:blip r:embed="rId4"/>
          <a:stretch>
            <a:fillRect/>
          </a:stretch>
        </p:blipFill>
        <p:spPr>
          <a:xfrm>
            <a:off x="5652120" y="5352086"/>
            <a:ext cx="865731" cy="1004069"/>
          </a:xfrm>
          <a:prstGeom prst="rect">
            <a:avLst/>
          </a:prstGeom>
        </p:spPr>
      </p:pic>
      <p:pic>
        <p:nvPicPr>
          <p:cNvPr id="7" name="Picture 6"/>
          <p:cNvPicPr>
            <a:picLocks noChangeAspect="1"/>
          </p:cNvPicPr>
          <p:nvPr/>
        </p:nvPicPr>
        <p:blipFill>
          <a:blip r:embed="rId5"/>
          <a:stretch>
            <a:fillRect/>
          </a:stretch>
        </p:blipFill>
        <p:spPr>
          <a:xfrm>
            <a:off x="4257196" y="5419243"/>
            <a:ext cx="845631" cy="980758"/>
          </a:xfrm>
          <a:prstGeom prst="rect">
            <a:avLst/>
          </a:prstGeom>
        </p:spPr>
      </p:pic>
      <p:pic>
        <p:nvPicPr>
          <p:cNvPr id="8" name="Picture 7"/>
          <p:cNvPicPr>
            <a:picLocks noChangeAspect="1"/>
          </p:cNvPicPr>
          <p:nvPr/>
        </p:nvPicPr>
        <p:blipFill>
          <a:blip r:embed="rId4"/>
          <a:stretch>
            <a:fillRect/>
          </a:stretch>
        </p:blipFill>
        <p:spPr>
          <a:xfrm>
            <a:off x="6772487" y="4478597"/>
            <a:ext cx="821801" cy="953119"/>
          </a:xfrm>
          <a:prstGeom prst="rect">
            <a:avLst/>
          </a:prstGeom>
        </p:spPr>
      </p:pic>
      <p:pic>
        <p:nvPicPr>
          <p:cNvPr id="9" name="Picture 8"/>
          <p:cNvPicPr>
            <a:picLocks noChangeAspect="1"/>
          </p:cNvPicPr>
          <p:nvPr/>
        </p:nvPicPr>
        <p:blipFill>
          <a:blip r:embed="rId6"/>
          <a:stretch>
            <a:fillRect/>
          </a:stretch>
        </p:blipFill>
        <p:spPr>
          <a:xfrm>
            <a:off x="1568642" y="3161626"/>
            <a:ext cx="768838" cy="891694"/>
          </a:xfrm>
          <a:prstGeom prst="rect">
            <a:avLst/>
          </a:prstGeom>
        </p:spPr>
      </p:pic>
      <p:pic>
        <p:nvPicPr>
          <p:cNvPr id="10" name="Picture 9"/>
          <p:cNvPicPr>
            <a:picLocks noChangeAspect="1"/>
          </p:cNvPicPr>
          <p:nvPr/>
        </p:nvPicPr>
        <p:blipFill>
          <a:blip r:embed="rId6"/>
          <a:stretch>
            <a:fillRect/>
          </a:stretch>
        </p:blipFill>
        <p:spPr>
          <a:xfrm>
            <a:off x="2100478" y="1941696"/>
            <a:ext cx="735554" cy="85309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5579" y="4478597"/>
            <a:ext cx="811046" cy="940646"/>
          </a:xfrm>
          <a:prstGeom prst="rect">
            <a:avLst/>
          </a:prstGeom>
        </p:spPr>
      </p:pic>
      <p:pic>
        <p:nvPicPr>
          <p:cNvPr id="12" name="Picture 11"/>
          <p:cNvPicPr>
            <a:picLocks noChangeAspect="1"/>
          </p:cNvPicPr>
          <p:nvPr/>
        </p:nvPicPr>
        <p:blipFill>
          <a:blip r:embed="rId6"/>
          <a:stretch>
            <a:fillRect/>
          </a:stretch>
        </p:blipFill>
        <p:spPr>
          <a:xfrm>
            <a:off x="3005332" y="5225157"/>
            <a:ext cx="831376" cy="964225"/>
          </a:xfrm>
          <a:prstGeom prst="rect">
            <a:avLst/>
          </a:prstGeom>
        </p:spPr>
      </p:pic>
    </p:spTree>
    <p:extLst>
      <p:ext uri="{BB962C8B-B14F-4D97-AF65-F5344CB8AC3E}">
        <p14:creationId xmlns:p14="http://schemas.microsoft.com/office/powerpoint/2010/main" val="26336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txBox="1">
            <a:spLocks noGrp="1"/>
          </p:cNvSpPr>
          <p:nvPr>
            <p:ph type="title"/>
          </p:nvPr>
        </p:nvSpPr>
        <p:spPr/>
        <p:txBody>
          <a:bodyPr/>
          <a:lstStyle/>
          <a:p>
            <a:pPr eaLnBrk="1" hangingPunct="1"/>
            <a:r>
              <a:rPr lang="en-GB" altLang="en-US" sz="4000" smtClean="0">
                <a:latin typeface="Georgia" panose="02040502050405020303" pitchFamily="18" charset="0"/>
              </a:rPr>
              <a:t>Why open access and open data?</a:t>
            </a:r>
          </a:p>
        </p:txBody>
      </p:sp>
      <p:sp>
        <p:nvSpPr>
          <p:cNvPr id="14339" name="Content Placeholder 4"/>
          <p:cNvSpPr txBox="1">
            <a:spLocks noGrp="1"/>
          </p:cNvSpPr>
          <p:nvPr>
            <p:ph idx="1"/>
          </p:nvPr>
        </p:nvSpPr>
        <p:spPr>
          <a:xfrm>
            <a:off x="4256088" y="2074863"/>
            <a:ext cx="4549775" cy="4024312"/>
          </a:xfrm>
        </p:spPr>
        <p:txBody>
          <a:bodyPr anchorCtr="1"/>
          <a:lstStyle/>
          <a:p>
            <a:pPr marL="0" indent="0" algn="ctr" eaLnBrk="1" hangingPunct="1">
              <a:spcBef>
                <a:spcPts val="500"/>
              </a:spcBef>
              <a:buFont typeface="Wingdings 2" panose="05020102010507070707" pitchFamily="18" charset="2"/>
              <a:buNone/>
            </a:pPr>
            <a:r>
              <a:rPr lang="en-GB" altLang="en-US" sz="2000" smtClean="0">
                <a:latin typeface="Georgia" panose="02040502050405020303" pitchFamily="18" charset="0"/>
              </a:rPr>
              <a:t>“The European Commission’s vision is that information already paid for by the public purse should not be paid for again each time it is accessed or used, and that it should benefit European companies and citizens to the full.”</a:t>
            </a:r>
          </a:p>
        </p:txBody>
      </p:sp>
      <p:pic>
        <p:nvPicPr>
          <p:cNvPr id="14340" name="Picture 10" descr="Captur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1484313"/>
            <a:ext cx="3249612" cy="4581525"/>
          </a:xfrm>
          <a:prstGeom prst="rect">
            <a:avLst/>
          </a:prstGeom>
          <a:noFill/>
          <a:ln w="9528">
            <a:solidFill>
              <a:srgbClr val="7F7F7F"/>
            </a:solidFill>
            <a:miter lim="800000"/>
            <a:headEnd/>
            <a:tailEnd/>
          </a:ln>
          <a:extLst>
            <a:ext uri="{909E8E84-426E-40DD-AFC4-6F175D3DCCD1}">
              <a14:hiddenFill xmlns:a14="http://schemas.microsoft.com/office/drawing/2010/main">
                <a:solidFill>
                  <a:srgbClr val="FFFFFF"/>
                </a:solidFill>
              </a14:hiddenFill>
            </a:ext>
          </a:extLst>
        </p:spPr>
      </p:pic>
      <p:sp>
        <p:nvSpPr>
          <p:cNvPr id="14341" name="Rectangle 11"/>
          <p:cNvSpPr>
            <a:spLocks noChangeArrowheads="1"/>
          </p:cNvSpPr>
          <p:nvPr/>
        </p:nvSpPr>
        <p:spPr bwMode="auto">
          <a:xfrm>
            <a:off x="4184650" y="4502150"/>
            <a:ext cx="4621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GB" altLang="en-US" sz="1600">
                <a:solidFill>
                  <a:srgbClr val="000000"/>
                </a:solidFill>
                <a:latin typeface="Georgia" panose="02040502050405020303" pitchFamily="18" charset="0"/>
                <a:hlinkClick r:id="rId4"/>
              </a:rPr>
              <a:t>http://ec.europa.eu/research/participants/data/ ref/h2020/grants_manual/hi/oa_pilot/h2020-hi-oa-pilot-guide_en.pdf</a:t>
            </a:r>
            <a:r>
              <a:rPr lang="en-GB" altLang="en-US" sz="1600">
                <a:solidFill>
                  <a:srgbClr val="000000"/>
                </a:solidFill>
                <a:latin typeface="Georgia" panose="02040502050405020303" pitchFamily="18" charset="0"/>
              </a:rPr>
              <a:t> </a:t>
            </a:r>
          </a:p>
        </p:txBody>
      </p:sp>
    </p:spTree>
    <p:extLst>
      <p:ext uri="{BB962C8B-B14F-4D97-AF65-F5344CB8AC3E}">
        <p14:creationId xmlns:p14="http://schemas.microsoft.com/office/powerpoint/2010/main" val="231915156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8995" y="1455581"/>
            <a:ext cx="2767805" cy="2885923"/>
          </a:xfrm>
          <a:prstGeom prst="rect">
            <a:avLst/>
          </a:prstGeom>
        </p:spPr>
      </p:pic>
      <p:sp>
        <p:nvSpPr>
          <p:cNvPr id="91138" name="Title 1"/>
          <p:cNvSpPr>
            <a:spLocks noGrp="1"/>
          </p:cNvSpPr>
          <p:nvPr>
            <p:ph type="title"/>
          </p:nvPr>
        </p:nvSpPr>
        <p:spPr/>
        <p:txBody>
          <a:bodyPr>
            <a:normAutofit/>
          </a:bodyPr>
          <a:lstStyle/>
          <a:p>
            <a:r>
              <a:rPr lang="en-GB" altLang="en-US" dirty="0" smtClean="0"/>
              <a:t>EUDAT &amp; Open Access</a:t>
            </a:r>
          </a:p>
        </p:txBody>
      </p:sp>
      <p:sp>
        <p:nvSpPr>
          <p:cNvPr id="3" name="Content Placeholder 2"/>
          <p:cNvSpPr>
            <a:spLocks noGrp="1"/>
          </p:cNvSpPr>
          <p:nvPr>
            <p:ph idx="1"/>
          </p:nvPr>
        </p:nvSpPr>
        <p:spPr>
          <a:xfrm>
            <a:off x="396874" y="1366813"/>
            <a:ext cx="5622926" cy="5094312"/>
          </a:xfrm>
        </p:spPr>
        <p:txBody>
          <a:bodyPr rtlCol="0">
            <a:normAutofit/>
          </a:bodyPr>
          <a:lstStyle/>
          <a:p>
            <a:pPr>
              <a:defRPr/>
            </a:pPr>
            <a:r>
              <a:rPr lang="en-GB" dirty="0" smtClean="0"/>
              <a:t>Open Access?</a:t>
            </a:r>
          </a:p>
          <a:p>
            <a:pPr marL="0" indent="0">
              <a:buNone/>
              <a:defRPr/>
            </a:pPr>
            <a:endParaRPr lang="en-GB" sz="600" dirty="0"/>
          </a:p>
          <a:p>
            <a:pPr lvl="1">
              <a:defRPr/>
            </a:pPr>
            <a:r>
              <a:rPr lang="en-GB" sz="2100" dirty="0"/>
              <a:t>Funders: “Yes, absolutely!”</a:t>
            </a:r>
          </a:p>
          <a:p>
            <a:pPr lvl="1">
              <a:defRPr/>
            </a:pPr>
            <a:endParaRPr lang="en-GB" sz="600" dirty="0"/>
          </a:p>
          <a:p>
            <a:pPr lvl="1">
              <a:defRPr/>
            </a:pPr>
            <a:r>
              <a:rPr lang="en-GB" sz="2100" dirty="0"/>
              <a:t>Researchers: “Yes, but…”</a:t>
            </a:r>
          </a:p>
          <a:p>
            <a:pPr lvl="2">
              <a:defRPr/>
            </a:pPr>
            <a:r>
              <a:rPr lang="en-GB" sz="1350" dirty="0"/>
              <a:t>Some data is “sensitive”</a:t>
            </a:r>
          </a:p>
          <a:p>
            <a:pPr lvl="2">
              <a:defRPr/>
            </a:pPr>
            <a:r>
              <a:rPr lang="en-GB" sz="1350" dirty="0"/>
              <a:t>What about credit and merit?</a:t>
            </a:r>
          </a:p>
          <a:p>
            <a:pPr lvl="2">
              <a:defRPr/>
            </a:pPr>
            <a:r>
              <a:rPr lang="en-GB" sz="1350" dirty="0"/>
              <a:t>How to find one’s way in the legal minefield?</a:t>
            </a:r>
          </a:p>
          <a:p>
            <a:pPr marL="685765" lvl="2" indent="0">
              <a:buNone/>
              <a:defRPr/>
            </a:pPr>
            <a:endParaRPr lang="en-GB" sz="600" dirty="0"/>
          </a:p>
          <a:p>
            <a:pPr lvl="1">
              <a:defRPr/>
            </a:pPr>
            <a:r>
              <a:rPr lang="en-GB" sz="2100" dirty="0"/>
              <a:t>What role for e-Infrastructure and service providers</a:t>
            </a:r>
            <a:r>
              <a:rPr lang="en-GB" sz="1800" dirty="0"/>
              <a:t>?</a:t>
            </a:r>
          </a:p>
          <a:p>
            <a:pPr lvl="2">
              <a:defRPr/>
            </a:pPr>
            <a:r>
              <a:rPr lang="en-US" sz="1350" dirty="0"/>
              <a:t>Providing tools and services to handle sensitive data </a:t>
            </a:r>
          </a:p>
          <a:p>
            <a:pPr lvl="2">
              <a:defRPr/>
            </a:pPr>
            <a:r>
              <a:rPr lang="en-US" sz="1350" dirty="0"/>
              <a:t>Licensing guidance, PIDs and usage statistics</a:t>
            </a:r>
          </a:p>
          <a:p>
            <a:pPr lvl="2">
              <a:defRPr/>
            </a:pPr>
            <a:r>
              <a:rPr lang="en-US" sz="1350" dirty="0"/>
              <a:t>Training, training, training</a:t>
            </a:r>
            <a:endParaRPr lang="en-GB" sz="1350" dirty="0"/>
          </a:p>
          <a:p>
            <a:pPr>
              <a:defRPr/>
            </a:pPr>
            <a:endParaRPr lang="en-GB" sz="675" dirty="0"/>
          </a:p>
        </p:txBody>
      </p:sp>
      <p:sp>
        <p:nvSpPr>
          <p:cNvPr id="9114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n-US" smtClean="0">
              <a:solidFill>
                <a:srgbClr val="898989"/>
              </a:solidFill>
            </a:endParaRPr>
          </a:p>
        </p:txBody>
      </p:sp>
      <p:sp>
        <p:nvSpPr>
          <p:cNvPr id="9114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8BD400-DFF6-4CB8-99BD-834E306B83B4}" type="slidenum">
              <a:rPr lang="es-ES" altLang="en-US">
                <a:solidFill>
                  <a:srgbClr val="404040"/>
                </a:solidFill>
                <a:latin typeface="Arial" panose="020B0604020202020204" pitchFamily="34" charset="0"/>
              </a:rPr>
              <a:pPr/>
              <a:t>33</a:t>
            </a:fld>
            <a:endParaRPr lang="es-ES" altLang="en-US">
              <a:solidFill>
                <a:srgbClr val="404040"/>
              </a:solidFill>
              <a:latin typeface="Arial" panose="020B0604020202020204" pitchFamily="34" charset="0"/>
            </a:endParaRPr>
          </a:p>
        </p:txBody>
      </p:sp>
      <p:pic>
        <p:nvPicPr>
          <p:cNvPr id="7" name="Picture 2" descr="http://devblog.springest.com/wp-content/uploads/2013/02/not-my-job.jpg">
            <a:hlinkClick r:id="rId3"/>
          </p:cNvPr>
          <p:cNvPicPr>
            <a:picLocks noChangeAspect="1" noChangeArrowheads="1"/>
          </p:cNvPicPr>
          <p:nvPr/>
        </p:nvPicPr>
        <p:blipFill>
          <a:blip r:embed="rId4" cstate="print"/>
          <a:srcRect/>
          <a:stretch>
            <a:fillRect/>
          </a:stretch>
        </p:blipFill>
        <p:spPr bwMode="auto">
          <a:xfrm>
            <a:off x="5899362" y="4642938"/>
            <a:ext cx="2717610" cy="2015133"/>
          </a:xfrm>
          <a:prstGeom prst="rect">
            <a:avLst/>
          </a:prstGeom>
          <a:noFill/>
        </p:spPr>
      </p:pic>
    </p:spTree>
    <p:extLst>
      <p:ext uri="{BB962C8B-B14F-4D97-AF65-F5344CB8AC3E}">
        <p14:creationId xmlns:p14="http://schemas.microsoft.com/office/powerpoint/2010/main" val="14738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normAutofit/>
          </a:bodyPr>
          <a:lstStyle/>
          <a:p>
            <a:r>
              <a:rPr lang="en-GB" altLang="en-US" dirty="0" smtClean="0"/>
              <a:t>EUDAT &amp; Open Access</a:t>
            </a:r>
          </a:p>
        </p:txBody>
      </p:sp>
      <p:sp>
        <p:nvSpPr>
          <p:cNvPr id="3" name="Content Placeholder 2"/>
          <p:cNvSpPr>
            <a:spLocks noGrp="1"/>
          </p:cNvSpPr>
          <p:nvPr>
            <p:ph idx="1"/>
          </p:nvPr>
        </p:nvSpPr>
        <p:spPr>
          <a:xfrm>
            <a:off x="396874" y="1366813"/>
            <a:ext cx="8289926" cy="5094312"/>
          </a:xfrm>
        </p:spPr>
        <p:txBody>
          <a:bodyPr rtlCol="0">
            <a:normAutofit/>
          </a:bodyPr>
          <a:lstStyle/>
          <a:p>
            <a:pPr>
              <a:defRPr/>
            </a:pPr>
            <a:r>
              <a:rPr lang="en-GB" dirty="0" smtClean="0"/>
              <a:t>EUDAT Policy on OA (an attempt):</a:t>
            </a:r>
          </a:p>
          <a:p>
            <a:pPr lvl="1">
              <a:defRPr/>
            </a:pPr>
            <a:r>
              <a:rPr lang="en-GB" dirty="0" smtClean="0"/>
              <a:t>1. A</a:t>
            </a:r>
            <a:r>
              <a:rPr lang="en-US" dirty="0" err="1" smtClean="0"/>
              <a:t>ll</a:t>
            </a:r>
            <a:r>
              <a:rPr lang="en-US" dirty="0" smtClean="0"/>
              <a:t> data in the CDI should, in time, become full open access. Open access is the norm for CDI data;</a:t>
            </a:r>
          </a:p>
          <a:p>
            <a:pPr lvl="1">
              <a:defRPr/>
            </a:pPr>
            <a:r>
              <a:rPr lang="en-US" dirty="0" smtClean="0"/>
              <a:t>2.  Embargo  periods  for  original  producers  are  fully  supported,  on  condition  that  such  data become openly accessible when the embargo period expires. </a:t>
            </a:r>
            <a:endParaRPr lang="en-GB" dirty="0" smtClean="0"/>
          </a:p>
          <a:p>
            <a:pPr>
              <a:defRPr/>
            </a:pPr>
            <a:endParaRPr lang="en-GB" sz="1000" dirty="0" smtClean="0"/>
          </a:p>
          <a:p>
            <a:pPr>
              <a:defRPr/>
            </a:pPr>
            <a:endParaRPr lang="en-GB" dirty="0"/>
          </a:p>
          <a:p>
            <a:pPr marL="0" indent="0">
              <a:buNone/>
              <a:defRPr/>
            </a:pPr>
            <a:endParaRPr lang="en-GB" sz="675" dirty="0"/>
          </a:p>
        </p:txBody>
      </p:sp>
      <p:sp>
        <p:nvSpPr>
          <p:cNvPr id="9114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n-US" smtClean="0">
              <a:solidFill>
                <a:srgbClr val="898989"/>
              </a:solidFill>
            </a:endParaRPr>
          </a:p>
        </p:txBody>
      </p:sp>
      <p:sp>
        <p:nvSpPr>
          <p:cNvPr id="9114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8BD400-DFF6-4CB8-99BD-834E306B83B4}" type="slidenum">
              <a:rPr lang="es-ES" altLang="en-US">
                <a:solidFill>
                  <a:srgbClr val="404040"/>
                </a:solidFill>
                <a:latin typeface="Arial" panose="020B0604020202020204" pitchFamily="34" charset="0"/>
              </a:rPr>
              <a:pPr/>
              <a:t>34</a:t>
            </a:fld>
            <a:endParaRPr lang="es-ES" altLang="en-US">
              <a:solidFill>
                <a:srgbClr val="404040"/>
              </a:solidFill>
              <a:latin typeface="Arial" panose="020B0604020202020204" pitchFamily="34" charset="0"/>
            </a:endParaRPr>
          </a:p>
        </p:txBody>
      </p:sp>
      <p:sp>
        <p:nvSpPr>
          <p:cNvPr id="8" name="Content Placeholder 2"/>
          <p:cNvSpPr txBox="1">
            <a:spLocks/>
          </p:cNvSpPr>
          <p:nvPr/>
        </p:nvSpPr>
        <p:spPr>
          <a:xfrm>
            <a:off x="2651126" y="1752967"/>
            <a:ext cx="5622926" cy="5094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100000"/>
              <a:buFontTx/>
              <a:buBlip>
                <a:blip r:embed="rId2"/>
              </a:buBlip>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2"/>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2"/>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2"/>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2"/>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GB" sz="675" dirty="0"/>
          </a:p>
        </p:txBody>
      </p:sp>
    </p:spTree>
    <p:extLst>
      <p:ext uri="{BB962C8B-B14F-4D97-AF65-F5344CB8AC3E}">
        <p14:creationId xmlns:p14="http://schemas.microsoft.com/office/powerpoint/2010/main" val="2637056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2589" y="1916832"/>
            <a:ext cx="3614595" cy="334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1"/>
          <p:cNvSpPr>
            <a:spLocks noGrp="1"/>
          </p:cNvSpPr>
          <p:nvPr>
            <p:ph type="title"/>
          </p:nvPr>
        </p:nvSpPr>
        <p:spPr/>
        <p:txBody>
          <a:bodyPr>
            <a:normAutofit/>
          </a:bodyPr>
          <a:lstStyle/>
          <a:p>
            <a:r>
              <a:rPr lang="en-GB" altLang="en-US" dirty="0" smtClean="0"/>
              <a:t>B2 Services &amp; Open Access</a:t>
            </a:r>
          </a:p>
        </p:txBody>
      </p:sp>
      <p:sp>
        <p:nvSpPr>
          <p:cNvPr id="3" name="Content Placeholder 2"/>
          <p:cNvSpPr>
            <a:spLocks noGrp="1"/>
          </p:cNvSpPr>
          <p:nvPr>
            <p:ph idx="1"/>
          </p:nvPr>
        </p:nvSpPr>
        <p:spPr>
          <a:xfrm>
            <a:off x="330846" y="1072344"/>
            <a:ext cx="4895206" cy="5094312"/>
          </a:xfrm>
        </p:spPr>
        <p:txBody>
          <a:bodyPr rtlCol="0">
            <a:normAutofit fontScale="92500" lnSpcReduction="10000"/>
          </a:bodyPr>
          <a:lstStyle/>
          <a:p>
            <a:pPr>
              <a:defRPr/>
            </a:pPr>
            <a:endParaRPr lang="en-GB" sz="1000" dirty="0" smtClean="0"/>
          </a:p>
          <a:p>
            <a:pPr>
              <a:defRPr/>
            </a:pPr>
            <a:endParaRPr lang="en-GB" dirty="0"/>
          </a:p>
          <a:p>
            <a:pPr>
              <a:defRPr/>
            </a:pPr>
            <a:r>
              <a:rPr lang="en-GB" dirty="0" smtClean="0"/>
              <a:t>B2DROP– No (definitely not!)</a:t>
            </a:r>
          </a:p>
          <a:p>
            <a:pPr lvl="1">
              <a:defRPr/>
            </a:pPr>
            <a:r>
              <a:rPr lang="en-GB" dirty="0" smtClean="0"/>
              <a:t>But enables sharing and reuse</a:t>
            </a:r>
          </a:p>
          <a:p>
            <a:pPr marL="457200" lvl="1" indent="0">
              <a:buNone/>
              <a:defRPr/>
            </a:pPr>
            <a:endParaRPr lang="en-GB" sz="1000" dirty="0" smtClean="0"/>
          </a:p>
          <a:p>
            <a:pPr>
              <a:defRPr/>
            </a:pPr>
            <a:r>
              <a:rPr lang="en-GB" dirty="0" smtClean="0"/>
              <a:t>B2SHARE – Yes (ideally)</a:t>
            </a:r>
          </a:p>
          <a:p>
            <a:pPr lvl="1">
              <a:defRPr/>
            </a:pPr>
            <a:r>
              <a:rPr lang="en-GB" dirty="0" smtClean="0"/>
              <a:t>Open is default but users can still restrict access</a:t>
            </a:r>
          </a:p>
          <a:p>
            <a:pPr lvl="1">
              <a:defRPr/>
            </a:pPr>
            <a:r>
              <a:rPr lang="en-GB" dirty="0" smtClean="0"/>
              <a:t>Licence wizard</a:t>
            </a:r>
          </a:p>
          <a:p>
            <a:pPr marL="457200" lvl="1" indent="0">
              <a:buNone/>
              <a:defRPr/>
            </a:pPr>
            <a:endParaRPr lang="en-GB" sz="1000" dirty="0" smtClean="0"/>
          </a:p>
          <a:p>
            <a:pPr>
              <a:defRPr/>
            </a:pPr>
            <a:r>
              <a:rPr lang="en-GB" dirty="0" smtClean="0"/>
              <a:t>B2SAFE – Yes (arguably)</a:t>
            </a:r>
          </a:p>
          <a:p>
            <a:pPr lvl="1">
              <a:defRPr/>
            </a:pPr>
            <a:r>
              <a:rPr lang="en-GB" dirty="0" smtClean="0"/>
              <a:t>At least metadata</a:t>
            </a:r>
          </a:p>
          <a:p>
            <a:pPr lvl="1">
              <a:defRPr/>
            </a:pPr>
            <a:r>
              <a:rPr lang="en-GB" dirty="0" smtClean="0"/>
              <a:t>Fine-grained authorisation</a:t>
            </a:r>
          </a:p>
          <a:p>
            <a:pPr marL="457200" lvl="1" indent="0">
              <a:buNone/>
              <a:defRPr/>
            </a:pPr>
            <a:endParaRPr lang="en-GB" sz="1000" dirty="0" smtClean="0"/>
          </a:p>
          <a:p>
            <a:pPr>
              <a:defRPr/>
            </a:pPr>
            <a:r>
              <a:rPr lang="en-GB" dirty="0" smtClean="0"/>
              <a:t>B2FIND – Yes (metadata)</a:t>
            </a:r>
          </a:p>
          <a:p>
            <a:pPr>
              <a:defRPr/>
            </a:pPr>
            <a:endParaRPr lang="en-GB" dirty="0"/>
          </a:p>
          <a:p>
            <a:pPr>
              <a:defRPr/>
            </a:pPr>
            <a:endParaRPr lang="en-GB" dirty="0" smtClean="0"/>
          </a:p>
          <a:p>
            <a:pPr marL="0" indent="0">
              <a:buNone/>
              <a:defRPr/>
            </a:pPr>
            <a:endParaRPr lang="en-GB" sz="675" dirty="0"/>
          </a:p>
        </p:txBody>
      </p:sp>
      <p:sp>
        <p:nvSpPr>
          <p:cNvPr id="91140" name="Footer Placeholder 3"/>
          <p:cNvSpPr>
            <a:spLocks noGrp="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s-ES" altLang="en-US" smtClean="0">
              <a:solidFill>
                <a:srgbClr val="898989"/>
              </a:solidFill>
            </a:endParaRPr>
          </a:p>
        </p:txBody>
      </p:sp>
      <p:sp>
        <p:nvSpPr>
          <p:cNvPr id="91141"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13" indent="-285736">
              <a:defRPr>
                <a:solidFill>
                  <a:schemeClr val="tx1"/>
                </a:solidFill>
                <a:latin typeface="Calibri" panose="020F0502020204030204" pitchFamily="34" charset="0"/>
                <a:cs typeface="Arial" panose="020B0604020202020204" pitchFamily="34" charset="0"/>
              </a:defRPr>
            </a:lvl2pPr>
            <a:lvl3pPr marL="1142944" indent="-228588">
              <a:defRPr>
                <a:solidFill>
                  <a:schemeClr val="tx1"/>
                </a:solidFill>
                <a:latin typeface="Calibri" panose="020F0502020204030204" pitchFamily="34" charset="0"/>
                <a:cs typeface="Arial" panose="020B0604020202020204" pitchFamily="34" charset="0"/>
              </a:defRPr>
            </a:lvl3pPr>
            <a:lvl4pPr marL="1600120" indent="-228588">
              <a:defRPr>
                <a:solidFill>
                  <a:schemeClr val="tx1"/>
                </a:solidFill>
                <a:latin typeface="Calibri" panose="020F0502020204030204" pitchFamily="34" charset="0"/>
                <a:cs typeface="Arial" panose="020B0604020202020204" pitchFamily="34" charset="0"/>
              </a:defRPr>
            </a:lvl4pPr>
            <a:lvl5pPr marL="2057297" indent="-228588">
              <a:defRPr>
                <a:solidFill>
                  <a:schemeClr val="tx1"/>
                </a:solidFill>
                <a:latin typeface="Calibri" panose="020F0502020204030204" pitchFamily="34" charset="0"/>
                <a:cs typeface="Arial" panose="020B0604020202020204" pitchFamily="34" charset="0"/>
              </a:defRPr>
            </a:lvl5pPr>
            <a:lvl6pPr marL="2514474"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652"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8829"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006" indent="-228588"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C8BD400-DFF6-4CB8-99BD-834E306B83B4}" type="slidenum">
              <a:rPr lang="es-ES" altLang="en-US">
                <a:solidFill>
                  <a:srgbClr val="404040"/>
                </a:solidFill>
                <a:latin typeface="Arial" panose="020B0604020202020204" pitchFamily="34" charset="0"/>
              </a:rPr>
              <a:pPr/>
              <a:t>35</a:t>
            </a:fld>
            <a:endParaRPr lang="es-ES" altLang="en-US">
              <a:solidFill>
                <a:srgbClr val="404040"/>
              </a:solidFill>
              <a:latin typeface="Arial" panose="020B0604020202020204" pitchFamily="34" charset="0"/>
            </a:endParaRPr>
          </a:p>
        </p:txBody>
      </p:sp>
      <p:sp>
        <p:nvSpPr>
          <p:cNvPr id="8" name="Content Placeholder 2"/>
          <p:cNvSpPr txBox="1">
            <a:spLocks/>
          </p:cNvSpPr>
          <p:nvPr/>
        </p:nvSpPr>
        <p:spPr>
          <a:xfrm>
            <a:off x="2651126" y="1752967"/>
            <a:ext cx="5622926" cy="50943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SzPct val="100000"/>
              <a:buFontTx/>
              <a:buBlip>
                <a:blip r:embed="rId3"/>
              </a:buBlip>
              <a:defRPr sz="24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GB" sz="675" dirty="0"/>
          </a:p>
        </p:txBody>
      </p:sp>
    </p:spTree>
    <p:extLst>
      <p:ext uri="{BB962C8B-B14F-4D97-AF65-F5344CB8AC3E}">
        <p14:creationId xmlns:p14="http://schemas.microsoft.com/office/powerpoint/2010/main" val="42177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Moving Forward - 2020</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90799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Make it easier for the researcher!</a:t>
            </a:r>
            <a:endParaRPr lang="en-US" dirty="0"/>
          </a:p>
        </p:txBody>
      </p:sp>
      <p:sp>
        <p:nvSpPr>
          <p:cNvPr id="3" name="Content Placeholder 2"/>
          <p:cNvSpPr>
            <a:spLocks noGrp="1"/>
          </p:cNvSpPr>
          <p:nvPr>
            <p:ph idx="1"/>
          </p:nvPr>
        </p:nvSpPr>
        <p:spPr>
          <a:xfrm>
            <a:off x="539552" y="1340768"/>
            <a:ext cx="5976664" cy="4525963"/>
          </a:xfrm>
        </p:spPr>
        <p:txBody>
          <a:bodyPr>
            <a:normAutofit/>
          </a:bodyPr>
          <a:lstStyle/>
          <a:p>
            <a:r>
              <a:rPr lang="en-US" sz="3200" dirty="0" smtClean="0"/>
              <a:t>E-Infrastructure integration</a:t>
            </a:r>
          </a:p>
          <a:p>
            <a:pPr lvl="1"/>
            <a:r>
              <a:rPr lang="en-US" dirty="0" smtClean="0"/>
              <a:t>Network</a:t>
            </a:r>
          </a:p>
          <a:p>
            <a:pPr lvl="1"/>
            <a:r>
              <a:rPr lang="en-US" dirty="0" smtClean="0"/>
              <a:t>Data</a:t>
            </a:r>
          </a:p>
          <a:p>
            <a:pPr lvl="1"/>
            <a:r>
              <a:rPr lang="en-US" dirty="0" smtClean="0"/>
              <a:t>Computing</a:t>
            </a:r>
            <a:endParaRPr lang="en-US" dirty="0" smtClean="0"/>
          </a:p>
          <a:p>
            <a:endParaRPr lang="en-US" dirty="0" smtClean="0"/>
          </a:p>
          <a:p>
            <a:r>
              <a:rPr lang="en-US" sz="3200" dirty="0" smtClean="0"/>
              <a:t>Global solutions</a:t>
            </a:r>
            <a:endParaRPr lang="en-US" sz="3200" dirty="0" smtClean="0"/>
          </a:p>
          <a:p>
            <a:pPr lvl="1"/>
            <a:r>
              <a:rPr lang="en-US" dirty="0" smtClean="0"/>
              <a:t>Research Data Alliance (RDA)</a:t>
            </a:r>
          </a:p>
          <a:p>
            <a:pPr lvl="1"/>
            <a:r>
              <a:rPr lang="en-US" dirty="0" smtClean="0"/>
              <a:t>Cross-country collaboration</a:t>
            </a:r>
            <a:endParaRPr lang="en-US" dirty="0" smtClean="0"/>
          </a:p>
          <a:p>
            <a:pPr marL="457200" lvl="1" indent="0">
              <a:buNone/>
            </a:pPr>
            <a:endParaRPr lang="en-US" dirty="0"/>
          </a:p>
        </p:txBody>
      </p:sp>
      <p:pic>
        <p:nvPicPr>
          <p:cNvPr id="4" name="Picture 5"/>
          <p:cNvPicPr>
            <a:picLocks noChangeAspect="1" noChangeArrowheads="1"/>
          </p:cNvPicPr>
          <p:nvPr/>
        </p:nvPicPr>
        <p:blipFill>
          <a:blip r:embed="rId2" cstate="print"/>
          <a:srcRect t="2246"/>
          <a:stretch>
            <a:fillRect/>
          </a:stretch>
        </p:blipFill>
        <p:spPr bwMode="auto">
          <a:xfrm>
            <a:off x="3707904" y="2373328"/>
            <a:ext cx="5250910" cy="527168"/>
          </a:xfrm>
          <a:prstGeom prst="rect">
            <a:avLst/>
          </a:prstGeom>
          <a:noFill/>
          <a:ln w="9525">
            <a:noFill/>
            <a:miter lim="800000"/>
            <a:headEnd/>
            <a:tailEnd/>
          </a:ln>
        </p:spPr>
      </p:pic>
      <p:pic>
        <p:nvPicPr>
          <p:cNvPr id="5" name="Picture 2" descr="https://europe.rd-alliance.org/Repository/preview/News/RDA_logo.png">
            <a:hlinkClick r:id="rId3"/>
          </p:cNvPr>
          <p:cNvPicPr>
            <a:picLocks noChangeAspect="1" noChangeArrowheads="1"/>
          </p:cNvPicPr>
          <p:nvPr/>
        </p:nvPicPr>
        <p:blipFill>
          <a:blip r:embed="rId4" cstate="print"/>
          <a:srcRect/>
          <a:stretch>
            <a:fillRect/>
          </a:stretch>
        </p:blipFill>
        <p:spPr bwMode="auto">
          <a:xfrm>
            <a:off x="6516216" y="3933056"/>
            <a:ext cx="1269896" cy="952422"/>
          </a:xfrm>
          <a:prstGeom prst="rect">
            <a:avLst/>
          </a:prstGeom>
          <a:noFill/>
        </p:spPr>
      </p:pic>
    </p:spTree>
    <p:extLst>
      <p:ext uri="{BB962C8B-B14F-4D97-AF65-F5344CB8AC3E}">
        <p14:creationId xmlns:p14="http://schemas.microsoft.com/office/powerpoint/2010/main" val="19913533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br>
              <a:rPr lang="en-US" dirty="0" smtClean="0"/>
            </a:br>
            <a:r>
              <a:rPr lang="en-US" dirty="0" smtClean="0"/>
              <a:t>Questions?</a:t>
            </a:r>
            <a:endParaRPr lang="en-US" dirty="0"/>
          </a:p>
        </p:txBody>
      </p:sp>
    </p:spTree>
    <p:extLst>
      <p:ext uri="{BB962C8B-B14F-4D97-AF65-F5344CB8AC3E}">
        <p14:creationId xmlns:p14="http://schemas.microsoft.com/office/powerpoint/2010/main" val="946809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250700"/>
            <a:ext cx="7597352" cy="720080"/>
          </a:xfrm>
        </p:spPr>
        <p:txBody>
          <a:bodyPr>
            <a:normAutofit fontScale="90000"/>
          </a:bodyPr>
          <a:lstStyle/>
          <a:p>
            <a:r>
              <a:rPr lang="en-GB" dirty="0" smtClean="0"/>
              <a:t>A pan-European e-Infrastructure solution for pan-European RI data Challenges</a:t>
            </a:r>
            <a:endParaRPr lang="en-GB" dirty="0"/>
          </a:p>
        </p:txBody>
      </p:sp>
      <p:sp>
        <p:nvSpPr>
          <p:cNvPr id="3" name="Content Placeholder 2"/>
          <p:cNvSpPr>
            <a:spLocks noGrp="1"/>
          </p:cNvSpPr>
          <p:nvPr>
            <p:ph idx="1"/>
          </p:nvPr>
        </p:nvSpPr>
        <p:spPr>
          <a:xfrm>
            <a:off x="196610" y="1594691"/>
            <a:ext cx="6635080" cy="5184576"/>
          </a:xfrm>
        </p:spPr>
        <p:txBody>
          <a:bodyPr>
            <a:normAutofit fontScale="92500" lnSpcReduction="20000"/>
          </a:bodyPr>
          <a:lstStyle/>
          <a:p>
            <a:r>
              <a:rPr lang="en-US" dirty="0" smtClean="0"/>
              <a:t>All Research Infrastructures are facing data challenges</a:t>
            </a:r>
            <a:endParaRPr lang="en-US" dirty="0" smtClean="0">
              <a:sym typeface="Wingdings" pitchFamily="2" charset="2"/>
            </a:endParaRPr>
          </a:p>
          <a:p>
            <a:pPr lvl="1" algn="just"/>
            <a:r>
              <a:rPr lang="en-GB" sz="1900" dirty="0" smtClean="0">
                <a:sym typeface="Wingdings" pitchFamily="2" charset="2"/>
              </a:rPr>
              <a:t>Where to store the growing amount of data?</a:t>
            </a:r>
          </a:p>
          <a:p>
            <a:pPr lvl="1" algn="just"/>
            <a:r>
              <a:rPr lang="en-GB" sz="1900" dirty="0" smtClean="0">
                <a:sym typeface="Wingdings" pitchFamily="2" charset="2"/>
              </a:rPr>
              <a:t>How to find it?</a:t>
            </a:r>
          </a:p>
          <a:p>
            <a:pPr lvl="1" algn="just"/>
            <a:r>
              <a:rPr lang="en-GB" sz="1900" dirty="0" smtClean="0">
                <a:sym typeface="Wingdings" pitchFamily="2" charset="2"/>
              </a:rPr>
              <a:t>How to make the most of it?</a:t>
            </a:r>
            <a:endParaRPr lang="en-GB" sz="1900" dirty="0" smtClean="0"/>
          </a:p>
          <a:p>
            <a:endParaRPr lang="en-US" sz="900" dirty="0" smtClean="0"/>
          </a:p>
          <a:p>
            <a:r>
              <a:rPr lang="en-US" dirty="0" smtClean="0"/>
              <a:t>Many research communities are developing own solutions</a:t>
            </a:r>
          </a:p>
          <a:p>
            <a:pPr lvl="1"/>
            <a:r>
              <a:rPr lang="en-US" sz="1900" dirty="0" smtClean="0">
                <a:sym typeface="Wingdings" pitchFamily="2" charset="2"/>
              </a:rPr>
              <a:t>This is good…</a:t>
            </a:r>
          </a:p>
          <a:p>
            <a:pPr lvl="1"/>
            <a:r>
              <a:rPr lang="en-US" sz="1900" dirty="0" smtClean="0">
                <a:sym typeface="Wingdings" pitchFamily="2" charset="2"/>
              </a:rPr>
              <a:t>… but we also need to make sure that the solutions remain interoperable</a:t>
            </a:r>
            <a:endParaRPr lang="en-GB" sz="1900" dirty="0" smtClean="0"/>
          </a:p>
          <a:p>
            <a:endParaRPr lang="en-US" sz="900" dirty="0" smtClean="0"/>
          </a:p>
          <a:p>
            <a:r>
              <a:rPr lang="en-US" dirty="0" smtClean="0"/>
              <a:t>EUDAT mission is to fill this gap</a:t>
            </a:r>
          </a:p>
          <a:p>
            <a:pPr lvl="1"/>
            <a:r>
              <a:rPr lang="en-US" sz="1900" dirty="0" smtClean="0"/>
              <a:t>Providing a set of services to help RIs managing their growing amount of data</a:t>
            </a:r>
          </a:p>
          <a:p>
            <a:pPr lvl="1"/>
            <a:r>
              <a:rPr lang="en-US" sz="1900" dirty="0" smtClean="0"/>
              <a:t>Providing these services across communities to ensure maximum level of interoperability</a:t>
            </a:r>
          </a:p>
          <a:p>
            <a:pPr lvl="1"/>
            <a:r>
              <a:rPr lang="en-GB" sz="1900" dirty="0" smtClean="0"/>
              <a:t>Closer </a:t>
            </a:r>
            <a:r>
              <a:rPr lang="en-GB" sz="1900" dirty="0"/>
              <a:t>integration of data and computing (HPC centres core partners)</a:t>
            </a:r>
            <a:endParaRPr lang="en-GB" sz="1100" b="1" dirty="0" smtClean="0"/>
          </a:p>
          <a:p>
            <a:pPr algn="just"/>
            <a:endParaRPr lang="en-GB" sz="1100" b="1" dirty="0" smtClean="0"/>
          </a:p>
          <a:p>
            <a:pPr algn="just"/>
            <a:endParaRPr lang="en-US" b="1" dirty="0" smtClean="0"/>
          </a:p>
          <a:p>
            <a:pPr algn="just">
              <a:buNone/>
            </a:pPr>
            <a:endParaRPr lang="en-US"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4</a:t>
            </a:fld>
            <a:endParaRPr lang="en-US"/>
          </a:p>
        </p:txBody>
      </p:sp>
      <p:grpSp>
        <p:nvGrpSpPr>
          <p:cNvPr id="6" name="Group 39"/>
          <p:cNvGrpSpPr/>
          <p:nvPr/>
        </p:nvGrpSpPr>
        <p:grpSpPr>
          <a:xfrm>
            <a:off x="6732240" y="3429000"/>
            <a:ext cx="2196752" cy="1440160"/>
            <a:chOff x="4644008" y="548680"/>
            <a:chExt cx="4499992" cy="3168352"/>
          </a:xfrm>
        </p:grpSpPr>
        <p:pic>
          <p:nvPicPr>
            <p:cNvPr id="7" name="Picture 2" descr="http://crdo.up.univ-aix.fr/logo/CLARIN-logo.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118143" y="2799877"/>
              <a:ext cx="654633" cy="750400"/>
            </a:xfrm>
            <a:prstGeom prst="rect">
              <a:avLst/>
            </a:prstGeom>
            <a:noFill/>
          </p:spPr>
        </p:pic>
        <p:pic>
          <p:nvPicPr>
            <p:cNvPr id="8" name="Picture 4" descr="http://www.gcdh.de/files/cache/0b281aff3bb4aab864ed2cee38cbab0c.jpg"/>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5264697" y="1048946"/>
              <a:ext cx="1034476" cy="333510"/>
            </a:xfrm>
            <a:prstGeom prst="rect">
              <a:avLst/>
            </a:prstGeom>
            <a:noFill/>
          </p:spPr>
        </p:pic>
        <p:pic>
          <p:nvPicPr>
            <p:cNvPr id="9" name="Picture 6" descr="http://www.eufar.net/images/img/transparent_COPAL_logo_couleur_small.png"/>
            <p:cNvPicPr>
              <a:picLocks noChangeAspect="1" noChangeArrowheads="1"/>
            </p:cNvPicPr>
            <p:nvPr/>
          </p:nvPicPr>
          <p:blipFill>
            <a:blip r:embed="rId4" cstate="print">
              <a:clrChange>
                <a:clrFrom>
                  <a:srgbClr val="000000">
                    <a:alpha val="0"/>
                  </a:srgbClr>
                </a:clrFrom>
                <a:clrTo>
                  <a:srgbClr val="000000">
                    <a:alpha val="0"/>
                  </a:srgbClr>
                </a:clrTo>
              </a:clrChange>
            </a:blip>
            <a:srcRect/>
            <a:stretch>
              <a:fillRect/>
            </a:stretch>
          </p:blipFill>
          <p:spPr bwMode="auto">
            <a:xfrm>
              <a:off x="6091433" y="798813"/>
              <a:ext cx="1112915" cy="583644"/>
            </a:xfrm>
            <a:prstGeom prst="rect">
              <a:avLst/>
            </a:prstGeom>
            <a:noFill/>
          </p:spPr>
        </p:pic>
        <p:pic>
          <p:nvPicPr>
            <p:cNvPr id="10" name="Picture 8" descr="http://3.bp.blogspot.com/--tMlJmgG9Yc/To2nD_0p2PI/AAAAAAAAACc/DTnNQluhWIg/s1600/e3d_logo.png"/>
            <p:cNvPicPr>
              <a:picLocks noChangeAspect="1" noChangeArrowheads="1"/>
            </p:cNvPicPr>
            <p:nvPr/>
          </p:nvPicPr>
          <p:blipFill>
            <a:blip r:embed="rId5" cstate="print">
              <a:clrChange>
                <a:clrFrom>
                  <a:srgbClr val="000000">
                    <a:alpha val="0"/>
                  </a:srgbClr>
                </a:clrFrom>
                <a:clrTo>
                  <a:srgbClr val="000000">
                    <a:alpha val="0"/>
                  </a:srgbClr>
                </a:clrTo>
              </a:clrChange>
            </a:blip>
            <a:srcRect/>
            <a:stretch>
              <a:fillRect/>
            </a:stretch>
          </p:blipFill>
          <p:spPr bwMode="auto">
            <a:xfrm>
              <a:off x="6894004" y="1048946"/>
              <a:ext cx="1094757" cy="583644"/>
            </a:xfrm>
            <a:prstGeom prst="rect">
              <a:avLst/>
            </a:prstGeom>
            <a:noFill/>
          </p:spPr>
        </p:pic>
        <p:pic>
          <p:nvPicPr>
            <p:cNvPr id="11" name="Picture 12" descr="http://www.esonetyellowpages.com/img/emso-logo.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118143" y="2216234"/>
              <a:ext cx="1703106" cy="500266"/>
            </a:xfrm>
            <a:prstGeom prst="rect">
              <a:avLst/>
            </a:prstGeom>
            <a:noFill/>
          </p:spPr>
        </p:pic>
        <p:pic>
          <p:nvPicPr>
            <p:cNvPr id="12" name="Picture 2" descr="http://openlandscapes.zalf.de/ImagesWiki/EPOS_Logo.jpg"/>
            <p:cNvPicPr>
              <a:picLocks noChangeAspect="1" noChangeArrowheads="1"/>
            </p:cNvPicPr>
            <p:nvPr/>
          </p:nvPicPr>
          <p:blipFill>
            <a:blip r:embed="rId7" cstate="print"/>
            <a:srcRect/>
            <a:stretch>
              <a:fillRect/>
            </a:stretch>
          </p:blipFill>
          <p:spPr bwMode="auto">
            <a:xfrm>
              <a:off x="4954352" y="2716500"/>
              <a:ext cx="702491" cy="333511"/>
            </a:xfrm>
            <a:prstGeom prst="rect">
              <a:avLst/>
            </a:prstGeom>
            <a:noFill/>
          </p:spPr>
        </p:pic>
        <p:pic>
          <p:nvPicPr>
            <p:cNvPr id="13" name="Picture 14" descr="http://www.iagos.org/lw_resource/datapool/_items/item_224/iagos-eri-logo-blue-on-white.pn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290553" y="1715968"/>
              <a:ext cx="778053" cy="250133"/>
            </a:xfrm>
            <a:prstGeom prst="rect">
              <a:avLst/>
            </a:prstGeom>
            <a:noFill/>
          </p:spPr>
        </p:pic>
        <p:pic>
          <p:nvPicPr>
            <p:cNvPr id="14" name="Picture 16" descr="http://www.europe-fluxdata.eu/images/default-album/logotransparenticos.gif?sfvrsn=0"/>
            <p:cNvPicPr>
              <a:picLocks noChangeAspect="1" noChangeArrowheads="1"/>
            </p:cNvPicPr>
            <p:nvPr/>
          </p:nvPicPr>
          <p:blipFill>
            <a:blip r:embed="rId9" cstate="print"/>
            <a:srcRect/>
            <a:stretch>
              <a:fillRect/>
            </a:stretch>
          </p:blipFill>
          <p:spPr bwMode="auto">
            <a:xfrm>
              <a:off x="7747451" y="965568"/>
              <a:ext cx="985187" cy="333511"/>
            </a:xfrm>
            <a:prstGeom prst="rect">
              <a:avLst/>
            </a:prstGeom>
            <a:noFill/>
          </p:spPr>
        </p:pic>
        <p:pic>
          <p:nvPicPr>
            <p:cNvPr id="15" name="Picture 2" descr="C:\Users\rmb\Documents\EPCC\Projects\EUDAT\presentations\img_header.pn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4008" y="2216234"/>
              <a:ext cx="903399" cy="4168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http://www.nersc.no/sites/www.nersc.no/files/imagecache/one_third/SIOS-logo.jpg"/>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187110" y="1966101"/>
              <a:ext cx="872842" cy="667021"/>
            </a:xfrm>
            <a:prstGeom prst="rect">
              <a:avLst/>
            </a:prstGeom>
            <a:noFill/>
          </p:spPr>
        </p:pic>
        <p:pic>
          <p:nvPicPr>
            <p:cNvPr id="17" name="Picture 16" descr="http://t1.gstatic.com/images?q=tbn:ANd9GcRIgE6np5yqCwBHOtk5w18Jdhojn7Qw-uGysTXH-uZuTtHNtB8Kkaf4glr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825037" y="2799877"/>
              <a:ext cx="1247039" cy="500266"/>
            </a:xfrm>
            <a:prstGeom prst="rect">
              <a:avLst/>
            </a:prstGeom>
            <a:noFill/>
          </p:spPr>
        </p:pic>
        <p:pic>
          <p:nvPicPr>
            <p:cNvPr id="18" name="Picture 26" descr="http://www.ctaer.com/sites/default/files/styles/large/public/proyectos/logo.jpg"/>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952000" y="635848"/>
              <a:ext cx="860360" cy="416888"/>
            </a:xfrm>
            <a:prstGeom prst="rect">
              <a:avLst/>
            </a:prstGeom>
            <a:noFill/>
          </p:spPr>
        </p:pic>
        <p:pic>
          <p:nvPicPr>
            <p:cNvPr id="19" name="Picture 30" descr="http://www.fzu.cz/sites/default/files/imagecache/obr_clanek_odd_nahled/Hiper-Logo_cmyk.jpg"/>
            <p:cNvPicPr>
              <a:picLocks noChangeAspect="1" noChangeArrowheads="1"/>
            </p:cNvPicPr>
            <p:nvPr/>
          </p:nvPicPr>
          <p:blipFill>
            <a:blip r:embed="rId14" cstate="print">
              <a:clrChange>
                <a:clrFrom>
                  <a:srgbClr val="FEFFFD"/>
                </a:clrFrom>
                <a:clrTo>
                  <a:srgbClr val="FEFFFD">
                    <a:alpha val="0"/>
                  </a:srgbClr>
                </a:clrTo>
              </a:clrChange>
            </a:blip>
            <a:srcRect/>
            <a:stretch>
              <a:fillRect/>
            </a:stretch>
          </p:blipFill>
          <p:spPr bwMode="auto">
            <a:xfrm>
              <a:off x="5497455" y="2466367"/>
              <a:ext cx="1136636" cy="416888"/>
            </a:xfrm>
            <a:prstGeom prst="rect">
              <a:avLst/>
            </a:prstGeom>
            <a:noFill/>
          </p:spPr>
        </p:pic>
        <p:pic>
          <p:nvPicPr>
            <p:cNvPr id="20" name="Picture 32" descr="http://ung.in.ua/upload/user_files/Infrastructure/Energy/IFMIF.png"/>
            <p:cNvPicPr>
              <a:picLocks noChangeAspect="1" noChangeArrowheads="1"/>
            </p:cNvPicPr>
            <p:nvPr/>
          </p:nvPicPr>
          <p:blipFill>
            <a:blip r:embed="rId15" cstate="print">
              <a:clrChange>
                <a:clrFrom>
                  <a:srgbClr val="FEFEFE"/>
                </a:clrFrom>
                <a:clrTo>
                  <a:srgbClr val="FEFEFE">
                    <a:alpha val="0"/>
                  </a:srgbClr>
                </a:clrTo>
              </a:clrChange>
            </a:blip>
            <a:srcRect/>
            <a:stretch>
              <a:fillRect/>
            </a:stretch>
          </p:blipFill>
          <p:spPr bwMode="auto">
            <a:xfrm>
              <a:off x="5187110" y="1382457"/>
              <a:ext cx="1011122" cy="583644"/>
            </a:xfrm>
            <a:prstGeom prst="rect">
              <a:avLst/>
            </a:prstGeom>
            <a:noFill/>
          </p:spPr>
        </p:pic>
        <p:pic>
          <p:nvPicPr>
            <p:cNvPr id="21" name="Picture 34" descr="http://www.adexcop.com/images/information-center/logomyrrha.png_1.png"/>
            <p:cNvPicPr>
              <a:picLocks noChangeAspect="1" noChangeArrowheads="1"/>
            </p:cNvPicPr>
            <p:nvPr/>
          </p:nvPicPr>
          <p:blipFill>
            <a:blip r:embed="rId16" cstate="print">
              <a:clrChange>
                <a:clrFrom>
                  <a:srgbClr val="000000">
                    <a:alpha val="0"/>
                  </a:srgbClr>
                </a:clrFrom>
                <a:clrTo>
                  <a:srgbClr val="000000">
                    <a:alpha val="0"/>
                  </a:srgbClr>
                </a:clrTo>
              </a:clrChange>
            </a:blip>
            <a:srcRect/>
            <a:stretch>
              <a:fillRect/>
            </a:stretch>
          </p:blipFill>
          <p:spPr bwMode="auto">
            <a:xfrm>
              <a:off x="6894004" y="3050011"/>
              <a:ext cx="607705" cy="583644"/>
            </a:xfrm>
            <a:prstGeom prst="rect">
              <a:avLst/>
            </a:prstGeom>
            <a:noFill/>
          </p:spPr>
        </p:pic>
        <p:pic>
          <p:nvPicPr>
            <p:cNvPr id="22" name="Picture 36" descr="http://www.poitou-charentes.inra.fr/var/poitoucharentes/storage/htmlarea/Actualites/ANAEElogo.jpg"/>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5109524" y="3300144"/>
              <a:ext cx="949004" cy="416888"/>
            </a:xfrm>
            <a:prstGeom prst="rect">
              <a:avLst/>
            </a:prstGeom>
            <a:noFill/>
          </p:spPr>
        </p:pic>
        <p:pic>
          <p:nvPicPr>
            <p:cNvPr id="23" name="Picture 38" descr="http://www.medicaldevice-network.com/uploads/feature/feature97507/2-2.jpg"/>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4799180" y="1632590"/>
              <a:ext cx="1005144" cy="583644"/>
            </a:xfrm>
            <a:prstGeom prst="rect">
              <a:avLst/>
            </a:prstGeom>
            <a:noFill/>
          </p:spPr>
        </p:pic>
        <p:pic>
          <p:nvPicPr>
            <p:cNvPr id="24" name="Picture 42" descr="ECRIN - European Clinical Research Infrastructures Network"/>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7980209" y="1299079"/>
              <a:ext cx="698275" cy="291997"/>
            </a:xfrm>
            <a:prstGeom prst="rect">
              <a:avLst/>
            </a:prstGeom>
            <a:noFill/>
          </p:spPr>
        </p:pic>
        <p:pic>
          <p:nvPicPr>
            <p:cNvPr id="25" name="Picture 44" descr="Home"/>
            <p:cNvPicPr>
              <a:picLocks noChangeAspect="1" noChangeArrowheads="1"/>
            </p:cNvPicPr>
            <p:nvPr/>
          </p:nvPicPr>
          <p:blipFill>
            <a:blip r:embed="rId20" cstate="print">
              <a:clrChange>
                <a:clrFrom>
                  <a:srgbClr val="000000">
                    <a:alpha val="0"/>
                  </a:srgbClr>
                </a:clrFrom>
                <a:clrTo>
                  <a:srgbClr val="000000">
                    <a:alpha val="0"/>
                  </a:srgbClr>
                </a:clrTo>
              </a:clrChange>
            </a:blip>
            <a:srcRect/>
            <a:stretch>
              <a:fillRect/>
            </a:stretch>
          </p:blipFill>
          <p:spPr bwMode="auto">
            <a:xfrm>
              <a:off x="5497455" y="798813"/>
              <a:ext cx="919568" cy="520880"/>
            </a:xfrm>
            <a:prstGeom prst="rect">
              <a:avLst/>
            </a:prstGeom>
            <a:noFill/>
          </p:spPr>
        </p:pic>
        <p:pic>
          <p:nvPicPr>
            <p:cNvPr id="26" name="Picture 46" descr="http://193.205.231.137/SZNWeb/site/custResource/cms/EMBRC_horizontal%20110419135309%20.jpg"/>
            <p:cNvPicPr>
              <a:picLocks noChangeAspect="1" noChangeArrowheads="1"/>
            </p:cNvPicPr>
            <p:nvPr/>
          </p:nvPicPr>
          <p:blipFill>
            <a:blip r:embed="rId21" cstate="print">
              <a:clrChange>
                <a:clrFrom>
                  <a:srgbClr val="FFFFFD"/>
                </a:clrFrom>
                <a:clrTo>
                  <a:srgbClr val="FFFFFD">
                    <a:alpha val="0"/>
                  </a:srgbClr>
                </a:clrTo>
              </a:clrChange>
            </a:blip>
            <a:srcRect/>
            <a:stretch>
              <a:fillRect/>
            </a:stretch>
          </p:blipFill>
          <p:spPr bwMode="auto">
            <a:xfrm>
              <a:off x="6583660" y="1799345"/>
              <a:ext cx="1030631" cy="667021"/>
            </a:xfrm>
            <a:prstGeom prst="rect">
              <a:avLst/>
            </a:prstGeom>
            <a:noFill/>
          </p:spPr>
        </p:pic>
        <p:pic>
          <p:nvPicPr>
            <p:cNvPr id="27" name="Picture 48" descr="http://t0.gstatic.com/images?q=tbn:ANd9GcQHyOTQXkQuO_gfN4Yk0-X9AHeFXWHNHi3NrwCTqZJ-Uw6giEiE&amp;t=1"/>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8290553" y="2216234"/>
              <a:ext cx="853447" cy="216385"/>
            </a:xfrm>
            <a:prstGeom prst="rect">
              <a:avLst/>
            </a:prstGeom>
            <a:noFill/>
          </p:spPr>
        </p:pic>
        <p:pic>
          <p:nvPicPr>
            <p:cNvPr id="28" name="Picture 50" descr="http://www.fmp-berlin.info/typo3temp/pics/0abd907ec4.png"/>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6738832" y="2633122"/>
              <a:ext cx="1098454" cy="416888"/>
            </a:xfrm>
            <a:prstGeom prst="rect">
              <a:avLst/>
            </a:prstGeom>
            <a:noFill/>
          </p:spPr>
        </p:pic>
        <p:pic>
          <p:nvPicPr>
            <p:cNvPr id="29" name="Picture 52" descr="About Euro-BioImaging"/>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7514693" y="1966101"/>
              <a:ext cx="1339586" cy="333511"/>
            </a:xfrm>
            <a:prstGeom prst="rect">
              <a:avLst/>
            </a:prstGeom>
            <a:noFill/>
          </p:spPr>
        </p:pic>
        <p:pic>
          <p:nvPicPr>
            <p:cNvPr id="30" name="Picture 56" descr="http://www.designweek.co.uk/Pictures/web/o/z/o/Instruct_Logo_Ne_482.jpg"/>
            <p:cNvPicPr>
              <a:picLocks noChangeAspect="1" noChangeArrowheads="1"/>
            </p:cNvPicPr>
            <p:nvPr/>
          </p:nvPicPr>
          <p:blipFill>
            <a:blip r:embed="rId25" cstate="print">
              <a:clrChange>
                <a:clrFrom>
                  <a:srgbClr val="FFFFFF"/>
                </a:clrFrom>
                <a:clrTo>
                  <a:srgbClr val="FFFFFF">
                    <a:alpha val="0"/>
                  </a:srgbClr>
                </a:clrTo>
              </a:clrChange>
            </a:blip>
            <a:srcRect/>
            <a:stretch>
              <a:fillRect/>
            </a:stretch>
          </p:blipFill>
          <p:spPr bwMode="auto">
            <a:xfrm>
              <a:off x="7825037" y="548680"/>
              <a:ext cx="931033" cy="537630"/>
            </a:xfrm>
            <a:prstGeom prst="rect">
              <a:avLst/>
            </a:prstGeom>
            <a:noFill/>
          </p:spPr>
        </p:pic>
        <p:pic>
          <p:nvPicPr>
            <p:cNvPr id="31" name="Picture 58" descr="http://www.hzdr.de/db/Pic?pOid=34721"/>
            <p:cNvPicPr>
              <a:picLocks noChangeAspect="1" noChangeArrowheads="1"/>
            </p:cNvPicPr>
            <p:nvPr/>
          </p:nvPicPr>
          <p:blipFill>
            <a:blip r:embed="rId26" cstate="print">
              <a:clrChange>
                <a:clrFrom>
                  <a:srgbClr val="FFFFFF"/>
                </a:clrFrom>
                <a:clrTo>
                  <a:srgbClr val="FFFFFF">
                    <a:alpha val="0"/>
                  </a:srgbClr>
                </a:clrTo>
              </a:clrChange>
            </a:blip>
            <a:srcRect/>
            <a:stretch>
              <a:fillRect/>
            </a:stretch>
          </p:blipFill>
          <p:spPr bwMode="auto">
            <a:xfrm>
              <a:off x="5652627" y="2883255"/>
              <a:ext cx="1070151" cy="333511"/>
            </a:xfrm>
            <a:prstGeom prst="rect">
              <a:avLst/>
            </a:prstGeom>
            <a:noFill/>
          </p:spPr>
        </p:pic>
        <p:pic>
          <p:nvPicPr>
            <p:cNvPr id="32" name="Picture 60" descr="http://www.clf.rl.ac.uk/resources/image/jpg/eurofel-150.jpg"/>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5885385" y="1299079"/>
              <a:ext cx="960067" cy="385181"/>
            </a:xfrm>
            <a:prstGeom prst="rect">
              <a:avLst/>
            </a:prstGeom>
            <a:noFill/>
          </p:spPr>
        </p:pic>
        <p:pic>
          <p:nvPicPr>
            <p:cNvPr id="33" name="Picture 64" descr="http://ess-scandinavia.eu/templates/theme285/images/logo.png"/>
            <p:cNvPicPr>
              <a:picLocks noChangeAspect="1" noChangeArrowheads="1"/>
            </p:cNvPicPr>
            <p:nvPr/>
          </p:nvPicPr>
          <p:blipFill>
            <a:blip r:embed="rId28" cstate="print">
              <a:clrChange>
                <a:clrFrom>
                  <a:srgbClr val="000000">
                    <a:alpha val="0"/>
                  </a:srgbClr>
                </a:clrFrom>
                <a:clrTo>
                  <a:srgbClr val="000000">
                    <a:alpha val="0"/>
                  </a:srgbClr>
                </a:clrTo>
              </a:clrChange>
            </a:blip>
            <a:srcRect/>
            <a:stretch>
              <a:fillRect/>
            </a:stretch>
          </p:blipFill>
          <p:spPr bwMode="auto">
            <a:xfrm>
              <a:off x="7902623" y="2382989"/>
              <a:ext cx="814106" cy="462839"/>
            </a:xfrm>
            <a:prstGeom prst="rect">
              <a:avLst/>
            </a:prstGeom>
            <a:noFill/>
          </p:spPr>
        </p:pic>
        <p:pic>
          <p:nvPicPr>
            <p:cNvPr id="34" name="Picture 66" descr="http://static.wix.com/media/9aff89_3e375496467eabe65aadc6c536fa56b5.jpg"/>
            <p:cNvPicPr>
              <a:picLocks noChangeAspect="1" noChangeArrowheads="1"/>
            </p:cNvPicPr>
            <p:nvPr/>
          </p:nvPicPr>
          <p:blipFill>
            <a:blip r:embed="rId29" cstate="print">
              <a:clrChange>
                <a:clrFrom>
                  <a:srgbClr val="FFFFFF"/>
                </a:clrFrom>
                <a:clrTo>
                  <a:srgbClr val="FFFFFF">
                    <a:alpha val="0"/>
                  </a:srgbClr>
                </a:clrTo>
              </a:clrChange>
            </a:blip>
            <a:srcRect/>
            <a:stretch>
              <a:fillRect/>
            </a:stretch>
          </p:blipFill>
          <p:spPr bwMode="auto">
            <a:xfrm>
              <a:off x="5575041" y="1549212"/>
              <a:ext cx="1008619" cy="712556"/>
            </a:xfrm>
            <a:prstGeom prst="rect">
              <a:avLst/>
            </a:prstGeom>
            <a:noFill/>
          </p:spPr>
        </p:pic>
        <p:pic>
          <p:nvPicPr>
            <p:cNvPr id="35" name="Picture 34" descr="http://www.lasercenter.vu.lt/nuotrauka.php?subject=projektai&amp;id=15"/>
            <p:cNvPicPr>
              <a:picLocks noChangeAspect="1" noChangeArrowheads="1"/>
            </p:cNvPicPr>
            <p:nvPr/>
          </p:nvPicPr>
          <p:blipFill>
            <a:blip r:embed="rId30" cstate="print">
              <a:clrChange>
                <a:clrFrom>
                  <a:srgbClr val="FFFFFF"/>
                </a:clrFrom>
                <a:clrTo>
                  <a:srgbClr val="FFFFFF">
                    <a:alpha val="0"/>
                  </a:srgbClr>
                </a:clrTo>
              </a:clrChange>
            </a:blip>
            <a:srcRect/>
            <a:stretch>
              <a:fillRect/>
            </a:stretch>
          </p:blipFill>
          <p:spPr bwMode="auto">
            <a:xfrm>
              <a:off x="4799180" y="3050011"/>
              <a:ext cx="543102" cy="323922"/>
            </a:xfrm>
            <a:prstGeom prst="rect">
              <a:avLst/>
            </a:prstGeom>
            <a:noFill/>
          </p:spPr>
        </p:pic>
        <p:pic>
          <p:nvPicPr>
            <p:cNvPr id="36" name="Picture 72" descr="http://www.km3net.org/logo/oldLogo/KM3NeT_logo_web_no_shade.gif"/>
            <p:cNvPicPr>
              <a:picLocks noChangeAspect="1" noChangeArrowheads="1"/>
            </p:cNvPicPr>
            <p:nvPr/>
          </p:nvPicPr>
          <p:blipFill>
            <a:blip r:embed="rId31" cstate="print"/>
            <a:srcRect/>
            <a:stretch>
              <a:fillRect/>
            </a:stretch>
          </p:blipFill>
          <p:spPr bwMode="auto">
            <a:xfrm>
              <a:off x="7825037" y="1632590"/>
              <a:ext cx="374811" cy="416888"/>
            </a:xfrm>
            <a:prstGeom prst="rect">
              <a:avLst/>
            </a:prstGeom>
            <a:noFill/>
          </p:spPr>
        </p:pic>
        <p:pic>
          <p:nvPicPr>
            <p:cNvPr id="37" name="Picture 36" descr="http://www.ontwerpstudiospanjaard.com/content_images/logos/eatris.jpg"/>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6506074" y="1382457"/>
              <a:ext cx="1318146" cy="667021"/>
            </a:xfrm>
            <a:prstGeom prst="rect">
              <a:avLst/>
            </a:prstGeom>
            <a:noFill/>
          </p:spPr>
        </p:pic>
        <p:pic>
          <p:nvPicPr>
            <p:cNvPr id="38" name="Picture 54" descr="http://www.helmholtz-muenchen.de/uploads/pics/Infrafrontier-logo.jpg"/>
            <p:cNvPicPr>
              <a:picLocks noChangeAspect="1" noChangeArrowheads="1"/>
            </p:cNvPicPr>
            <p:nvPr/>
          </p:nvPicPr>
          <p:blipFill>
            <a:blip r:embed="rId33" cstate="print">
              <a:clrChange>
                <a:clrFrom>
                  <a:srgbClr val="FFFFFF"/>
                </a:clrFrom>
                <a:clrTo>
                  <a:srgbClr val="FFFFFF">
                    <a:alpha val="0"/>
                  </a:srgbClr>
                </a:clrTo>
              </a:clrChange>
            </a:blip>
            <a:srcRect/>
            <a:stretch>
              <a:fillRect/>
            </a:stretch>
          </p:blipFill>
          <p:spPr bwMode="auto">
            <a:xfrm>
              <a:off x="5996223" y="1882723"/>
              <a:ext cx="665023" cy="500266"/>
            </a:xfrm>
            <a:prstGeom prst="rect">
              <a:avLst/>
            </a:prstGeom>
            <a:noFill/>
          </p:spPr>
        </p:pic>
      </p:grpSp>
      <p:grpSp>
        <p:nvGrpSpPr>
          <p:cNvPr id="50" name="Group 48"/>
          <p:cNvGrpSpPr/>
          <p:nvPr/>
        </p:nvGrpSpPr>
        <p:grpSpPr>
          <a:xfrm>
            <a:off x="5580112" y="2420888"/>
            <a:ext cx="3168352" cy="648072"/>
            <a:chOff x="4499992" y="3284984"/>
            <a:chExt cx="4120562" cy="864096"/>
          </a:xfrm>
          <a:effectLst>
            <a:outerShdw blurRad="50800" dist="38100" dir="2700000" algn="tl" rotWithShape="0">
              <a:prstClr val="black">
                <a:alpha val="40000"/>
              </a:prstClr>
            </a:outerShdw>
          </a:effectLst>
        </p:grpSpPr>
        <p:pic>
          <p:nvPicPr>
            <p:cNvPr id="51" name="Picture 2" descr="http://t1.gstatic.com/images?q=tbn:ANd9GcSBzDixZXOSeXJ_h2duij_erXBaTF0ab5p5VFVFmvmsY0vbUkzNnToLVcU8"/>
            <p:cNvPicPr>
              <a:picLocks noChangeAspect="1" noChangeArrowheads="1"/>
            </p:cNvPicPr>
            <p:nvPr/>
          </p:nvPicPr>
          <p:blipFill>
            <a:blip r:embed="rId34" cstate="print"/>
            <a:srcRect/>
            <a:stretch>
              <a:fillRect/>
            </a:stretch>
          </p:blipFill>
          <p:spPr bwMode="auto">
            <a:xfrm>
              <a:off x="4499992" y="3324589"/>
              <a:ext cx="591630" cy="752483"/>
            </a:xfrm>
            <a:prstGeom prst="rect">
              <a:avLst/>
            </a:prstGeom>
            <a:noFill/>
            <a:scene3d>
              <a:camera prst="orthographicFront">
                <a:rot lat="0" lon="0" rev="20399999"/>
              </a:camera>
              <a:lightRig rig="threePt" dir="t"/>
            </a:scene3d>
          </p:spPr>
        </p:pic>
        <p:pic>
          <p:nvPicPr>
            <p:cNvPr id="52" name="Picture 18" descr="http://wwwhome.cs.utwente.nl/%7Ehiemstra/wp-content/ercim89_cover.jpg"/>
            <p:cNvPicPr>
              <a:picLocks noChangeAspect="1" noChangeArrowheads="1"/>
            </p:cNvPicPr>
            <p:nvPr/>
          </p:nvPicPr>
          <p:blipFill>
            <a:blip r:embed="rId35" cstate="print"/>
            <a:srcRect/>
            <a:stretch>
              <a:fillRect/>
            </a:stretch>
          </p:blipFill>
          <p:spPr bwMode="auto">
            <a:xfrm>
              <a:off x="4951665" y="3324588"/>
              <a:ext cx="561019" cy="752484"/>
            </a:xfrm>
            <a:prstGeom prst="rect">
              <a:avLst/>
            </a:prstGeom>
            <a:noFill/>
            <a:scene3d>
              <a:camera prst="orthographicFront">
                <a:rot lat="0" lon="0" rev="20399999"/>
              </a:camera>
              <a:lightRig rig="threePt" dir="t"/>
            </a:scene3d>
          </p:spPr>
        </p:pic>
        <p:pic>
          <p:nvPicPr>
            <p:cNvPr id="53" name="Picture 16" descr="https://encrypted-tbn1.gstatic.com/images?q=tbn:ANd9GcS6HPFVRkPNaa6leY0OpronOD8UVEFlxTtCamZE7D4sJEZz3VqpCw"/>
            <p:cNvPicPr>
              <a:picLocks noChangeAspect="1" noChangeArrowheads="1"/>
            </p:cNvPicPr>
            <p:nvPr/>
          </p:nvPicPr>
          <p:blipFill>
            <a:blip r:embed="rId36" cstate="print"/>
            <a:srcRect/>
            <a:stretch>
              <a:fillRect/>
            </a:stretch>
          </p:blipFill>
          <p:spPr bwMode="auto">
            <a:xfrm>
              <a:off x="5372727" y="3324589"/>
              <a:ext cx="610166" cy="752483"/>
            </a:xfrm>
            <a:prstGeom prst="rect">
              <a:avLst/>
            </a:prstGeom>
            <a:noFill/>
            <a:scene3d>
              <a:camera prst="orthographicFront">
                <a:rot lat="0" lon="0" rev="20399999"/>
              </a:camera>
              <a:lightRig rig="threePt" dir="t"/>
            </a:scene3d>
          </p:spPr>
        </p:pic>
        <p:pic>
          <p:nvPicPr>
            <p:cNvPr id="54" name="Picture 8" descr="http://rgr-static1.tangentlabs.co.uk/images/bau/97815915/9781591588870/0/0/plain/data-deluge-can-libraries-cope-with-e-science.jpg"/>
            <p:cNvPicPr>
              <a:picLocks noChangeAspect="1" noChangeArrowheads="1"/>
            </p:cNvPicPr>
            <p:nvPr/>
          </p:nvPicPr>
          <p:blipFill>
            <a:blip r:embed="rId37" cstate="print"/>
            <a:srcRect/>
            <a:stretch>
              <a:fillRect/>
            </a:stretch>
          </p:blipFill>
          <p:spPr bwMode="auto">
            <a:xfrm>
              <a:off x="5842936" y="3301843"/>
              <a:ext cx="543676" cy="775229"/>
            </a:xfrm>
            <a:prstGeom prst="rect">
              <a:avLst/>
            </a:prstGeom>
            <a:noFill/>
            <a:scene3d>
              <a:camera prst="orthographicFront">
                <a:rot lat="0" lon="0" rev="20399999"/>
              </a:camera>
              <a:lightRig rig="threePt" dir="t"/>
            </a:scene3d>
          </p:spPr>
        </p:pic>
        <p:pic>
          <p:nvPicPr>
            <p:cNvPr id="55" name="Picture 10" descr="http://www.isgtw.org/sites/default/files/PopularScience_DataIsPower_0.jpg"/>
            <p:cNvPicPr>
              <a:picLocks noChangeAspect="1" noChangeArrowheads="1"/>
            </p:cNvPicPr>
            <p:nvPr/>
          </p:nvPicPr>
          <p:blipFill>
            <a:blip r:embed="rId38" cstate="print"/>
            <a:srcRect/>
            <a:stretch>
              <a:fillRect/>
            </a:stretch>
          </p:blipFill>
          <p:spPr bwMode="auto">
            <a:xfrm>
              <a:off x="6246655" y="3284984"/>
              <a:ext cx="623642" cy="792087"/>
            </a:xfrm>
            <a:prstGeom prst="rect">
              <a:avLst/>
            </a:prstGeom>
            <a:noFill/>
            <a:scene3d>
              <a:camera prst="orthographicFront">
                <a:rot lat="0" lon="0" rev="20399999"/>
              </a:camera>
              <a:lightRig rig="threePt" dir="t"/>
            </a:scene3d>
          </p:spPr>
        </p:pic>
        <p:pic>
          <p:nvPicPr>
            <p:cNvPr id="56" name="Picture 6" descr="http://magazine.amstat.org/wp-content/uploads/2012/04/MAM_Poster_2011.jpg"/>
            <p:cNvPicPr>
              <a:picLocks noChangeAspect="1" noChangeArrowheads="1"/>
            </p:cNvPicPr>
            <p:nvPr/>
          </p:nvPicPr>
          <p:blipFill>
            <a:blip r:embed="rId39" cstate="print"/>
            <a:srcRect/>
            <a:stretch>
              <a:fillRect/>
            </a:stretch>
          </p:blipFill>
          <p:spPr bwMode="auto">
            <a:xfrm>
              <a:off x="6730340" y="3324588"/>
              <a:ext cx="652061" cy="752484"/>
            </a:xfrm>
            <a:prstGeom prst="rect">
              <a:avLst/>
            </a:prstGeom>
            <a:noFill/>
            <a:scene3d>
              <a:camera prst="orthographicFront">
                <a:rot lat="0" lon="0" rev="20399999"/>
              </a:camera>
              <a:lightRig rig="threePt" dir="t"/>
            </a:scene3d>
          </p:spPr>
        </p:pic>
        <p:pic>
          <p:nvPicPr>
            <p:cNvPr id="57" name="Picture 12" descr="http://nearshoreamericas.com/wp-content/uploads/2012/02/premi_big-data_cover-j-220x300.jpg"/>
            <p:cNvPicPr>
              <a:picLocks noChangeAspect="1" noChangeArrowheads="1"/>
            </p:cNvPicPr>
            <p:nvPr/>
          </p:nvPicPr>
          <p:blipFill>
            <a:blip r:embed="rId40" cstate="print"/>
            <a:srcRect/>
            <a:stretch>
              <a:fillRect/>
            </a:stretch>
          </p:blipFill>
          <p:spPr bwMode="auto">
            <a:xfrm>
              <a:off x="7242444" y="3364193"/>
              <a:ext cx="550861" cy="712879"/>
            </a:xfrm>
            <a:prstGeom prst="rect">
              <a:avLst/>
            </a:prstGeom>
            <a:noFill/>
            <a:scene3d>
              <a:camera prst="orthographicFront">
                <a:rot lat="0" lon="0" rev="20399999"/>
              </a:camera>
              <a:lightRig rig="threePt" dir="t"/>
            </a:scene3d>
          </p:spPr>
        </p:pic>
        <p:pic>
          <p:nvPicPr>
            <p:cNvPr id="58" name="Picture 14" descr="http://farm3.static.flickr.com/2685/4461757843_7869b5d691.jpg"/>
            <p:cNvPicPr>
              <a:picLocks noChangeAspect="1" noChangeArrowheads="1"/>
            </p:cNvPicPr>
            <p:nvPr/>
          </p:nvPicPr>
          <p:blipFill>
            <a:blip r:embed="rId41" cstate="print"/>
            <a:srcRect l="15120" t="1890" r="13061" b="3611"/>
            <a:stretch>
              <a:fillRect/>
            </a:stretch>
          </p:blipFill>
          <p:spPr bwMode="auto">
            <a:xfrm>
              <a:off x="7596336" y="3356992"/>
              <a:ext cx="570892" cy="712879"/>
            </a:xfrm>
            <a:prstGeom prst="rect">
              <a:avLst/>
            </a:prstGeom>
            <a:noFill/>
            <a:scene3d>
              <a:camera prst="orthographicFront">
                <a:rot lat="0" lon="0" rev="20399999"/>
              </a:camera>
              <a:lightRig rig="threePt" dir="t"/>
            </a:scene3d>
          </p:spPr>
        </p:pic>
        <p:pic>
          <p:nvPicPr>
            <p:cNvPr id="59" name="Picture 4" descr="http://www.visualisingdata.com/blog/wp-content/uploads/2010/03/DataDeluge.png"/>
            <p:cNvPicPr>
              <a:picLocks noChangeAspect="1" noChangeArrowheads="1"/>
            </p:cNvPicPr>
            <p:nvPr/>
          </p:nvPicPr>
          <p:blipFill>
            <a:blip r:embed="rId42" cstate="print"/>
            <a:srcRect/>
            <a:stretch>
              <a:fillRect/>
            </a:stretch>
          </p:blipFill>
          <p:spPr bwMode="auto">
            <a:xfrm>
              <a:off x="8028384" y="3409138"/>
              <a:ext cx="592170" cy="739942"/>
            </a:xfrm>
            <a:prstGeom prst="rect">
              <a:avLst/>
            </a:prstGeom>
            <a:noFill/>
            <a:scene3d>
              <a:camera prst="orthographicFront">
                <a:rot lat="0" lon="0" rev="20399999"/>
              </a:camera>
              <a:lightRig rig="threePt" dir="t"/>
            </a:scene3d>
          </p:spPr>
        </p:pic>
      </p:grpSp>
      <p:pic>
        <p:nvPicPr>
          <p:cNvPr id="60" name="Picture 1"/>
          <p:cNvPicPr>
            <a:picLocks noChangeAspect="1" noChangeArrowheads="1"/>
          </p:cNvPicPr>
          <p:nvPr/>
        </p:nvPicPr>
        <p:blipFill>
          <a:blip r:embed="rId43" cstate="print"/>
          <a:srcRect/>
          <a:stretch>
            <a:fillRect/>
          </a:stretch>
        </p:blipFill>
        <p:spPr bwMode="auto">
          <a:xfrm>
            <a:off x="7020272" y="5157192"/>
            <a:ext cx="1874942" cy="1245374"/>
          </a:xfrm>
          <a:prstGeom prst="rect">
            <a:avLst/>
          </a:prstGeom>
          <a:noFill/>
          <a:ln w="9525">
            <a:noFill/>
            <a:miter lim="800000"/>
            <a:headEnd/>
            <a:tailEnd/>
          </a:ln>
          <a:effectLst/>
        </p:spPr>
      </p:pic>
    </p:spTree>
    <p:extLst>
      <p:ext uri="{BB962C8B-B14F-4D97-AF65-F5344CB8AC3E}">
        <p14:creationId xmlns:p14="http://schemas.microsoft.com/office/powerpoint/2010/main" val="454267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synergies</a:t>
            </a:r>
            <a:endParaRPr lang="en-US" dirty="0"/>
          </a:p>
        </p:txBody>
      </p:sp>
      <p:sp>
        <p:nvSpPr>
          <p:cNvPr id="10" name="Content Placeholder 9"/>
          <p:cNvSpPr>
            <a:spLocks noGrp="1"/>
          </p:cNvSpPr>
          <p:nvPr>
            <p:ph idx="1"/>
          </p:nvPr>
        </p:nvSpPr>
        <p:spPr/>
        <p:txBody>
          <a:bodyPr/>
          <a:lstStyle/>
          <a:p>
            <a:r>
              <a:rPr lang="en-US" dirty="0" smtClean="0"/>
              <a:t>The worst case scenario: 500 RI with 500 incompatible self-made ICT and data management solutions</a:t>
            </a:r>
          </a:p>
          <a:p>
            <a:r>
              <a:rPr lang="en-US" dirty="0" smtClean="0"/>
              <a:t>What can we do to promote collaboration and re-use of </a:t>
            </a:r>
            <a:r>
              <a:rPr lang="en-US" dirty="0" err="1" smtClean="0"/>
              <a:t>eInfrastructures</a:t>
            </a:r>
            <a:r>
              <a:rPr lang="en-US" dirty="0" smtClean="0"/>
              <a:t>? </a:t>
            </a:r>
            <a:endParaRPr lang="en-US" dirty="0"/>
          </a:p>
        </p:txBody>
      </p:sp>
      <p:pic>
        <p:nvPicPr>
          <p:cNvPr id="9" name="Object 6"/>
          <p:cNvPicPr>
            <a:picLocks noChangeArrowheads="1"/>
          </p:cNvPicPr>
          <p:nvPr/>
        </p:nvPicPr>
        <p:blipFill>
          <a:blip r:embed="rId2" cstate="print"/>
          <a:srcRect/>
          <a:stretch>
            <a:fillRect/>
          </a:stretch>
        </p:blipFill>
        <p:spPr bwMode="auto">
          <a:xfrm>
            <a:off x="3059832" y="4005064"/>
            <a:ext cx="5472038" cy="2520281"/>
          </a:xfrm>
          <a:prstGeom prst="rect">
            <a:avLst/>
          </a:prstGeom>
          <a:noFill/>
          <a:ln w="9525">
            <a:noFill/>
            <a:miter lim="800000"/>
            <a:headEnd/>
            <a:tailEnd/>
          </a:ln>
        </p:spPr>
      </p:pic>
      <p:sp>
        <p:nvSpPr>
          <p:cNvPr id="3" name="Symbol zastępczy numeru slajdu 2"/>
          <p:cNvSpPr>
            <a:spLocks noGrp="1"/>
          </p:cNvSpPr>
          <p:nvPr>
            <p:ph type="sldNum" sz="quarter" idx="12"/>
          </p:nvPr>
        </p:nvSpPr>
        <p:spPr/>
        <p:txBody>
          <a:bodyPr/>
          <a:lstStyle/>
          <a:p>
            <a:fld id="{7A664348-DC2E-4C46-A357-1ED243B754D0}" type="slidenum">
              <a:rPr lang="es-ES" smtClean="0">
                <a:solidFill>
                  <a:prstClr val="black">
                    <a:lumMod val="75000"/>
                    <a:lumOff val="25000"/>
                  </a:prstClr>
                </a:solidFill>
              </a:rPr>
              <a:pPr/>
              <a:t>5</a:t>
            </a:fld>
            <a:endParaRPr lang="es-ES">
              <a:solidFill>
                <a:prstClr val="black">
                  <a:lumMod val="75000"/>
                  <a:lumOff val="25000"/>
                </a:prstClr>
              </a:solidFill>
            </a:endParaRPr>
          </a:p>
        </p:txBody>
      </p:sp>
      <p:sp>
        <p:nvSpPr>
          <p:cNvPr id="6" name="TextBox 5"/>
          <p:cNvSpPr txBox="1"/>
          <p:nvPr/>
        </p:nvSpPr>
        <p:spPr>
          <a:xfrm>
            <a:off x="251520" y="4437112"/>
            <a:ext cx="3392275" cy="707886"/>
          </a:xfrm>
          <a:prstGeom prst="rect">
            <a:avLst/>
          </a:prstGeom>
          <a:noFill/>
        </p:spPr>
        <p:txBody>
          <a:bodyPr wrap="none" rtlCol="0">
            <a:spAutoFit/>
          </a:bodyPr>
          <a:lstStyle/>
          <a:p>
            <a:r>
              <a:rPr lang="en-GB" sz="2000" dirty="0" smtClean="0">
                <a:solidFill>
                  <a:schemeClr val="accent2">
                    <a:lumMod val="50000"/>
                  </a:schemeClr>
                </a:solidFill>
                <a:latin typeface="Berlin Sans FB Demi" pitchFamily="34" charset="0"/>
                <a:cs typeface="Arial" pitchFamily="34" charset="0"/>
              </a:rPr>
              <a:t>EVERY RI NEEDS TO DEAL </a:t>
            </a:r>
          </a:p>
          <a:p>
            <a:r>
              <a:rPr lang="en-GB" sz="2000" dirty="0" smtClean="0">
                <a:solidFill>
                  <a:schemeClr val="accent2">
                    <a:lumMod val="50000"/>
                  </a:schemeClr>
                </a:solidFill>
                <a:latin typeface="Berlin Sans FB Demi" pitchFamily="34" charset="0"/>
                <a:cs typeface="Arial" pitchFamily="34" charset="0"/>
              </a:rPr>
              <a:t>WITH DATA MANAGEMENT</a:t>
            </a:r>
          </a:p>
        </p:txBody>
      </p:sp>
    </p:spTree>
    <p:extLst>
      <p:ext uri="{BB962C8B-B14F-4D97-AF65-F5344CB8AC3E}">
        <p14:creationId xmlns:p14="http://schemas.microsoft.com/office/powerpoint/2010/main" val="18180338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208" y="260648"/>
            <a:ext cx="7315200" cy="792162"/>
          </a:xfrm>
        </p:spPr>
        <p:txBody>
          <a:bodyPr/>
          <a:lstStyle/>
          <a:p>
            <a:r>
              <a:rPr lang="en-US" dirty="0" smtClean="0"/>
              <a:t>EUDAT2020 - 33 Partners</a:t>
            </a:r>
            <a:endParaRPr lang="en-US" dirty="0"/>
          </a:p>
        </p:txBody>
      </p:sp>
    </p:spTree>
    <p:extLst>
      <p:ext uri="{BB962C8B-B14F-4D97-AF65-F5344CB8AC3E}">
        <p14:creationId xmlns:p14="http://schemas.microsoft.com/office/powerpoint/2010/main" val="2006167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807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228146"/>
            <a:ext cx="265112" cy="31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5"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538" y="2755741"/>
            <a:ext cx="265112" cy="31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6" name="TextBox 20"/>
          <p:cNvSpPr txBox="1">
            <a:spLocks noChangeArrowheads="1"/>
          </p:cNvSpPr>
          <p:nvPr/>
        </p:nvSpPr>
        <p:spPr bwMode="auto">
          <a:xfrm>
            <a:off x="533400" y="2204864"/>
            <a:ext cx="35814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GB" sz="1400" b="1" dirty="0">
                <a:solidFill>
                  <a:srgbClr val="25468D"/>
                </a:solidFill>
                <a:latin typeface="Helvetica"/>
                <a:cs typeface="Helvetica"/>
              </a:rPr>
              <a:t>Store and exchange </a:t>
            </a:r>
            <a:r>
              <a:rPr lang="en-GB" sz="1400" dirty="0">
                <a:solidFill>
                  <a:srgbClr val="25468D"/>
                </a:solidFill>
                <a:latin typeface="Helvetica"/>
                <a:cs typeface="Helvetica"/>
              </a:rPr>
              <a:t>data with colleagues and team</a:t>
            </a:r>
            <a:r>
              <a:rPr lang="en-US" sz="1400" dirty="0">
                <a:solidFill>
                  <a:srgbClr val="25468D"/>
                </a:solidFill>
                <a:latin typeface="Helvetica"/>
                <a:cs typeface="Helvetica"/>
              </a:rPr>
              <a:t> </a:t>
            </a:r>
          </a:p>
        </p:txBody>
      </p:sp>
      <p:sp>
        <p:nvSpPr>
          <p:cNvPr id="3078" name="TextBox 14"/>
          <p:cNvSpPr txBox="1">
            <a:spLocks noChangeArrowheads="1"/>
          </p:cNvSpPr>
          <p:nvPr/>
        </p:nvSpPr>
        <p:spPr bwMode="auto">
          <a:xfrm>
            <a:off x="533400" y="2755757"/>
            <a:ext cx="3429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GB" sz="1400" b="1" dirty="0">
                <a:solidFill>
                  <a:srgbClr val="25468D"/>
                </a:solidFill>
                <a:latin typeface="Helvetica"/>
                <a:cs typeface="Helvetica"/>
              </a:rPr>
              <a:t>Synchronize</a:t>
            </a:r>
            <a:r>
              <a:rPr lang="en-GB" sz="1400" dirty="0">
                <a:solidFill>
                  <a:srgbClr val="25468D"/>
                </a:solidFill>
                <a:latin typeface="Helvetica"/>
                <a:cs typeface="Helvetica"/>
              </a:rPr>
              <a:t> multiple versions of data</a:t>
            </a:r>
            <a:endParaRPr lang="en-US" sz="1400" dirty="0">
              <a:solidFill>
                <a:srgbClr val="25468D"/>
              </a:solidFill>
              <a:latin typeface="Helvetica"/>
              <a:cs typeface="Helvetica"/>
            </a:endParaRPr>
          </a:p>
        </p:txBody>
      </p:sp>
      <p:pic>
        <p:nvPicPr>
          <p:cNvPr id="3079"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950" y="3234355"/>
            <a:ext cx="265113" cy="31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0" name="TextBox 18"/>
          <p:cNvSpPr txBox="1">
            <a:spLocks noChangeArrowheads="1"/>
          </p:cNvSpPr>
          <p:nvPr/>
        </p:nvSpPr>
        <p:spPr bwMode="auto">
          <a:xfrm>
            <a:off x="533400" y="3187789"/>
            <a:ext cx="3657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GB" sz="1400" dirty="0">
                <a:solidFill>
                  <a:srgbClr val="25468D"/>
                </a:solidFill>
                <a:latin typeface="Helvetica"/>
                <a:cs typeface="Helvetica"/>
              </a:rPr>
              <a:t>Ensure </a:t>
            </a:r>
            <a:r>
              <a:rPr lang="en-GB" sz="1400" b="1" dirty="0">
                <a:solidFill>
                  <a:srgbClr val="25468D"/>
                </a:solidFill>
                <a:latin typeface="Helvetica"/>
                <a:cs typeface="Helvetica"/>
              </a:rPr>
              <a:t>automatic desktop </a:t>
            </a:r>
            <a:r>
              <a:rPr lang="en-GB" sz="1400" dirty="0">
                <a:solidFill>
                  <a:srgbClr val="25468D"/>
                </a:solidFill>
                <a:latin typeface="Helvetica"/>
                <a:cs typeface="Helvetica"/>
              </a:rPr>
              <a:t>synchronization of large files</a:t>
            </a:r>
            <a:endParaRPr lang="en-US" sz="1400" b="1" dirty="0">
              <a:solidFill>
                <a:srgbClr val="25468D"/>
              </a:solidFill>
              <a:latin typeface="Helvetica"/>
              <a:cs typeface="Helvetica"/>
            </a:endParaRPr>
          </a:p>
        </p:txBody>
      </p:sp>
      <p:sp>
        <p:nvSpPr>
          <p:cNvPr id="3081" name="TextBox 34"/>
          <p:cNvSpPr txBox="1">
            <a:spLocks noChangeArrowheads="1"/>
          </p:cNvSpPr>
          <p:nvPr/>
        </p:nvSpPr>
        <p:spPr bwMode="auto">
          <a:xfrm>
            <a:off x="152400" y="763324"/>
            <a:ext cx="44196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400" dirty="0">
                <a:solidFill>
                  <a:srgbClr val="25468D"/>
                </a:solidFill>
                <a:latin typeface="Helvetica"/>
                <a:cs typeface="Helvetica"/>
              </a:rPr>
              <a:t>B2DROP </a:t>
            </a:r>
            <a:r>
              <a:rPr lang="en-GB" sz="1400" dirty="0">
                <a:solidFill>
                  <a:srgbClr val="25468D"/>
                </a:solidFill>
                <a:latin typeface="Helvetica"/>
                <a:cs typeface="Helvetica"/>
              </a:rPr>
              <a:t>is a </a:t>
            </a:r>
            <a:r>
              <a:rPr lang="en-GB" sz="1400" b="1" dirty="0">
                <a:solidFill>
                  <a:srgbClr val="25468D"/>
                </a:solidFill>
                <a:latin typeface="Helvetica"/>
                <a:cs typeface="Helvetica"/>
              </a:rPr>
              <a:t>secure and trusted </a:t>
            </a:r>
            <a:r>
              <a:rPr lang="en-GB" sz="1400" dirty="0">
                <a:solidFill>
                  <a:srgbClr val="25468D"/>
                </a:solidFill>
                <a:latin typeface="Helvetica"/>
                <a:cs typeface="Helvetica"/>
              </a:rPr>
              <a:t>data exchange service for researchers and scientists to keep their research data </a:t>
            </a:r>
            <a:r>
              <a:rPr lang="en-GB" sz="1400" b="1" dirty="0">
                <a:solidFill>
                  <a:srgbClr val="25468D"/>
                </a:solidFill>
                <a:latin typeface="Helvetica"/>
                <a:cs typeface="Helvetica"/>
              </a:rPr>
              <a:t>synchronized</a:t>
            </a:r>
            <a:r>
              <a:rPr lang="en-GB" sz="1400" dirty="0">
                <a:solidFill>
                  <a:srgbClr val="25468D"/>
                </a:solidFill>
                <a:latin typeface="Helvetica"/>
                <a:cs typeface="Helvetica"/>
              </a:rPr>
              <a:t> and up-to-date and to </a:t>
            </a:r>
            <a:r>
              <a:rPr lang="en-GB" sz="1400" b="1" dirty="0">
                <a:solidFill>
                  <a:srgbClr val="25468D"/>
                </a:solidFill>
                <a:latin typeface="Helvetica"/>
                <a:cs typeface="Helvetica"/>
              </a:rPr>
              <a:t>exchange</a:t>
            </a:r>
            <a:r>
              <a:rPr lang="en-GB" sz="1400" dirty="0">
                <a:solidFill>
                  <a:srgbClr val="25468D"/>
                </a:solidFill>
                <a:latin typeface="Helvetica"/>
                <a:cs typeface="Helvetica"/>
              </a:rPr>
              <a:t> with other researchers.</a:t>
            </a:r>
            <a:endParaRPr lang="en-US" sz="1400" dirty="0">
              <a:solidFill>
                <a:srgbClr val="25468D"/>
              </a:solidFill>
              <a:latin typeface="Helvetica"/>
              <a:cs typeface="Helvetica"/>
            </a:endParaRPr>
          </a:p>
          <a:p>
            <a:pPr eaLnBrk="1" hangingPunct="1">
              <a:spcBef>
                <a:spcPts val="1200"/>
              </a:spcBef>
            </a:pPr>
            <a:r>
              <a:rPr lang="en-US" sz="1400" b="1" dirty="0">
                <a:solidFill>
                  <a:srgbClr val="25468D"/>
                </a:solidFill>
                <a:latin typeface="Helvetica"/>
                <a:cs typeface="Helvetica"/>
              </a:rPr>
              <a:t>An ideal solution to:</a:t>
            </a:r>
          </a:p>
        </p:txBody>
      </p:sp>
      <p:sp>
        <p:nvSpPr>
          <p:cNvPr id="3082" name="TextBox 15"/>
          <p:cNvSpPr txBox="1">
            <a:spLocks noChangeArrowheads="1"/>
          </p:cNvSpPr>
          <p:nvPr/>
        </p:nvSpPr>
        <p:spPr bwMode="auto">
          <a:xfrm>
            <a:off x="7605107" y="1047790"/>
            <a:ext cx="137160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r>
              <a:rPr lang="en-US" sz="1200" b="1" dirty="0">
                <a:solidFill>
                  <a:srgbClr val="23589C"/>
                </a:solidFill>
                <a:latin typeface="Helvetica LT Std" charset="0"/>
              </a:rPr>
              <a:t>b2drop.eudat.eu</a:t>
            </a:r>
          </a:p>
        </p:txBody>
      </p:sp>
      <p:pic>
        <p:nvPicPr>
          <p:cNvPr id="3083" name="Picture 13"/>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95454"/>
            <a:ext cx="4344988" cy="7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60913" y="1636755"/>
            <a:ext cx="3967162" cy="3825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8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692" y="3789040"/>
            <a:ext cx="4305300" cy="2329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Slide Number Placeholder 5"/>
          <p:cNvSpPr txBox="1">
            <a:spLocks/>
          </p:cNvSpPr>
          <p:nvPr/>
        </p:nvSpPr>
        <p:spPr>
          <a:xfrm>
            <a:off x="6758880" y="6525344"/>
            <a:ext cx="2133600" cy="288032"/>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A664348-DC2E-4C46-A357-1ED243B754D0}" type="slidenum">
              <a:rPr lang="es-ES" sz="1200">
                <a:solidFill>
                  <a:schemeClr val="tx1">
                    <a:tint val="75000"/>
                  </a:schemeClr>
                </a:solidFill>
              </a:rPr>
              <a:pPr algn="r"/>
              <a:t>8</a:t>
            </a:fld>
            <a:endParaRPr lang="es-ES" sz="1200" dirty="0">
              <a:solidFill>
                <a:schemeClr val="tx1">
                  <a:tint val="75000"/>
                </a:schemeClr>
              </a:solidFill>
            </a:endParaRPr>
          </a:p>
        </p:txBody>
      </p:sp>
    </p:spTree>
    <p:extLst>
      <p:ext uri="{BB962C8B-B14F-4D97-AF65-F5344CB8AC3E}">
        <p14:creationId xmlns:p14="http://schemas.microsoft.com/office/powerpoint/2010/main" val="2452069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s-ES" smtClean="0"/>
              <a:t>EUDAT 3rd Year EC Review – 21st of May 2015 - Brussel </a:t>
            </a:r>
            <a:endParaRPr lang="es-ES"/>
          </a:p>
        </p:txBody>
      </p:sp>
      <p:sp>
        <p:nvSpPr>
          <p:cNvPr id="8" name="Slide Number Placeholder 7"/>
          <p:cNvSpPr>
            <a:spLocks noGrp="1"/>
          </p:cNvSpPr>
          <p:nvPr>
            <p:ph type="sldNum" sz="quarter" idx="12"/>
          </p:nvPr>
        </p:nvSpPr>
        <p:spPr/>
        <p:txBody>
          <a:bodyPr/>
          <a:lstStyle/>
          <a:p>
            <a:fld id="{7A664348-DC2E-4C46-A357-1ED243B754D0}" type="slidenum">
              <a:rPr lang="es-ES" smtClean="0"/>
              <a:pPr/>
              <a:t>9</a:t>
            </a:fld>
            <a:endParaRPr lang="es-ES"/>
          </a:p>
        </p:txBody>
      </p:sp>
      <p:pic>
        <p:nvPicPr>
          <p:cNvPr id="9" name="Picture 8" descr="b2drop-hom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85384"/>
          </a:xfrm>
          <a:prstGeom prst="rect">
            <a:avLst/>
          </a:prstGeom>
        </p:spPr>
      </p:pic>
    </p:spTree>
    <p:extLst>
      <p:ext uri="{BB962C8B-B14F-4D97-AF65-F5344CB8AC3E}">
        <p14:creationId xmlns:p14="http://schemas.microsoft.com/office/powerpoint/2010/main" val="2890839395"/>
      </p:ext>
    </p:extLst>
  </p:cSld>
  <p:clrMapOvr>
    <a:masterClrMapping/>
  </p:clrMapOvr>
  <p:timing>
    <p:tnLst>
      <p:par>
        <p:cTn id="1" dur="indefinite" restart="never" nodeType="tmRoot"/>
      </p:par>
    </p:tnLst>
  </p:timing>
</p:sld>
</file>

<file path=ppt/theme/theme1.xml><?xml version="1.0" encoding="utf-8"?>
<a:theme xmlns:a="http://schemas.openxmlformats.org/drawingml/2006/main" name="EUDAT_PptTemplate_General_rev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1">
  <a:themeElements>
    <a:clrScheme name="Eudat-Color">
      <a:dk1>
        <a:srgbClr val="515151"/>
      </a:dk1>
      <a:lt1>
        <a:sysClr val="window" lastClr="FFFFFF"/>
      </a:lt1>
      <a:dk2>
        <a:srgbClr val="1F497D"/>
      </a:dk2>
      <a:lt2>
        <a:srgbClr val="EEECE1"/>
      </a:lt2>
      <a:accent1>
        <a:srgbClr val="1B216E"/>
      </a:accent1>
      <a:accent2>
        <a:srgbClr val="B01813"/>
      </a:accent2>
      <a:accent3>
        <a:srgbClr val="DF3A10"/>
      </a:accent3>
      <a:accent4>
        <a:srgbClr val="F39605"/>
      </a:accent4>
      <a:accent5>
        <a:srgbClr val="FBBE09"/>
      </a:accent5>
      <a:accent6>
        <a:srgbClr val="FFF3E6"/>
      </a:accent6>
      <a:hlink>
        <a:srgbClr val="B11913"/>
      </a:hlink>
      <a:folHlink>
        <a:srgbClr val="DF3B13"/>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ivi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EUDAT_PptTemplate_General_rev0.2</Template>
  <TotalTime>29822</TotalTime>
  <Words>1678</Words>
  <Application>Microsoft Office PowerPoint</Application>
  <PresentationFormat>On-screen Show (4:3)</PresentationFormat>
  <Paragraphs>260</Paragraphs>
  <Slides>38</Slides>
  <Notes>12</Notes>
  <HiddenSlides>6</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ＭＳ Ｐゴシック</vt:lpstr>
      <vt:lpstr>Arial</vt:lpstr>
      <vt:lpstr>Berlin Sans FB Demi</vt:lpstr>
      <vt:lpstr>Calibri</vt:lpstr>
      <vt:lpstr>Century Gothic</vt:lpstr>
      <vt:lpstr>Georgia</vt:lpstr>
      <vt:lpstr>Helvetica</vt:lpstr>
      <vt:lpstr>Helvetica LT Std</vt:lpstr>
      <vt:lpstr>Times New Roman</vt:lpstr>
      <vt:lpstr>Trebuchet MS</vt:lpstr>
      <vt:lpstr>Wingdings</vt:lpstr>
      <vt:lpstr>Wingdings 2</vt:lpstr>
      <vt:lpstr>EUDAT_PptTemplate_General_rev0.1</vt:lpstr>
      <vt:lpstr>Presentation1</vt:lpstr>
      <vt:lpstr>Civic</vt:lpstr>
      <vt:lpstr>EUDAT The European Collaborative Data Infrastructure (CDI)</vt:lpstr>
      <vt:lpstr>Outline</vt:lpstr>
      <vt:lpstr>Research Infrastructures – Where is it going?</vt:lpstr>
      <vt:lpstr>A pan-European e-Infrastructure solution for pan-European RI data Challenges</vt:lpstr>
      <vt:lpstr>Promoting synergies</vt:lpstr>
      <vt:lpstr>EUDAT2020 - 33 Partners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Suite</vt:lpstr>
      <vt:lpstr>Working with research communities</vt:lpstr>
      <vt:lpstr>EUDAT Call for Data Pilots </vt:lpstr>
      <vt:lpstr>PowerPoint Presentation</vt:lpstr>
      <vt:lpstr>Data Management &amp; Open ACCEss in the CDI</vt:lpstr>
      <vt:lpstr>Data Management Planning (DMP)</vt:lpstr>
      <vt:lpstr>Research Data Lifecycle</vt:lpstr>
      <vt:lpstr>EUDAT &amp; the DLC</vt:lpstr>
      <vt:lpstr>Why open access and open data?</vt:lpstr>
      <vt:lpstr>EUDAT &amp; Open Access</vt:lpstr>
      <vt:lpstr>EUDAT &amp; Open Access</vt:lpstr>
      <vt:lpstr>B2 Services &amp; Open Access</vt:lpstr>
      <vt:lpstr>Moving Forward - 2020</vt:lpstr>
      <vt:lpstr>Make it easier for the researcher!</vt:lpstr>
      <vt:lpstr>Thank you! Questions?</vt:lpstr>
    </vt:vector>
  </TitlesOfParts>
  <Company>CSC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B2DROP@CSC</dc:title>
  <dc:creator>lecarpen</dc:creator>
  <cp:lastModifiedBy>lecarpen</cp:lastModifiedBy>
  <cp:revision>168</cp:revision>
  <dcterms:created xsi:type="dcterms:W3CDTF">2015-03-05T09:16:16Z</dcterms:created>
  <dcterms:modified xsi:type="dcterms:W3CDTF">2015-09-11T07:40:57Z</dcterms:modified>
</cp:coreProperties>
</file>