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30"/>
  </p:notesMasterIdLst>
  <p:sldIdLst>
    <p:sldId id="256" r:id="rId3"/>
    <p:sldId id="323" r:id="rId4"/>
    <p:sldId id="324" r:id="rId5"/>
    <p:sldId id="325" r:id="rId6"/>
    <p:sldId id="326" r:id="rId7"/>
    <p:sldId id="327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341" r:id="rId21"/>
    <p:sldId id="342" r:id="rId22"/>
    <p:sldId id="343" r:id="rId23"/>
    <p:sldId id="344" r:id="rId24"/>
    <p:sldId id="345" r:id="rId25"/>
    <p:sldId id="349" r:id="rId26"/>
    <p:sldId id="346" r:id="rId27"/>
    <p:sldId id="347" r:id="rId28"/>
    <p:sldId id="348" r:id="rId29"/>
  </p:sldIdLst>
  <p:sldSz cx="9144000" cy="6858000" type="screen4x3"/>
  <p:notesSz cx="6796088" cy="987425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Droid Sans Fallback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Droid Sans Fallback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Droid Sans Fallback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Droid Sans Fallback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Droid Sans Fallback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Droid Sans Fallback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Droid Sans Fallback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Droid Sans Fallback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Droid Sans Fallback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2" autoAdjust="0"/>
    <p:restoredTop sz="94660"/>
  </p:normalViewPr>
  <p:slideViewPr>
    <p:cSldViewPr>
      <p:cViewPr varScale="1">
        <p:scale>
          <a:sx n="83" d="100"/>
          <a:sy n="83" d="100"/>
        </p:scale>
        <p:origin x="-1104" y="-10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1" Type="http://schemas.openxmlformats.org/officeDocument/2006/relationships/image" Target="../media/image43.emf"/><Relationship Id="rId2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796088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796088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796088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796088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6796088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6796088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6796088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0" y="0"/>
            <a:ext cx="6796088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0" y="0"/>
            <a:ext cx="6796088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0" y="0"/>
            <a:ext cx="6796088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0" y="0"/>
            <a:ext cx="6796088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0" y="0"/>
            <a:ext cx="6796088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0" y="0"/>
            <a:ext cx="6796088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88" name="Rectangle 1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30275" y="739775"/>
            <a:ext cx="4916488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9" name="Rectangle 17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691063"/>
            <a:ext cx="5418138" cy="442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/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ftr"/>
          </p:nvPr>
        </p:nvSpPr>
        <p:spPr bwMode="auto">
          <a:xfrm>
            <a:off x="0" y="9378950"/>
            <a:ext cx="2925763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cs typeface="Arial" charset="0"/>
              </a:defRPr>
            </a:lvl1pPr>
          </a:lstStyle>
          <a:p>
            <a:r>
              <a:rPr lang="de-DE"/>
              <a:t>Prof. Dr. Max Mustermann | </a:t>
            </a:r>
            <a:br>
              <a:rPr lang="de-DE"/>
            </a:br>
            <a:r>
              <a:rPr lang="de-DE"/>
              <a:t>Name of Faculty</a:t>
            </a:r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sldNum"/>
          </p:nvPr>
        </p:nvSpPr>
        <p:spPr bwMode="auto">
          <a:xfrm>
            <a:off x="3849688" y="9378950"/>
            <a:ext cx="292576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cs typeface="Arial" charset="0"/>
              </a:defRPr>
            </a:lvl1pPr>
          </a:lstStyle>
          <a:p>
            <a:fld id="{5132542A-3CC7-F446-B704-B1365318E2C8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092693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8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de-DE"/>
              <a:t>Prof. Dr. Max Mustermann | </a:t>
            </a:r>
            <a:br>
              <a:rPr lang="de-DE"/>
            </a:br>
            <a:r>
              <a:rPr lang="de-DE"/>
              <a:t>Name of Faculty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685F0F-33B6-3F44-BFCD-6BA07C814A0B}" type="slidenum">
              <a:rPr lang="de-DE"/>
              <a:pPr/>
              <a:t>1</a:t>
            </a:fld>
            <a:endParaRPr lang="de-DE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0" y="9378950"/>
            <a:ext cx="292735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1200">
                <a:solidFill>
                  <a:srgbClr val="000000"/>
                </a:solidFill>
                <a:latin typeface="Times New Roman" charset="0"/>
              </a:rPr>
              <a:t>Prof. Dr. Max Mustermann | </a:t>
            </a:r>
            <a:br>
              <a:rPr lang="de-DE" sz="1200">
                <a:solidFill>
                  <a:srgbClr val="000000"/>
                </a:solidFill>
                <a:latin typeface="Times New Roman" charset="0"/>
              </a:rPr>
            </a:br>
            <a:r>
              <a:rPr lang="de-DE" sz="1200">
                <a:solidFill>
                  <a:srgbClr val="000000"/>
                </a:solidFill>
                <a:latin typeface="Times New Roman" charset="0"/>
              </a:rPr>
              <a:t>Name of Faculty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3849688" y="9378950"/>
            <a:ext cx="292735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algn="r">
              <a:buClrTx/>
              <a:buFontTx/>
              <a:buNone/>
            </a:pPr>
            <a:fld id="{049CA182-995F-0E40-A0C3-2753AE33CBA9}" type="slidenum">
              <a:rPr lang="de-DE" sz="1200">
                <a:solidFill>
                  <a:srgbClr val="000000"/>
                </a:solidFill>
                <a:latin typeface="Times New Roman" charset="0"/>
              </a:rPr>
              <a:pPr algn="r">
                <a:buClrTx/>
                <a:buFontTx/>
                <a:buNone/>
              </a:pPr>
              <a:t>1</a:t>
            </a:fld>
            <a:endParaRPr lang="de-DE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4579" name="Text Box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80" name="Text Box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691063"/>
            <a:ext cx="5438775" cy="4441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39775"/>
            <a:ext cx="4910138" cy="3683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B5DBA3-DFF6-4CFC-93DE-3F08A0E43AD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36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>
          <a:xfrm>
            <a:off x="612775" y="6443663"/>
            <a:ext cx="1022350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22.07.11</a:t>
            </a:r>
          </a:p>
        </p:txBody>
      </p:sp>
    </p:spTree>
    <p:extLst>
      <p:ext uri="{BB962C8B-B14F-4D97-AF65-F5344CB8AC3E}">
        <p14:creationId xmlns:p14="http://schemas.microsoft.com/office/powerpoint/2010/main" val="452467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>
          <a:xfrm>
            <a:off x="612775" y="6443663"/>
            <a:ext cx="1022350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22.07.11</a:t>
            </a:r>
          </a:p>
        </p:txBody>
      </p:sp>
    </p:spTree>
    <p:extLst>
      <p:ext uri="{BB962C8B-B14F-4D97-AF65-F5344CB8AC3E}">
        <p14:creationId xmlns:p14="http://schemas.microsoft.com/office/powerpoint/2010/main" val="3632635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43688" y="333375"/>
            <a:ext cx="2084387" cy="5370513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00763" cy="5370513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>
          <a:xfrm>
            <a:off x="612775" y="6443663"/>
            <a:ext cx="1022350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22.07.11</a:t>
            </a:r>
          </a:p>
        </p:txBody>
      </p:sp>
    </p:spTree>
    <p:extLst>
      <p:ext uri="{BB962C8B-B14F-4D97-AF65-F5344CB8AC3E}">
        <p14:creationId xmlns:p14="http://schemas.microsoft.com/office/powerpoint/2010/main" val="3065912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9885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466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91670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090987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5500" y="1198563"/>
            <a:ext cx="40925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6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3026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815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749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56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>
          <a:xfrm>
            <a:off x="612775" y="6443663"/>
            <a:ext cx="1022350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22.07.11</a:t>
            </a:r>
          </a:p>
        </p:txBody>
      </p:sp>
    </p:spTree>
    <p:extLst>
      <p:ext uri="{BB962C8B-B14F-4D97-AF65-F5344CB8AC3E}">
        <p14:creationId xmlns:p14="http://schemas.microsoft.com/office/powerpoint/2010/main" val="1433647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125075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6695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43688" y="333375"/>
            <a:ext cx="2084387" cy="5370513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00763" cy="5370513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2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>
          <a:xfrm>
            <a:off x="612775" y="6443663"/>
            <a:ext cx="1022350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22.07.11</a:t>
            </a:r>
          </a:p>
        </p:txBody>
      </p:sp>
    </p:spTree>
    <p:extLst>
      <p:ext uri="{BB962C8B-B14F-4D97-AF65-F5344CB8AC3E}">
        <p14:creationId xmlns:p14="http://schemas.microsoft.com/office/powerpoint/2010/main" val="71222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090987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5500" y="1198563"/>
            <a:ext cx="40925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>
          <a:xfrm>
            <a:off x="612775" y="6443663"/>
            <a:ext cx="1022350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22.07.11</a:t>
            </a:r>
          </a:p>
        </p:txBody>
      </p:sp>
    </p:spTree>
    <p:extLst>
      <p:ext uri="{BB962C8B-B14F-4D97-AF65-F5344CB8AC3E}">
        <p14:creationId xmlns:p14="http://schemas.microsoft.com/office/powerpoint/2010/main" val="193146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>
          <a:xfrm>
            <a:off x="612775" y="6443663"/>
            <a:ext cx="1022350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22.07.11</a:t>
            </a:r>
          </a:p>
        </p:txBody>
      </p:sp>
    </p:spTree>
    <p:extLst>
      <p:ext uri="{BB962C8B-B14F-4D97-AF65-F5344CB8AC3E}">
        <p14:creationId xmlns:p14="http://schemas.microsoft.com/office/powerpoint/2010/main" val="722599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0"/>
          </p:nvPr>
        </p:nvSpPr>
        <p:spPr>
          <a:xfrm>
            <a:off x="612775" y="6443663"/>
            <a:ext cx="1022350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22.07.11</a:t>
            </a:r>
          </a:p>
        </p:txBody>
      </p:sp>
    </p:spTree>
    <p:extLst>
      <p:ext uri="{BB962C8B-B14F-4D97-AF65-F5344CB8AC3E}">
        <p14:creationId xmlns:p14="http://schemas.microsoft.com/office/powerpoint/2010/main" val="275330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612775" y="6443663"/>
            <a:ext cx="1022350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22.07.11</a:t>
            </a:r>
          </a:p>
        </p:txBody>
      </p:sp>
    </p:spTree>
    <p:extLst>
      <p:ext uri="{BB962C8B-B14F-4D97-AF65-F5344CB8AC3E}">
        <p14:creationId xmlns:p14="http://schemas.microsoft.com/office/powerpoint/2010/main" val="2536705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>
          <a:xfrm>
            <a:off x="612775" y="6443663"/>
            <a:ext cx="1022350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22.07.11</a:t>
            </a:r>
          </a:p>
        </p:txBody>
      </p:sp>
    </p:spTree>
    <p:extLst>
      <p:ext uri="{BB962C8B-B14F-4D97-AF65-F5344CB8AC3E}">
        <p14:creationId xmlns:p14="http://schemas.microsoft.com/office/powerpoint/2010/main" val="1664077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>
          <a:xfrm>
            <a:off x="612775" y="6443663"/>
            <a:ext cx="1022350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22.07.11</a:t>
            </a:r>
          </a:p>
        </p:txBody>
      </p:sp>
    </p:spTree>
    <p:extLst>
      <p:ext uri="{BB962C8B-B14F-4D97-AF65-F5344CB8AC3E}">
        <p14:creationId xmlns:p14="http://schemas.microsoft.com/office/powerpoint/2010/main" val="33716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20" Type="http://schemas.openxmlformats.org/officeDocument/2006/relationships/image" Target="../media/image8.png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4" Type="http://schemas.openxmlformats.org/officeDocument/2006/relationships/image" Target="../media/image4.jpeg"/><Relationship Id="rId15" Type="http://schemas.microsoft.com/office/2007/relationships/hdphoto" Target="../media/hdphoto1.wdp"/><Relationship Id="rId16" Type="http://schemas.openxmlformats.org/officeDocument/2006/relationships/image" Target="../media/image5.jpeg"/><Relationship Id="rId17" Type="http://schemas.microsoft.com/office/2007/relationships/hdphoto" Target="../media/hdphoto2.wdp"/><Relationship Id="rId18" Type="http://schemas.openxmlformats.org/officeDocument/2006/relationships/image" Target="../media/image6.png"/><Relationship Id="rId19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891338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35962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algn="r">
              <a:spcBef>
                <a:spcPts val="563"/>
              </a:spcBef>
              <a:buClrTx/>
              <a:buFontTx/>
              <a:buNone/>
            </a:pPr>
            <a:r>
              <a:rPr lang="en-US" sz="900">
                <a:solidFill>
                  <a:srgbClr val="000000"/>
                </a:solidFill>
              </a:rPr>
              <a:t>Institute for Data Processing and Electronics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spcBef>
                <a:spcPts val="563"/>
              </a:spcBef>
              <a:buClrTx/>
              <a:buFontTx/>
              <a:buNone/>
            </a:pPr>
            <a:fld id="{1DFB3104-2E4F-AD4F-BEA5-71BE5BEF6AF5}" type="slidenum">
              <a:rPr lang="de-DE" sz="900" b="1">
                <a:solidFill>
                  <a:srgbClr val="000000"/>
                </a:solidFill>
              </a:rPr>
              <a:pPr>
                <a:spcBef>
                  <a:spcPts val="563"/>
                </a:spcBef>
                <a:buClrTx/>
                <a:buFontTx/>
                <a:buNone/>
              </a:pPr>
              <a:t>‹#›</a:t>
            </a:fld>
            <a:endParaRPr lang="de-DE" sz="900" b="1">
              <a:solidFill>
                <a:srgbClr val="000000"/>
              </a:solidFill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1701800" y="6445250"/>
            <a:ext cx="422910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482576" y="6453188"/>
            <a:ext cx="46736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algn="ctr">
              <a:spcBef>
                <a:spcPts val="563"/>
              </a:spcBef>
              <a:buClrTx/>
              <a:buFontTx/>
              <a:buNone/>
            </a:pPr>
            <a:r>
              <a:rPr lang="en-US" sz="900" dirty="0" smtClean="0">
                <a:solidFill>
                  <a:srgbClr val="000000"/>
                </a:solidFill>
              </a:rPr>
              <a:t>Danah Tonne</a:t>
            </a:r>
            <a:r>
              <a:rPr lang="en-US" sz="900" baseline="0" dirty="0" smtClean="0">
                <a:solidFill>
                  <a:srgbClr val="000000"/>
                </a:solidFill>
              </a:rPr>
              <a:t> </a:t>
            </a:r>
            <a:r>
              <a:rPr lang="en-US" sz="900" dirty="0" smtClean="0">
                <a:solidFill>
                  <a:srgbClr val="000000"/>
                </a:solidFill>
              </a:rPr>
              <a:t>– Data</a:t>
            </a:r>
            <a:r>
              <a:rPr lang="en-US" sz="900" baseline="0" dirty="0" smtClean="0">
                <a:solidFill>
                  <a:srgbClr val="000000"/>
                </a:solidFill>
              </a:rPr>
              <a:t> Preservation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36513" y="6453188"/>
            <a:ext cx="126047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algn="r">
              <a:spcBef>
                <a:spcPts val="563"/>
              </a:spcBef>
              <a:buClrTx/>
              <a:buFontTx/>
              <a:buNone/>
            </a:pPr>
            <a:r>
              <a:rPr lang="en-US" sz="900" dirty="0" smtClean="0">
                <a:solidFill>
                  <a:srgbClr val="000000"/>
                </a:solidFill>
              </a:rPr>
              <a:t>08.09.2015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9pPr>
    </p:titleStyle>
    <p:bodyStyle>
      <a:lvl1pPr marL="342900" indent="-3429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6" t="19109" r="65556" b="47949"/>
          <a:stretch/>
        </p:blipFill>
        <p:spPr bwMode="auto">
          <a:xfrm>
            <a:off x="5999425" y="3645024"/>
            <a:ext cx="303707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1108-00027-MAX.jpg"/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8" t="46792" r="25128" b="13830"/>
          <a:stretch/>
        </p:blipFill>
        <p:spPr>
          <a:xfrm>
            <a:off x="2987824" y="3645024"/>
            <a:ext cx="3044147" cy="2736304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45" t="16232" r="15290" b="18585"/>
          <a:stretch/>
        </p:blipFill>
        <p:spPr bwMode="auto">
          <a:xfrm>
            <a:off x="0" y="3645024"/>
            <a:ext cx="303707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sz="800">
                <a:solidFill>
                  <a:srgbClr val="000000"/>
                </a:solidFill>
              </a:rPr>
            </a:br>
            <a:r>
              <a:rPr lang="en-US" sz="800">
                <a:solidFill>
                  <a:srgbClr val="000000"/>
                </a:solidFill>
              </a:rPr>
              <a:t>National Research Center of the Helmholtz Association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385763" y="3367088"/>
            <a:ext cx="45370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1000"/>
              <a:t>Institute for Data Processing and Electronics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de-DE" sz="1600" b="1"/>
              <a:t>www.kit.edu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891338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35962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71" t="27873" r="16457" b="25436"/>
          <a:stretch/>
        </p:blipFill>
        <p:spPr bwMode="auto">
          <a:xfrm>
            <a:off x="2267744" y="3717032"/>
            <a:ext cx="739146" cy="36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71" t="27873" r="16457" b="25436"/>
          <a:stretch/>
        </p:blipFill>
        <p:spPr bwMode="auto">
          <a:xfrm>
            <a:off x="8244408" y="3713070"/>
            <a:ext cx="739146" cy="36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71" t="27873" r="16457" b="25436"/>
          <a:stretch/>
        </p:blipFill>
        <p:spPr bwMode="auto">
          <a:xfrm>
            <a:off x="5273014" y="3713070"/>
            <a:ext cx="739146" cy="36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000000"/>
          </a:solidFill>
          <a:latin typeface="Arial" charset="0"/>
          <a:ea typeface="ＭＳ Ｐゴシック" charset="0"/>
          <a:cs typeface="Droid Sans Fallback" charset="0"/>
        </a:defRPr>
      </a:lvl9pPr>
    </p:titleStyle>
    <p:bodyStyle>
      <a:lvl1pPr marL="342900" indent="-3429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microsoft.com/office/2007/relationships/hdphoto" Target="../media/hdphoto3.wdp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microsoft.com/office/2007/relationships/hdphoto" Target="../media/hdphoto4.wdp"/><Relationship Id="rId9" Type="http://schemas.openxmlformats.org/officeDocument/2006/relationships/image" Target="../media/image25.jpg"/><Relationship Id="rId10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6" Type="http://schemas.openxmlformats.org/officeDocument/2006/relationships/image" Target="../media/image33.jpg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0.jpe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9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emf"/><Relationship Id="rId12" Type="http://schemas.openxmlformats.org/officeDocument/2006/relationships/oleObject" Target="../embeddings/oleObject3.bin"/><Relationship Id="rId13" Type="http://schemas.openxmlformats.org/officeDocument/2006/relationships/image" Target="../media/image45.emf"/><Relationship Id="rId14" Type="http://schemas.openxmlformats.org/officeDocument/2006/relationships/oleObject" Target="../embeddings/oleObject4.bin"/><Relationship Id="rId15" Type="http://schemas.openxmlformats.org/officeDocument/2006/relationships/image" Target="../media/image46.emf"/><Relationship Id="rId16" Type="http://schemas.openxmlformats.org/officeDocument/2006/relationships/oleObject" Target="../embeddings/oleObject5.bin"/><Relationship Id="rId17" Type="http://schemas.openxmlformats.org/officeDocument/2006/relationships/image" Target="../media/image4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43.emf"/><Relationship Id="rId10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JPG"/><Relationship Id="rId8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360363" y="1680624"/>
            <a:ext cx="8423275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2800" b="1" dirty="0" smtClean="0">
                <a:solidFill>
                  <a:srgbClr val="000000"/>
                </a:solidFill>
              </a:rPr>
              <a:t>Data </a:t>
            </a:r>
            <a:r>
              <a:rPr lang="de-DE" sz="2800" b="1" dirty="0" err="1" smtClean="0">
                <a:solidFill>
                  <a:srgbClr val="000000"/>
                </a:solidFill>
              </a:rPr>
              <a:t>Preservation</a:t>
            </a:r>
            <a:endParaRPr lang="de-DE" sz="2800" b="1" dirty="0">
              <a:solidFill>
                <a:srgbClr val="000000"/>
              </a:solidFill>
            </a:endParaRPr>
          </a:p>
          <a:p>
            <a:pPr>
              <a:buClrTx/>
              <a:buFontTx/>
              <a:buNone/>
            </a:pPr>
            <a:endParaRPr lang="de-DE" sz="1200" b="1" dirty="0">
              <a:solidFill>
                <a:srgbClr val="000000"/>
              </a:solidFill>
            </a:endParaRPr>
          </a:p>
          <a:p>
            <a:pPr>
              <a:buClrTx/>
              <a:buFontTx/>
              <a:buNone/>
            </a:pPr>
            <a:r>
              <a:rPr lang="de-DE" sz="1600" dirty="0">
                <a:solidFill>
                  <a:srgbClr val="000000"/>
                </a:solidFill>
              </a:rPr>
              <a:t>Danah </a:t>
            </a:r>
            <a:r>
              <a:rPr lang="de-DE" sz="1600" dirty="0" smtClean="0">
                <a:solidFill>
                  <a:srgbClr val="000000"/>
                </a:solidFill>
              </a:rPr>
              <a:t>Tonne</a:t>
            </a:r>
            <a:endParaRPr lang="de-DE" sz="2400" b="1" dirty="0">
              <a:solidFill>
                <a:srgbClr val="0000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71" t="27873" r="16457" b="25436"/>
          <a:stretch/>
        </p:blipFill>
        <p:spPr bwMode="auto">
          <a:xfrm>
            <a:off x="2267744" y="0"/>
            <a:ext cx="2376264" cy="117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err="1" smtClean="0"/>
              <a:t>Digitization</a:t>
            </a:r>
            <a:r>
              <a:rPr lang="de-DE" dirty="0" smtClean="0"/>
              <a:t> Projects – </a:t>
            </a:r>
            <a:r>
              <a:rPr lang="de-DE" dirty="0" err="1" smtClean="0"/>
              <a:t>Exemplary</a:t>
            </a:r>
            <a:r>
              <a:rPr lang="de-DE" dirty="0" smtClean="0"/>
              <a:t> </a:t>
            </a:r>
            <a:r>
              <a:rPr lang="de-DE" dirty="0" err="1" smtClean="0"/>
              <a:t>Drawbacks</a:t>
            </a:r>
            <a:endParaRPr lang="de-DE" dirty="0" smtClean="0"/>
          </a:p>
        </p:txBody>
      </p:sp>
      <p:cxnSp>
        <p:nvCxnSpPr>
          <p:cNvPr id="6" name="Straight Arrow Connector 40"/>
          <p:cNvCxnSpPr>
            <a:stCxn id="17" idx="3"/>
          </p:cNvCxnSpPr>
          <p:nvPr/>
        </p:nvCxnSpPr>
        <p:spPr>
          <a:xfrm>
            <a:off x="1264569" y="3640229"/>
            <a:ext cx="59420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257951"/>
            <a:ext cx="1013049" cy="121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/>
          <p:cNvSpPr/>
          <p:nvPr/>
        </p:nvSpPr>
        <p:spPr>
          <a:xfrm>
            <a:off x="400472" y="2626103"/>
            <a:ext cx="78851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smtClean="0">
                <a:solidFill>
                  <a:schemeClr val="tx1"/>
                </a:solidFill>
              </a:rPr>
              <a:t>M1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9" name="Rectangle 6"/>
          <p:cNvSpPr/>
          <p:nvPr/>
        </p:nvSpPr>
        <p:spPr>
          <a:xfrm>
            <a:off x="404046" y="4374232"/>
            <a:ext cx="78851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177800" algn="l"/>
              </a:tabLst>
            </a:pPr>
            <a:r>
              <a:rPr lang="en-IN" sz="1400" dirty="0" smtClean="0">
                <a:solidFill>
                  <a:schemeClr val="tx1"/>
                </a:solidFill>
              </a:rPr>
              <a:t>M1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63688" y="1628800"/>
            <a:ext cx="150859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smtClean="0">
                <a:solidFill>
                  <a:schemeClr val="tx1"/>
                </a:solidFill>
              </a:rPr>
              <a:t>Scanner 1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63688" y="3429000"/>
            <a:ext cx="150859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smtClean="0">
                <a:solidFill>
                  <a:schemeClr val="tx1"/>
                </a:solidFill>
              </a:rPr>
              <a:t>Scanner 2</a:t>
            </a:r>
            <a:endParaRPr lang="en-IN" sz="1400" dirty="0">
              <a:solidFill>
                <a:schemeClr val="tx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3142" y="1257951"/>
            <a:ext cx="1013049" cy="121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8"/>
          <p:cNvSpPr/>
          <p:nvPr/>
        </p:nvSpPr>
        <p:spPr>
          <a:xfrm>
            <a:off x="3730983" y="2554095"/>
            <a:ext cx="150859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smtClean="0">
                <a:solidFill>
                  <a:schemeClr val="tx1"/>
                </a:solidFill>
              </a:rPr>
              <a:t>Scanned Image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16" name="Rectangle 19"/>
          <p:cNvSpPr/>
          <p:nvPr/>
        </p:nvSpPr>
        <p:spPr>
          <a:xfrm>
            <a:off x="3730983" y="4293096"/>
            <a:ext cx="150859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smtClean="0">
                <a:solidFill>
                  <a:schemeClr val="tx1"/>
                </a:solidFill>
              </a:rPr>
              <a:t>Scanned Image</a:t>
            </a:r>
            <a:endParaRPr lang="en-IN" sz="1400" dirty="0">
              <a:solidFill>
                <a:schemeClr val="tx1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332" y="3033804"/>
            <a:ext cx="101123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0017" y="3033804"/>
            <a:ext cx="101123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Arrow Connector 27"/>
          <p:cNvCxnSpPr>
            <a:stCxn id="14" idx="3"/>
            <a:endCxn id="24" idx="1"/>
          </p:cNvCxnSpPr>
          <p:nvPr/>
        </p:nvCxnSpPr>
        <p:spPr>
          <a:xfrm>
            <a:off x="4906191" y="1865079"/>
            <a:ext cx="877302" cy="8806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29"/>
          <p:cNvCxnSpPr>
            <a:endCxn id="14" idx="1"/>
          </p:cNvCxnSpPr>
          <p:nvPr/>
        </p:nvCxnSpPr>
        <p:spPr>
          <a:xfrm>
            <a:off x="3159441" y="1854652"/>
            <a:ext cx="733701" cy="104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33"/>
          <p:cNvCxnSpPr>
            <a:stCxn id="7" idx="3"/>
          </p:cNvCxnSpPr>
          <p:nvPr/>
        </p:nvCxnSpPr>
        <p:spPr>
          <a:xfrm flipV="1">
            <a:off x="1264569" y="1854652"/>
            <a:ext cx="595388" cy="104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42"/>
          <p:cNvCxnSpPr>
            <a:endCxn id="18" idx="1"/>
          </p:cNvCxnSpPr>
          <p:nvPr/>
        </p:nvCxnSpPr>
        <p:spPr>
          <a:xfrm>
            <a:off x="3300116" y="3640229"/>
            <a:ext cx="58990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44"/>
          <p:cNvCxnSpPr>
            <a:stCxn id="18" idx="3"/>
            <a:endCxn id="24" idx="1"/>
          </p:cNvCxnSpPr>
          <p:nvPr/>
        </p:nvCxnSpPr>
        <p:spPr>
          <a:xfrm flipV="1">
            <a:off x="4901254" y="2745772"/>
            <a:ext cx="882239" cy="8944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19"/>
          <p:cNvSpPr/>
          <p:nvPr/>
        </p:nvSpPr>
        <p:spPr>
          <a:xfrm>
            <a:off x="5783493" y="2529748"/>
            <a:ext cx="3600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smtClean="0">
                <a:solidFill>
                  <a:schemeClr val="tx1"/>
                </a:solidFill>
              </a:rPr>
              <a:t>?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25" name="Textfeld 9"/>
          <p:cNvSpPr txBox="1"/>
          <p:nvPr/>
        </p:nvSpPr>
        <p:spPr>
          <a:xfrm rot="16200000">
            <a:off x="7468968" y="2238980"/>
            <a:ext cx="2880320" cy="50783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900" dirty="0">
                <a:solidFill>
                  <a:srgbClr val="000000"/>
                </a:solidFill>
              </a:rPr>
              <a:t>Musée de </a:t>
            </a:r>
            <a:r>
              <a:rPr lang="de-DE" sz="900" dirty="0" err="1">
                <a:solidFill>
                  <a:srgbClr val="000000"/>
                </a:solidFill>
              </a:rPr>
              <a:t>l'Œuvre</a:t>
            </a:r>
            <a:r>
              <a:rPr lang="de-DE" sz="900" dirty="0">
                <a:solidFill>
                  <a:srgbClr val="000000"/>
                </a:solidFill>
              </a:rPr>
              <a:t> Notre-Dame de </a:t>
            </a:r>
            <a:r>
              <a:rPr lang="de-DE" sz="900" dirty="0" smtClean="0">
                <a:solidFill>
                  <a:srgbClr val="000000"/>
                </a:solidFill>
              </a:rPr>
              <a:t>Strasbourg, © Rama</a:t>
            </a:r>
          </a:p>
          <a:p>
            <a:r>
              <a:rPr lang="de-DE" sz="900" dirty="0">
                <a:solidFill>
                  <a:srgbClr val="000000"/>
                </a:solidFill>
              </a:rPr>
              <a:t>https://</a:t>
            </a:r>
            <a:r>
              <a:rPr lang="de-DE" sz="900" dirty="0" err="1">
                <a:solidFill>
                  <a:srgbClr val="000000"/>
                </a:solidFill>
              </a:rPr>
              <a:t>de.wikipedia.org</a:t>
            </a:r>
            <a:r>
              <a:rPr lang="de-DE" sz="900" dirty="0">
                <a:solidFill>
                  <a:srgbClr val="000000"/>
                </a:solidFill>
              </a:rPr>
              <a:t>/</a:t>
            </a:r>
            <a:r>
              <a:rPr lang="de-DE" sz="900" dirty="0" err="1">
                <a:solidFill>
                  <a:srgbClr val="000000"/>
                </a:solidFill>
              </a:rPr>
              <a:t>wiki</a:t>
            </a:r>
            <a:r>
              <a:rPr lang="de-DE" sz="900" dirty="0">
                <a:solidFill>
                  <a:srgbClr val="000000"/>
                </a:solidFill>
              </a:rPr>
              <a:t>/Datei:Musee-de-l-Oeuvre-Notre-Dame-Strasbourg-IMG_1465.jpg</a:t>
            </a:r>
          </a:p>
        </p:txBody>
      </p:sp>
      <p:pic>
        <p:nvPicPr>
          <p:cNvPr id="26" name="Bild 2" descr="Musee-de-l-Oeuvre-Notre-Dame-Strasbourg-IMG_1465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55" y="1052736"/>
            <a:ext cx="2413301" cy="3933056"/>
          </a:xfrm>
          <a:prstGeom prst="roundRect">
            <a:avLst>
              <a:gd name="adj" fmla="val 674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Bild 5" descr="Greec_ancient_vas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029200"/>
            <a:ext cx="2438400" cy="1828800"/>
          </a:xfrm>
          <a:prstGeom prst="roundRect">
            <a:avLst>
              <a:gd name="adj" fmla="val 674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Textfeld 9"/>
          <p:cNvSpPr txBox="1"/>
          <p:nvPr/>
        </p:nvSpPr>
        <p:spPr>
          <a:xfrm rot="16200000">
            <a:off x="7463617" y="5105608"/>
            <a:ext cx="2852936" cy="50783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900" dirty="0" err="1" smtClean="0">
                <a:solidFill>
                  <a:srgbClr val="000000"/>
                </a:solidFill>
              </a:rPr>
              <a:t>Greek</a:t>
            </a:r>
            <a:r>
              <a:rPr lang="de-DE" sz="900" dirty="0" smtClean="0">
                <a:solidFill>
                  <a:srgbClr val="000000"/>
                </a:solidFill>
              </a:rPr>
              <a:t> </a:t>
            </a:r>
            <a:r>
              <a:rPr lang="de-DE" sz="900" dirty="0" err="1" smtClean="0">
                <a:solidFill>
                  <a:srgbClr val="000000"/>
                </a:solidFill>
              </a:rPr>
              <a:t>ancient</a:t>
            </a:r>
            <a:r>
              <a:rPr lang="de-DE" sz="900" dirty="0" smtClean="0">
                <a:solidFill>
                  <a:srgbClr val="000000"/>
                </a:solidFill>
              </a:rPr>
              <a:t> </a:t>
            </a:r>
            <a:r>
              <a:rPr lang="de-DE" sz="900" dirty="0" err="1" smtClean="0">
                <a:solidFill>
                  <a:srgbClr val="000000"/>
                </a:solidFill>
              </a:rPr>
              <a:t>vase</a:t>
            </a:r>
            <a:r>
              <a:rPr lang="de-DE" sz="900" dirty="0" smtClean="0">
                <a:solidFill>
                  <a:srgbClr val="000000"/>
                </a:solidFill>
              </a:rPr>
              <a:t>. </a:t>
            </a:r>
            <a:r>
              <a:rPr lang="de-DE" sz="900" dirty="0">
                <a:solidFill>
                  <a:srgbClr val="000000"/>
                </a:solidFill>
              </a:rPr>
              <a:t>Athens, National </a:t>
            </a:r>
            <a:r>
              <a:rPr lang="de-DE" sz="900" dirty="0" err="1">
                <a:solidFill>
                  <a:srgbClr val="000000"/>
                </a:solidFill>
              </a:rPr>
              <a:t>Archaeological</a:t>
            </a:r>
            <a:r>
              <a:rPr lang="de-DE" sz="900" dirty="0">
                <a:solidFill>
                  <a:srgbClr val="000000"/>
                </a:solidFill>
              </a:rPr>
              <a:t> </a:t>
            </a:r>
            <a:r>
              <a:rPr lang="de-DE" sz="900" dirty="0" smtClean="0">
                <a:solidFill>
                  <a:srgbClr val="000000"/>
                </a:solidFill>
              </a:rPr>
              <a:t>Museum. </a:t>
            </a:r>
            <a:r>
              <a:rPr lang="de-DE" sz="900" dirty="0" err="1" smtClean="0">
                <a:solidFill>
                  <a:schemeClr val="tx1"/>
                </a:solidFill>
              </a:rPr>
              <a:t>Photo</a:t>
            </a:r>
            <a:r>
              <a:rPr lang="de-DE" sz="900" dirty="0" smtClean="0">
                <a:solidFill>
                  <a:schemeClr val="tx1"/>
                </a:solidFill>
              </a:rPr>
              <a:t> </a:t>
            </a:r>
            <a:r>
              <a:rPr lang="de-DE" sz="900" dirty="0" err="1">
                <a:solidFill>
                  <a:schemeClr val="tx1"/>
                </a:solidFill>
              </a:rPr>
              <a:t>by</a:t>
            </a:r>
            <a:r>
              <a:rPr lang="de-DE" sz="900" dirty="0">
                <a:solidFill>
                  <a:schemeClr val="tx1"/>
                </a:solidFill>
              </a:rPr>
              <a:t> Adam Carr. https://</a:t>
            </a:r>
            <a:r>
              <a:rPr lang="de-DE" sz="900" dirty="0" err="1">
                <a:solidFill>
                  <a:schemeClr val="tx1"/>
                </a:solidFill>
              </a:rPr>
              <a:t>de.wikipedia.org</a:t>
            </a:r>
            <a:r>
              <a:rPr lang="de-DE" sz="900" dirty="0">
                <a:solidFill>
                  <a:schemeClr val="tx1"/>
                </a:solidFill>
              </a:rPr>
              <a:t>/</a:t>
            </a:r>
            <a:r>
              <a:rPr lang="de-DE" sz="900" dirty="0" err="1">
                <a:solidFill>
                  <a:schemeClr val="tx1"/>
                </a:solidFill>
              </a:rPr>
              <a:t>wiki</a:t>
            </a:r>
            <a:r>
              <a:rPr lang="de-DE" sz="900" dirty="0">
                <a:solidFill>
                  <a:schemeClr val="tx1"/>
                </a:solidFill>
              </a:rPr>
              <a:t>/</a:t>
            </a:r>
            <a:r>
              <a:rPr lang="de-DE" sz="900" dirty="0" err="1" smtClean="0">
                <a:solidFill>
                  <a:schemeClr val="tx1"/>
                </a:solidFill>
              </a:rPr>
              <a:t>Datei:Greec_ancient_vase.jpg</a:t>
            </a:r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392113" y="4653136"/>
            <a:ext cx="8356600" cy="172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1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3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3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4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4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4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4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11"/>
              </a:buBlip>
              <a:tabLst/>
              <a:defRPr/>
            </a:pPr>
            <a:r>
              <a:rPr kumimoji="0" 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Preprocessing for comparability needed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11"/>
              </a:buBlip>
              <a:tabLst/>
              <a:defRPr/>
            </a:pPr>
            <a:r>
              <a:rPr kumimoji="0" 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Strategies for complex objects needed, haptics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11"/>
              </a:buBlip>
              <a:tabLst/>
              <a:defRPr/>
            </a:pPr>
            <a:r>
              <a:rPr kumimoji="0" 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Enhanced technologies result in re-digitization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11"/>
              </a:buBlip>
              <a:tabLst/>
              <a:defRPr/>
            </a:pPr>
            <a:endParaRPr kumimoji="0" lang="de-DE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1338" algn="l"/>
                <a:tab pos="895350" algn="l"/>
              </a:tabLst>
              <a:defRPr/>
            </a:pPr>
            <a:r>
              <a:rPr kumimoji="0" 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/>
              </a:rPr>
              <a:t>	</a:t>
            </a: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352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err="1" smtClean="0"/>
              <a:t>Examples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Research </a:t>
            </a:r>
            <a:r>
              <a:rPr lang="de-DE" dirty="0" err="1" smtClean="0"/>
              <a:t>Endeavors</a:t>
            </a:r>
            <a:endParaRPr lang="de-DE" dirty="0" smtClean="0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4294967295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/>
          <a:lstStyle/>
          <a:p>
            <a:fld id="{8099EE87-052D-4A5B-B069-C6C7C4D127AE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29.09.15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7395" y="1340768"/>
            <a:ext cx="186055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6057" y="1340768"/>
            <a:ext cx="1838325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5759450"/>
            <a:ext cx="11020426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95536" y="3789040"/>
            <a:ext cx="8208912" cy="169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dirty="0" smtClean="0"/>
              <a:t>170,000 digitized codex pages</a:t>
            </a:r>
          </a:p>
          <a:p>
            <a:r>
              <a:rPr lang="en-US" sz="2200" dirty="0"/>
              <a:t>1,000,000 files in various </a:t>
            </a:r>
            <a:r>
              <a:rPr lang="en-US" sz="2200" dirty="0" smtClean="0"/>
              <a:t>formats</a:t>
            </a:r>
          </a:p>
          <a:p>
            <a:r>
              <a:rPr lang="en-US" sz="2200" dirty="0"/>
              <a:t>~ 5 Terabyte total volume</a:t>
            </a:r>
          </a:p>
          <a:p>
            <a:r>
              <a:rPr lang="en-US" sz="2200" dirty="0"/>
              <a:t>Online available: http://</a:t>
            </a:r>
            <a:r>
              <a:rPr lang="en-US" sz="2200" dirty="0" err="1"/>
              <a:t>stmatthias.uni-trier.de</a:t>
            </a:r>
            <a:endParaRPr lang="en-US" sz="2200" dirty="0"/>
          </a:p>
          <a:p>
            <a:endParaRPr lang="en-US" sz="22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95536" y="1376039"/>
            <a:ext cx="4320480" cy="169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b="1" dirty="0" smtClean="0"/>
              <a:t>Scope</a:t>
            </a:r>
            <a:r>
              <a:rPr lang="en-US" sz="2200" b="1" dirty="0"/>
              <a:t>:</a:t>
            </a:r>
            <a:r>
              <a:rPr lang="en-US" sz="2200" dirty="0"/>
              <a:t> digital reconstruction of the library of the Benedictine abbey St. Matthias, Trier</a:t>
            </a:r>
          </a:p>
          <a:p>
            <a:r>
              <a:rPr lang="en-US" sz="2200" dirty="0"/>
              <a:t>Digitization of over 440 codices (8</a:t>
            </a:r>
            <a:r>
              <a:rPr lang="en-US" sz="2200" baseline="30000" dirty="0"/>
              <a:t>th</a:t>
            </a:r>
            <a:r>
              <a:rPr lang="en-US" sz="2200" dirty="0"/>
              <a:t> – 16</a:t>
            </a:r>
            <a:r>
              <a:rPr lang="en-US" sz="2200" baseline="30000" dirty="0"/>
              <a:t>th</a:t>
            </a:r>
            <a:r>
              <a:rPr lang="en-US" sz="2200" dirty="0"/>
              <a:t> century</a:t>
            </a:r>
            <a:r>
              <a:rPr lang="en-US" sz="2200" dirty="0" smtClean="0"/>
              <a:t>)</a:t>
            </a:r>
            <a:endParaRPr lang="en-US" sz="2200" dirty="0"/>
          </a:p>
        </p:txBody>
      </p:sp>
      <p:sp>
        <p:nvSpPr>
          <p:cNvPr id="10" name="Textfeld 9"/>
          <p:cNvSpPr txBox="1"/>
          <p:nvPr/>
        </p:nvSpPr>
        <p:spPr>
          <a:xfrm>
            <a:off x="4932040" y="3861048"/>
            <a:ext cx="3672408" cy="707886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1000" dirty="0" smtClean="0">
                <a:solidFill>
                  <a:srgbClr val="000000"/>
                </a:solidFill>
              </a:rPr>
              <a:t>DFG-Viewer</a:t>
            </a:r>
            <a:r>
              <a:rPr lang="de-DE" sz="1000" dirty="0">
                <a:solidFill>
                  <a:srgbClr val="000000"/>
                </a:solidFill>
              </a:rPr>
              <a:t>: http://</a:t>
            </a:r>
            <a:r>
              <a:rPr lang="de-DE" sz="1000" dirty="0" err="1">
                <a:solidFill>
                  <a:srgbClr val="000000"/>
                </a:solidFill>
              </a:rPr>
              <a:t>dfg-viewer.de</a:t>
            </a:r>
            <a:r>
              <a:rPr lang="de-DE" sz="1000" dirty="0">
                <a:solidFill>
                  <a:srgbClr val="000000"/>
                </a:solidFill>
              </a:rPr>
              <a:t>/</a:t>
            </a:r>
            <a:r>
              <a:rPr lang="de-DE" sz="1000" dirty="0" err="1">
                <a:solidFill>
                  <a:srgbClr val="000000"/>
                </a:solidFill>
              </a:rPr>
              <a:t>show</a:t>
            </a:r>
            <a:r>
              <a:rPr lang="de-DE" sz="1000" dirty="0">
                <a:solidFill>
                  <a:srgbClr val="000000"/>
                </a:solidFill>
              </a:rPr>
              <a:t>/?</a:t>
            </a:r>
            <a:r>
              <a:rPr lang="de-DE" sz="1000" dirty="0" err="1">
                <a:solidFill>
                  <a:srgbClr val="000000"/>
                </a:solidFill>
              </a:rPr>
              <a:t>tx_dlf</a:t>
            </a:r>
            <a:r>
              <a:rPr lang="de-DE" sz="1000" dirty="0">
                <a:solidFill>
                  <a:srgbClr val="000000"/>
                </a:solidFill>
              </a:rPr>
              <a:t>[</a:t>
            </a:r>
            <a:r>
              <a:rPr lang="de-DE" sz="1000" dirty="0" err="1">
                <a:solidFill>
                  <a:srgbClr val="000000"/>
                </a:solidFill>
              </a:rPr>
              <a:t>page</a:t>
            </a:r>
            <a:r>
              <a:rPr lang="de-DE" sz="1000" dirty="0">
                <a:solidFill>
                  <a:srgbClr val="000000"/>
                </a:solidFill>
              </a:rPr>
              <a:t>]</a:t>
            </a:r>
            <a:r>
              <a:rPr lang="de-DE" sz="1000" dirty="0" smtClean="0">
                <a:solidFill>
                  <a:srgbClr val="000000"/>
                </a:solidFill>
              </a:rPr>
              <a:t>=8</a:t>
            </a:r>
            <a:r>
              <a:rPr lang="de-DE" sz="1000" dirty="0">
                <a:solidFill>
                  <a:srgbClr val="000000"/>
                </a:solidFill>
              </a:rPr>
              <a:t>&amp;</a:t>
            </a:r>
            <a:r>
              <a:rPr lang="de-DE" sz="1000" dirty="0" smtClean="0">
                <a:solidFill>
                  <a:srgbClr val="000000"/>
                </a:solidFill>
              </a:rPr>
              <a:t>tx_</a:t>
            </a:r>
          </a:p>
          <a:p>
            <a:r>
              <a:rPr lang="de-DE" sz="1000" dirty="0" err="1" smtClean="0">
                <a:solidFill>
                  <a:srgbClr val="000000"/>
                </a:solidFill>
              </a:rPr>
              <a:t>dlf</a:t>
            </a:r>
            <a:r>
              <a:rPr lang="de-DE" sz="1000" dirty="0">
                <a:solidFill>
                  <a:srgbClr val="000000"/>
                </a:solidFill>
              </a:rPr>
              <a:t>[</a:t>
            </a:r>
            <a:r>
              <a:rPr lang="de-DE" sz="1000" dirty="0" err="1">
                <a:solidFill>
                  <a:srgbClr val="000000"/>
                </a:solidFill>
              </a:rPr>
              <a:t>id</a:t>
            </a:r>
            <a:r>
              <a:rPr lang="de-DE" sz="1000" dirty="0">
                <a:solidFill>
                  <a:srgbClr val="000000"/>
                </a:solidFill>
              </a:rPr>
              <a:t>]</a:t>
            </a:r>
            <a:r>
              <a:rPr lang="de-DE" sz="1000" dirty="0" smtClean="0">
                <a:solidFill>
                  <a:srgbClr val="000000"/>
                </a:solidFill>
              </a:rPr>
              <a:t>=http</a:t>
            </a:r>
            <a:r>
              <a:rPr lang="de-DE" sz="1000" dirty="0">
                <a:solidFill>
                  <a:srgbClr val="000000"/>
                </a:solidFill>
              </a:rPr>
              <a:t>%3A%2F%2Fzimks68.uni-trier.de%2Fstmatthias%</a:t>
            </a:r>
            <a:r>
              <a:rPr lang="de-DE" sz="1000" dirty="0" smtClean="0">
                <a:solidFill>
                  <a:srgbClr val="000000"/>
                </a:solidFill>
              </a:rPr>
              <a:t>2FT0031 %2FT0031-digitalisat.xml</a:t>
            </a:r>
            <a:r>
              <a:rPr lang="de-DE" sz="1000" dirty="0">
                <a:solidFill>
                  <a:srgbClr val="000000"/>
                </a:solidFill>
              </a:rPr>
              <a:t>&amp;tx_dlf[double]=1&amp;cHash</a:t>
            </a:r>
            <a:r>
              <a:rPr lang="de-DE" sz="1000" dirty="0" smtClean="0">
                <a:solidFill>
                  <a:srgbClr val="000000"/>
                </a:solidFill>
              </a:rPr>
              <a:t>=</a:t>
            </a:r>
          </a:p>
          <a:p>
            <a:r>
              <a:rPr lang="de-DE" sz="1000" dirty="0" smtClean="0">
                <a:solidFill>
                  <a:srgbClr val="000000"/>
                </a:solidFill>
              </a:rPr>
              <a:t>897b41811c6581c4fc35ff161e52051f</a:t>
            </a:r>
            <a:endParaRPr lang="de-DE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17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err="1" smtClean="0"/>
              <a:t>Examples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Research </a:t>
            </a:r>
            <a:r>
              <a:rPr lang="de-DE" dirty="0" err="1" smtClean="0"/>
              <a:t>Endeavors</a:t>
            </a:r>
            <a:endParaRPr lang="de-DE" dirty="0" smtClean="0"/>
          </a:p>
        </p:txBody>
      </p:sp>
      <p:pic>
        <p:nvPicPr>
          <p:cNvPr id="3" name="Bild 5" descr="3361_GQ_020424022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168565"/>
            <a:ext cx="3240359" cy="4620350"/>
          </a:xfrm>
          <a:prstGeom prst="rect">
            <a:avLst/>
          </a:prstGeom>
        </p:spPr>
      </p:pic>
      <p:pic>
        <p:nvPicPr>
          <p:cNvPr id="4" name="Bild 2" descr="0000009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79" y="2951611"/>
            <a:ext cx="1624405" cy="2249177"/>
          </a:xfrm>
          <a:prstGeom prst="rect">
            <a:avLst/>
          </a:prstGeom>
        </p:spPr>
      </p:pic>
      <p:sp>
        <p:nvSpPr>
          <p:cNvPr id="5" name="Textfeld 7"/>
          <p:cNvSpPr txBox="1"/>
          <p:nvPr/>
        </p:nvSpPr>
        <p:spPr>
          <a:xfrm>
            <a:off x="755575" y="5759923"/>
            <a:ext cx="2880320" cy="584776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800" dirty="0">
                <a:solidFill>
                  <a:srgbClr val="000000"/>
                </a:solidFill>
              </a:rPr>
              <a:t>Digitale Edition - Jüdischer Friedhof Hamburg-Altona, Königstraße (1621-1871 / 5988 Einträge):  </a:t>
            </a:r>
            <a:r>
              <a:rPr lang="de-DE" sz="800" dirty="0" err="1">
                <a:solidFill>
                  <a:srgbClr val="000000"/>
                </a:solidFill>
              </a:rPr>
              <a:t>Inv</a:t>
            </a:r>
            <a:r>
              <a:rPr lang="de-DE" sz="800" dirty="0">
                <a:solidFill>
                  <a:srgbClr val="000000"/>
                </a:solidFill>
              </a:rPr>
              <a:t>.-Nr. 3361</a:t>
            </a:r>
          </a:p>
          <a:p>
            <a:r>
              <a:rPr lang="de-DE" sz="800" dirty="0">
                <a:solidFill>
                  <a:srgbClr val="000000"/>
                </a:solidFill>
              </a:rPr>
              <a:t>URL: http://</a:t>
            </a:r>
            <a:r>
              <a:rPr lang="de-DE" sz="800" dirty="0" err="1">
                <a:solidFill>
                  <a:srgbClr val="000000"/>
                </a:solidFill>
              </a:rPr>
              <a:t>www.steinheim-institut.de</a:t>
            </a:r>
            <a:r>
              <a:rPr lang="de-DE" sz="800" dirty="0">
                <a:solidFill>
                  <a:srgbClr val="000000"/>
                </a:solidFill>
              </a:rPr>
              <a:t>/</a:t>
            </a:r>
            <a:r>
              <a:rPr lang="de-DE" sz="800" dirty="0" err="1">
                <a:solidFill>
                  <a:srgbClr val="000000"/>
                </a:solidFill>
              </a:rPr>
              <a:t>cgi</a:t>
            </a:r>
            <a:r>
              <a:rPr lang="de-DE" sz="800" dirty="0">
                <a:solidFill>
                  <a:srgbClr val="000000"/>
                </a:solidFill>
              </a:rPr>
              <a:t>-bin/</a:t>
            </a:r>
            <a:r>
              <a:rPr lang="de-DE" sz="800" dirty="0" err="1">
                <a:solidFill>
                  <a:srgbClr val="000000"/>
                </a:solidFill>
              </a:rPr>
              <a:t>epidat?function</a:t>
            </a:r>
            <a:r>
              <a:rPr lang="de-DE" sz="800" dirty="0">
                <a:solidFill>
                  <a:srgbClr val="000000"/>
                </a:solidFill>
              </a:rPr>
              <a:t>=</a:t>
            </a:r>
            <a:r>
              <a:rPr lang="de-DE" sz="800" dirty="0" err="1">
                <a:solidFill>
                  <a:srgbClr val="000000"/>
                </a:solidFill>
              </a:rPr>
              <a:t>Ins&amp;sel</a:t>
            </a:r>
            <a:r>
              <a:rPr lang="de-DE" sz="800" dirty="0">
                <a:solidFill>
                  <a:srgbClr val="000000"/>
                </a:solidFill>
              </a:rPr>
              <a:t>=</a:t>
            </a:r>
            <a:r>
              <a:rPr lang="de-DE" sz="800" dirty="0" err="1">
                <a:solidFill>
                  <a:srgbClr val="000000"/>
                </a:solidFill>
              </a:rPr>
              <a:t>hha&amp;inv</a:t>
            </a:r>
            <a:r>
              <a:rPr lang="de-DE" sz="800" dirty="0">
                <a:solidFill>
                  <a:srgbClr val="000000"/>
                </a:solidFill>
              </a:rPr>
              <a:t>=3361 (2013-02-21)</a:t>
            </a:r>
          </a:p>
        </p:txBody>
      </p:sp>
      <p:pic>
        <p:nvPicPr>
          <p:cNvPr id="6" name="Bild 11" descr="Bildschirmfoto 2013-02-25 um 16.56.50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5935" y="1151411"/>
            <a:ext cx="4753084" cy="1584176"/>
          </a:xfrm>
          <a:prstGeom prst="rect">
            <a:avLst/>
          </a:prstGeom>
        </p:spPr>
      </p:pic>
      <p:pic>
        <p:nvPicPr>
          <p:cNvPr id="7" name="Bild 17" descr="GF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5" y="2951611"/>
            <a:ext cx="2808312" cy="2881973"/>
          </a:xfrm>
          <a:prstGeom prst="rect">
            <a:avLst/>
          </a:prstGeom>
        </p:spPr>
      </p:pic>
      <p:pic>
        <p:nvPicPr>
          <p:cNvPr id="8" name="Bild 4" descr="518--09a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183" y="4391771"/>
            <a:ext cx="2681301" cy="198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6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Preservation</a:t>
            </a:r>
            <a:r>
              <a:rPr lang="de-DE" dirty="0" smtClean="0"/>
              <a:t>?</a:t>
            </a:r>
          </a:p>
        </p:txBody>
      </p:sp>
      <p:sp>
        <p:nvSpPr>
          <p:cNvPr id="3" name="Diagonal liegende Ecken des Rechtecks abrunden 7"/>
          <p:cNvSpPr/>
          <p:nvPr/>
        </p:nvSpPr>
        <p:spPr bwMode="auto">
          <a:xfrm rot="16200000">
            <a:off x="4175957" y="-2439653"/>
            <a:ext cx="792088" cy="8352929"/>
          </a:xfrm>
          <a:prstGeom prst="round2DiagRect">
            <a:avLst>
              <a:gd name="adj1" fmla="val 14499"/>
              <a:gd name="adj2" fmla="val 0"/>
            </a:avLst>
          </a:prstGeom>
          <a:noFill/>
          <a:ln w="38100">
            <a:noFill/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" wrap="square" lIns="36000" tIns="0" rIns="36000" bIns="0" numCol="1" rtlCol="0" anchor="ctr" anchorCtr="1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de-DE" sz="2000" b="1" i="1" dirty="0" err="1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Preservation</a:t>
            </a:r>
            <a:r>
              <a:rPr lang="de-DE" sz="2000" b="1" i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:</a:t>
            </a:r>
            <a:r>
              <a:rPr lang="de-DE" sz="2000" b="1" i="1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	</a:t>
            </a:r>
            <a:r>
              <a:rPr lang="en-US" sz="2000" kern="0" dirty="0">
                <a:solidFill>
                  <a:srgbClr val="000000"/>
                </a:solidFill>
              </a:rPr>
              <a:t>S</a:t>
            </a:r>
            <a:r>
              <a:rPr lang="en-US" sz="2000" kern="0" dirty="0" smtClean="0">
                <a:solidFill>
                  <a:srgbClr val="000000"/>
                </a:solidFill>
              </a:rPr>
              <a:t>eries </a:t>
            </a:r>
            <a:r>
              <a:rPr lang="en-US" sz="2000" kern="0" dirty="0">
                <a:solidFill>
                  <a:srgbClr val="000000"/>
                </a:solidFill>
              </a:rPr>
              <a:t>of managed </a:t>
            </a:r>
            <a:r>
              <a:rPr lang="en-US" sz="2000" kern="0" dirty="0" smtClean="0">
                <a:solidFill>
                  <a:srgbClr val="000000"/>
                </a:solidFill>
              </a:rPr>
              <a:t>activities </a:t>
            </a:r>
            <a:r>
              <a:rPr lang="en-US" sz="2000" kern="0" dirty="0">
                <a:solidFill>
                  <a:srgbClr val="000000"/>
                </a:solidFill>
              </a:rPr>
              <a:t>to ensure continued access </a:t>
            </a:r>
            <a:endParaRPr lang="en-US" sz="2000" kern="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kern="0" dirty="0">
                <a:solidFill>
                  <a:srgbClr val="000000"/>
                </a:solidFill>
              </a:rPr>
              <a:t>	</a:t>
            </a:r>
            <a:r>
              <a:rPr lang="en-US" sz="2000" kern="0" dirty="0" smtClean="0">
                <a:solidFill>
                  <a:srgbClr val="000000"/>
                </a:solidFill>
              </a:rPr>
              <a:t>			to digital </a:t>
            </a:r>
            <a:r>
              <a:rPr lang="en-US" sz="2000" kern="0" dirty="0">
                <a:solidFill>
                  <a:srgbClr val="000000"/>
                </a:solidFill>
              </a:rPr>
              <a:t>materials for as long as necessary</a:t>
            </a:r>
          </a:p>
        </p:txBody>
      </p:sp>
    </p:spTree>
    <p:extLst>
      <p:ext uri="{BB962C8B-B14F-4D97-AF65-F5344CB8AC3E}">
        <p14:creationId xmlns:p14="http://schemas.microsoft.com/office/powerpoint/2010/main" val="2829690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Preservation</a:t>
            </a:r>
            <a:r>
              <a:rPr lang="de-DE" dirty="0" smtClean="0"/>
              <a:t>?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de-DE" smtClean="0"/>
          </a:p>
          <a:p>
            <a:endParaRPr lang="de-DE" smtClean="0"/>
          </a:p>
          <a:p>
            <a:pPr marL="0" indent="0"/>
            <a:endParaRPr lang="de-DE" smtClean="0"/>
          </a:p>
          <a:p>
            <a:pPr marL="0" indent="0"/>
            <a:endParaRPr lang="de-DE" smtClean="0"/>
          </a:p>
          <a:p>
            <a:endParaRPr lang="de-DE" dirty="0" smtClean="0"/>
          </a:p>
        </p:txBody>
      </p:sp>
      <p:sp>
        <p:nvSpPr>
          <p:cNvPr id="28" name="Diagonal liegende Ecken des Rechtecks abrunden 7"/>
          <p:cNvSpPr/>
          <p:nvPr/>
        </p:nvSpPr>
        <p:spPr bwMode="auto">
          <a:xfrm rot="16200000">
            <a:off x="4175957" y="-2439653"/>
            <a:ext cx="792088" cy="8352929"/>
          </a:xfrm>
          <a:prstGeom prst="round2DiagRect">
            <a:avLst>
              <a:gd name="adj1" fmla="val 14499"/>
              <a:gd name="adj2" fmla="val 0"/>
            </a:avLst>
          </a:prstGeom>
          <a:noFill/>
          <a:ln w="38100">
            <a:noFill/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" wrap="square" lIns="36000" tIns="0" rIns="36000" bIns="0" numCol="1" rtlCol="0" anchor="ctr" anchorCtr="1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de-DE" sz="2000" b="1" i="1" dirty="0" err="1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Preservation</a:t>
            </a:r>
            <a:r>
              <a:rPr lang="de-DE" sz="2000" b="1" i="1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:</a:t>
            </a:r>
            <a:r>
              <a:rPr lang="de-DE" sz="2000" b="1" i="1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	</a:t>
            </a:r>
            <a:r>
              <a:rPr lang="en-US" sz="2000" kern="0" dirty="0">
                <a:solidFill>
                  <a:srgbClr val="000000"/>
                </a:solidFill>
              </a:rPr>
              <a:t>S</a:t>
            </a:r>
            <a:r>
              <a:rPr lang="en-US" sz="2000" kern="0" dirty="0" smtClean="0">
                <a:solidFill>
                  <a:srgbClr val="000000"/>
                </a:solidFill>
              </a:rPr>
              <a:t>eries </a:t>
            </a:r>
            <a:r>
              <a:rPr lang="en-US" sz="2000" kern="0" dirty="0">
                <a:solidFill>
                  <a:srgbClr val="000000"/>
                </a:solidFill>
              </a:rPr>
              <a:t>of managed </a:t>
            </a:r>
            <a:r>
              <a:rPr lang="en-US" sz="2000" kern="0" dirty="0" smtClean="0">
                <a:solidFill>
                  <a:srgbClr val="000000"/>
                </a:solidFill>
              </a:rPr>
              <a:t>activities </a:t>
            </a:r>
            <a:r>
              <a:rPr lang="en-US" sz="2000" kern="0" dirty="0">
                <a:solidFill>
                  <a:srgbClr val="000000"/>
                </a:solidFill>
              </a:rPr>
              <a:t>to ensure continued access </a:t>
            </a:r>
            <a:endParaRPr lang="en-US" sz="2000" kern="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kern="0" dirty="0">
                <a:solidFill>
                  <a:srgbClr val="000000"/>
                </a:solidFill>
              </a:rPr>
              <a:t>	</a:t>
            </a:r>
            <a:r>
              <a:rPr lang="en-US" sz="2000" kern="0" dirty="0" smtClean="0">
                <a:solidFill>
                  <a:srgbClr val="000000"/>
                </a:solidFill>
              </a:rPr>
              <a:t>			to digital </a:t>
            </a:r>
            <a:r>
              <a:rPr lang="en-US" sz="2000" kern="0" dirty="0">
                <a:solidFill>
                  <a:srgbClr val="000000"/>
                </a:solidFill>
              </a:rPr>
              <a:t>materials for as long as necessary</a:t>
            </a:r>
          </a:p>
        </p:txBody>
      </p:sp>
      <p:sp>
        <p:nvSpPr>
          <p:cNvPr id="29" name="Abgerundetes Rechteck 4"/>
          <p:cNvSpPr/>
          <p:nvPr/>
        </p:nvSpPr>
        <p:spPr bwMode="auto">
          <a:xfrm>
            <a:off x="4932040" y="4941168"/>
            <a:ext cx="3744416" cy="1152128"/>
          </a:xfrm>
          <a:prstGeom prst="roundRect">
            <a:avLst>
              <a:gd name="adj" fmla="val 1912"/>
            </a:avLst>
          </a:prstGeom>
          <a:solidFill>
            <a:schemeClr val="accent2">
              <a:alpha val="20000"/>
            </a:schemeClr>
          </a:solidFill>
          <a:ln w="12700">
            <a:solidFill>
              <a:schemeClr val="accent2">
                <a:alpha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176713"/>
            <a:endParaRPr lang="de-DE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Abgerundetes Rechteck 5"/>
          <p:cNvSpPr/>
          <p:nvPr/>
        </p:nvSpPr>
        <p:spPr bwMode="auto">
          <a:xfrm>
            <a:off x="467544" y="4941168"/>
            <a:ext cx="4320480" cy="399718"/>
          </a:xfrm>
          <a:prstGeom prst="roundRect">
            <a:avLst/>
          </a:prstGeom>
          <a:solidFill>
            <a:schemeClr val="accent2">
              <a:alpha val="40000"/>
            </a:schemeClr>
          </a:solidFill>
          <a:ln w="38100">
            <a:solidFill>
              <a:schemeClr val="accent2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176713"/>
            <a:r>
              <a:rPr lang="de-DE" b="1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Bit </a:t>
            </a:r>
            <a:r>
              <a:rPr lang="de-DE" b="1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Preservation</a:t>
            </a:r>
            <a:endParaRPr lang="de-DE" b="1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1" name="Text Box 1"/>
          <p:cNvSpPr txBox="1">
            <a:spLocks noChangeArrowheads="1"/>
          </p:cNvSpPr>
          <p:nvPr/>
        </p:nvSpPr>
        <p:spPr bwMode="auto">
          <a:xfrm>
            <a:off x="5004048" y="4725144"/>
            <a:ext cx="403244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93688" indent="-293688"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 marL="769938" indent="-296863"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500"/>
              </a:spcBef>
              <a:buSzPct val="45000"/>
            </a:pPr>
            <a:endParaRPr lang="en-US" sz="2000" u="sng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SzPct val="45000"/>
              <a:buBlip>
                <a:blip r:embed="rId3"/>
              </a:buBlip>
            </a:pPr>
            <a:r>
              <a:rPr lang="en-US" sz="2000" dirty="0" smtClean="0">
                <a:solidFill>
                  <a:srgbClr val="000000"/>
                </a:solidFill>
              </a:rPr>
              <a:t>Integrity preservation (checks, error correction codes)</a:t>
            </a:r>
          </a:p>
          <a:p>
            <a:pPr>
              <a:lnSpc>
                <a:spcPct val="90000"/>
              </a:lnSpc>
              <a:spcBef>
                <a:spcPts val="500"/>
              </a:spcBef>
              <a:buSzPct val="45000"/>
              <a:buBlip>
                <a:blip r:embed="rId3"/>
              </a:buBlip>
            </a:pPr>
            <a:r>
              <a:rPr lang="en-US" sz="2000" dirty="0" smtClean="0">
                <a:solidFill>
                  <a:srgbClr val="000000"/>
                </a:solidFill>
              </a:rPr>
              <a:t>Replication</a:t>
            </a:r>
          </a:p>
        </p:txBody>
      </p:sp>
      <p:sp>
        <p:nvSpPr>
          <p:cNvPr id="32" name="Abgerundetes Rechteck 8"/>
          <p:cNvSpPr/>
          <p:nvPr/>
        </p:nvSpPr>
        <p:spPr bwMode="auto">
          <a:xfrm>
            <a:off x="4932040" y="3861048"/>
            <a:ext cx="3744416" cy="864096"/>
          </a:xfrm>
          <a:prstGeom prst="roundRect">
            <a:avLst>
              <a:gd name="adj" fmla="val 1912"/>
            </a:avLst>
          </a:prstGeom>
          <a:solidFill>
            <a:schemeClr val="accent2">
              <a:alpha val="20000"/>
            </a:schemeClr>
          </a:solidFill>
          <a:ln w="12700">
            <a:solidFill>
              <a:schemeClr val="accent2">
                <a:alpha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176713"/>
            <a:endParaRPr lang="de-DE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Abgerundetes Rechteck 9"/>
          <p:cNvSpPr/>
          <p:nvPr/>
        </p:nvSpPr>
        <p:spPr bwMode="auto">
          <a:xfrm>
            <a:off x="467544" y="3861048"/>
            <a:ext cx="4320480" cy="399718"/>
          </a:xfrm>
          <a:prstGeom prst="roundRect">
            <a:avLst/>
          </a:prstGeom>
          <a:solidFill>
            <a:schemeClr val="accent2">
              <a:alpha val="40000"/>
            </a:schemeClr>
          </a:solidFill>
          <a:ln w="38100">
            <a:solidFill>
              <a:schemeClr val="accent2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176713"/>
            <a:r>
              <a:rPr lang="de-DE" b="1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Content </a:t>
            </a:r>
            <a:r>
              <a:rPr lang="de-DE" b="1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Preservation</a:t>
            </a:r>
            <a:r>
              <a:rPr lang="de-DE" b="1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 - </a:t>
            </a:r>
            <a:r>
              <a:rPr lang="de-DE" b="1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Readability</a:t>
            </a:r>
            <a:endParaRPr lang="de-DE" b="1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4" name="Text Box 1"/>
          <p:cNvSpPr txBox="1">
            <a:spLocks noChangeArrowheads="1"/>
          </p:cNvSpPr>
          <p:nvPr/>
        </p:nvSpPr>
        <p:spPr bwMode="auto">
          <a:xfrm>
            <a:off x="5004048" y="3789040"/>
            <a:ext cx="338437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93688" indent="-293688"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 marL="769938" indent="-296863"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500"/>
              </a:spcBef>
              <a:buSzPct val="45000"/>
            </a:pPr>
            <a:endParaRPr lang="en-US" sz="1000" u="sng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SzPct val="45000"/>
              <a:buBlip>
                <a:blip r:embed="rId3"/>
              </a:buBlip>
            </a:pPr>
            <a:r>
              <a:rPr lang="en-US" sz="2000" dirty="0" smtClean="0">
                <a:solidFill>
                  <a:srgbClr val="000000"/>
                </a:solidFill>
              </a:rPr>
              <a:t>Versioning + provenance</a:t>
            </a:r>
          </a:p>
          <a:p>
            <a:pPr>
              <a:lnSpc>
                <a:spcPct val="90000"/>
              </a:lnSpc>
              <a:spcBef>
                <a:spcPts val="500"/>
              </a:spcBef>
              <a:buSzPct val="45000"/>
              <a:buBlip>
                <a:blip r:embed="rId3"/>
              </a:buBlip>
            </a:pPr>
            <a:r>
              <a:rPr lang="en-US" sz="2000" dirty="0" smtClean="0">
                <a:solidFill>
                  <a:srgbClr val="000000"/>
                </a:solidFill>
              </a:rPr>
              <a:t>Data </a:t>
            </a:r>
            <a:r>
              <a:rPr lang="en-US" sz="2000" dirty="0">
                <a:solidFill>
                  <a:srgbClr val="000000"/>
                </a:solidFill>
              </a:rPr>
              <a:t>f</a:t>
            </a:r>
            <a:r>
              <a:rPr lang="en-US" sz="2000" dirty="0" smtClean="0">
                <a:solidFill>
                  <a:srgbClr val="000000"/>
                </a:solidFill>
              </a:rPr>
              <a:t>ormats</a:t>
            </a:r>
          </a:p>
        </p:txBody>
      </p:sp>
      <p:sp>
        <p:nvSpPr>
          <p:cNvPr id="35" name="Abgerundetes Rechteck 11"/>
          <p:cNvSpPr/>
          <p:nvPr/>
        </p:nvSpPr>
        <p:spPr bwMode="auto">
          <a:xfrm>
            <a:off x="4932040" y="2780928"/>
            <a:ext cx="3744416" cy="864096"/>
          </a:xfrm>
          <a:prstGeom prst="roundRect">
            <a:avLst>
              <a:gd name="adj" fmla="val 1912"/>
            </a:avLst>
          </a:prstGeom>
          <a:solidFill>
            <a:schemeClr val="accent2">
              <a:alpha val="20000"/>
            </a:schemeClr>
          </a:solidFill>
          <a:ln w="12700">
            <a:solidFill>
              <a:schemeClr val="accent2">
                <a:alpha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176713"/>
            <a:endParaRPr lang="de-DE" b="1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36" name="Abgerundetes Rechteck 12"/>
          <p:cNvSpPr/>
          <p:nvPr/>
        </p:nvSpPr>
        <p:spPr bwMode="auto">
          <a:xfrm>
            <a:off x="467544" y="2780928"/>
            <a:ext cx="4320480" cy="399718"/>
          </a:xfrm>
          <a:prstGeom prst="roundRect">
            <a:avLst/>
          </a:prstGeom>
          <a:solidFill>
            <a:schemeClr val="accent2">
              <a:alpha val="40000"/>
            </a:schemeClr>
          </a:solidFill>
          <a:ln w="38100">
            <a:solidFill>
              <a:schemeClr val="accent2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176713"/>
            <a:r>
              <a:rPr lang="de-DE" b="1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Data </a:t>
            </a:r>
            <a:r>
              <a:rPr lang="de-DE" b="1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Curation</a:t>
            </a:r>
            <a:r>
              <a:rPr lang="de-DE" b="1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 - </a:t>
            </a:r>
            <a:r>
              <a:rPr lang="de-DE" b="1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Interpretability</a:t>
            </a:r>
            <a:endParaRPr lang="de-DE" b="1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" name="Text Box 1"/>
          <p:cNvSpPr txBox="1">
            <a:spLocks noChangeArrowheads="1"/>
          </p:cNvSpPr>
          <p:nvPr/>
        </p:nvSpPr>
        <p:spPr bwMode="auto">
          <a:xfrm>
            <a:off x="5004048" y="2708920"/>
            <a:ext cx="403244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93688" indent="-293688"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 marL="769938" indent="-296863"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93688" algn="l"/>
                <a:tab pos="398463" algn="l"/>
                <a:tab pos="847725" algn="l"/>
                <a:tab pos="1296988" algn="l"/>
                <a:tab pos="1746250" algn="l"/>
                <a:tab pos="2195513" algn="l"/>
                <a:tab pos="2644775" algn="l"/>
                <a:tab pos="3094038" algn="l"/>
                <a:tab pos="3543300" algn="l"/>
                <a:tab pos="3992563" algn="l"/>
                <a:tab pos="4441825" algn="l"/>
                <a:tab pos="4891088" algn="l"/>
                <a:tab pos="5340350" algn="l"/>
                <a:tab pos="5789613" algn="l"/>
                <a:tab pos="6238875" algn="l"/>
                <a:tab pos="6688138" algn="l"/>
                <a:tab pos="7137400" algn="l"/>
                <a:tab pos="7586663" algn="l"/>
                <a:tab pos="8035925" algn="l"/>
                <a:tab pos="8485188" algn="l"/>
                <a:tab pos="893445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500"/>
              </a:spcBef>
              <a:buSzPct val="45000"/>
            </a:pPr>
            <a:endParaRPr lang="en-US" sz="1000" u="sng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SzPct val="45000"/>
              <a:buBlip>
                <a:blip r:embed="rId3"/>
              </a:buBlip>
            </a:pPr>
            <a:r>
              <a:rPr lang="en-US" sz="2000" dirty="0" smtClean="0">
                <a:solidFill>
                  <a:srgbClr val="000000"/>
                </a:solidFill>
              </a:rPr>
              <a:t>Creation</a:t>
            </a:r>
          </a:p>
          <a:p>
            <a:pPr>
              <a:lnSpc>
                <a:spcPct val="90000"/>
              </a:lnSpc>
              <a:spcBef>
                <a:spcPts val="500"/>
              </a:spcBef>
              <a:buSzPct val="45000"/>
              <a:buBlip>
                <a:blip r:embed="rId3"/>
              </a:buBlip>
            </a:pPr>
            <a:r>
              <a:rPr lang="en-US" sz="2000" dirty="0" smtClean="0">
                <a:solidFill>
                  <a:srgbClr val="000000"/>
                </a:solidFill>
              </a:rPr>
              <a:t>Object management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3779912" y="6093296"/>
            <a:ext cx="51125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</a:rPr>
              <a:t>http://</a:t>
            </a:r>
            <a:r>
              <a:rPr lang="en-US" sz="900" dirty="0" err="1">
                <a:solidFill>
                  <a:schemeClr val="tx1"/>
                </a:solidFill>
              </a:rPr>
              <a:t>www.wissgrid.de</a:t>
            </a:r>
            <a:r>
              <a:rPr lang="en-US" sz="900" dirty="0">
                <a:solidFill>
                  <a:schemeClr val="tx1"/>
                </a:solidFill>
              </a:rPr>
              <a:t>/</a:t>
            </a:r>
            <a:r>
              <a:rPr lang="en-US" sz="900" dirty="0" err="1">
                <a:solidFill>
                  <a:schemeClr val="tx1"/>
                </a:solidFill>
              </a:rPr>
              <a:t>publikationen</a:t>
            </a:r>
            <a:r>
              <a:rPr lang="en-US" sz="900" dirty="0">
                <a:solidFill>
                  <a:schemeClr val="tx1"/>
                </a:solidFill>
              </a:rPr>
              <a:t>/deliverables/wp3/WissGrid-D3.1-LZA-Architektur-v1.1.pdf</a:t>
            </a:r>
          </a:p>
        </p:txBody>
      </p:sp>
    </p:spTree>
    <p:extLst>
      <p:ext uri="{BB962C8B-B14F-4D97-AF65-F5344CB8AC3E}">
        <p14:creationId xmlns:p14="http://schemas.microsoft.com/office/powerpoint/2010/main" val="3697423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err="1" smtClean="0"/>
              <a:t>Preservation</a:t>
            </a:r>
            <a:r>
              <a:rPr lang="de-DE" dirty="0" smtClean="0"/>
              <a:t> </a:t>
            </a:r>
            <a:r>
              <a:rPr lang="de-DE" dirty="0" err="1" smtClean="0"/>
              <a:t>Requirements</a:t>
            </a:r>
            <a:endParaRPr lang="de-DE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de-DE" smtClean="0"/>
          </a:p>
          <a:p>
            <a:endParaRPr lang="de-DE" smtClean="0"/>
          </a:p>
          <a:p>
            <a:pPr marL="0" indent="0"/>
            <a:endParaRPr lang="de-DE" smtClean="0"/>
          </a:p>
          <a:p>
            <a:pPr marL="0" indent="0"/>
            <a:endParaRPr lang="de-DE" smtClean="0"/>
          </a:p>
          <a:p>
            <a:endParaRPr lang="de-DE" dirty="0" smtClean="0"/>
          </a:p>
        </p:txBody>
      </p:sp>
      <p:pic>
        <p:nvPicPr>
          <p:cNvPr id="6" name="Bild 8" descr="Fabel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268760"/>
            <a:ext cx="3528392" cy="2520280"/>
          </a:xfrm>
          <a:prstGeom prst="rect">
            <a:avLst/>
          </a:prstGeom>
        </p:spPr>
      </p:pic>
      <p:pic>
        <p:nvPicPr>
          <p:cNvPr id="7" name="Bild 5" descr="3361_GQ_020424022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836712"/>
            <a:ext cx="2020035" cy="2880320"/>
          </a:xfrm>
          <a:prstGeom prst="roundRect">
            <a:avLst>
              <a:gd name="adj" fmla="val 674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51520" y="4293568"/>
            <a:ext cx="4320479" cy="16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dirty="0" err="1" smtClean="0"/>
              <a:t>Millions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image</a:t>
            </a:r>
            <a:r>
              <a:rPr lang="de-DE" dirty="0" smtClean="0"/>
              <a:t> </a:t>
            </a:r>
            <a:r>
              <a:rPr lang="de-DE" dirty="0" err="1" smtClean="0"/>
              <a:t>files</a:t>
            </a:r>
            <a:r>
              <a:rPr lang="de-DE" dirty="0" smtClean="0"/>
              <a:t> + </a:t>
            </a:r>
            <a:r>
              <a:rPr lang="de-DE" dirty="0" err="1" smtClean="0"/>
              <a:t>rich</a:t>
            </a:r>
            <a:r>
              <a:rPr lang="de-DE" dirty="0" smtClean="0"/>
              <a:t> (</a:t>
            </a:r>
            <a:r>
              <a:rPr lang="de-DE" dirty="0" err="1" smtClean="0"/>
              <a:t>bibliographic</a:t>
            </a:r>
            <a:r>
              <a:rPr lang="de-DE" dirty="0" smtClean="0"/>
              <a:t>) </a:t>
            </a:r>
            <a:r>
              <a:rPr lang="de-DE" dirty="0" err="1" smtClean="0"/>
              <a:t>meta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 smtClean="0"/>
          </a:p>
          <a:p>
            <a:r>
              <a:rPr lang="de-DE" dirty="0" smtClean="0"/>
              <a:t>Arrangement </a:t>
            </a:r>
            <a:r>
              <a:rPr lang="de-DE" dirty="0" err="1" smtClean="0"/>
              <a:t>into</a:t>
            </a:r>
            <a:r>
              <a:rPr lang="de-DE" dirty="0" smtClean="0"/>
              <a:t> a </a:t>
            </a:r>
            <a:r>
              <a:rPr lang="de-DE" dirty="0" err="1" smtClean="0"/>
              <a:t>virtual</a:t>
            </a:r>
            <a:r>
              <a:rPr lang="de-DE" dirty="0" smtClean="0"/>
              <a:t> </a:t>
            </a:r>
            <a:r>
              <a:rPr lang="de-DE" dirty="0" err="1" smtClean="0"/>
              <a:t>codex</a:t>
            </a:r>
            <a:endParaRPr lang="de-DE" dirty="0" smtClean="0"/>
          </a:p>
          <a:p>
            <a:r>
              <a:rPr lang="de-DE" dirty="0" smtClean="0"/>
              <a:t>Need: </a:t>
            </a:r>
            <a:r>
              <a:rPr lang="de-DE" dirty="0" err="1" smtClean="0"/>
              <a:t>transcription</a:t>
            </a:r>
            <a:r>
              <a:rPr lang="de-DE" dirty="0" smtClean="0"/>
              <a:t> + </a:t>
            </a:r>
            <a:r>
              <a:rPr lang="de-DE" dirty="0" err="1" smtClean="0"/>
              <a:t>vocabularies</a:t>
            </a:r>
            <a:endParaRPr lang="de-DE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1" y="4293096"/>
            <a:ext cx="4320479" cy="16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dirty="0" err="1" smtClean="0"/>
              <a:t>Variety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endParaRPr lang="de-DE" dirty="0" smtClean="0"/>
          </a:p>
          <a:p>
            <a:r>
              <a:rPr lang="de-DE" dirty="0" smtClean="0"/>
              <a:t>Access </a:t>
            </a:r>
            <a:r>
              <a:rPr lang="de-DE" dirty="0" err="1" smtClean="0"/>
              <a:t>to</a:t>
            </a:r>
            <a:r>
              <a:rPr lang="de-DE" dirty="0" smtClean="0"/>
              <a:t> (</a:t>
            </a:r>
            <a:r>
              <a:rPr lang="de-DE" dirty="0" err="1" smtClean="0"/>
              <a:t>ancient</a:t>
            </a:r>
            <a:r>
              <a:rPr lang="de-DE" dirty="0" smtClean="0"/>
              <a:t>) </a:t>
            </a:r>
            <a:r>
              <a:rPr lang="de-DE" dirty="0" err="1" smtClean="0"/>
              <a:t>maps</a:t>
            </a:r>
            <a:endParaRPr lang="de-DE" dirty="0" smtClean="0"/>
          </a:p>
          <a:p>
            <a:r>
              <a:rPr lang="de-DE" dirty="0" smtClean="0"/>
              <a:t>Need: </a:t>
            </a:r>
            <a:r>
              <a:rPr lang="de-DE" dirty="0" err="1"/>
              <a:t>t</a:t>
            </a:r>
            <a:r>
              <a:rPr lang="de-DE" dirty="0" err="1" smtClean="0"/>
              <a:t>ranscription</a:t>
            </a:r>
            <a:r>
              <a:rPr lang="de-DE" dirty="0" smtClean="0"/>
              <a:t> 					+ </a:t>
            </a:r>
            <a:r>
              <a:rPr lang="de-DE" dirty="0" err="1" smtClean="0"/>
              <a:t>vocabularies</a:t>
            </a:r>
            <a:endParaRPr lang="de-DE" dirty="0" smtClean="0"/>
          </a:p>
        </p:txBody>
      </p:sp>
      <p:pic>
        <p:nvPicPr>
          <p:cNvPr id="10" name="Picture 9" descr="rosettastone-detail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991" y="5157192"/>
            <a:ext cx="1346473" cy="1700808"/>
          </a:xfrm>
          <a:prstGeom prst="roundRect">
            <a:avLst>
              <a:gd name="adj" fmla="val 674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feld 9"/>
          <p:cNvSpPr txBox="1"/>
          <p:nvPr/>
        </p:nvSpPr>
        <p:spPr>
          <a:xfrm>
            <a:off x="1043608" y="3573016"/>
            <a:ext cx="3240360" cy="400110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1000" dirty="0" smtClean="0">
                <a:solidFill>
                  <a:srgbClr val="000000"/>
                </a:solidFill>
              </a:rPr>
              <a:t>Public Library </a:t>
            </a:r>
            <a:r>
              <a:rPr lang="de-DE" sz="1000" dirty="0" err="1" smtClean="0">
                <a:solidFill>
                  <a:srgbClr val="000000"/>
                </a:solidFill>
              </a:rPr>
              <a:t>and</a:t>
            </a:r>
            <a:r>
              <a:rPr lang="de-DE" sz="1000" dirty="0" smtClean="0">
                <a:solidFill>
                  <a:srgbClr val="000000"/>
                </a:solidFill>
              </a:rPr>
              <a:t> Archive </a:t>
            </a:r>
            <a:r>
              <a:rPr lang="de-DE" sz="1000" dirty="0" err="1" smtClean="0">
                <a:solidFill>
                  <a:srgbClr val="000000"/>
                </a:solidFill>
              </a:rPr>
              <a:t>of</a:t>
            </a:r>
            <a:r>
              <a:rPr lang="de-DE" sz="1000" dirty="0" smtClean="0">
                <a:solidFill>
                  <a:srgbClr val="000000"/>
                </a:solidFill>
              </a:rPr>
              <a:t> Trier</a:t>
            </a:r>
          </a:p>
          <a:p>
            <a:r>
              <a:rPr lang="de-DE" sz="1000" dirty="0" err="1">
                <a:solidFill>
                  <a:srgbClr val="000000"/>
                </a:solidFill>
              </a:rPr>
              <a:t>M</a:t>
            </a:r>
            <a:r>
              <a:rPr lang="de-DE" sz="1000" dirty="0" err="1" smtClean="0">
                <a:solidFill>
                  <a:srgbClr val="000000"/>
                </a:solidFill>
              </a:rPr>
              <a:t>s</a:t>
            </a:r>
            <a:r>
              <a:rPr lang="de-DE" sz="1000" dirty="0" smtClean="0">
                <a:solidFill>
                  <a:srgbClr val="000000"/>
                </a:solidFill>
              </a:rPr>
              <a:t> 1108/55 4° 6v </a:t>
            </a:r>
            <a:r>
              <a:rPr lang="de-DE" sz="1000" dirty="0" err="1" smtClean="0">
                <a:solidFill>
                  <a:srgbClr val="000000"/>
                </a:solidFill>
              </a:rPr>
              <a:t>and</a:t>
            </a:r>
            <a:r>
              <a:rPr lang="de-DE" sz="1000" dirty="0" smtClean="0">
                <a:solidFill>
                  <a:srgbClr val="000000"/>
                </a:solidFill>
              </a:rPr>
              <a:t> 7r </a:t>
            </a:r>
            <a:endParaRPr lang="de-DE" sz="1000" dirty="0">
              <a:solidFill>
                <a:srgbClr val="000000"/>
              </a:solidFill>
            </a:endParaRPr>
          </a:p>
        </p:txBody>
      </p:sp>
      <p:sp>
        <p:nvSpPr>
          <p:cNvPr id="12" name="Textfeld 7"/>
          <p:cNvSpPr txBox="1"/>
          <p:nvPr/>
        </p:nvSpPr>
        <p:spPr>
          <a:xfrm rot="16200000">
            <a:off x="6304548" y="1984484"/>
            <a:ext cx="2880320" cy="584776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800" dirty="0">
                <a:solidFill>
                  <a:srgbClr val="000000"/>
                </a:solidFill>
              </a:rPr>
              <a:t>Digitale Edition - Jüdischer Friedhof Hamburg-Altona, Königstraße (1621-1871 / 5988 Einträge):  </a:t>
            </a:r>
            <a:r>
              <a:rPr lang="de-DE" sz="800" dirty="0" err="1">
                <a:solidFill>
                  <a:srgbClr val="000000"/>
                </a:solidFill>
              </a:rPr>
              <a:t>Inv</a:t>
            </a:r>
            <a:r>
              <a:rPr lang="de-DE" sz="800" dirty="0">
                <a:solidFill>
                  <a:srgbClr val="000000"/>
                </a:solidFill>
              </a:rPr>
              <a:t>.-Nr. 3361</a:t>
            </a:r>
          </a:p>
          <a:p>
            <a:r>
              <a:rPr lang="de-DE" sz="800" dirty="0">
                <a:solidFill>
                  <a:srgbClr val="000000"/>
                </a:solidFill>
              </a:rPr>
              <a:t>URL: http://</a:t>
            </a:r>
            <a:r>
              <a:rPr lang="de-DE" sz="800" dirty="0" err="1">
                <a:solidFill>
                  <a:srgbClr val="000000"/>
                </a:solidFill>
              </a:rPr>
              <a:t>www.steinheim-institut.de</a:t>
            </a:r>
            <a:r>
              <a:rPr lang="de-DE" sz="800" dirty="0">
                <a:solidFill>
                  <a:srgbClr val="000000"/>
                </a:solidFill>
              </a:rPr>
              <a:t>/</a:t>
            </a:r>
            <a:r>
              <a:rPr lang="de-DE" sz="800" dirty="0" err="1">
                <a:solidFill>
                  <a:srgbClr val="000000"/>
                </a:solidFill>
              </a:rPr>
              <a:t>cgi</a:t>
            </a:r>
            <a:r>
              <a:rPr lang="de-DE" sz="800" dirty="0">
                <a:solidFill>
                  <a:srgbClr val="000000"/>
                </a:solidFill>
              </a:rPr>
              <a:t>-bin/</a:t>
            </a:r>
            <a:r>
              <a:rPr lang="de-DE" sz="800" dirty="0" err="1">
                <a:solidFill>
                  <a:srgbClr val="000000"/>
                </a:solidFill>
              </a:rPr>
              <a:t>epidat?function</a:t>
            </a:r>
            <a:r>
              <a:rPr lang="de-DE" sz="800" dirty="0">
                <a:solidFill>
                  <a:srgbClr val="000000"/>
                </a:solidFill>
              </a:rPr>
              <a:t>=</a:t>
            </a:r>
            <a:r>
              <a:rPr lang="de-DE" sz="800" dirty="0" err="1">
                <a:solidFill>
                  <a:srgbClr val="000000"/>
                </a:solidFill>
              </a:rPr>
              <a:t>Ins&amp;sel</a:t>
            </a:r>
            <a:r>
              <a:rPr lang="de-DE" sz="800" dirty="0">
                <a:solidFill>
                  <a:srgbClr val="000000"/>
                </a:solidFill>
              </a:rPr>
              <a:t>=</a:t>
            </a:r>
            <a:r>
              <a:rPr lang="de-DE" sz="800" dirty="0" err="1">
                <a:solidFill>
                  <a:srgbClr val="000000"/>
                </a:solidFill>
              </a:rPr>
              <a:t>hha&amp;inv</a:t>
            </a:r>
            <a:r>
              <a:rPr lang="de-DE" sz="800" dirty="0">
                <a:solidFill>
                  <a:srgbClr val="000000"/>
                </a:solidFill>
              </a:rPr>
              <a:t>=3361 (2013-02-21)</a:t>
            </a:r>
          </a:p>
        </p:txBody>
      </p:sp>
      <p:sp>
        <p:nvSpPr>
          <p:cNvPr id="13" name="Textfeld 6"/>
          <p:cNvSpPr txBox="1"/>
          <p:nvPr/>
        </p:nvSpPr>
        <p:spPr>
          <a:xfrm rot="16200000">
            <a:off x="7117541" y="4888523"/>
            <a:ext cx="3600400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800" dirty="0">
                <a:solidFill>
                  <a:srgbClr val="000000"/>
                </a:solidFill>
              </a:rPr>
              <a:t>The Rosetta Stone in </a:t>
            </a:r>
            <a:r>
              <a:rPr lang="de-DE" sz="800" dirty="0" err="1">
                <a:solidFill>
                  <a:srgbClr val="000000"/>
                </a:solidFill>
              </a:rPr>
              <a:t>the</a:t>
            </a:r>
            <a:r>
              <a:rPr lang="de-DE" sz="800" dirty="0">
                <a:solidFill>
                  <a:srgbClr val="000000"/>
                </a:solidFill>
              </a:rPr>
              <a:t> British Museum. © Hans </a:t>
            </a:r>
            <a:r>
              <a:rPr lang="de-DE" sz="800" dirty="0" err="1">
                <a:solidFill>
                  <a:srgbClr val="000000"/>
                </a:solidFill>
              </a:rPr>
              <a:t>Hillewaert</a:t>
            </a:r>
            <a:r>
              <a:rPr lang="de-DE" sz="800" dirty="0">
                <a:solidFill>
                  <a:srgbClr val="000000"/>
                </a:solidFill>
              </a:rPr>
              <a:t> / CC-BY-SA-</a:t>
            </a:r>
            <a:r>
              <a:rPr lang="de-DE" sz="800" dirty="0" smtClean="0">
                <a:solidFill>
                  <a:srgbClr val="000000"/>
                </a:solidFill>
              </a:rPr>
              <a:t>4.0</a:t>
            </a:r>
          </a:p>
          <a:p>
            <a:r>
              <a:rPr lang="de-DE" sz="800" dirty="0">
                <a:solidFill>
                  <a:srgbClr val="000000"/>
                </a:solidFill>
              </a:rPr>
              <a:t>https://</a:t>
            </a:r>
            <a:r>
              <a:rPr lang="de-DE" sz="800" dirty="0" err="1">
                <a:solidFill>
                  <a:srgbClr val="000000"/>
                </a:solidFill>
              </a:rPr>
              <a:t>de.wikipedia.org</a:t>
            </a:r>
            <a:r>
              <a:rPr lang="de-DE" sz="800" dirty="0">
                <a:solidFill>
                  <a:srgbClr val="000000"/>
                </a:solidFill>
              </a:rPr>
              <a:t>/</a:t>
            </a:r>
            <a:r>
              <a:rPr lang="de-DE" sz="800" dirty="0" err="1">
                <a:solidFill>
                  <a:srgbClr val="000000"/>
                </a:solidFill>
              </a:rPr>
              <a:t>wiki</a:t>
            </a:r>
            <a:r>
              <a:rPr lang="de-DE" sz="800" dirty="0">
                <a:solidFill>
                  <a:srgbClr val="000000"/>
                </a:solidFill>
              </a:rPr>
              <a:t>/</a:t>
            </a:r>
            <a:r>
              <a:rPr lang="de-DE" sz="800" dirty="0" err="1">
                <a:solidFill>
                  <a:srgbClr val="000000"/>
                </a:solidFill>
              </a:rPr>
              <a:t>Datei:Rosetta_Stone.JPG</a:t>
            </a:r>
            <a:endParaRPr lang="de-DE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22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smtClean="0"/>
              <a:t>OAIS Reference Model</a:t>
            </a:r>
            <a:endParaRPr lang="de-DE" dirty="0"/>
          </a:p>
        </p:txBody>
      </p:sp>
      <p:pic>
        <p:nvPicPr>
          <p:cNvPr id="4" name="Picture 3" descr="Bildschirmfoto 2015-09-29 um 19.36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554133"/>
          </a:xfrm>
          <a:prstGeom prst="rect">
            <a:avLst/>
          </a:prstGeom>
        </p:spPr>
      </p:pic>
      <p:sp>
        <p:nvSpPr>
          <p:cNvPr id="5" name="Textfeld 9"/>
          <p:cNvSpPr txBox="1"/>
          <p:nvPr/>
        </p:nvSpPr>
        <p:spPr>
          <a:xfrm>
            <a:off x="179512" y="6453336"/>
            <a:ext cx="8784976" cy="400110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1000" dirty="0" smtClean="0">
                <a:solidFill>
                  <a:srgbClr val="000000"/>
                </a:solidFill>
              </a:rPr>
              <a:t>Stephan </a:t>
            </a:r>
            <a:r>
              <a:rPr lang="de-DE" sz="1000" dirty="0" err="1" smtClean="0">
                <a:solidFill>
                  <a:srgbClr val="000000"/>
                </a:solidFill>
              </a:rPr>
              <a:t>Strodl</a:t>
            </a:r>
            <a:r>
              <a:rPr lang="de-DE" sz="1000" dirty="0" smtClean="0">
                <a:solidFill>
                  <a:srgbClr val="000000"/>
                </a:solidFill>
              </a:rPr>
              <a:t>, Andreas </a:t>
            </a:r>
            <a:r>
              <a:rPr lang="de-DE" sz="1000" dirty="0" err="1" smtClean="0">
                <a:solidFill>
                  <a:srgbClr val="000000"/>
                </a:solidFill>
              </a:rPr>
              <a:t>Rauber</a:t>
            </a:r>
            <a:r>
              <a:rPr lang="de-DE" sz="1000" dirty="0" smtClean="0">
                <a:solidFill>
                  <a:srgbClr val="000000"/>
                </a:solidFill>
              </a:rPr>
              <a:t>: Digital </a:t>
            </a:r>
            <a:r>
              <a:rPr lang="de-DE" sz="1000" dirty="0" err="1" smtClean="0">
                <a:solidFill>
                  <a:srgbClr val="000000"/>
                </a:solidFill>
              </a:rPr>
              <a:t>Preservation</a:t>
            </a:r>
            <a:r>
              <a:rPr lang="de-DE" sz="1000" dirty="0" smtClean="0">
                <a:solidFill>
                  <a:srgbClr val="000000"/>
                </a:solidFill>
              </a:rPr>
              <a:t>, OAIS Reference </a:t>
            </a:r>
            <a:r>
              <a:rPr lang="de-DE" sz="1000" dirty="0">
                <a:solidFill>
                  <a:srgbClr val="000000"/>
                </a:solidFill>
              </a:rPr>
              <a:t>Model, http://</a:t>
            </a:r>
            <a:r>
              <a:rPr lang="de-DE" sz="1000" dirty="0" err="1">
                <a:solidFill>
                  <a:srgbClr val="000000"/>
                </a:solidFill>
              </a:rPr>
              <a:t>www.ifs.tuwien.ac.at</a:t>
            </a:r>
            <a:r>
              <a:rPr lang="de-DE" sz="1000" dirty="0">
                <a:solidFill>
                  <a:srgbClr val="000000"/>
                </a:solidFill>
              </a:rPr>
              <a:t>/~</a:t>
            </a:r>
            <a:r>
              <a:rPr lang="de-DE" sz="1000" dirty="0" err="1">
                <a:solidFill>
                  <a:srgbClr val="000000"/>
                </a:solidFill>
              </a:rPr>
              <a:t>strodl</a:t>
            </a:r>
            <a:r>
              <a:rPr lang="de-DE" sz="1000" dirty="0">
                <a:solidFill>
                  <a:srgbClr val="000000"/>
                </a:solidFill>
              </a:rPr>
              <a:t>/</a:t>
            </a:r>
            <a:r>
              <a:rPr lang="de-DE" sz="1000" dirty="0" err="1">
                <a:solidFill>
                  <a:srgbClr val="000000"/>
                </a:solidFill>
              </a:rPr>
              <a:t>lecture</a:t>
            </a:r>
            <a:r>
              <a:rPr lang="de-DE" sz="1000" dirty="0">
                <a:solidFill>
                  <a:srgbClr val="000000"/>
                </a:solidFill>
              </a:rPr>
              <a:t>/</a:t>
            </a:r>
            <a:r>
              <a:rPr lang="de-DE" sz="1000" dirty="0" smtClean="0">
                <a:solidFill>
                  <a:srgbClr val="000000"/>
                </a:solidFill>
              </a:rPr>
              <a:t>03_dp_OAIS.pdf</a:t>
            </a:r>
          </a:p>
          <a:p>
            <a:r>
              <a:rPr lang="de-DE" sz="1000">
                <a:solidFill>
                  <a:srgbClr val="000000"/>
                </a:solidFill>
              </a:rPr>
              <a:t> </a:t>
            </a:r>
            <a:r>
              <a:rPr lang="de-DE" sz="1000" smtClean="0">
                <a:solidFill>
                  <a:srgbClr val="000000"/>
                </a:solidFill>
              </a:rPr>
              <a:t>CCSDS </a:t>
            </a:r>
            <a:r>
              <a:rPr lang="de-DE" sz="1000" dirty="0">
                <a:solidFill>
                  <a:srgbClr val="000000"/>
                </a:solidFill>
              </a:rPr>
              <a:t>Magenta Book: Reference Model </a:t>
            </a:r>
            <a:r>
              <a:rPr lang="de-DE" sz="1000" dirty="0" err="1">
                <a:solidFill>
                  <a:srgbClr val="000000"/>
                </a:solidFill>
              </a:rPr>
              <a:t>for</a:t>
            </a:r>
            <a:r>
              <a:rPr lang="de-DE" sz="1000" dirty="0">
                <a:solidFill>
                  <a:srgbClr val="000000"/>
                </a:solidFill>
              </a:rPr>
              <a:t> an Open </a:t>
            </a:r>
            <a:r>
              <a:rPr lang="de-DE" sz="1000" dirty="0" err="1">
                <a:solidFill>
                  <a:srgbClr val="000000"/>
                </a:solidFill>
              </a:rPr>
              <a:t>Archival</a:t>
            </a:r>
            <a:r>
              <a:rPr lang="de-DE" sz="1000" dirty="0">
                <a:solidFill>
                  <a:srgbClr val="000000"/>
                </a:solidFill>
              </a:rPr>
              <a:t> Information System (OAIS), http://</a:t>
            </a:r>
            <a:r>
              <a:rPr lang="de-DE" sz="1000" dirty="0" err="1">
                <a:solidFill>
                  <a:srgbClr val="000000"/>
                </a:solidFill>
              </a:rPr>
              <a:t>public.ccsds.org</a:t>
            </a:r>
            <a:r>
              <a:rPr lang="de-DE" sz="1000" dirty="0">
                <a:solidFill>
                  <a:srgbClr val="000000"/>
                </a:solidFill>
              </a:rPr>
              <a:t>/</a:t>
            </a:r>
            <a:r>
              <a:rPr lang="de-DE" sz="1000" dirty="0" err="1">
                <a:solidFill>
                  <a:srgbClr val="000000"/>
                </a:solidFill>
              </a:rPr>
              <a:t>publications</a:t>
            </a:r>
            <a:r>
              <a:rPr lang="de-DE" sz="1000" dirty="0">
                <a:solidFill>
                  <a:srgbClr val="000000"/>
                </a:solidFill>
              </a:rPr>
              <a:t>/</a:t>
            </a:r>
            <a:r>
              <a:rPr lang="de-DE" sz="1000" dirty="0" err="1">
                <a:solidFill>
                  <a:srgbClr val="000000"/>
                </a:solidFill>
              </a:rPr>
              <a:t>archive</a:t>
            </a:r>
            <a:r>
              <a:rPr lang="de-DE" sz="1000" dirty="0">
                <a:solidFill>
                  <a:srgbClr val="000000"/>
                </a:solidFill>
              </a:rPr>
              <a:t>/650x0m2.pdf</a:t>
            </a:r>
            <a:endParaRPr lang="de-DE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39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smtClean="0"/>
              <a:t>OAIS Reference Model</a:t>
            </a:r>
            <a:endParaRPr lang="de-DE" dirty="0"/>
          </a:p>
        </p:txBody>
      </p:sp>
      <p:pic>
        <p:nvPicPr>
          <p:cNvPr id="5" name="Content Placeholder 4" descr="Bildschirmfoto 2015-09-29 um 19.35.40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" b="2499"/>
          <a:stretch>
            <a:fillRect/>
          </a:stretch>
        </p:blipFill>
        <p:spPr/>
      </p:pic>
      <p:sp>
        <p:nvSpPr>
          <p:cNvPr id="6" name="Textfeld 9"/>
          <p:cNvSpPr txBox="1"/>
          <p:nvPr/>
        </p:nvSpPr>
        <p:spPr>
          <a:xfrm>
            <a:off x="179512" y="5909210"/>
            <a:ext cx="8784976" cy="400110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1000" dirty="0" smtClean="0">
                <a:solidFill>
                  <a:srgbClr val="000000"/>
                </a:solidFill>
              </a:rPr>
              <a:t>Stephan </a:t>
            </a:r>
            <a:r>
              <a:rPr lang="de-DE" sz="1000" dirty="0" err="1" smtClean="0">
                <a:solidFill>
                  <a:srgbClr val="000000"/>
                </a:solidFill>
              </a:rPr>
              <a:t>Strodl</a:t>
            </a:r>
            <a:r>
              <a:rPr lang="de-DE" sz="1000" dirty="0" smtClean="0">
                <a:solidFill>
                  <a:srgbClr val="000000"/>
                </a:solidFill>
              </a:rPr>
              <a:t>, Andreas </a:t>
            </a:r>
            <a:r>
              <a:rPr lang="de-DE" sz="1000" dirty="0" err="1" smtClean="0">
                <a:solidFill>
                  <a:srgbClr val="000000"/>
                </a:solidFill>
              </a:rPr>
              <a:t>Rauber</a:t>
            </a:r>
            <a:r>
              <a:rPr lang="de-DE" sz="1000" dirty="0" smtClean="0">
                <a:solidFill>
                  <a:srgbClr val="000000"/>
                </a:solidFill>
              </a:rPr>
              <a:t>: Digital </a:t>
            </a:r>
            <a:r>
              <a:rPr lang="de-DE" sz="1000" dirty="0" err="1" smtClean="0">
                <a:solidFill>
                  <a:srgbClr val="000000"/>
                </a:solidFill>
              </a:rPr>
              <a:t>Preservation</a:t>
            </a:r>
            <a:r>
              <a:rPr lang="de-DE" sz="1000" dirty="0" smtClean="0">
                <a:solidFill>
                  <a:srgbClr val="000000"/>
                </a:solidFill>
              </a:rPr>
              <a:t>, OAIS Reference </a:t>
            </a:r>
            <a:r>
              <a:rPr lang="de-DE" sz="1000" dirty="0">
                <a:solidFill>
                  <a:srgbClr val="000000"/>
                </a:solidFill>
              </a:rPr>
              <a:t>Model, http://</a:t>
            </a:r>
            <a:r>
              <a:rPr lang="de-DE" sz="1000" dirty="0" err="1">
                <a:solidFill>
                  <a:srgbClr val="000000"/>
                </a:solidFill>
              </a:rPr>
              <a:t>www.ifs.tuwien.ac.at</a:t>
            </a:r>
            <a:r>
              <a:rPr lang="de-DE" sz="1000" dirty="0">
                <a:solidFill>
                  <a:srgbClr val="000000"/>
                </a:solidFill>
              </a:rPr>
              <a:t>/~</a:t>
            </a:r>
            <a:r>
              <a:rPr lang="de-DE" sz="1000" dirty="0" err="1">
                <a:solidFill>
                  <a:srgbClr val="000000"/>
                </a:solidFill>
              </a:rPr>
              <a:t>strodl</a:t>
            </a:r>
            <a:r>
              <a:rPr lang="de-DE" sz="1000" dirty="0">
                <a:solidFill>
                  <a:srgbClr val="000000"/>
                </a:solidFill>
              </a:rPr>
              <a:t>/</a:t>
            </a:r>
            <a:r>
              <a:rPr lang="de-DE" sz="1000" dirty="0" err="1">
                <a:solidFill>
                  <a:srgbClr val="000000"/>
                </a:solidFill>
              </a:rPr>
              <a:t>lecture</a:t>
            </a:r>
            <a:r>
              <a:rPr lang="de-DE" sz="1000" dirty="0">
                <a:solidFill>
                  <a:srgbClr val="000000"/>
                </a:solidFill>
              </a:rPr>
              <a:t>/</a:t>
            </a:r>
            <a:r>
              <a:rPr lang="de-DE" sz="1000" dirty="0" smtClean="0">
                <a:solidFill>
                  <a:srgbClr val="000000"/>
                </a:solidFill>
              </a:rPr>
              <a:t>03_dp_OAIS.pdf</a:t>
            </a:r>
          </a:p>
          <a:p>
            <a:r>
              <a:rPr lang="de-DE" sz="1000" dirty="0">
                <a:solidFill>
                  <a:srgbClr val="000000"/>
                </a:solidFill>
              </a:rPr>
              <a:t> </a:t>
            </a:r>
            <a:r>
              <a:rPr lang="de-DE" sz="1000" dirty="0" smtClean="0">
                <a:solidFill>
                  <a:srgbClr val="000000"/>
                </a:solidFill>
              </a:rPr>
              <a:t>CCSDS </a:t>
            </a:r>
            <a:r>
              <a:rPr lang="de-DE" sz="1000" dirty="0">
                <a:solidFill>
                  <a:srgbClr val="000000"/>
                </a:solidFill>
              </a:rPr>
              <a:t>Magenta Book: Reference Model </a:t>
            </a:r>
            <a:r>
              <a:rPr lang="de-DE" sz="1000" dirty="0" err="1">
                <a:solidFill>
                  <a:srgbClr val="000000"/>
                </a:solidFill>
              </a:rPr>
              <a:t>for</a:t>
            </a:r>
            <a:r>
              <a:rPr lang="de-DE" sz="1000" dirty="0">
                <a:solidFill>
                  <a:srgbClr val="000000"/>
                </a:solidFill>
              </a:rPr>
              <a:t> an Open </a:t>
            </a:r>
            <a:r>
              <a:rPr lang="de-DE" sz="1000" dirty="0" err="1">
                <a:solidFill>
                  <a:srgbClr val="000000"/>
                </a:solidFill>
              </a:rPr>
              <a:t>Archival</a:t>
            </a:r>
            <a:r>
              <a:rPr lang="de-DE" sz="1000" dirty="0">
                <a:solidFill>
                  <a:srgbClr val="000000"/>
                </a:solidFill>
              </a:rPr>
              <a:t> Information System (OAIS), http://</a:t>
            </a:r>
            <a:r>
              <a:rPr lang="de-DE" sz="1000" dirty="0" err="1">
                <a:solidFill>
                  <a:srgbClr val="000000"/>
                </a:solidFill>
              </a:rPr>
              <a:t>public.ccsds.org</a:t>
            </a:r>
            <a:r>
              <a:rPr lang="de-DE" sz="1000" dirty="0">
                <a:solidFill>
                  <a:srgbClr val="000000"/>
                </a:solidFill>
              </a:rPr>
              <a:t>/</a:t>
            </a:r>
            <a:r>
              <a:rPr lang="de-DE" sz="1000" dirty="0" err="1">
                <a:solidFill>
                  <a:srgbClr val="000000"/>
                </a:solidFill>
              </a:rPr>
              <a:t>publications</a:t>
            </a:r>
            <a:r>
              <a:rPr lang="de-DE" sz="1000" dirty="0">
                <a:solidFill>
                  <a:srgbClr val="000000"/>
                </a:solidFill>
              </a:rPr>
              <a:t>/</a:t>
            </a:r>
            <a:r>
              <a:rPr lang="de-DE" sz="1000" dirty="0" err="1">
                <a:solidFill>
                  <a:srgbClr val="000000"/>
                </a:solidFill>
              </a:rPr>
              <a:t>archive</a:t>
            </a:r>
            <a:r>
              <a:rPr lang="de-DE" sz="1000" dirty="0">
                <a:solidFill>
                  <a:srgbClr val="000000"/>
                </a:solidFill>
              </a:rPr>
              <a:t>/650x0m2.pdf</a:t>
            </a:r>
            <a:endParaRPr lang="de-DE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731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err="1" smtClean="0"/>
              <a:t>Vulnerabilities</a:t>
            </a:r>
            <a:r>
              <a:rPr lang="de-DE" dirty="0" smtClean="0"/>
              <a:t> + </a:t>
            </a:r>
            <a:r>
              <a:rPr lang="de-DE" dirty="0" err="1" smtClean="0"/>
              <a:t>Threats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Preservation</a:t>
            </a:r>
            <a:endParaRPr lang="de-DE" dirty="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47463"/>
              </p:ext>
            </p:extLst>
          </p:nvPr>
        </p:nvGraphicFramePr>
        <p:xfrm>
          <a:off x="467543" y="1082040"/>
          <a:ext cx="8280921" cy="2346960"/>
        </p:xfrm>
        <a:graphic>
          <a:graphicData uri="http://schemas.openxmlformats.org/drawingml/2006/table">
            <a:tbl>
              <a:tblPr firstCol="1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  <a:tableStyleId>{284E427A-3D55-4303-BF80-6455036E1DE7}</a:tableStyleId>
              </a:tblPr>
              <a:tblGrid>
                <a:gridCol w="2232249"/>
                <a:gridCol w="2520280"/>
                <a:gridCol w="3528392"/>
              </a:tblGrid>
              <a:tr h="370840">
                <a:tc rowSpan="3">
                  <a:txBody>
                    <a:bodyPr/>
                    <a:lstStyle/>
                    <a:p>
                      <a:r>
                        <a:rPr lang="en-US" sz="1700" dirty="0" smtClean="0"/>
                        <a:t>Vulnerabilities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Process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 smtClean="0"/>
                        <a:t>Software faults</a:t>
                      </a:r>
                    </a:p>
                    <a:p>
                      <a:pPr algn="l"/>
                      <a:r>
                        <a:rPr lang="en-US" sz="1700" dirty="0" smtClean="0"/>
                        <a:t>Software obsolescence</a:t>
                      </a:r>
                      <a:endParaRPr lang="en-US" sz="1700" dirty="0"/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Data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 smtClean="0"/>
                        <a:t>Media faults</a:t>
                      </a:r>
                    </a:p>
                    <a:p>
                      <a:pPr algn="l"/>
                      <a:r>
                        <a:rPr lang="en-US" sz="1700" dirty="0" smtClean="0"/>
                        <a:t>Media obsolescence</a:t>
                      </a:r>
                      <a:endParaRPr lang="en-US" sz="1700" dirty="0"/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Infrastructure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 smtClean="0"/>
                        <a:t>Hardware faults</a:t>
                      </a:r>
                    </a:p>
                    <a:p>
                      <a:pPr algn="l"/>
                      <a:r>
                        <a:rPr lang="en-US" sz="1700" dirty="0" smtClean="0"/>
                        <a:t>Hardware obsolescence</a:t>
                      </a:r>
                    </a:p>
                    <a:p>
                      <a:pPr algn="l"/>
                      <a:r>
                        <a:rPr lang="en-US" sz="1700" dirty="0" smtClean="0"/>
                        <a:t>Communication</a:t>
                      </a:r>
                      <a:r>
                        <a:rPr lang="en-US" sz="1700" baseline="0" dirty="0" smtClean="0"/>
                        <a:t> faults</a:t>
                      </a:r>
                    </a:p>
                    <a:p>
                      <a:pPr algn="l"/>
                      <a:r>
                        <a:rPr lang="en-US" sz="1700" baseline="0" dirty="0" smtClean="0"/>
                        <a:t>Network service failures</a:t>
                      </a:r>
                      <a:endParaRPr lang="en-US" sz="17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67544" y="5949280"/>
            <a:ext cx="8316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Jos</a:t>
            </a:r>
            <a:r>
              <a:rPr lang="en-US" sz="900" dirty="0" smtClean="0">
                <a:solidFill>
                  <a:srgbClr val="000000"/>
                </a:solidFill>
              </a:rPr>
              <a:t>é </a:t>
            </a:r>
            <a:r>
              <a:rPr lang="en-US" sz="900" dirty="0" err="1" smtClean="0">
                <a:solidFill>
                  <a:srgbClr val="000000"/>
                </a:solidFill>
              </a:rPr>
              <a:t>Barateiro</a:t>
            </a:r>
            <a:r>
              <a:rPr lang="en-US" sz="900" dirty="0" smtClean="0">
                <a:solidFill>
                  <a:srgbClr val="000000"/>
                </a:solidFill>
              </a:rPr>
              <a:t>, </a:t>
            </a:r>
            <a:r>
              <a:rPr lang="en-US" sz="900" dirty="0" err="1" smtClean="0">
                <a:solidFill>
                  <a:srgbClr val="000000"/>
                </a:solidFill>
              </a:rPr>
              <a:t>Gonçalo</a:t>
            </a:r>
            <a:r>
              <a:rPr lang="en-US" sz="900" dirty="0" smtClean="0">
                <a:solidFill>
                  <a:srgbClr val="000000"/>
                </a:solidFill>
              </a:rPr>
              <a:t> </a:t>
            </a:r>
            <a:r>
              <a:rPr lang="en-US" sz="900" dirty="0" err="1">
                <a:solidFill>
                  <a:srgbClr val="000000"/>
                </a:solidFill>
              </a:rPr>
              <a:t>Antunes</a:t>
            </a:r>
            <a:r>
              <a:rPr lang="en-US" sz="900" dirty="0">
                <a:solidFill>
                  <a:srgbClr val="000000"/>
                </a:solidFill>
              </a:rPr>
              <a:t>, Filipe </a:t>
            </a:r>
            <a:r>
              <a:rPr lang="en-US" sz="900" dirty="0" err="1">
                <a:solidFill>
                  <a:srgbClr val="000000"/>
                </a:solidFill>
              </a:rPr>
              <a:t>Freitas</a:t>
            </a:r>
            <a:r>
              <a:rPr lang="en-US" sz="900" dirty="0">
                <a:solidFill>
                  <a:srgbClr val="000000"/>
                </a:solidFill>
              </a:rPr>
              <a:t> und </a:t>
            </a:r>
            <a:r>
              <a:rPr lang="en-US" sz="900" dirty="0" smtClean="0">
                <a:solidFill>
                  <a:srgbClr val="000000"/>
                </a:solidFill>
              </a:rPr>
              <a:t>Jos</a:t>
            </a:r>
            <a:r>
              <a:rPr lang="en-US" sz="900" dirty="0" smtClean="0">
                <a:solidFill>
                  <a:srgbClr val="000000"/>
                </a:solidFill>
              </a:rPr>
              <a:t>é</a:t>
            </a:r>
            <a:r>
              <a:rPr lang="en-US" sz="900" dirty="0" smtClean="0">
                <a:solidFill>
                  <a:srgbClr val="000000"/>
                </a:solidFill>
              </a:rPr>
              <a:t> </a:t>
            </a:r>
            <a:r>
              <a:rPr lang="en-US" sz="900" dirty="0" err="1">
                <a:solidFill>
                  <a:srgbClr val="000000"/>
                </a:solidFill>
              </a:rPr>
              <a:t>Borbinha</a:t>
            </a:r>
            <a:r>
              <a:rPr lang="en-US" sz="900" dirty="0">
                <a:solidFill>
                  <a:srgbClr val="000000"/>
                </a:solidFill>
              </a:rPr>
              <a:t>: Designing digital preservation solutions: A risk management-based approach. International Journal of Digital </a:t>
            </a:r>
            <a:r>
              <a:rPr lang="en-US" sz="900" dirty="0" err="1" smtClean="0">
                <a:solidFill>
                  <a:srgbClr val="000000"/>
                </a:solidFill>
              </a:rPr>
              <a:t>Curation</a:t>
            </a:r>
            <a:r>
              <a:rPr lang="en-US" sz="900" dirty="0">
                <a:solidFill>
                  <a:srgbClr val="000000"/>
                </a:solidFill>
              </a:rPr>
              <a:t>, 5(1)</a:t>
            </a:r>
            <a:r>
              <a:rPr lang="en-US" sz="900" dirty="0" smtClean="0">
                <a:solidFill>
                  <a:srgbClr val="000000"/>
                </a:solidFill>
              </a:rPr>
              <a:t>: pages 4</a:t>
            </a:r>
            <a:r>
              <a:rPr lang="en-US" sz="900" dirty="0">
                <a:solidFill>
                  <a:srgbClr val="000000"/>
                </a:solidFill>
              </a:rPr>
              <a:t>–17, 2010.</a:t>
            </a:r>
            <a:endParaRPr lang="en-US" sz="900" dirty="0">
              <a:solidFill>
                <a:srgbClr val="00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638315"/>
              </p:ext>
            </p:extLst>
          </p:nvPr>
        </p:nvGraphicFramePr>
        <p:xfrm>
          <a:off x="467544" y="3429000"/>
          <a:ext cx="8280921" cy="2438400"/>
        </p:xfrm>
        <a:graphic>
          <a:graphicData uri="http://schemas.openxmlformats.org/drawingml/2006/table">
            <a:tbl>
              <a:tblPr firstCol="1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  <a:tableStyleId>{284E427A-3D55-4303-BF80-6455036E1DE7}</a:tableStyleId>
              </a:tblPr>
              <a:tblGrid>
                <a:gridCol w="2232249"/>
                <a:gridCol w="2520280"/>
                <a:gridCol w="3528392"/>
              </a:tblGrid>
              <a:tr h="370840">
                <a:tc rowSpan="4">
                  <a:txBody>
                    <a:bodyPr/>
                    <a:lstStyle/>
                    <a:p>
                      <a:r>
                        <a:rPr lang="en-US" sz="1700" dirty="0" smtClean="0"/>
                        <a:t>Threats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Disasters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 smtClean="0"/>
                        <a:t>Natural disasters</a:t>
                      </a:r>
                    </a:p>
                    <a:p>
                      <a:pPr algn="l"/>
                      <a:r>
                        <a:rPr lang="en-US" sz="1700" dirty="0" smtClean="0"/>
                        <a:t>Human operational errors</a:t>
                      </a: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Attacks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 smtClean="0"/>
                        <a:t>Internal attacks</a:t>
                      </a:r>
                    </a:p>
                    <a:p>
                      <a:pPr algn="l"/>
                      <a:r>
                        <a:rPr lang="en-US" sz="1700" dirty="0" smtClean="0"/>
                        <a:t>External attacks</a:t>
                      </a:r>
                      <a:endParaRPr lang="en-US" sz="1700" dirty="0"/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Management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 smtClean="0"/>
                        <a:t>Economic</a:t>
                      </a:r>
                      <a:r>
                        <a:rPr lang="en-US" sz="1700" baseline="0" dirty="0" smtClean="0"/>
                        <a:t> failures</a:t>
                      </a:r>
                    </a:p>
                    <a:p>
                      <a:pPr algn="l"/>
                      <a:r>
                        <a:rPr lang="en-US" sz="1700" baseline="0" dirty="0" smtClean="0"/>
                        <a:t>Organizational failures</a:t>
                      </a:r>
                      <a:endParaRPr lang="en-US" sz="1700" dirty="0"/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Legislation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 smtClean="0"/>
                        <a:t>Legislative changes</a:t>
                      </a:r>
                    </a:p>
                    <a:p>
                      <a:pPr algn="l"/>
                      <a:r>
                        <a:rPr lang="en-US" sz="1700" dirty="0" smtClean="0"/>
                        <a:t>Legal requirements</a:t>
                      </a:r>
                      <a:endParaRPr lang="en-US" sz="17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529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smtClean="0"/>
              <a:t>Content </a:t>
            </a:r>
            <a:r>
              <a:rPr lang="de-DE" dirty="0" err="1" smtClean="0"/>
              <a:t>Preservation</a:t>
            </a:r>
            <a:r>
              <a:rPr lang="de-DE" dirty="0" smtClean="0"/>
              <a:t> </a:t>
            </a:r>
            <a:r>
              <a:rPr lang="de-DE" dirty="0" err="1" smtClean="0"/>
              <a:t>Mechanisms</a:t>
            </a:r>
            <a:endParaRPr lang="de-DE" dirty="0" smtClean="0"/>
          </a:p>
        </p:txBody>
      </p:sp>
      <p:sp>
        <p:nvSpPr>
          <p:cNvPr id="3" name="Rechteck 1"/>
          <p:cNvSpPr/>
          <p:nvPr/>
        </p:nvSpPr>
        <p:spPr>
          <a:xfrm>
            <a:off x="395536" y="1107901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The University </a:t>
            </a:r>
            <a:r>
              <a:rPr lang="de-DE" sz="1400" dirty="0" err="1">
                <a:solidFill>
                  <a:srgbClr val="000000"/>
                </a:solidFill>
              </a:rPr>
              <a:t>of</a:t>
            </a:r>
            <a:r>
              <a:rPr lang="de-DE" sz="1400" dirty="0">
                <a:solidFill>
                  <a:srgbClr val="000000"/>
                </a:solidFill>
              </a:rPr>
              <a:t> Southern </a:t>
            </a:r>
            <a:r>
              <a:rPr lang="de-DE" sz="1400" dirty="0" err="1">
                <a:solidFill>
                  <a:srgbClr val="000000"/>
                </a:solidFill>
              </a:rPr>
              <a:t>California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neurobiologists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couldn't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read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magnetic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tapes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from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the</a:t>
            </a:r>
            <a:r>
              <a:rPr lang="de-DE" sz="1400" dirty="0">
                <a:solidFill>
                  <a:srgbClr val="000000"/>
                </a:solidFill>
              </a:rPr>
              <a:t> 1976 Viking </a:t>
            </a:r>
            <a:r>
              <a:rPr lang="de-DE" sz="1400" dirty="0" err="1">
                <a:solidFill>
                  <a:srgbClr val="000000"/>
                </a:solidFill>
              </a:rPr>
              <a:t>landings</a:t>
            </a:r>
            <a:r>
              <a:rPr lang="de-DE" sz="1400" dirty="0">
                <a:solidFill>
                  <a:srgbClr val="000000"/>
                </a:solidFill>
              </a:rPr>
              <a:t> on Mars. </a:t>
            </a:r>
            <a:r>
              <a:rPr lang="de-DE" sz="1400" dirty="0" err="1">
                <a:solidFill>
                  <a:srgbClr val="000000"/>
                </a:solidFill>
              </a:rPr>
              <a:t>With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the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data</a:t>
            </a:r>
            <a:r>
              <a:rPr lang="de-DE" sz="1400" dirty="0">
                <a:solidFill>
                  <a:srgbClr val="000000"/>
                </a:solidFill>
              </a:rPr>
              <a:t> in an </a:t>
            </a:r>
            <a:r>
              <a:rPr lang="de-DE" sz="1400" dirty="0" err="1">
                <a:solidFill>
                  <a:srgbClr val="000000"/>
                </a:solidFill>
              </a:rPr>
              <a:t>unknown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format</a:t>
            </a:r>
            <a:r>
              <a:rPr lang="de-DE" sz="1400" dirty="0">
                <a:solidFill>
                  <a:srgbClr val="000000"/>
                </a:solidFill>
              </a:rPr>
              <a:t>, he </a:t>
            </a:r>
            <a:r>
              <a:rPr lang="de-DE" sz="1400" dirty="0" err="1">
                <a:solidFill>
                  <a:srgbClr val="000000"/>
                </a:solidFill>
              </a:rPr>
              <a:t>had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to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track</a:t>
            </a:r>
            <a:r>
              <a:rPr lang="de-DE" sz="1400" dirty="0">
                <a:solidFill>
                  <a:srgbClr val="000000"/>
                </a:solidFill>
              </a:rPr>
              <a:t> down </a:t>
            </a:r>
            <a:r>
              <a:rPr lang="de-DE" sz="1400" dirty="0" err="1">
                <a:solidFill>
                  <a:srgbClr val="000000"/>
                </a:solidFill>
              </a:rPr>
              <a:t>printouts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and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hire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students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to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retype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everything</a:t>
            </a:r>
            <a:r>
              <a:rPr lang="de-DE" sz="1400" dirty="0">
                <a:solidFill>
                  <a:srgbClr val="000000"/>
                </a:solidFill>
              </a:rPr>
              <a:t>.</a:t>
            </a:r>
          </a:p>
          <a:p>
            <a:endParaRPr lang="de-DE" sz="1400" dirty="0">
              <a:solidFill>
                <a:srgbClr val="000000"/>
              </a:solidFill>
            </a:endParaRPr>
          </a:p>
          <a:p>
            <a:r>
              <a:rPr lang="de-DE" sz="1400" dirty="0">
                <a:solidFill>
                  <a:srgbClr val="000000"/>
                </a:solidFill>
              </a:rPr>
              <a:t>"All </a:t>
            </a:r>
            <a:r>
              <a:rPr lang="de-DE" sz="1400" dirty="0" err="1">
                <a:solidFill>
                  <a:srgbClr val="000000"/>
                </a:solidFill>
              </a:rPr>
              <a:t>the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programmers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had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died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or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left</a:t>
            </a:r>
            <a:r>
              <a:rPr lang="de-DE" sz="1400" dirty="0">
                <a:solidFill>
                  <a:srgbClr val="000000"/>
                </a:solidFill>
              </a:rPr>
              <a:t> NASA," Miller </a:t>
            </a:r>
            <a:r>
              <a:rPr lang="de-DE" sz="1400" dirty="0" err="1">
                <a:solidFill>
                  <a:srgbClr val="000000"/>
                </a:solidFill>
              </a:rPr>
              <a:t>said</a:t>
            </a:r>
            <a:r>
              <a:rPr lang="de-DE" sz="1400" dirty="0">
                <a:solidFill>
                  <a:srgbClr val="000000"/>
                </a:solidFill>
              </a:rPr>
              <a:t>. "</a:t>
            </a:r>
            <a:r>
              <a:rPr lang="de-DE" sz="1400" dirty="0" err="1">
                <a:solidFill>
                  <a:srgbClr val="000000"/>
                </a:solidFill>
              </a:rPr>
              <a:t>It</a:t>
            </a:r>
            <a:r>
              <a:rPr lang="de-DE" sz="1400" dirty="0">
                <a:solidFill>
                  <a:srgbClr val="000000"/>
                </a:solidFill>
              </a:rPr>
              <a:t> was </a:t>
            </a:r>
            <a:r>
              <a:rPr lang="de-DE" sz="1400" dirty="0" err="1">
                <a:solidFill>
                  <a:srgbClr val="000000"/>
                </a:solidFill>
              </a:rPr>
              <a:t>hopeless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to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try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to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go</a:t>
            </a:r>
            <a:r>
              <a:rPr lang="de-DE" sz="1400" dirty="0">
                <a:solidFill>
                  <a:srgbClr val="000000"/>
                </a:solidFill>
              </a:rPr>
              <a:t> back </a:t>
            </a:r>
            <a:r>
              <a:rPr lang="de-DE" sz="1400" dirty="0" err="1">
                <a:solidFill>
                  <a:srgbClr val="000000"/>
                </a:solidFill>
              </a:rPr>
              <a:t>to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the</a:t>
            </a:r>
            <a:r>
              <a:rPr lang="de-DE" sz="1400" dirty="0">
                <a:solidFill>
                  <a:srgbClr val="000000"/>
                </a:solidFill>
              </a:rPr>
              <a:t> original </a:t>
            </a:r>
            <a:r>
              <a:rPr lang="de-DE" sz="1400" dirty="0" err="1">
                <a:solidFill>
                  <a:srgbClr val="000000"/>
                </a:solidFill>
              </a:rPr>
              <a:t>tapes</a:t>
            </a:r>
            <a:r>
              <a:rPr lang="de-DE" sz="1400" dirty="0">
                <a:solidFill>
                  <a:srgbClr val="000000"/>
                </a:solidFill>
              </a:rPr>
              <a:t>.</a:t>
            </a:r>
            <a:r>
              <a:rPr lang="de-DE" sz="1400" dirty="0" smtClean="0">
                <a:solidFill>
                  <a:srgbClr val="000000"/>
                </a:solidFill>
              </a:rPr>
              <a:t>“				   </a:t>
            </a:r>
            <a:r>
              <a:rPr lang="de-DE" sz="900" dirty="0" smtClean="0">
                <a:solidFill>
                  <a:srgbClr val="000000"/>
                </a:solidFill>
              </a:rPr>
              <a:t>Coming </a:t>
            </a:r>
            <a:r>
              <a:rPr lang="de-DE" sz="900" dirty="0" err="1">
                <a:solidFill>
                  <a:srgbClr val="000000"/>
                </a:solidFill>
              </a:rPr>
              <a:t>Soon</a:t>
            </a:r>
            <a:r>
              <a:rPr lang="de-DE" sz="900" dirty="0">
                <a:solidFill>
                  <a:srgbClr val="000000"/>
                </a:solidFill>
              </a:rPr>
              <a:t>: A Digital Dark Age?. 2013. http://</a:t>
            </a:r>
            <a:r>
              <a:rPr lang="de-DE" sz="900" dirty="0" err="1">
                <a:solidFill>
                  <a:srgbClr val="000000"/>
                </a:solidFill>
              </a:rPr>
              <a:t>www.cbsnews.com</a:t>
            </a:r>
            <a:r>
              <a:rPr lang="de-DE" sz="900" dirty="0">
                <a:solidFill>
                  <a:srgbClr val="000000"/>
                </a:solidFill>
              </a:rPr>
              <a:t>/</a:t>
            </a:r>
            <a:r>
              <a:rPr lang="de-DE" sz="900" dirty="0" err="1">
                <a:solidFill>
                  <a:srgbClr val="000000"/>
                </a:solidFill>
              </a:rPr>
              <a:t>news</a:t>
            </a:r>
            <a:r>
              <a:rPr lang="de-DE" sz="900" dirty="0">
                <a:solidFill>
                  <a:srgbClr val="000000"/>
                </a:solidFill>
              </a:rPr>
              <a:t>/</a:t>
            </a:r>
            <a:r>
              <a:rPr lang="de-DE" sz="900" dirty="0" err="1">
                <a:solidFill>
                  <a:srgbClr val="000000"/>
                </a:solidFill>
              </a:rPr>
              <a:t>coming</a:t>
            </a:r>
            <a:r>
              <a:rPr lang="de-DE" sz="900" dirty="0">
                <a:solidFill>
                  <a:srgbClr val="000000"/>
                </a:solidFill>
              </a:rPr>
              <a:t>-</a:t>
            </a:r>
            <a:r>
              <a:rPr lang="de-DE" sz="900" dirty="0" err="1">
                <a:solidFill>
                  <a:srgbClr val="000000"/>
                </a:solidFill>
              </a:rPr>
              <a:t>soon</a:t>
            </a:r>
            <a:r>
              <a:rPr lang="de-DE" sz="900" dirty="0">
                <a:solidFill>
                  <a:srgbClr val="000000"/>
                </a:solidFill>
              </a:rPr>
              <a:t>-a-digital-dark-</a:t>
            </a:r>
            <a:r>
              <a:rPr lang="de-DE" sz="900" dirty="0" err="1">
                <a:solidFill>
                  <a:srgbClr val="000000"/>
                </a:solidFill>
              </a:rPr>
              <a:t>age</a:t>
            </a:r>
            <a:r>
              <a:rPr lang="de-DE" sz="900" dirty="0">
                <a:solidFill>
                  <a:srgbClr val="000000"/>
                </a:solidFill>
              </a:rPr>
              <a:t>/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4" name="Abgerundetes Rechteck 86"/>
          <p:cNvSpPr/>
          <p:nvPr/>
        </p:nvSpPr>
        <p:spPr bwMode="auto">
          <a:xfrm>
            <a:off x="323528" y="1052736"/>
            <a:ext cx="8424935" cy="1512168"/>
          </a:xfrm>
          <a:prstGeom prst="roundRect">
            <a:avLst/>
          </a:prstGeom>
          <a:noFill/>
          <a:ln w="25400"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de-DE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171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smtClean="0"/>
              <a:t>Analog </a:t>
            </a:r>
            <a:r>
              <a:rPr lang="de-DE" dirty="0" err="1" smtClean="0"/>
              <a:t>Preservation</a:t>
            </a:r>
            <a:endParaRPr lang="de-DE" dirty="0" smtClean="0"/>
          </a:p>
        </p:txBody>
      </p:sp>
      <p:pic>
        <p:nvPicPr>
          <p:cNvPr id="28" name="Bild 2" descr="800px-Gutenberg_Bible,_Lenox_Copy,_New_York_Public_Library,_2009._Pic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914" y="1916832"/>
            <a:ext cx="4561550" cy="2850969"/>
          </a:xfrm>
          <a:prstGeom prst="roundRect">
            <a:avLst>
              <a:gd name="adj" fmla="val 674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Textfeld 9"/>
          <p:cNvSpPr txBox="1"/>
          <p:nvPr/>
        </p:nvSpPr>
        <p:spPr>
          <a:xfrm>
            <a:off x="4139952" y="4941168"/>
            <a:ext cx="4680520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800" dirty="0" smtClean="0">
                <a:solidFill>
                  <a:srgbClr val="000000"/>
                </a:solidFill>
              </a:rPr>
              <a:t>The Gutenberg </a:t>
            </a:r>
            <a:r>
              <a:rPr lang="de-DE" sz="800" dirty="0" err="1" smtClean="0">
                <a:solidFill>
                  <a:srgbClr val="000000"/>
                </a:solidFill>
              </a:rPr>
              <a:t>Bible</a:t>
            </a:r>
            <a:r>
              <a:rPr lang="de-DE" sz="800" dirty="0" smtClean="0">
                <a:solidFill>
                  <a:srgbClr val="000000"/>
                </a:solidFill>
              </a:rPr>
              <a:t>. </a:t>
            </a:r>
            <a:r>
              <a:rPr lang="de-DE" sz="800" dirty="0" err="1" smtClean="0">
                <a:solidFill>
                  <a:srgbClr val="000000"/>
                </a:solidFill>
              </a:rPr>
              <a:t>Photo</a:t>
            </a:r>
            <a:r>
              <a:rPr lang="de-DE" sz="800" dirty="0" smtClean="0">
                <a:solidFill>
                  <a:srgbClr val="000000"/>
                </a:solidFill>
              </a:rPr>
              <a:t> </a:t>
            </a:r>
            <a:r>
              <a:rPr lang="de-DE" sz="800" dirty="0" err="1" smtClean="0">
                <a:solidFill>
                  <a:srgbClr val="000000"/>
                </a:solidFill>
              </a:rPr>
              <a:t>taken</a:t>
            </a:r>
            <a:r>
              <a:rPr lang="de-DE" sz="800" dirty="0" smtClean="0">
                <a:solidFill>
                  <a:srgbClr val="000000"/>
                </a:solidFill>
              </a:rPr>
              <a:t> </a:t>
            </a:r>
            <a:r>
              <a:rPr lang="de-DE" sz="800" dirty="0" err="1" smtClean="0">
                <a:solidFill>
                  <a:srgbClr val="000000"/>
                </a:solidFill>
              </a:rPr>
              <a:t>by</a:t>
            </a:r>
            <a:r>
              <a:rPr lang="de-DE" sz="800" dirty="0" smtClean="0">
                <a:solidFill>
                  <a:srgbClr val="000000"/>
                </a:solidFill>
              </a:rPr>
              <a:t> NYC Wanderer (Kevin Eng), May 2009; https</a:t>
            </a:r>
            <a:r>
              <a:rPr lang="de-DE" sz="800" dirty="0">
                <a:solidFill>
                  <a:srgbClr val="000000"/>
                </a:solidFill>
              </a:rPr>
              <a:t>://</a:t>
            </a:r>
            <a:r>
              <a:rPr lang="de-DE" sz="800" dirty="0" err="1">
                <a:solidFill>
                  <a:srgbClr val="000000"/>
                </a:solidFill>
              </a:rPr>
              <a:t>de.wikipedia.org</a:t>
            </a:r>
            <a:r>
              <a:rPr lang="de-DE" sz="800" dirty="0">
                <a:solidFill>
                  <a:srgbClr val="000000"/>
                </a:solidFill>
              </a:rPr>
              <a:t>/</a:t>
            </a:r>
            <a:r>
              <a:rPr lang="de-DE" sz="800" dirty="0" err="1" smtClean="0">
                <a:solidFill>
                  <a:srgbClr val="000000"/>
                </a:solidFill>
              </a:rPr>
              <a:t>wiki</a:t>
            </a:r>
            <a:r>
              <a:rPr lang="de-DE" sz="800" dirty="0" smtClean="0">
                <a:solidFill>
                  <a:srgbClr val="000000"/>
                </a:solidFill>
              </a:rPr>
              <a:t>/Datei:Gutenberg_Bible</a:t>
            </a:r>
            <a:r>
              <a:rPr lang="de-DE" sz="800" dirty="0">
                <a:solidFill>
                  <a:srgbClr val="000000"/>
                </a:solidFill>
              </a:rPr>
              <a:t>,_Lenox_Copy,_New_York_Public_Library,_2009._Pic_01.jpg</a:t>
            </a:r>
          </a:p>
        </p:txBody>
      </p:sp>
      <p:sp>
        <p:nvSpPr>
          <p:cNvPr id="30" name="Textfeld 6"/>
          <p:cNvSpPr txBox="1"/>
          <p:nvPr/>
        </p:nvSpPr>
        <p:spPr>
          <a:xfrm>
            <a:off x="323528" y="4941168"/>
            <a:ext cx="3600400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800" dirty="0">
                <a:solidFill>
                  <a:srgbClr val="000000"/>
                </a:solidFill>
              </a:rPr>
              <a:t>The Rosetta Stone in </a:t>
            </a:r>
            <a:r>
              <a:rPr lang="de-DE" sz="800" dirty="0" err="1">
                <a:solidFill>
                  <a:srgbClr val="000000"/>
                </a:solidFill>
              </a:rPr>
              <a:t>the</a:t>
            </a:r>
            <a:r>
              <a:rPr lang="de-DE" sz="800" dirty="0">
                <a:solidFill>
                  <a:srgbClr val="000000"/>
                </a:solidFill>
              </a:rPr>
              <a:t> British Museum. © Hans </a:t>
            </a:r>
            <a:r>
              <a:rPr lang="de-DE" sz="800" dirty="0" err="1">
                <a:solidFill>
                  <a:srgbClr val="000000"/>
                </a:solidFill>
              </a:rPr>
              <a:t>Hillewaert</a:t>
            </a:r>
            <a:r>
              <a:rPr lang="de-DE" sz="800" dirty="0">
                <a:solidFill>
                  <a:srgbClr val="000000"/>
                </a:solidFill>
              </a:rPr>
              <a:t> / CC-BY-SA-</a:t>
            </a:r>
            <a:r>
              <a:rPr lang="de-DE" sz="800" dirty="0" smtClean="0">
                <a:solidFill>
                  <a:srgbClr val="000000"/>
                </a:solidFill>
              </a:rPr>
              <a:t>4.0</a:t>
            </a:r>
          </a:p>
          <a:p>
            <a:r>
              <a:rPr lang="de-DE" sz="800" dirty="0">
                <a:solidFill>
                  <a:srgbClr val="000000"/>
                </a:solidFill>
              </a:rPr>
              <a:t>https://</a:t>
            </a:r>
            <a:r>
              <a:rPr lang="de-DE" sz="800" dirty="0" err="1">
                <a:solidFill>
                  <a:srgbClr val="000000"/>
                </a:solidFill>
              </a:rPr>
              <a:t>de.wikipedia.org</a:t>
            </a:r>
            <a:r>
              <a:rPr lang="de-DE" sz="800" dirty="0">
                <a:solidFill>
                  <a:srgbClr val="000000"/>
                </a:solidFill>
              </a:rPr>
              <a:t>/</a:t>
            </a:r>
            <a:r>
              <a:rPr lang="de-DE" sz="800" dirty="0" err="1">
                <a:solidFill>
                  <a:srgbClr val="000000"/>
                </a:solidFill>
              </a:rPr>
              <a:t>wiki</a:t>
            </a:r>
            <a:r>
              <a:rPr lang="de-DE" sz="800" dirty="0">
                <a:solidFill>
                  <a:srgbClr val="000000"/>
                </a:solidFill>
              </a:rPr>
              <a:t>/</a:t>
            </a:r>
            <a:r>
              <a:rPr lang="de-DE" sz="800" dirty="0" err="1">
                <a:solidFill>
                  <a:srgbClr val="000000"/>
                </a:solidFill>
              </a:rPr>
              <a:t>Datei:Rosetta_Stone.JPG</a:t>
            </a:r>
            <a:endParaRPr lang="de-DE" sz="800" dirty="0">
              <a:solidFill>
                <a:srgbClr val="000000"/>
              </a:solidFill>
            </a:endParaRPr>
          </a:p>
        </p:txBody>
      </p:sp>
      <p:pic>
        <p:nvPicPr>
          <p:cNvPr id="31" name="Picture 30" descr="rosettastone-detai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76264"/>
            <a:ext cx="2736304" cy="3456384"/>
          </a:xfrm>
          <a:prstGeom prst="roundRect">
            <a:avLst>
              <a:gd name="adj" fmla="val 674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6941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smtClean="0"/>
              <a:t>Content </a:t>
            </a:r>
            <a:r>
              <a:rPr lang="de-DE" dirty="0" err="1" smtClean="0"/>
              <a:t>Preservation</a:t>
            </a:r>
            <a:r>
              <a:rPr lang="de-DE" dirty="0" smtClean="0"/>
              <a:t> </a:t>
            </a:r>
            <a:r>
              <a:rPr lang="de-DE" dirty="0" err="1" smtClean="0"/>
              <a:t>Mechanisms</a:t>
            </a:r>
            <a:endParaRPr lang="de-DE" dirty="0" smtClean="0"/>
          </a:p>
        </p:txBody>
      </p:sp>
      <p:sp>
        <p:nvSpPr>
          <p:cNvPr id="4" name="Rechteck 1"/>
          <p:cNvSpPr/>
          <p:nvPr/>
        </p:nvSpPr>
        <p:spPr>
          <a:xfrm>
            <a:off x="395536" y="1107901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The University </a:t>
            </a:r>
            <a:r>
              <a:rPr lang="de-DE" sz="1400" dirty="0" err="1">
                <a:solidFill>
                  <a:srgbClr val="000000"/>
                </a:solidFill>
              </a:rPr>
              <a:t>of</a:t>
            </a:r>
            <a:r>
              <a:rPr lang="de-DE" sz="1400" dirty="0">
                <a:solidFill>
                  <a:srgbClr val="000000"/>
                </a:solidFill>
              </a:rPr>
              <a:t> Southern </a:t>
            </a:r>
            <a:r>
              <a:rPr lang="de-DE" sz="1400" dirty="0" err="1">
                <a:solidFill>
                  <a:srgbClr val="000000"/>
                </a:solidFill>
              </a:rPr>
              <a:t>California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neurobiologists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couldn't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read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magnetic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tapes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from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the</a:t>
            </a:r>
            <a:r>
              <a:rPr lang="de-DE" sz="1400" dirty="0">
                <a:solidFill>
                  <a:srgbClr val="000000"/>
                </a:solidFill>
              </a:rPr>
              <a:t> 1976 Viking </a:t>
            </a:r>
            <a:r>
              <a:rPr lang="de-DE" sz="1400" dirty="0" err="1">
                <a:solidFill>
                  <a:srgbClr val="000000"/>
                </a:solidFill>
              </a:rPr>
              <a:t>landings</a:t>
            </a:r>
            <a:r>
              <a:rPr lang="de-DE" sz="1400" dirty="0">
                <a:solidFill>
                  <a:srgbClr val="000000"/>
                </a:solidFill>
              </a:rPr>
              <a:t> on Mars. </a:t>
            </a:r>
            <a:r>
              <a:rPr lang="de-DE" sz="1400" dirty="0" err="1">
                <a:solidFill>
                  <a:srgbClr val="000000"/>
                </a:solidFill>
              </a:rPr>
              <a:t>With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the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data</a:t>
            </a:r>
            <a:r>
              <a:rPr lang="de-DE" sz="1400" dirty="0">
                <a:solidFill>
                  <a:srgbClr val="000000"/>
                </a:solidFill>
              </a:rPr>
              <a:t> in an </a:t>
            </a:r>
            <a:r>
              <a:rPr lang="de-DE" sz="1400" dirty="0" err="1">
                <a:solidFill>
                  <a:srgbClr val="000000"/>
                </a:solidFill>
              </a:rPr>
              <a:t>unknown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format</a:t>
            </a:r>
            <a:r>
              <a:rPr lang="de-DE" sz="1400" dirty="0">
                <a:solidFill>
                  <a:srgbClr val="000000"/>
                </a:solidFill>
              </a:rPr>
              <a:t>, he </a:t>
            </a:r>
            <a:r>
              <a:rPr lang="de-DE" sz="1400" dirty="0" err="1">
                <a:solidFill>
                  <a:srgbClr val="000000"/>
                </a:solidFill>
              </a:rPr>
              <a:t>had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to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track</a:t>
            </a:r>
            <a:r>
              <a:rPr lang="de-DE" sz="1400" dirty="0">
                <a:solidFill>
                  <a:srgbClr val="000000"/>
                </a:solidFill>
              </a:rPr>
              <a:t> down </a:t>
            </a:r>
            <a:r>
              <a:rPr lang="de-DE" sz="1400" dirty="0" err="1">
                <a:solidFill>
                  <a:srgbClr val="000000"/>
                </a:solidFill>
              </a:rPr>
              <a:t>printouts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and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hire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students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to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retype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everything</a:t>
            </a:r>
            <a:r>
              <a:rPr lang="de-DE" sz="1400" dirty="0">
                <a:solidFill>
                  <a:srgbClr val="000000"/>
                </a:solidFill>
              </a:rPr>
              <a:t>.</a:t>
            </a:r>
          </a:p>
          <a:p>
            <a:endParaRPr lang="de-DE" sz="1400" dirty="0">
              <a:solidFill>
                <a:srgbClr val="000000"/>
              </a:solidFill>
            </a:endParaRPr>
          </a:p>
          <a:p>
            <a:r>
              <a:rPr lang="de-DE" sz="1400" dirty="0">
                <a:solidFill>
                  <a:srgbClr val="000000"/>
                </a:solidFill>
              </a:rPr>
              <a:t>"All </a:t>
            </a:r>
            <a:r>
              <a:rPr lang="de-DE" sz="1400" dirty="0" err="1">
                <a:solidFill>
                  <a:srgbClr val="000000"/>
                </a:solidFill>
              </a:rPr>
              <a:t>the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programmers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had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died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or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left</a:t>
            </a:r>
            <a:r>
              <a:rPr lang="de-DE" sz="1400" dirty="0">
                <a:solidFill>
                  <a:srgbClr val="000000"/>
                </a:solidFill>
              </a:rPr>
              <a:t> NASA," Miller </a:t>
            </a:r>
            <a:r>
              <a:rPr lang="de-DE" sz="1400" dirty="0" err="1">
                <a:solidFill>
                  <a:srgbClr val="000000"/>
                </a:solidFill>
              </a:rPr>
              <a:t>said</a:t>
            </a:r>
            <a:r>
              <a:rPr lang="de-DE" sz="1400" dirty="0">
                <a:solidFill>
                  <a:srgbClr val="000000"/>
                </a:solidFill>
              </a:rPr>
              <a:t>. "</a:t>
            </a:r>
            <a:r>
              <a:rPr lang="de-DE" sz="1400" dirty="0" err="1">
                <a:solidFill>
                  <a:srgbClr val="000000"/>
                </a:solidFill>
              </a:rPr>
              <a:t>It</a:t>
            </a:r>
            <a:r>
              <a:rPr lang="de-DE" sz="1400" dirty="0">
                <a:solidFill>
                  <a:srgbClr val="000000"/>
                </a:solidFill>
              </a:rPr>
              <a:t> was </a:t>
            </a:r>
            <a:r>
              <a:rPr lang="de-DE" sz="1400" dirty="0" err="1">
                <a:solidFill>
                  <a:srgbClr val="000000"/>
                </a:solidFill>
              </a:rPr>
              <a:t>hopeless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to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try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to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go</a:t>
            </a:r>
            <a:r>
              <a:rPr lang="de-DE" sz="1400" dirty="0">
                <a:solidFill>
                  <a:srgbClr val="000000"/>
                </a:solidFill>
              </a:rPr>
              <a:t> back </a:t>
            </a:r>
            <a:r>
              <a:rPr lang="de-DE" sz="1400" dirty="0" err="1">
                <a:solidFill>
                  <a:srgbClr val="000000"/>
                </a:solidFill>
              </a:rPr>
              <a:t>to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the</a:t>
            </a:r>
            <a:r>
              <a:rPr lang="de-DE" sz="1400" dirty="0">
                <a:solidFill>
                  <a:srgbClr val="000000"/>
                </a:solidFill>
              </a:rPr>
              <a:t> original </a:t>
            </a:r>
            <a:r>
              <a:rPr lang="de-DE" sz="1400" dirty="0" err="1">
                <a:solidFill>
                  <a:srgbClr val="000000"/>
                </a:solidFill>
              </a:rPr>
              <a:t>tapes</a:t>
            </a:r>
            <a:r>
              <a:rPr lang="de-DE" sz="1400" dirty="0">
                <a:solidFill>
                  <a:srgbClr val="000000"/>
                </a:solidFill>
              </a:rPr>
              <a:t>.</a:t>
            </a:r>
            <a:r>
              <a:rPr lang="de-DE" sz="1400" dirty="0" smtClean="0">
                <a:solidFill>
                  <a:srgbClr val="000000"/>
                </a:solidFill>
              </a:rPr>
              <a:t>“				   </a:t>
            </a:r>
            <a:r>
              <a:rPr lang="de-DE" sz="900" dirty="0" smtClean="0">
                <a:solidFill>
                  <a:srgbClr val="000000"/>
                </a:solidFill>
              </a:rPr>
              <a:t>Coming </a:t>
            </a:r>
            <a:r>
              <a:rPr lang="de-DE" sz="900" dirty="0" err="1">
                <a:solidFill>
                  <a:srgbClr val="000000"/>
                </a:solidFill>
              </a:rPr>
              <a:t>Soon</a:t>
            </a:r>
            <a:r>
              <a:rPr lang="de-DE" sz="900" dirty="0">
                <a:solidFill>
                  <a:srgbClr val="000000"/>
                </a:solidFill>
              </a:rPr>
              <a:t>: A Digital Dark Age?. 2013. http://</a:t>
            </a:r>
            <a:r>
              <a:rPr lang="de-DE" sz="900" dirty="0" err="1">
                <a:solidFill>
                  <a:srgbClr val="000000"/>
                </a:solidFill>
              </a:rPr>
              <a:t>www.cbsnews.com</a:t>
            </a:r>
            <a:r>
              <a:rPr lang="de-DE" sz="900" dirty="0">
                <a:solidFill>
                  <a:srgbClr val="000000"/>
                </a:solidFill>
              </a:rPr>
              <a:t>/</a:t>
            </a:r>
            <a:r>
              <a:rPr lang="de-DE" sz="900" dirty="0" err="1">
                <a:solidFill>
                  <a:srgbClr val="000000"/>
                </a:solidFill>
              </a:rPr>
              <a:t>news</a:t>
            </a:r>
            <a:r>
              <a:rPr lang="de-DE" sz="900" dirty="0">
                <a:solidFill>
                  <a:srgbClr val="000000"/>
                </a:solidFill>
              </a:rPr>
              <a:t>/</a:t>
            </a:r>
            <a:r>
              <a:rPr lang="de-DE" sz="900" dirty="0" err="1">
                <a:solidFill>
                  <a:srgbClr val="000000"/>
                </a:solidFill>
              </a:rPr>
              <a:t>coming</a:t>
            </a:r>
            <a:r>
              <a:rPr lang="de-DE" sz="900" dirty="0">
                <a:solidFill>
                  <a:srgbClr val="000000"/>
                </a:solidFill>
              </a:rPr>
              <a:t>-</a:t>
            </a:r>
            <a:r>
              <a:rPr lang="de-DE" sz="900" dirty="0" err="1">
                <a:solidFill>
                  <a:srgbClr val="000000"/>
                </a:solidFill>
              </a:rPr>
              <a:t>soon</a:t>
            </a:r>
            <a:r>
              <a:rPr lang="de-DE" sz="900" dirty="0">
                <a:solidFill>
                  <a:srgbClr val="000000"/>
                </a:solidFill>
              </a:rPr>
              <a:t>-a-digital-dark-</a:t>
            </a:r>
            <a:r>
              <a:rPr lang="de-DE" sz="900" dirty="0" err="1">
                <a:solidFill>
                  <a:srgbClr val="000000"/>
                </a:solidFill>
              </a:rPr>
              <a:t>age</a:t>
            </a:r>
            <a:r>
              <a:rPr lang="de-DE" sz="900" dirty="0">
                <a:solidFill>
                  <a:srgbClr val="000000"/>
                </a:solidFill>
              </a:rPr>
              <a:t>/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5" name="Abgerundetes Rechteck 86"/>
          <p:cNvSpPr/>
          <p:nvPr/>
        </p:nvSpPr>
        <p:spPr bwMode="auto">
          <a:xfrm>
            <a:off x="323528" y="1052736"/>
            <a:ext cx="8424935" cy="1512168"/>
          </a:xfrm>
          <a:prstGeom prst="roundRect">
            <a:avLst/>
          </a:prstGeom>
          <a:noFill/>
          <a:ln w="25400"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de-DE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537" y="2852936"/>
            <a:ext cx="835317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(Format) Migration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Copying data from one hardware to another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Conversion of obsolete formats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Drawback: resource-intensive, information loss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de-DE" sz="5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Emulation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Mock-up of obsolete operating systems / environments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Drawback: resource-intensive, knowledge needed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de-DE" sz="5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Persistent Identifiers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Sustainable referenceability of research data (e.g. handles, DOI, ARK)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360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smtClean="0"/>
              <a:t>Bit </a:t>
            </a:r>
            <a:r>
              <a:rPr lang="de-DE" dirty="0" err="1" smtClean="0"/>
              <a:t>Preservation</a:t>
            </a:r>
            <a:r>
              <a:rPr lang="de-DE" dirty="0" smtClean="0"/>
              <a:t> </a:t>
            </a:r>
            <a:r>
              <a:rPr lang="de-DE" dirty="0" err="1" smtClean="0"/>
              <a:t>Mechanisms</a:t>
            </a:r>
            <a:endParaRPr lang="de-DE" dirty="0" smtClean="0"/>
          </a:p>
        </p:txBody>
      </p:sp>
      <p:sp>
        <p:nvSpPr>
          <p:cNvPr id="44" name="Abgerundetes Rechteck 86"/>
          <p:cNvSpPr/>
          <p:nvPr/>
        </p:nvSpPr>
        <p:spPr bwMode="auto">
          <a:xfrm>
            <a:off x="4211959" y="1484784"/>
            <a:ext cx="2592289" cy="2668860"/>
          </a:xfrm>
          <a:prstGeom prst="roundRect">
            <a:avLst/>
          </a:prstGeom>
          <a:noFill/>
          <a:ln w="25400"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de-DE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pic>
        <p:nvPicPr>
          <p:cNvPr id="45" name="Bild 284" descr="dat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2564904"/>
            <a:ext cx="48753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Bild 284" descr="dat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2060848"/>
            <a:ext cx="48753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Bild 284" descr="dat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48753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Bild 284" descr="dat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2060848"/>
            <a:ext cx="48753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Bild 284" descr="dat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3068960"/>
            <a:ext cx="48753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Bild 284" descr="dat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6633" y="3068960"/>
            <a:ext cx="48753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Bild 284" descr="dat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4705" y="2564904"/>
            <a:ext cx="48753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Bild 284" descr="dat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573016"/>
            <a:ext cx="48753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Bild 8" descr="Fabel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916832"/>
            <a:ext cx="2514802" cy="1796287"/>
          </a:xfrm>
          <a:prstGeom prst="rect">
            <a:avLst/>
          </a:prstGeom>
        </p:spPr>
      </p:pic>
      <p:cxnSp>
        <p:nvCxnSpPr>
          <p:cNvPr id="54" name="Straight Arrow Connector 53"/>
          <p:cNvCxnSpPr>
            <a:endCxn id="45" idx="1"/>
          </p:cNvCxnSpPr>
          <p:nvPr/>
        </p:nvCxnSpPr>
        <p:spPr bwMode="auto">
          <a:xfrm>
            <a:off x="3558410" y="2814976"/>
            <a:ext cx="1373630" cy="19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Arrow Connector 54"/>
          <p:cNvCxnSpPr>
            <a:stCxn id="45" idx="0"/>
            <a:endCxn id="46" idx="3"/>
          </p:cNvCxnSpPr>
          <p:nvPr/>
        </p:nvCxnSpPr>
        <p:spPr bwMode="auto">
          <a:xfrm flipH="1" flipV="1">
            <a:off x="4771503" y="2312876"/>
            <a:ext cx="404305" cy="2520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Arrow Connector 55"/>
          <p:cNvCxnSpPr>
            <a:stCxn id="45" idx="0"/>
            <a:endCxn id="47" idx="2"/>
          </p:cNvCxnSpPr>
          <p:nvPr/>
        </p:nvCxnSpPr>
        <p:spPr bwMode="auto">
          <a:xfrm flipV="1">
            <a:off x="5175808" y="2060848"/>
            <a:ext cx="0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Arrow Connector 56"/>
          <p:cNvCxnSpPr>
            <a:stCxn id="45" idx="0"/>
            <a:endCxn id="48" idx="1"/>
          </p:cNvCxnSpPr>
          <p:nvPr/>
        </p:nvCxnSpPr>
        <p:spPr bwMode="auto">
          <a:xfrm flipV="1">
            <a:off x="5175808" y="2312876"/>
            <a:ext cx="404304" cy="2520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Arrow Connector 57"/>
          <p:cNvCxnSpPr>
            <a:stCxn id="45" idx="3"/>
            <a:endCxn id="51" idx="1"/>
          </p:cNvCxnSpPr>
          <p:nvPr/>
        </p:nvCxnSpPr>
        <p:spPr bwMode="auto">
          <a:xfrm>
            <a:off x="5419575" y="2816932"/>
            <a:ext cx="8251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Arrow Connector 58"/>
          <p:cNvCxnSpPr>
            <a:stCxn id="45" idx="2"/>
            <a:endCxn id="49" idx="3"/>
          </p:cNvCxnSpPr>
          <p:nvPr/>
        </p:nvCxnSpPr>
        <p:spPr bwMode="auto">
          <a:xfrm flipH="1">
            <a:off x="4771503" y="3068960"/>
            <a:ext cx="404305" cy="2520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Arrow Connector 59"/>
          <p:cNvCxnSpPr>
            <a:stCxn id="45" idx="2"/>
            <a:endCxn id="52" idx="0"/>
          </p:cNvCxnSpPr>
          <p:nvPr/>
        </p:nvCxnSpPr>
        <p:spPr bwMode="auto">
          <a:xfrm>
            <a:off x="5175808" y="3068960"/>
            <a:ext cx="0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Arrow Connector 60"/>
          <p:cNvCxnSpPr>
            <a:stCxn id="45" idx="2"/>
            <a:endCxn id="50" idx="1"/>
          </p:cNvCxnSpPr>
          <p:nvPr/>
        </p:nvCxnSpPr>
        <p:spPr bwMode="auto">
          <a:xfrm>
            <a:off x="5175808" y="3068960"/>
            <a:ext cx="420825" cy="2520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395537" y="4293568"/>
            <a:ext cx="8353176" cy="16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Replication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Creation of an exact copy of the file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Dedicated hardware / software available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Challenges: consistency, costs, access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Possible usage of persistent identifiers</a:t>
            </a: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feld 9"/>
          <p:cNvSpPr txBox="1"/>
          <p:nvPr/>
        </p:nvSpPr>
        <p:spPr>
          <a:xfrm>
            <a:off x="1187624" y="3573016"/>
            <a:ext cx="2160240" cy="400110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1000" dirty="0" smtClean="0">
                <a:solidFill>
                  <a:srgbClr val="000000"/>
                </a:solidFill>
              </a:rPr>
              <a:t>Public Library </a:t>
            </a:r>
            <a:r>
              <a:rPr lang="de-DE" sz="1000" dirty="0" err="1" smtClean="0">
                <a:solidFill>
                  <a:srgbClr val="000000"/>
                </a:solidFill>
              </a:rPr>
              <a:t>and</a:t>
            </a:r>
            <a:r>
              <a:rPr lang="de-DE" sz="1000" dirty="0" smtClean="0">
                <a:solidFill>
                  <a:srgbClr val="000000"/>
                </a:solidFill>
              </a:rPr>
              <a:t> Archive </a:t>
            </a:r>
            <a:r>
              <a:rPr lang="de-DE" sz="1000" dirty="0" err="1" smtClean="0">
                <a:solidFill>
                  <a:srgbClr val="000000"/>
                </a:solidFill>
              </a:rPr>
              <a:t>of</a:t>
            </a:r>
            <a:r>
              <a:rPr lang="de-DE" sz="1000" dirty="0" smtClean="0">
                <a:solidFill>
                  <a:srgbClr val="000000"/>
                </a:solidFill>
              </a:rPr>
              <a:t> Trier</a:t>
            </a:r>
          </a:p>
          <a:p>
            <a:r>
              <a:rPr lang="de-DE" sz="1000" dirty="0" err="1">
                <a:solidFill>
                  <a:srgbClr val="000000"/>
                </a:solidFill>
              </a:rPr>
              <a:t>M</a:t>
            </a:r>
            <a:r>
              <a:rPr lang="de-DE" sz="1000" dirty="0" err="1" smtClean="0">
                <a:solidFill>
                  <a:srgbClr val="000000"/>
                </a:solidFill>
              </a:rPr>
              <a:t>s</a:t>
            </a:r>
            <a:r>
              <a:rPr lang="de-DE" sz="1000" dirty="0" smtClean="0">
                <a:solidFill>
                  <a:srgbClr val="000000"/>
                </a:solidFill>
              </a:rPr>
              <a:t> 1108/55 4° 6v </a:t>
            </a:r>
            <a:r>
              <a:rPr lang="de-DE" sz="1000" dirty="0" err="1" smtClean="0">
                <a:solidFill>
                  <a:srgbClr val="000000"/>
                </a:solidFill>
              </a:rPr>
              <a:t>and</a:t>
            </a:r>
            <a:r>
              <a:rPr lang="de-DE" sz="1000" dirty="0" smtClean="0">
                <a:solidFill>
                  <a:srgbClr val="000000"/>
                </a:solidFill>
              </a:rPr>
              <a:t> 7r </a:t>
            </a:r>
            <a:endParaRPr lang="de-DE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12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smtClean="0"/>
              <a:t>Bit </a:t>
            </a:r>
            <a:r>
              <a:rPr lang="de-DE" dirty="0" err="1" smtClean="0"/>
              <a:t>Preservation</a:t>
            </a:r>
            <a:r>
              <a:rPr lang="de-DE" dirty="0" smtClean="0"/>
              <a:t> </a:t>
            </a:r>
            <a:r>
              <a:rPr lang="de-DE" dirty="0" err="1" smtClean="0"/>
              <a:t>Mechanisms</a:t>
            </a:r>
            <a:endParaRPr lang="de-DE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95537" y="1700808"/>
            <a:ext cx="835317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b="1" dirty="0" smtClean="0"/>
              <a:t>	</a:t>
            </a:r>
            <a:r>
              <a:rPr lang="de-DE" b="1" dirty="0" err="1" smtClean="0"/>
              <a:t>Checksum</a:t>
            </a:r>
            <a:r>
              <a:rPr lang="de-DE" b="1" dirty="0" smtClean="0"/>
              <a:t>:</a:t>
            </a:r>
            <a:r>
              <a:rPr lang="de-DE" dirty="0" smtClean="0"/>
              <a:t> </a:t>
            </a:r>
            <a:r>
              <a:rPr lang="de-DE" dirty="0" err="1" smtClean="0"/>
              <a:t>Meta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verify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integrity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Errors </a:t>
            </a:r>
            <a:r>
              <a:rPr lang="de-DE" dirty="0" err="1" smtClean="0"/>
              <a:t>introduced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transmission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storage</a:t>
            </a:r>
            <a:endParaRPr lang="de-DE" dirty="0" smtClean="0"/>
          </a:p>
          <a:p>
            <a:r>
              <a:rPr lang="de-DE" dirty="0" err="1"/>
              <a:t>Detection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least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error</a:t>
            </a:r>
            <a:r>
              <a:rPr lang="de-DE" dirty="0"/>
              <a:t>, </a:t>
            </a:r>
            <a:r>
              <a:rPr lang="de-DE" dirty="0" err="1"/>
              <a:t>sometimes</a:t>
            </a:r>
            <a:r>
              <a:rPr lang="de-DE" dirty="0"/>
              <a:t> </a:t>
            </a:r>
            <a:r>
              <a:rPr lang="de-DE" dirty="0" err="1"/>
              <a:t>correction</a:t>
            </a:r>
            <a:r>
              <a:rPr lang="de-DE" dirty="0"/>
              <a:t> </a:t>
            </a:r>
            <a:r>
              <a:rPr lang="de-DE" dirty="0" err="1"/>
              <a:t>possible</a:t>
            </a:r>
            <a:endParaRPr lang="de-DE" dirty="0" smtClean="0"/>
          </a:p>
          <a:p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multiple </a:t>
            </a:r>
            <a:r>
              <a:rPr lang="de-DE" dirty="0" err="1" smtClean="0"/>
              <a:t>calculations</a:t>
            </a:r>
            <a:endParaRPr lang="de-DE" dirty="0" smtClean="0"/>
          </a:p>
          <a:p>
            <a:r>
              <a:rPr lang="de-DE" dirty="0" err="1" smtClean="0"/>
              <a:t>Variety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algorithms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different </a:t>
            </a:r>
            <a:r>
              <a:rPr lang="de-DE" dirty="0" err="1" smtClean="0"/>
              <a:t>complexity</a:t>
            </a:r>
            <a:r>
              <a:rPr lang="de-DE" dirty="0" smtClean="0"/>
              <a:t> </a:t>
            </a:r>
          </a:p>
          <a:p>
            <a:pPr marL="0" indent="0">
              <a:buNone/>
            </a:pPr>
            <a:endParaRPr lang="de-DE" dirty="0" smtClean="0">
              <a:solidFill>
                <a:srgbClr val="990033"/>
              </a:solidFill>
            </a:endParaRPr>
          </a:p>
          <a:p>
            <a:pPr marL="0" indent="0">
              <a:buNone/>
            </a:pPr>
            <a:endParaRPr lang="de-DE" sz="1100" dirty="0">
              <a:solidFill>
                <a:srgbClr val="990033"/>
              </a:solidFill>
            </a:endParaRPr>
          </a:p>
          <a:p>
            <a:r>
              <a:rPr lang="de-DE" dirty="0" err="1" smtClean="0">
                <a:solidFill>
                  <a:srgbClr val="000000"/>
                </a:solidFill>
              </a:rPr>
              <a:t>Good</a:t>
            </a:r>
            <a:r>
              <a:rPr lang="de-DE" dirty="0" smtClean="0">
                <a:solidFill>
                  <a:srgbClr val="000000"/>
                </a:solidFill>
              </a:rPr>
              <a:t> checksums </a:t>
            </a:r>
            <a:r>
              <a:rPr lang="de-DE" dirty="0" err="1" smtClean="0">
                <a:solidFill>
                  <a:srgbClr val="000000"/>
                </a:solidFill>
              </a:rPr>
              <a:t>change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significantly</a:t>
            </a: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4" name="Abgerundetes Rechteck 86"/>
          <p:cNvSpPr/>
          <p:nvPr/>
        </p:nvSpPr>
        <p:spPr bwMode="auto">
          <a:xfrm>
            <a:off x="755576" y="1628800"/>
            <a:ext cx="5256584" cy="504056"/>
          </a:xfrm>
          <a:prstGeom prst="roundRect">
            <a:avLst/>
          </a:prstGeom>
          <a:noFill/>
          <a:ln w="25400"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de-DE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Droid Sans Fallback" charset="0"/>
            </a:endParaRPr>
          </a:p>
        </p:txBody>
      </p:sp>
      <p:graphicFrame>
        <p:nvGraphicFramePr>
          <p:cNvPr id="5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952801"/>
              </p:ext>
            </p:extLst>
          </p:nvPr>
        </p:nvGraphicFramePr>
        <p:xfrm>
          <a:off x="755575" y="4908768"/>
          <a:ext cx="6624737" cy="1112520"/>
        </p:xfrm>
        <a:graphic>
          <a:graphicData uri="http://schemas.openxmlformats.org/drawingml/2006/table">
            <a:tbl>
              <a:tblPr firstCol="1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  <a:tableStyleId>{284E427A-3D55-4303-BF80-6455036E1DE7}</a:tableStyleId>
              </a:tblPr>
              <a:tblGrid>
                <a:gridCol w="2304256"/>
                <a:gridCol w="4320481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Input</a:t>
                      </a:r>
                      <a:endParaRPr lang="de-DE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/>
                        <a:t>MD5 </a:t>
                      </a:r>
                      <a:r>
                        <a:rPr lang="de-DE" b="1" dirty="0" err="1" smtClean="0"/>
                        <a:t>checksum</a:t>
                      </a:r>
                      <a:endParaRPr lang="de-DE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‘Bit Preservation’</a:t>
                      </a:r>
                      <a:endParaRPr lang="en-US" b="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2c8eddf21ed2e7fd1ba35ca176225650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‘Bit preservation’</a:t>
                      </a:r>
                      <a:endParaRPr lang="en-US" b="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dd031dbbbb223d3fd48d092d4cdf8d37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8303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err="1" smtClean="0"/>
              <a:t>Principles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Challenges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Bit </a:t>
            </a:r>
            <a:r>
              <a:rPr lang="de-DE" dirty="0" err="1" smtClean="0"/>
              <a:t>Preservation</a:t>
            </a:r>
            <a:endParaRPr lang="de-DE" dirty="0" smtClean="0"/>
          </a:p>
        </p:txBody>
      </p:sp>
      <p:pic>
        <p:nvPicPr>
          <p:cNvPr id="4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130" y="1268760"/>
            <a:ext cx="2138522" cy="1421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1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106" y="2132856"/>
            <a:ext cx="1368152" cy="2057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Sony\Desktop\T1108-00055-MI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7368" r="16747" b="11868"/>
          <a:stretch/>
        </p:blipFill>
        <p:spPr bwMode="auto">
          <a:xfrm>
            <a:off x="7226362" y="2492896"/>
            <a:ext cx="1481610" cy="2016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346" y="1124744"/>
            <a:ext cx="1738126" cy="1481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92896"/>
            <a:ext cx="1901226" cy="1556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92113" y="1124744"/>
            <a:ext cx="8356600" cy="439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1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1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1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1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copies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safer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independent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copies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				          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safer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frequently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copies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				         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audited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safer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endParaRPr kumimoji="0" lang="de-DE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Limited resources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preserving an increasing 		   amount of data in every scientific discipline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endParaRPr kumimoji="0" lang="en-US" sz="105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Need for 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reliable metrics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quantify 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bit preservation architectures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Need for 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recommendations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fitting 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bit preservation strategies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3347700"/>
            <a:ext cx="4176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David SH Rosenthal: </a:t>
            </a:r>
            <a:r>
              <a:rPr lang="en-US" sz="900" dirty="0">
                <a:solidFill>
                  <a:srgbClr val="000000"/>
                </a:solidFill>
              </a:rPr>
              <a:t>Bit preservation: a solved problem? </a:t>
            </a:r>
            <a:r>
              <a:rPr lang="en-US" sz="900" dirty="0" smtClean="0">
                <a:solidFill>
                  <a:srgbClr val="000000"/>
                </a:solidFill>
              </a:rPr>
              <a:t>International </a:t>
            </a:r>
            <a:r>
              <a:rPr lang="en-US" sz="900" dirty="0">
                <a:solidFill>
                  <a:srgbClr val="000000"/>
                </a:solidFill>
              </a:rPr>
              <a:t>Journal of Digital </a:t>
            </a:r>
            <a:r>
              <a:rPr lang="en-US" sz="900" dirty="0" err="1">
                <a:solidFill>
                  <a:srgbClr val="000000"/>
                </a:solidFill>
              </a:rPr>
              <a:t>Curation</a:t>
            </a:r>
            <a:r>
              <a:rPr lang="en-US" sz="900" dirty="0">
                <a:solidFill>
                  <a:srgbClr val="000000"/>
                </a:solidFill>
              </a:rPr>
              <a:t>, 5(1)</a:t>
            </a:r>
            <a:r>
              <a:rPr lang="en-US" sz="900" dirty="0" smtClean="0">
                <a:solidFill>
                  <a:srgbClr val="000000"/>
                </a:solidFill>
              </a:rPr>
              <a:t>: pages 134</a:t>
            </a:r>
            <a:r>
              <a:rPr lang="en-US" sz="900" dirty="0">
                <a:solidFill>
                  <a:srgbClr val="000000"/>
                </a:solidFill>
              </a:rPr>
              <a:t>–148, 2010.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844306" y="2737520"/>
            <a:ext cx="417646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Source: Virtual Scriptorium St. Matthias, </a:t>
            </a:r>
            <a:r>
              <a:rPr lang="en-US" sz="900" dirty="0" err="1" smtClean="0">
                <a:solidFill>
                  <a:srgbClr val="000000"/>
                </a:solidFill>
              </a:rPr>
              <a:t>Epidat</a:t>
            </a:r>
            <a:r>
              <a:rPr lang="en-US" sz="900" dirty="0" smtClean="0">
                <a:solidFill>
                  <a:srgbClr val="000000"/>
                </a:solidFill>
              </a:rPr>
              <a:t>, DARIAH-DE </a:t>
            </a:r>
            <a:r>
              <a:rPr lang="en-US" sz="900" dirty="0" err="1" smtClean="0">
                <a:solidFill>
                  <a:srgbClr val="000000"/>
                </a:solidFill>
              </a:rPr>
              <a:t>Geobrowser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3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en-US" dirty="0" smtClean="0"/>
              <a:t>Reliability Metrics</a:t>
            </a:r>
            <a:endParaRPr lang="en-US" dirty="0"/>
          </a:p>
        </p:txBody>
      </p:sp>
      <p:sp>
        <p:nvSpPr>
          <p:cNvPr id="3" name="Inhaltsplatzhalter 2"/>
          <p:cNvSpPr txBox="1">
            <a:spLocks/>
          </p:cNvSpPr>
          <p:nvPr/>
        </p:nvSpPr>
        <p:spPr bwMode="auto">
          <a:xfrm>
            <a:off x="395536" y="1124744"/>
            <a:ext cx="554461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1800" b="1" i="1" kern="0" dirty="0" smtClean="0"/>
          </a:p>
          <a:p>
            <a:pPr marL="0" indent="0">
              <a:buNone/>
            </a:pPr>
            <a:r>
              <a:rPr lang="en-US" sz="1800" b="1" i="1" kern="0" dirty="0" smtClean="0"/>
              <a:t>	Reliability: </a:t>
            </a:r>
            <a:r>
              <a:rPr lang="en-US" sz="1800" kern="0" dirty="0" smtClean="0"/>
              <a:t>	Probability of a correct return 		              				of the saved </a:t>
            </a:r>
            <a:r>
              <a:rPr lang="en-US" sz="1800" kern="0" dirty="0" err="1" smtClean="0"/>
              <a:t>bitstream</a:t>
            </a:r>
            <a:endParaRPr lang="en-US" sz="1800" b="1" i="1" kern="0" dirty="0" smtClean="0"/>
          </a:p>
          <a:p>
            <a:endParaRPr lang="en-US" sz="1800" b="1" i="1" kern="0" dirty="0" smtClean="0">
              <a:solidFill>
                <a:srgbClr val="800000"/>
              </a:solidFill>
            </a:endParaRPr>
          </a:p>
          <a:p>
            <a:r>
              <a:rPr lang="en-US" sz="1800" kern="0" dirty="0" smtClean="0">
                <a:solidFill>
                  <a:srgbClr val="000000"/>
                </a:solidFill>
              </a:rPr>
              <a:t>Mean Time To Failure (MTTF)</a:t>
            </a:r>
          </a:p>
          <a:p>
            <a:r>
              <a:rPr lang="en-US" sz="1800" kern="0" dirty="0" smtClean="0">
                <a:solidFill>
                  <a:srgbClr val="000000"/>
                </a:solidFill>
              </a:rPr>
              <a:t>Mean Time To Data Loss (MTTDL)</a:t>
            </a:r>
          </a:p>
          <a:p>
            <a:r>
              <a:rPr lang="en-US" sz="1800" kern="0" dirty="0" smtClean="0">
                <a:solidFill>
                  <a:srgbClr val="000000"/>
                </a:solidFill>
              </a:rPr>
              <a:t>Unrecoverable Bit Error Rate (UBER)</a:t>
            </a:r>
          </a:p>
          <a:p>
            <a:r>
              <a:rPr lang="en-US" sz="1800" kern="0" dirty="0" smtClean="0">
                <a:solidFill>
                  <a:srgbClr val="000000"/>
                </a:solidFill>
              </a:rPr>
              <a:t>Bit Half Life</a:t>
            </a:r>
          </a:p>
          <a:p>
            <a:r>
              <a:rPr lang="en-US" sz="1800" kern="0" dirty="0" smtClean="0">
                <a:solidFill>
                  <a:srgbClr val="000000"/>
                </a:solidFill>
              </a:rPr>
              <a:t>Mean Latent Error Time (MLET)</a:t>
            </a:r>
          </a:p>
          <a:p>
            <a:r>
              <a:rPr lang="en-US" sz="1800" kern="0" dirty="0" smtClean="0">
                <a:solidFill>
                  <a:srgbClr val="000000"/>
                </a:solidFill>
              </a:rPr>
              <a:t>Normalized Magnitude of Data Loss (NOMDL)</a:t>
            </a:r>
          </a:p>
          <a:p>
            <a:r>
              <a:rPr lang="en-US" sz="1800" kern="0" dirty="0" smtClean="0">
                <a:solidFill>
                  <a:srgbClr val="000000"/>
                </a:solidFill>
              </a:rPr>
              <a:t>…</a:t>
            </a:r>
            <a:endParaRPr lang="en-US" sz="1800" kern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 b="1" kern="0" dirty="0" smtClean="0"/>
          </a:p>
          <a:p>
            <a:pPr marL="0" indent="0">
              <a:buNone/>
            </a:pPr>
            <a:r>
              <a:rPr lang="en-US" sz="1800" b="1" i="1" kern="0" dirty="0" smtClean="0"/>
              <a:t>Undetectable Error Rate:</a:t>
            </a:r>
            <a:r>
              <a:rPr lang="en-US" sz="1800" kern="0" dirty="0" smtClean="0"/>
              <a:t>		                      Probability </a:t>
            </a:r>
            <a:r>
              <a:rPr lang="en-US" sz="1800" kern="0" dirty="0" err="1" smtClean="0"/>
              <a:t>P</a:t>
            </a:r>
            <a:r>
              <a:rPr lang="en-US" sz="1800" kern="0" baseline="-25000" dirty="0" err="1" smtClean="0"/>
              <a:t>uError</a:t>
            </a:r>
            <a:r>
              <a:rPr lang="en-US" sz="1800" kern="0" dirty="0" smtClean="0"/>
              <a:t> – a </a:t>
            </a:r>
            <a:r>
              <a:rPr lang="en-US" sz="1800" kern="0" dirty="0" err="1" smtClean="0"/>
              <a:t>bitstream</a:t>
            </a:r>
            <a:r>
              <a:rPr lang="en-US" sz="1800" kern="0" dirty="0" smtClean="0"/>
              <a:t> contains undetected errors despite of actions to ensure data integrity</a:t>
            </a:r>
            <a:endParaRPr lang="en-US" sz="1800" b="1" i="1" kern="0" dirty="0" smtClean="0"/>
          </a:p>
        </p:txBody>
      </p:sp>
      <p:sp>
        <p:nvSpPr>
          <p:cNvPr id="4" name="Diagonal liegende Ecken des Rechtecks abrunden 15"/>
          <p:cNvSpPr/>
          <p:nvPr/>
        </p:nvSpPr>
        <p:spPr bwMode="auto">
          <a:xfrm rot="16200000">
            <a:off x="2555777" y="2708919"/>
            <a:ext cx="864095" cy="5472607"/>
          </a:xfrm>
          <a:prstGeom prst="round2DiagRect">
            <a:avLst>
              <a:gd name="adj1" fmla="val 14499"/>
              <a:gd name="adj2" fmla="val 0"/>
            </a:avLst>
          </a:prstGeom>
          <a:solidFill>
            <a:schemeClr val="accent2">
              <a:alpha val="40000"/>
            </a:schemeClr>
          </a:solidFill>
          <a:ln w="38100">
            <a:noFill/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176713"/>
            <a:endParaRPr lang="de-DE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Diagonal liegende Ecken des Rechtecks abrunden 16"/>
          <p:cNvSpPr/>
          <p:nvPr/>
        </p:nvSpPr>
        <p:spPr bwMode="auto">
          <a:xfrm rot="16200000">
            <a:off x="2663785" y="-567440"/>
            <a:ext cx="648077" cy="4608510"/>
          </a:xfrm>
          <a:prstGeom prst="round2DiagRect">
            <a:avLst>
              <a:gd name="adj1" fmla="val 14499"/>
              <a:gd name="adj2" fmla="val 0"/>
            </a:avLst>
          </a:prstGeom>
          <a:solidFill>
            <a:schemeClr val="accent2">
              <a:alpha val="40000"/>
            </a:schemeClr>
          </a:solidFill>
          <a:ln w="38100">
            <a:noFill/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176713"/>
            <a:endParaRPr lang="de-DE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24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6891338" cy="541338"/>
          </a:xfrm>
        </p:spPr>
        <p:txBody>
          <a:bodyPr/>
          <a:lstStyle/>
          <a:p>
            <a:r>
              <a:rPr lang="de-DE" dirty="0" err="1" smtClean="0"/>
              <a:t>Probability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Undetected</a:t>
            </a:r>
            <a:r>
              <a:rPr lang="de-DE" dirty="0" smtClean="0"/>
              <a:t> Errors: Checksums</a:t>
            </a:r>
            <a:endParaRPr lang="de-DE" dirty="0"/>
          </a:p>
        </p:txBody>
      </p:sp>
      <p:graphicFrame>
        <p:nvGraphicFramePr>
          <p:cNvPr id="3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775139"/>
              </p:ext>
            </p:extLst>
          </p:nvPr>
        </p:nvGraphicFramePr>
        <p:xfrm>
          <a:off x="683568" y="1316360"/>
          <a:ext cx="7632848" cy="2904728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2392040"/>
                <a:gridCol w="2032000"/>
                <a:gridCol w="3208808"/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R w="12700" cap="flat" cmpd="sng" algn="ctr">
                      <a:solidFill>
                        <a:srgbClr val="BBE0E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BBE0E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Length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rgbClr val="BBE0E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BBE0E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Probability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Undetected</a:t>
                      </a:r>
                      <a:r>
                        <a:rPr lang="de-DE" dirty="0" smtClean="0"/>
                        <a:t> Error</a:t>
                      </a:r>
                      <a:endParaRPr lang="de-DE" dirty="0"/>
                    </a:p>
                  </a:txBody>
                  <a:tcPr>
                    <a:lnB w="12700" cap="flat" cmpd="sng" algn="ctr">
                      <a:solidFill>
                        <a:srgbClr val="BBE0E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1288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Parity</a:t>
                      </a:r>
                      <a:r>
                        <a:rPr lang="de-DE" dirty="0" smtClean="0"/>
                        <a:t> Bit</a:t>
                      </a:r>
                      <a:endParaRPr lang="de-DE" dirty="0"/>
                    </a:p>
                  </a:txBody>
                  <a:tcPr anchor="ctr">
                    <a:lnR w="12700" cap="flat" cmpd="sng" algn="ctr">
                      <a:solidFill>
                        <a:srgbClr val="BBE0E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BE0E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smtClean="0"/>
                        <a:t>1</a:t>
                      </a:r>
                      <a:endParaRPr lang="de-DE" b="0" dirty="0"/>
                    </a:p>
                  </a:txBody>
                  <a:tcPr anchor="ctr">
                    <a:lnL w="12700" cap="flat" cmpd="sng" algn="ctr">
                      <a:solidFill>
                        <a:srgbClr val="BBE0E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BBE0E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>
                    <a:lnT w="12700" cap="flat" cmpd="sng" algn="ctr">
                      <a:solidFill>
                        <a:srgbClr val="BBE0E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Cyclic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Redundancy</a:t>
                      </a:r>
                      <a:r>
                        <a:rPr lang="de-DE" baseline="0" dirty="0" smtClean="0"/>
                        <a:t> Check (CRC)</a:t>
                      </a:r>
                      <a:endParaRPr lang="de-DE" dirty="0"/>
                    </a:p>
                  </a:txBody>
                  <a:tcPr anchor="ctr">
                    <a:lnR w="12700" cap="flat" cmpd="sng" algn="ctr">
                      <a:solidFill>
                        <a:srgbClr val="BBE0E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variable</a:t>
                      </a:r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BBE0E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CRC-32</a:t>
                      </a:r>
                      <a:endParaRPr lang="de-DE" dirty="0"/>
                    </a:p>
                  </a:txBody>
                  <a:tcPr anchor="ctr">
                    <a:lnR w="12700" cap="flat" cmpd="sng" algn="ctr">
                      <a:solidFill>
                        <a:srgbClr val="BBE0E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32</a:t>
                      </a:r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BBE0E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Fletcher / Adler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BBE0E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16, 32, 64 / 32</a:t>
                      </a:r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BBE0E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MD5 / SHA-256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BBE0E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128 / 256</a:t>
                      </a:r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BBE0E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395536" y="1124744"/>
            <a:ext cx="554461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Times New Roman" charset="0"/>
              <a:buNone/>
            </a:pPr>
            <a:endParaRPr lang="en-US" sz="1800" b="1" i="1" kern="0" dirty="0" smtClean="0">
              <a:solidFill>
                <a:srgbClr val="000000"/>
              </a:solidFill>
              <a:latin typeface="Arial"/>
              <a:ea typeface="ＭＳ Ｐゴシック"/>
              <a:cs typeface="Droid Sans Fallback"/>
            </a:endParaRPr>
          </a:p>
          <a:p>
            <a:endParaRPr lang="en-US" sz="1800" b="1" i="1" kern="0" dirty="0" smtClean="0">
              <a:solidFill>
                <a:srgbClr val="800000"/>
              </a:solidFill>
              <a:latin typeface="Arial"/>
              <a:ea typeface="ＭＳ Ｐゴシック"/>
              <a:cs typeface="Droid Sans Fallback"/>
            </a:endParaRPr>
          </a:p>
          <a:p>
            <a:endParaRPr lang="en-US" sz="1800" b="1" i="1" kern="0" dirty="0">
              <a:solidFill>
                <a:srgbClr val="800000"/>
              </a:solidFill>
              <a:latin typeface="Arial"/>
              <a:ea typeface="ＭＳ Ｐゴシック"/>
              <a:cs typeface="Droid Sans Fallback"/>
            </a:endParaRPr>
          </a:p>
          <a:p>
            <a:endParaRPr lang="en-US" sz="1800" b="1" i="1" kern="0" dirty="0" smtClean="0">
              <a:solidFill>
                <a:srgbClr val="800000"/>
              </a:solidFill>
              <a:latin typeface="Arial"/>
              <a:ea typeface="ＭＳ Ｐゴシック"/>
              <a:cs typeface="Droid Sans Fallback"/>
            </a:endParaRPr>
          </a:p>
          <a:p>
            <a:endParaRPr lang="en-US" sz="1800" b="1" i="1" kern="0" dirty="0">
              <a:solidFill>
                <a:srgbClr val="800000"/>
              </a:solidFill>
              <a:latin typeface="Arial"/>
              <a:ea typeface="ＭＳ Ｐゴシック"/>
              <a:cs typeface="Droid Sans Fallback"/>
            </a:endParaRPr>
          </a:p>
          <a:p>
            <a:endParaRPr lang="en-US" sz="1800" b="1" i="1" kern="0" dirty="0" smtClean="0">
              <a:solidFill>
                <a:srgbClr val="800000"/>
              </a:solidFill>
              <a:latin typeface="Arial"/>
              <a:ea typeface="ＭＳ Ｐゴシック"/>
              <a:cs typeface="Droid Sans Fallback"/>
            </a:endParaRPr>
          </a:p>
          <a:p>
            <a:endParaRPr lang="en-US" sz="1800" b="1" i="1" kern="0" dirty="0">
              <a:solidFill>
                <a:srgbClr val="800000"/>
              </a:solidFill>
              <a:latin typeface="Arial"/>
              <a:ea typeface="ＭＳ Ｐゴシック"/>
              <a:cs typeface="Droid Sans Fallback"/>
            </a:endParaRPr>
          </a:p>
          <a:p>
            <a:endParaRPr lang="en-US" sz="1800" b="1" i="1" kern="0" dirty="0" smtClean="0">
              <a:solidFill>
                <a:srgbClr val="800000"/>
              </a:solidFill>
              <a:latin typeface="Arial"/>
              <a:ea typeface="ＭＳ Ｐゴシック"/>
              <a:cs typeface="Droid Sans Fallback"/>
            </a:endParaRPr>
          </a:p>
          <a:p>
            <a:endParaRPr lang="en-US" sz="1800" b="1" i="1" kern="0" dirty="0">
              <a:solidFill>
                <a:srgbClr val="800000"/>
              </a:solidFill>
              <a:latin typeface="Arial"/>
              <a:ea typeface="ＭＳ Ｐゴシック"/>
              <a:cs typeface="Droid Sans Fallback"/>
            </a:endParaRPr>
          </a:p>
          <a:p>
            <a:endParaRPr lang="en-US" sz="1800" b="1" i="1" kern="0" dirty="0" smtClean="0">
              <a:solidFill>
                <a:srgbClr val="800000"/>
              </a:solidFill>
              <a:latin typeface="Arial"/>
              <a:ea typeface="ＭＳ Ｐゴシック"/>
              <a:cs typeface="Droid Sans Fallback"/>
            </a:endParaRPr>
          </a:p>
          <a:p>
            <a:endParaRPr lang="en-US" sz="1800" b="1" i="1" kern="0" dirty="0" smtClean="0">
              <a:solidFill>
                <a:srgbClr val="800000"/>
              </a:solidFill>
              <a:latin typeface="Arial"/>
              <a:ea typeface="ＭＳ Ｐゴシック"/>
              <a:cs typeface="Droid Sans Fallback"/>
            </a:endParaRPr>
          </a:p>
          <a:p>
            <a:r>
              <a:rPr lang="en-US" sz="1800" kern="0" dirty="0" smtClean="0">
                <a:solidFill>
                  <a:srgbClr val="000000"/>
                </a:solidFill>
                <a:latin typeface="Arial"/>
                <a:ea typeface="ＭＳ Ｐゴシック"/>
                <a:cs typeface="Droid Sans Fallback"/>
              </a:rPr>
              <a:t>p: probability of a single bit error</a:t>
            </a:r>
          </a:p>
          <a:p>
            <a:r>
              <a:rPr lang="en-US" sz="1800" kern="0" dirty="0" smtClean="0">
                <a:solidFill>
                  <a:srgbClr val="000000"/>
                </a:solidFill>
                <a:latin typeface="Arial"/>
                <a:ea typeface="ＭＳ Ｐゴシック"/>
                <a:cs typeface="Droid Sans Fallback"/>
              </a:rPr>
              <a:t>n: Number of message bits</a:t>
            </a:r>
          </a:p>
          <a:p>
            <a:r>
              <a:rPr lang="en-US" sz="1800" kern="0" dirty="0" smtClean="0">
                <a:solidFill>
                  <a:srgbClr val="000000"/>
                </a:solidFill>
                <a:latin typeface="Arial"/>
                <a:ea typeface="ＭＳ Ｐゴシック"/>
                <a:cs typeface="Droid Sans Fallback"/>
              </a:rPr>
              <a:t>k: Number of information bits</a:t>
            </a:r>
            <a:endParaRPr lang="en-US" sz="1800" kern="0" dirty="0">
              <a:solidFill>
                <a:srgbClr val="000000"/>
              </a:solidFill>
              <a:latin typeface="Arial"/>
              <a:ea typeface="ＭＳ Ｐゴシック"/>
              <a:cs typeface="Droid Sans Fallback"/>
            </a:endParaRPr>
          </a:p>
        </p:txBody>
      </p:sp>
      <p:graphicFrame>
        <p:nvGraphicFramePr>
          <p:cNvPr id="5" name="Object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9446809"/>
              </p:ext>
            </p:extLst>
          </p:nvPr>
        </p:nvGraphicFramePr>
        <p:xfrm>
          <a:off x="6012160" y="1802780"/>
          <a:ext cx="14097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Formel" r:id="rId8" imgW="1409700" imgH="546100" progId="Equation.3">
                  <p:embed/>
                </p:oleObj>
              </mc:Choice>
              <mc:Fallback>
                <p:oleObj name="Formel" r:id="rId8" imgW="1409700" imgH="546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12160" y="1802780"/>
                        <a:ext cx="14097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131827"/>
              </p:ext>
            </p:extLst>
          </p:nvPr>
        </p:nvGraphicFramePr>
        <p:xfrm>
          <a:off x="5940152" y="2618556"/>
          <a:ext cx="1530350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Equation" r:id="rId10" imgW="1193800" imgH="241300" progId="Equation.3">
                  <p:embed/>
                </p:oleObj>
              </mc:Choice>
              <mc:Fallback>
                <p:oleObj name="Equation" r:id="rId10" imgW="1193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940152" y="2618556"/>
                        <a:ext cx="1530350" cy="306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84665"/>
              </p:ext>
            </p:extLst>
          </p:nvPr>
        </p:nvGraphicFramePr>
        <p:xfrm>
          <a:off x="5940152" y="3152775"/>
          <a:ext cx="1497013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Formel" r:id="rId12" imgW="1168400" imgH="215900" progId="Equation.3">
                  <p:embed/>
                </p:oleObj>
              </mc:Choice>
              <mc:Fallback>
                <p:oleObj name="Formel" r:id="rId12" imgW="1168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940152" y="3152775"/>
                        <a:ext cx="1497013" cy="27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139530"/>
              </p:ext>
            </p:extLst>
          </p:nvPr>
        </p:nvGraphicFramePr>
        <p:xfrm>
          <a:off x="6372200" y="3528690"/>
          <a:ext cx="635000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Formel" r:id="rId14" imgW="495300" imgH="203200" progId="Equation.3">
                  <p:embed/>
                </p:oleObj>
              </mc:Choice>
              <mc:Fallback>
                <p:oleObj name="Formel" r:id="rId14" imgW="4953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372200" y="3528690"/>
                        <a:ext cx="635000" cy="26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002420"/>
              </p:ext>
            </p:extLst>
          </p:nvPr>
        </p:nvGraphicFramePr>
        <p:xfrm>
          <a:off x="6516216" y="3971280"/>
          <a:ext cx="14605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Formel" r:id="rId16" imgW="114300" imgH="139700" progId="Equation.3">
                  <p:embed/>
                </p:oleObj>
              </mc:Choice>
              <mc:Fallback>
                <p:oleObj name="Formel" r:id="rId16" imgW="1143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516216" y="3971280"/>
                        <a:ext cx="14605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683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err="1" smtClean="0"/>
              <a:t>Classification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Bit </a:t>
            </a:r>
            <a:r>
              <a:rPr lang="de-DE" dirty="0" err="1" smtClean="0"/>
              <a:t>Preservation</a:t>
            </a:r>
            <a:r>
              <a:rPr lang="de-DE" dirty="0" smtClean="0"/>
              <a:t> </a:t>
            </a:r>
            <a:r>
              <a:rPr lang="de-DE" dirty="0" err="1" smtClean="0"/>
              <a:t>Mechanisms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5445224"/>
            <a:ext cx="8356600" cy="647600"/>
          </a:xfrm>
        </p:spPr>
        <p:txBody>
          <a:bodyPr/>
          <a:lstStyle/>
          <a:p>
            <a:pPr marL="0" indent="0">
              <a:buNone/>
            </a:pPr>
            <a:r>
              <a:rPr lang="de-DE" u="sng" dirty="0" err="1" smtClean="0"/>
              <a:t>Based</a:t>
            </a:r>
            <a:r>
              <a:rPr lang="de-DE" u="sng" dirty="0" smtClean="0"/>
              <a:t> on:</a:t>
            </a:r>
            <a:r>
              <a:rPr lang="de-DE" dirty="0" smtClean="0"/>
              <a:t> 	</a:t>
            </a:r>
            <a:r>
              <a:rPr lang="de-DE" dirty="0" err="1" smtClean="0"/>
              <a:t>vulnerability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formats</a:t>
            </a:r>
            <a:r>
              <a:rPr lang="de-DE" dirty="0" smtClean="0"/>
              <a:t> – </a:t>
            </a:r>
            <a:r>
              <a:rPr lang="de-DE" dirty="0" err="1" smtClean="0"/>
              <a:t>value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– </a:t>
            </a:r>
            <a:r>
              <a:rPr lang="de-DE" dirty="0" err="1" smtClean="0"/>
              <a:t>available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 			</a:t>
            </a:r>
            <a:r>
              <a:rPr lang="de-DE" dirty="0" err="1" smtClean="0"/>
              <a:t>resources</a:t>
            </a:r>
            <a:r>
              <a:rPr lang="de-DE" dirty="0" smtClean="0"/>
              <a:t> –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files</a:t>
            </a:r>
            <a:r>
              <a:rPr lang="de-DE" dirty="0" smtClean="0"/>
              <a:t> – </a:t>
            </a:r>
            <a:r>
              <a:rPr lang="de-DE" dirty="0" err="1" smtClean="0"/>
              <a:t>duration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storage</a:t>
            </a:r>
            <a:endParaRPr lang="de-DE" dirty="0"/>
          </a:p>
        </p:txBody>
      </p:sp>
      <p:sp>
        <p:nvSpPr>
          <p:cNvPr id="26" name="Diagonal liegende Ecken des Rechtecks abrunden 5"/>
          <p:cNvSpPr/>
          <p:nvPr/>
        </p:nvSpPr>
        <p:spPr bwMode="auto">
          <a:xfrm rot="16200000">
            <a:off x="1547664" y="548680"/>
            <a:ext cx="1512167" cy="3960441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4664AA">
              <a:alpha val="30000"/>
            </a:srgbClr>
          </a:solidFill>
          <a:ln w="38100" cap="flat" cmpd="sng" algn="ctr">
            <a:noFill/>
            <a:prstDash val="solid"/>
            <a:headEnd type="none" w="med" len="med"/>
            <a:tailEnd type="none" w="med" len="med"/>
          </a:ln>
          <a:effectLst/>
          <a:extLst/>
        </p:spPr>
        <p:txBody>
          <a:bodyPr vert="vert" wrap="square" lIns="36000" tIns="0" rIns="3600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Detected</a:t>
            </a:r>
            <a:r>
              <a:rPr kumimoji="0" lang="de-DE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</a:t>
            </a:r>
            <a:r>
              <a:rPr kumimoji="0" lang="de-DE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errors</a:t>
            </a:r>
            <a:endParaRPr kumimoji="0" lang="de-DE" sz="18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ctr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importance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7" name="Diagonal liegende Ecken des Rechtecks abrunden 6"/>
          <p:cNvSpPr/>
          <p:nvPr/>
        </p:nvSpPr>
        <p:spPr bwMode="auto">
          <a:xfrm rot="16200000">
            <a:off x="5508104" y="548680"/>
            <a:ext cx="1512167" cy="3960441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4664AA">
              <a:alpha val="30000"/>
            </a:srgbClr>
          </a:solidFill>
          <a:ln w="38100" cap="flat" cmpd="sng" algn="ctr">
            <a:noFill/>
            <a:prstDash val="solid"/>
            <a:headEnd type="none" w="med" len="med"/>
            <a:tailEnd type="none" w="med" len="med"/>
          </a:ln>
          <a:effectLst/>
          <a:extLst/>
        </p:spPr>
        <p:txBody>
          <a:bodyPr vert="vert" wrap="square" lIns="36000" tIns="0" rIns="3600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Detected</a:t>
            </a:r>
            <a:r>
              <a:rPr kumimoji="0" lang="de-DE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</a:t>
            </a:r>
            <a:r>
              <a:rPr kumimoji="0" lang="de-DE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errors</a:t>
            </a:r>
            <a:endParaRPr kumimoji="0" lang="de-DE" sz="18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ctr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High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importance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" name="Diagonal liegende Ecken des Rechtecks abrunden 7"/>
          <p:cNvSpPr/>
          <p:nvPr/>
        </p:nvSpPr>
        <p:spPr bwMode="auto">
          <a:xfrm rot="16200000">
            <a:off x="1439652" y="2168859"/>
            <a:ext cx="1728191" cy="3960441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4664AA">
              <a:alpha val="40000"/>
            </a:srgbClr>
          </a:solidFill>
          <a:ln w="38100" cap="flat" cmpd="sng" algn="ctr">
            <a:noFill/>
            <a:prstDash val="solid"/>
            <a:headEnd type="none" w="med" len="med"/>
            <a:tailEnd type="none" w="med" len="med"/>
          </a:ln>
          <a:effectLst/>
          <a:extLst/>
        </p:spPr>
        <p:txBody>
          <a:bodyPr vert="vert" wrap="square" lIns="36000" tIns="0" rIns="3600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Undetected</a:t>
            </a:r>
            <a:r>
              <a:rPr kumimoji="0" lang="de-DE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</a:t>
            </a:r>
            <a:r>
              <a:rPr kumimoji="0" lang="de-DE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errors</a:t>
            </a:r>
            <a:endParaRPr kumimoji="0" lang="de-DE" sz="18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ctr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importance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ctr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ctr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9" name="Diagonal liegende Ecken des Rechtecks abrunden 8"/>
          <p:cNvSpPr/>
          <p:nvPr/>
        </p:nvSpPr>
        <p:spPr bwMode="auto">
          <a:xfrm rot="16200000">
            <a:off x="5400092" y="2168859"/>
            <a:ext cx="1728191" cy="3960441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4664AA">
              <a:alpha val="40000"/>
            </a:srgbClr>
          </a:solidFill>
          <a:ln w="38100" cap="flat" cmpd="sng" algn="ctr">
            <a:noFill/>
            <a:prstDash val="solid"/>
            <a:headEnd type="none" w="med" len="med"/>
            <a:tailEnd type="none" w="med" len="med"/>
          </a:ln>
          <a:effectLst/>
          <a:extLst/>
        </p:spPr>
        <p:txBody>
          <a:bodyPr vert="vert" wrap="square" lIns="36000" tIns="0" rIns="3600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Undetected</a:t>
            </a:r>
            <a:r>
              <a:rPr kumimoji="0" lang="de-DE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</a:t>
            </a:r>
            <a:r>
              <a:rPr kumimoji="0" lang="de-DE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errors</a:t>
            </a:r>
            <a:endParaRPr kumimoji="0" lang="de-DE" sz="18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ctr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High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importance</a:t>
            </a:r>
            <a:endParaRPr kumimoji="0" lang="de-DE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ctr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ctr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0" name="Gerade Verbindung mit Pfeil 9"/>
          <p:cNvCxnSpPr/>
          <p:nvPr/>
        </p:nvCxnSpPr>
        <p:spPr>
          <a:xfrm>
            <a:off x="251520" y="3284984"/>
            <a:ext cx="8136904" cy="0"/>
          </a:xfrm>
          <a:prstGeom prst="straightConnector1">
            <a:avLst/>
          </a:prstGeom>
          <a:noFill/>
          <a:ln w="25400" cap="flat" cmpd="sng" algn="ctr">
            <a:solidFill>
              <a:srgbClr val="4664AA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" name="Gerade Verbindung mit Pfeil 10"/>
          <p:cNvCxnSpPr/>
          <p:nvPr/>
        </p:nvCxnSpPr>
        <p:spPr>
          <a:xfrm flipV="1">
            <a:off x="4283968" y="1556792"/>
            <a:ext cx="0" cy="3600400"/>
          </a:xfrm>
          <a:prstGeom prst="straightConnector1">
            <a:avLst/>
          </a:prstGeom>
          <a:noFill/>
          <a:ln w="25400" cap="flat" cmpd="sng" algn="ctr">
            <a:solidFill>
              <a:srgbClr val="4664AA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2" name="Diagonal liegende Ecken des Rechtecks abrunden 11"/>
          <p:cNvSpPr/>
          <p:nvPr/>
        </p:nvSpPr>
        <p:spPr bwMode="auto">
          <a:xfrm rot="16200000">
            <a:off x="1367644" y="3392996"/>
            <a:ext cx="576064" cy="2664296"/>
          </a:xfrm>
          <a:prstGeom prst="round2DiagRect">
            <a:avLst>
              <a:gd name="adj1" fmla="val 14499"/>
              <a:gd name="adj2" fmla="val 0"/>
            </a:avLst>
          </a:prstGeom>
          <a:solidFill>
            <a:srgbClr val="009682">
              <a:alpha val="40000"/>
            </a:srgbClr>
          </a:solidFill>
          <a:ln w="38100" cap="flat" cmpd="sng" algn="ctr">
            <a:solidFill>
              <a:srgbClr val="009682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vert="vert" wrap="square" lIns="36000" tIns="0" rIns="3600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Normal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Preservation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3" name="Diagonal liegende Ecken des Rechtecks abrunden 12"/>
          <p:cNvSpPr/>
          <p:nvPr/>
        </p:nvSpPr>
        <p:spPr bwMode="auto">
          <a:xfrm rot="16200000">
            <a:off x="6624228" y="3392996"/>
            <a:ext cx="576064" cy="2664296"/>
          </a:xfrm>
          <a:prstGeom prst="round2DiagRect">
            <a:avLst>
              <a:gd name="adj1" fmla="val 14499"/>
              <a:gd name="adj2" fmla="val 0"/>
            </a:avLst>
          </a:prstGeom>
          <a:solidFill>
            <a:srgbClr val="009682">
              <a:alpha val="40000"/>
            </a:srgbClr>
          </a:solidFill>
          <a:ln w="38100" cap="flat" cmpd="sng" algn="ctr">
            <a:solidFill>
              <a:srgbClr val="009682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vert="vert" wrap="square" lIns="36000" tIns="0" rIns="3600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Comprehensive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Preservation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4" name="Diagonal liegende Ecken des Rechtecks abrunden 13"/>
          <p:cNvSpPr/>
          <p:nvPr/>
        </p:nvSpPr>
        <p:spPr bwMode="auto">
          <a:xfrm rot="16200000">
            <a:off x="3995936" y="3429000"/>
            <a:ext cx="576064" cy="2592288"/>
          </a:xfrm>
          <a:prstGeom prst="round2DiagRect">
            <a:avLst>
              <a:gd name="adj1" fmla="val 14499"/>
              <a:gd name="adj2" fmla="val 0"/>
            </a:avLst>
          </a:prstGeom>
          <a:solidFill>
            <a:srgbClr val="009682">
              <a:alpha val="40000"/>
            </a:srgbClr>
          </a:solidFill>
          <a:ln w="38100" cap="flat" cmpd="sng" algn="ctr">
            <a:solidFill>
              <a:srgbClr val="009682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vert="vert" wrap="square" lIns="36000" tIns="0" rIns="3600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4176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Enhanced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Preservation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5" name="Textfeld 14"/>
          <p:cNvSpPr txBox="1"/>
          <p:nvPr/>
        </p:nvSpPr>
        <p:spPr>
          <a:xfrm>
            <a:off x="2915816" y="980728"/>
            <a:ext cx="26642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Status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of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errors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6" name="Textfeld 15"/>
          <p:cNvSpPr txBox="1"/>
          <p:nvPr/>
        </p:nvSpPr>
        <p:spPr>
          <a:xfrm rot="5400000">
            <a:off x="7348664" y="2956592"/>
            <a:ext cx="26642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Importance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of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data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29123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err="1" smtClean="0"/>
              <a:t>Conclusions</a:t>
            </a:r>
            <a:endParaRPr lang="de-DE" dirty="0" smtClean="0"/>
          </a:p>
        </p:txBody>
      </p:sp>
      <p:pic>
        <p:nvPicPr>
          <p:cNvPr id="14" name="Picture 13" descr="rda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8" y="2204864"/>
            <a:ext cx="2051720" cy="1436204"/>
          </a:xfrm>
          <a:prstGeom prst="rect">
            <a:avLst/>
          </a:prstGeom>
        </p:spPr>
      </p:pic>
      <p:pic>
        <p:nvPicPr>
          <p:cNvPr id="15" name="Picture 14" descr="EUDAT-logo20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348880"/>
            <a:ext cx="1985614" cy="1211225"/>
          </a:xfrm>
          <a:prstGeom prst="rect">
            <a:avLst/>
          </a:prstGeom>
        </p:spPr>
      </p:pic>
      <p:pic>
        <p:nvPicPr>
          <p:cNvPr id="16" name="Picture 15" descr="DARIAH_DE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636912"/>
            <a:ext cx="3024336" cy="901252"/>
          </a:xfrm>
          <a:prstGeom prst="rect">
            <a:avLst/>
          </a:prstGeom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endParaRPr kumimoji="0" lang="de-DE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Preservation is a </a:t>
            </a:r>
            <a:r>
              <a:rPr kumimoji="0" lang="de-DE" sz="20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complex challenge</a:t>
            </a:r>
            <a:r>
              <a:rPr kumimoji="0" 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which can only be solved in collaboration of computer and domain scientists.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endParaRPr kumimoji="0" lang="de-DE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endParaRPr kumimoji="0" lang="de-DE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endParaRPr kumimoji="0" lang="de-DE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endParaRPr kumimoji="0" lang="de-DE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endParaRPr kumimoji="0" lang="de-DE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Standards need to be agreed on world-wide: </a:t>
            </a:r>
            <a:r>
              <a:rPr kumimoji="0" lang="de-DE" sz="20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isolated applications</a:t>
            </a:r>
            <a:r>
              <a:rPr kumimoji="0" 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but benefit from experiences.</a:t>
            </a: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endParaRPr kumimoji="0" lang="de-DE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Preservation is a </a:t>
            </a:r>
            <a:r>
              <a:rPr kumimoji="0" lang="de-DE" sz="20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dynamic process</a:t>
            </a:r>
            <a:r>
              <a:rPr kumimoji="0" 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as well as an </a:t>
            </a:r>
            <a:r>
              <a:rPr kumimoji="0" lang="de-DE" sz="20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active research field</a:t>
            </a:r>
            <a:r>
              <a:rPr kumimoji="0" 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44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err="1" smtClean="0"/>
              <a:t>Why</a:t>
            </a:r>
            <a:r>
              <a:rPr lang="de-DE" dirty="0" smtClean="0"/>
              <a:t> Do </a:t>
            </a:r>
            <a:r>
              <a:rPr lang="de-DE" dirty="0" err="1"/>
              <a:t>W</a:t>
            </a:r>
            <a:r>
              <a:rPr lang="de-DE" dirty="0" err="1" smtClean="0"/>
              <a:t>e</a:t>
            </a:r>
            <a:r>
              <a:rPr lang="de-DE" dirty="0" smtClean="0"/>
              <a:t> </a:t>
            </a:r>
            <a:r>
              <a:rPr lang="de-DE" dirty="0"/>
              <a:t>N</a:t>
            </a:r>
            <a:r>
              <a:rPr lang="de-DE" dirty="0" smtClean="0"/>
              <a:t>eed </a:t>
            </a:r>
            <a:r>
              <a:rPr lang="de-DE" dirty="0" err="1"/>
              <a:t>P</a:t>
            </a:r>
            <a:r>
              <a:rPr lang="de-DE" dirty="0" err="1" smtClean="0"/>
              <a:t>reservation</a:t>
            </a:r>
            <a:r>
              <a:rPr lang="de-DE" dirty="0" smtClean="0"/>
              <a:t>?</a:t>
            </a:r>
          </a:p>
        </p:txBody>
      </p:sp>
      <p:pic>
        <p:nvPicPr>
          <p:cNvPr id="3" name="Bild 2" descr="Egypt.Alexandria.BibliothecaAlexandrina.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2" y="1652842"/>
            <a:ext cx="4524174" cy="3381820"/>
          </a:xfrm>
          <a:prstGeom prst="roundRect">
            <a:avLst>
              <a:gd name="adj" fmla="val 593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5743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err="1" smtClean="0"/>
              <a:t>Why</a:t>
            </a:r>
            <a:r>
              <a:rPr lang="de-DE" dirty="0" smtClean="0"/>
              <a:t> Do </a:t>
            </a:r>
            <a:r>
              <a:rPr lang="de-DE" dirty="0" err="1"/>
              <a:t>W</a:t>
            </a:r>
            <a:r>
              <a:rPr lang="de-DE" dirty="0" err="1" smtClean="0"/>
              <a:t>e</a:t>
            </a:r>
            <a:r>
              <a:rPr lang="de-DE" dirty="0" smtClean="0"/>
              <a:t> </a:t>
            </a:r>
            <a:r>
              <a:rPr lang="de-DE" dirty="0"/>
              <a:t>N</a:t>
            </a:r>
            <a:r>
              <a:rPr lang="de-DE" dirty="0" smtClean="0"/>
              <a:t>eed </a:t>
            </a:r>
            <a:r>
              <a:rPr lang="de-DE" dirty="0" err="1"/>
              <a:t>P</a:t>
            </a:r>
            <a:r>
              <a:rPr lang="de-DE" dirty="0" err="1" smtClean="0"/>
              <a:t>reservation</a:t>
            </a:r>
            <a:r>
              <a:rPr lang="de-DE" dirty="0" smtClean="0"/>
              <a:t>?</a:t>
            </a:r>
          </a:p>
        </p:txBody>
      </p:sp>
      <p:sp>
        <p:nvSpPr>
          <p:cNvPr id="3" name="Textfeld 7"/>
          <p:cNvSpPr txBox="1"/>
          <p:nvPr/>
        </p:nvSpPr>
        <p:spPr>
          <a:xfrm>
            <a:off x="395536" y="5106670"/>
            <a:ext cx="4536504" cy="46166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800" dirty="0" err="1">
                <a:solidFill>
                  <a:srgbClr val="000000"/>
                </a:solidFill>
              </a:rPr>
              <a:t>Exterior</a:t>
            </a:r>
            <a:r>
              <a:rPr lang="de-DE" sz="800" dirty="0">
                <a:solidFill>
                  <a:srgbClr val="000000"/>
                </a:solidFill>
              </a:rPr>
              <a:t> </a:t>
            </a:r>
            <a:r>
              <a:rPr lang="de-DE" sz="800" dirty="0" err="1">
                <a:solidFill>
                  <a:srgbClr val="000000"/>
                </a:solidFill>
              </a:rPr>
              <a:t>photo</a:t>
            </a:r>
            <a:r>
              <a:rPr lang="de-DE" sz="800" dirty="0">
                <a:solidFill>
                  <a:srgbClr val="000000"/>
                </a:solidFill>
              </a:rPr>
              <a:t> </a:t>
            </a:r>
            <a:r>
              <a:rPr lang="de-DE" sz="800" dirty="0" err="1">
                <a:solidFill>
                  <a:srgbClr val="000000"/>
                </a:solidFill>
              </a:rPr>
              <a:t>of</a:t>
            </a:r>
            <a:r>
              <a:rPr lang="de-DE" sz="800" dirty="0">
                <a:solidFill>
                  <a:srgbClr val="000000"/>
                </a:solidFill>
              </a:rPr>
              <a:t> </a:t>
            </a:r>
            <a:r>
              <a:rPr lang="de-DE" sz="800" dirty="0" err="1">
                <a:solidFill>
                  <a:srgbClr val="000000"/>
                </a:solidFill>
              </a:rPr>
              <a:t>the</a:t>
            </a:r>
            <a:r>
              <a:rPr lang="de-DE" sz="800" dirty="0">
                <a:solidFill>
                  <a:srgbClr val="000000"/>
                </a:solidFill>
              </a:rPr>
              <a:t> </a:t>
            </a:r>
            <a:r>
              <a:rPr lang="de-DE" sz="800" dirty="0" err="1">
                <a:solidFill>
                  <a:srgbClr val="000000"/>
                </a:solidFill>
              </a:rPr>
              <a:t>Bibliotheca</a:t>
            </a:r>
            <a:r>
              <a:rPr lang="de-DE" sz="800" dirty="0">
                <a:solidFill>
                  <a:srgbClr val="000000"/>
                </a:solidFill>
              </a:rPr>
              <a:t> Alexandrina </a:t>
            </a:r>
            <a:r>
              <a:rPr lang="de-DE" sz="800" dirty="0" err="1">
                <a:solidFill>
                  <a:srgbClr val="000000"/>
                </a:solidFill>
              </a:rPr>
              <a:t>library</a:t>
            </a:r>
            <a:r>
              <a:rPr lang="de-DE" sz="800" dirty="0">
                <a:solidFill>
                  <a:srgbClr val="000000"/>
                </a:solidFill>
              </a:rPr>
              <a:t> in Alexandria, Egypt.''' </a:t>
            </a:r>
            <a:endParaRPr lang="de-DE" sz="800" dirty="0" smtClean="0">
              <a:solidFill>
                <a:srgbClr val="000000"/>
              </a:solidFill>
            </a:endParaRPr>
          </a:p>
          <a:p>
            <a:r>
              <a:rPr lang="de-DE" sz="800" dirty="0" err="1" smtClean="0">
                <a:solidFill>
                  <a:srgbClr val="000000"/>
                </a:solidFill>
              </a:rPr>
              <a:t>Photo</a:t>
            </a:r>
            <a:r>
              <a:rPr lang="de-DE" sz="800" dirty="0" smtClean="0">
                <a:solidFill>
                  <a:srgbClr val="000000"/>
                </a:solidFill>
              </a:rPr>
              <a:t> </a:t>
            </a:r>
            <a:r>
              <a:rPr lang="de-DE" sz="800" dirty="0" err="1">
                <a:solidFill>
                  <a:srgbClr val="000000"/>
                </a:solidFill>
              </a:rPr>
              <a:t>taken</a:t>
            </a:r>
            <a:r>
              <a:rPr lang="de-DE" sz="800" dirty="0">
                <a:solidFill>
                  <a:srgbClr val="000000"/>
                </a:solidFill>
              </a:rPr>
              <a:t> </a:t>
            </a:r>
            <a:r>
              <a:rPr lang="de-DE" sz="800" dirty="0" err="1">
                <a:solidFill>
                  <a:srgbClr val="000000"/>
                </a:solidFill>
              </a:rPr>
              <a:t>by</a:t>
            </a:r>
            <a:r>
              <a:rPr lang="de-DE" sz="800" dirty="0">
                <a:solidFill>
                  <a:srgbClr val="000000"/>
                </a:solidFill>
              </a:rPr>
              <a:t> </a:t>
            </a:r>
            <a:r>
              <a:rPr lang="de-DE" sz="800" dirty="0" err="1">
                <a:solidFill>
                  <a:srgbClr val="000000"/>
                </a:solidFill>
              </a:rPr>
              <a:t>Hajor</a:t>
            </a:r>
            <a:r>
              <a:rPr lang="de-DE" sz="800" dirty="0">
                <a:solidFill>
                  <a:srgbClr val="000000"/>
                </a:solidFill>
              </a:rPr>
              <a:t>, </a:t>
            </a:r>
            <a:r>
              <a:rPr lang="de-DE" sz="800" dirty="0" err="1">
                <a:solidFill>
                  <a:srgbClr val="000000"/>
                </a:solidFill>
              </a:rPr>
              <a:t>December</a:t>
            </a:r>
            <a:r>
              <a:rPr lang="de-DE" sz="800" dirty="0">
                <a:solidFill>
                  <a:srgbClr val="000000"/>
                </a:solidFill>
              </a:rPr>
              <a:t> 2002. </a:t>
            </a:r>
            <a:r>
              <a:rPr lang="de-DE" sz="800" dirty="0" err="1">
                <a:solidFill>
                  <a:srgbClr val="000000"/>
                </a:solidFill>
              </a:rPr>
              <a:t>Released</a:t>
            </a:r>
            <a:r>
              <a:rPr lang="de-DE" sz="800" dirty="0">
                <a:solidFill>
                  <a:srgbClr val="000000"/>
                </a:solidFill>
              </a:rPr>
              <a:t> </a:t>
            </a:r>
            <a:r>
              <a:rPr lang="de-DE" sz="800" dirty="0" err="1">
                <a:solidFill>
                  <a:srgbClr val="000000"/>
                </a:solidFill>
              </a:rPr>
              <a:t>under</a:t>
            </a:r>
            <a:r>
              <a:rPr lang="de-DE" sz="800" dirty="0">
                <a:solidFill>
                  <a:srgbClr val="000000"/>
                </a:solidFill>
              </a:rPr>
              <a:t> ccc-</a:t>
            </a:r>
            <a:r>
              <a:rPr lang="de-DE" sz="800" dirty="0" err="1">
                <a:solidFill>
                  <a:srgbClr val="000000"/>
                </a:solidFill>
              </a:rPr>
              <a:t>by</a:t>
            </a:r>
            <a:r>
              <a:rPr lang="de-DE" sz="800" dirty="0">
                <a:solidFill>
                  <a:srgbClr val="000000"/>
                </a:solidFill>
              </a:rPr>
              <a:t>-</a:t>
            </a:r>
            <a:r>
              <a:rPr lang="de-DE" sz="800" dirty="0" err="1">
                <a:solidFill>
                  <a:srgbClr val="000000"/>
                </a:solidFill>
              </a:rPr>
              <a:t>sa</a:t>
            </a:r>
            <a:r>
              <a:rPr lang="de-DE" sz="800" dirty="0">
                <a:solidFill>
                  <a:srgbClr val="000000"/>
                </a:solidFill>
              </a:rPr>
              <a:t> </a:t>
            </a:r>
            <a:r>
              <a:rPr lang="de-DE" sz="800" dirty="0" err="1">
                <a:solidFill>
                  <a:srgbClr val="000000"/>
                </a:solidFill>
              </a:rPr>
              <a:t>and</a:t>
            </a:r>
            <a:r>
              <a:rPr lang="de-DE" sz="800" dirty="0">
                <a:solidFill>
                  <a:srgbClr val="000000"/>
                </a:solidFill>
              </a:rPr>
              <a:t>/</a:t>
            </a:r>
            <a:r>
              <a:rPr lang="de-DE" sz="800" dirty="0" err="1">
                <a:solidFill>
                  <a:srgbClr val="000000"/>
                </a:solidFill>
              </a:rPr>
              <a:t>or</a:t>
            </a:r>
            <a:r>
              <a:rPr lang="de-DE" sz="800" dirty="0">
                <a:solidFill>
                  <a:srgbClr val="000000"/>
                </a:solidFill>
              </a:rPr>
              <a:t> GFDL</a:t>
            </a:r>
            <a:r>
              <a:rPr lang="de-DE" sz="8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de-DE" sz="800" dirty="0">
                <a:solidFill>
                  <a:srgbClr val="000000"/>
                </a:solidFill>
              </a:rPr>
              <a:t>https://</a:t>
            </a:r>
            <a:r>
              <a:rPr lang="de-DE" sz="800" dirty="0" err="1">
                <a:solidFill>
                  <a:srgbClr val="000000"/>
                </a:solidFill>
              </a:rPr>
              <a:t>de.wikipedia.org</a:t>
            </a:r>
            <a:r>
              <a:rPr lang="de-DE" sz="800" dirty="0">
                <a:solidFill>
                  <a:srgbClr val="000000"/>
                </a:solidFill>
              </a:rPr>
              <a:t>/</a:t>
            </a:r>
            <a:r>
              <a:rPr lang="de-DE" sz="800" dirty="0" err="1">
                <a:solidFill>
                  <a:srgbClr val="000000"/>
                </a:solidFill>
              </a:rPr>
              <a:t>wiki</a:t>
            </a:r>
            <a:r>
              <a:rPr lang="de-DE" sz="800" dirty="0">
                <a:solidFill>
                  <a:srgbClr val="000000"/>
                </a:solidFill>
              </a:rPr>
              <a:t>/Datei:Egypt.Alexandria.BibliothecaAlexandrina.01.jpg</a:t>
            </a:r>
            <a:endParaRPr lang="de-DE" sz="8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148063" y="1198563"/>
            <a:ext cx="3600649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endParaRPr lang="de-DE" dirty="0" smtClean="0"/>
          </a:p>
          <a:p>
            <a:pPr marL="0" indent="0">
              <a:buFontTx/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b="1" i="1" dirty="0" err="1" smtClean="0"/>
              <a:t>Bibliotheca</a:t>
            </a:r>
            <a:r>
              <a:rPr lang="de-DE" b="1" i="1" dirty="0" smtClean="0"/>
              <a:t> Alexandrina</a:t>
            </a:r>
          </a:p>
          <a:p>
            <a:r>
              <a:rPr lang="de-DE" dirty="0" err="1" smtClean="0"/>
              <a:t>Once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largest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most</a:t>
            </a:r>
            <a:r>
              <a:rPr lang="de-DE" dirty="0" smtClean="0"/>
              <a:t> </a:t>
            </a:r>
            <a:r>
              <a:rPr lang="de-DE" dirty="0" err="1" smtClean="0"/>
              <a:t>significant</a:t>
            </a:r>
            <a:r>
              <a:rPr lang="de-DE" dirty="0" smtClean="0"/>
              <a:t> </a:t>
            </a:r>
            <a:r>
              <a:rPr lang="de-DE" dirty="0" err="1" smtClean="0"/>
              <a:t>libraries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ancient</a:t>
            </a:r>
            <a:r>
              <a:rPr lang="de-DE" dirty="0" smtClean="0"/>
              <a:t> </a:t>
            </a:r>
            <a:r>
              <a:rPr lang="de-DE" dirty="0" err="1" smtClean="0"/>
              <a:t>world</a:t>
            </a:r>
            <a:endParaRPr lang="de-DE" dirty="0" smtClean="0"/>
          </a:p>
          <a:p>
            <a:r>
              <a:rPr lang="de-DE" dirty="0" smtClean="0"/>
              <a:t>More </a:t>
            </a:r>
            <a:r>
              <a:rPr lang="de-DE" dirty="0" err="1" smtClean="0"/>
              <a:t>than</a:t>
            </a:r>
            <a:r>
              <a:rPr lang="de-DE" dirty="0" smtClean="0"/>
              <a:t> 1,000,000 </a:t>
            </a:r>
            <a:r>
              <a:rPr lang="de-DE" dirty="0" err="1" smtClean="0"/>
              <a:t>scrolls</a:t>
            </a:r>
            <a:endParaRPr lang="de-DE" dirty="0" smtClean="0"/>
          </a:p>
          <a:p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fires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acts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destruction</a:t>
            </a:r>
            <a:endParaRPr lang="de-DE" dirty="0" smtClean="0"/>
          </a:p>
          <a:p>
            <a:r>
              <a:rPr lang="de-DE" dirty="0"/>
              <a:t>S</a:t>
            </a:r>
            <a:r>
              <a:rPr lang="de-DE" dirty="0" smtClean="0"/>
              <a:t>ymbol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irretrievable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public</a:t>
            </a:r>
            <a:r>
              <a:rPr lang="de-DE" dirty="0" smtClean="0"/>
              <a:t> </a:t>
            </a:r>
            <a:r>
              <a:rPr lang="de-DE" dirty="0" err="1" smtClean="0"/>
              <a:t>knowledge</a:t>
            </a:r>
            <a:endParaRPr lang="de-DE" dirty="0" smtClean="0"/>
          </a:p>
        </p:txBody>
      </p:sp>
      <p:pic>
        <p:nvPicPr>
          <p:cNvPr id="5" name="Bild 9" descr="Egypt.Alexandria.BibliothecaAlexandrina.0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2" y="1652842"/>
            <a:ext cx="4524174" cy="3381820"/>
          </a:xfrm>
          <a:prstGeom prst="roundRect">
            <a:avLst>
              <a:gd name="adj" fmla="val 593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96954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err="1" smtClean="0"/>
              <a:t>Why</a:t>
            </a:r>
            <a:r>
              <a:rPr lang="de-DE" dirty="0" smtClean="0"/>
              <a:t> Do </a:t>
            </a:r>
            <a:r>
              <a:rPr lang="de-DE" dirty="0" err="1"/>
              <a:t>W</a:t>
            </a:r>
            <a:r>
              <a:rPr lang="de-DE" dirty="0" err="1" smtClean="0"/>
              <a:t>e</a:t>
            </a:r>
            <a:r>
              <a:rPr lang="de-DE" dirty="0" smtClean="0"/>
              <a:t> </a:t>
            </a:r>
            <a:r>
              <a:rPr lang="de-DE" dirty="0"/>
              <a:t>N</a:t>
            </a:r>
            <a:r>
              <a:rPr lang="de-DE" dirty="0" smtClean="0"/>
              <a:t>eed </a:t>
            </a:r>
            <a:r>
              <a:rPr lang="de-DE" dirty="0" err="1"/>
              <a:t>P</a:t>
            </a:r>
            <a:r>
              <a:rPr lang="de-DE" dirty="0" err="1" smtClean="0"/>
              <a:t>reservation</a:t>
            </a:r>
            <a:r>
              <a:rPr lang="de-DE" dirty="0" smtClean="0"/>
              <a:t>?</a:t>
            </a:r>
          </a:p>
        </p:txBody>
      </p:sp>
      <p:pic>
        <p:nvPicPr>
          <p:cNvPr id="3" name="Bild 1" descr="Fourcourtsquay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4464496" cy="3348372"/>
          </a:xfrm>
          <a:prstGeom prst="roundRect">
            <a:avLst>
              <a:gd name="adj" fmla="val 674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561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err="1" smtClean="0"/>
              <a:t>Why</a:t>
            </a:r>
            <a:r>
              <a:rPr lang="de-DE" dirty="0" smtClean="0"/>
              <a:t> Do </a:t>
            </a:r>
            <a:r>
              <a:rPr lang="de-DE" dirty="0" err="1"/>
              <a:t>W</a:t>
            </a:r>
            <a:r>
              <a:rPr lang="de-DE" dirty="0" err="1" smtClean="0"/>
              <a:t>e</a:t>
            </a:r>
            <a:r>
              <a:rPr lang="de-DE" dirty="0" smtClean="0"/>
              <a:t> </a:t>
            </a:r>
            <a:r>
              <a:rPr lang="de-DE" dirty="0"/>
              <a:t>N</a:t>
            </a:r>
            <a:r>
              <a:rPr lang="de-DE" dirty="0" smtClean="0"/>
              <a:t>eed </a:t>
            </a:r>
            <a:r>
              <a:rPr lang="de-DE" dirty="0" err="1"/>
              <a:t>P</a:t>
            </a:r>
            <a:r>
              <a:rPr lang="de-DE" dirty="0" err="1" smtClean="0"/>
              <a:t>reservation</a:t>
            </a:r>
            <a:r>
              <a:rPr lang="de-DE" dirty="0" smtClean="0"/>
              <a:t>?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148063" y="1198563"/>
            <a:ext cx="3600649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endParaRPr lang="de-DE" dirty="0" smtClean="0"/>
          </a:p>
          <a:p>
            <a:pPr marL="0" indent="0">
              <a:buFontTx/>
              <a:buNone/>
            </a:pPr>
            <a:r>
              <a:rPr lang="de-DE" b="1" i="1" dirty="0" err="1" smtClean="0"/>
              <a:t>Dublin‘s</a:t>
            </a:r>
            <a:r>
              <a:rPr lang="de-DE" b="1" i="1" dirty="0" smtClean="0"/>
              <a:t> </a:t>
            </a:r>
            <a:r>
              <a:rPr lang="de-DE" b="1" i="1" dirty="0" err="1" smtClean="0"/>
              <a:t>Four</a:t>
            </a:r>
            <a:r>
              <a:rPr lang="de-DE" b="1" i="1" dirty="0" smtClean="0"/>
              <a:t> Courts</a:t>
            </a:r>
          </a:p>
          <a:p>
            <a:r>
              <a:rPr lang="de-DE" dirty="0" err="1" smtClean="0"/>
              <a:t>Ireland‘s</a:t>
            </a:r>
            <a:r>
              <a:rPr lang="de-DE" dirty="0" smtClean="0"/>
              <a:t> </a:t>
            </a:r>
            <a:r>
              <a:rPr lang="de-DE" dirty="0" err="1" smtClean="0"/>
              <a:t>main</a:t>
            </a:r>
            <a:r>
              <a:rPr lang="de-DE" dirty="0" smtClean="0"/>
              <a:t> </a:t>
            </a:r>
            <a:r>
              <a:rPr lang="de-DE" dirty="0" err="1" smtClean="0"/>
              <a:t>court</a:t>
            </a:r>
            <a:r>
              <a:rPr lang="de-DE" dirty="0" smtClean="0"/>
              <a:t> </a:t>
            </a:r>
            <a:r>
              <a:rPr lang="de-DE" dirty="0" err="1" smtClean="0"/>
              <a:t>building</a:t>
            </a:r>
            <a:endParaRPr lang="de-DE" dirty="0" smtClean="0"/>
          </a:p>
          <a:p>
            <a:r>
              <a:rPr lang="de-DE" dirty="0" smtClean="0"/>
              <a:t>June 1922: Explosion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west </a:t>
            </a:r>
            <a:r>
              <a:rPr lang="de-DE" dirty="0" err="1" smtClean="0"/>
              <a:t>wing</a:t>
            </a:r>
            <a:endParaRPr lang="de-DE" dirty="0" smtClean="0"/>
          </a:p>
          <a:p>
            <a:r>
              <a:rPr lang="de-DE" dirty="0" err="1" smtClean="0"/>
              <a:t>Destruction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Public </a:t>
            </a:r>
            <a:r>
              <a:rPr lang="de-DE" dirty="0" err="1" smtClean="0"/>
              <a:t>Record</a:t>
            </a:r>
            <a:r>
              <a:rPr lang="de-DE" dirty="0" smtClean="0"/>
              <a:t> Office (</a:t>
            </a:r>
            <a:r>
              <a:rPr lang="de-DE" dirty="0" err="1" smtClean="0"/>
              <a:t>hundreds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years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Irish</a:t>
            </a:r>
            <a:r>
              <a:rPr lang="de-DE" dirty="0" smtClean="0"/>
              <a:t> </a:t>
            </a:r>
            <a:r>
              <a:rPr lang="de-DE" dirty="0" err="1" smtClean="0"/>
              <a:t>history</a:t>
            </a:r>
            <a:r>
              <a:rPr lang="de-DE" dirty="0" smtClean="0"/>
              <a:t>)</a:t>
            </a:r>
          </a:p>
        </p:txBody>
      </p:sp>
      <p:pic>
        <p:nvPicPr>
          <p:cNvPr id="4" name="Bild 1" descr="Fourcourtsquay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4464496" cy="3348372"/>
          </a:xfrm>
          <a:prstGeom prst="roundRect">
            <a:avLst>
              <a:gd name="adj" fmla="val 674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Bild 2" descr="800px-Four_Courts_Conflagratio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56992"/>
            <a:ext cx="3960440" cy="2915874"/>
          </a:xfrm>
          <a:prstGeom prst="roundRect">
            <a:avLst>
              <a:gd name="adj" fmla="val 674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591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err="1" smtClean="0"/>
              <a:t>Why</a:t>
            </a:r>
            <a:r>
              <a:rPr lang="de-DE" dirty="0" smtClean="0"/>
              <a:t> Do </a:t>
            </a:r>
            <a:r>
              <a:rPr lang="de-DE" dirty="0" err="1"/>
              <a:t>W</a:t>
            </a:r>
            <a:r>
              <a:rPr lang="de-DE" dirty="0" err="1" smtClean="0"/>
              <a:t>e</a:t>
            </a:r>
            <a:r>
              <a:rPr lang="de-DE" dirty="0" smtClean="0"/>
              <a:t> </a:t>
            </a:r>
            <a:r>
              <a:rPr lang="de-DE" dirty="0"/>
              <a:t>N</a:t>
            </a:r>
            <a:r>
              <a:rPr lang="de-DE" dirty="0" smtClean="0"/>
              <a:t>eed </a:t>
            </a:r>
            <a:r>
              <a:rPr lang="de-DE" dirty="0" err="1"/>
              <a:t>P</a:t>
            </a:r>
            <a:r>
              <a:rPr lang="de-DE" dirty="0" err="1" smtClean="0"/>
              <a:t>reservation</a:t>
            </a:r>
            <a:r>
              <a:rPr lang="de-DE" dirty="0" smtClean="0"/>
              <a:t>?</a:t>
            </a:r>
          </a:p>
        </p:txBody>
      </p:sp>
      <p:pic>
        <p:nvPicPr>
          <p:cNvPr id="3" name="Bild 5" descr="751px-The_destroyed_sixstory_cologne_city_archiv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4506501" cy="3600400"/>
          </a:xfrm>
          <a:prstGeom prst="roundRect">
            <a:avLst>
              <a:gd name="adj" fmla="val 674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7056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err="1" smtClean="0"/>
              <a:t>Why</a:t>
            </a:r>
            <a:r>
              <a:rPr lang="de-DE" dirty="0" smtClean="0"/>
              <a:t> Do </a:t>
            </a:r>
            <a:r>
              <a:rPr lang="de-DE" dirty="0" err="1"/>
              <a:t>W</a:t>
            </a:r>
            <a:r>
              <a:rPr lang="de-DE" dirty="0" err="1" smtClean="0"/>
              <a:t>e</a:t>
            </a:r>
            <a:r>
              <a:rPr lang="de-DE" dirty="0" smtClean="0"/>
              <a:t> </a:t>
            </a:r>
            <a:r>
              <a:rPr lang="de-DE" dirty="0"/>
              <a:t>N</a:t>
            </a:r>
            <a:r>
              <a:rPr lang="de-DE" dirty="0" smtClean="0"/>
              <a:t>eed </a:t>
            </a:r>
            <a:r>
              <a:rPr lang="de-DE" dirty="0" err="1"/>
              <a:t>P</a:t>
            </a:r>
            <a:r>
              <a:rPr lang="de-DE" dirty="0" err="1" smtClean="0"/>
              <a:t>reservation</a:t>
            </a:r>
            <a:r>
              <a:rPr lang="de-DE" dirty="0" smtClean="0"/>
              <a:t>?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148063" y="1198563"/>
            <a:ext cx="3600649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endParaRPr lang="de-DE" dirty="0" smtClean="0"/>
          </a:p>
          <a:p>
            <a:pPr marL="0" indent="0">
              <a:buFontTx/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b="1" i="1" dirty="0" smtClean="0"/>
              <a:t>Historical Archive </a:t>
            </a:r>
            <a:r>
              <a:rPr lang="de-DE" b="1" i="1" dirty="0" err="1" smtClean="0"/>
              <a:t>of</a:t>
            </a:r>
            <a:r>
              <a:rPr lang="de-DE" b="1" i="1" dirty="0" smtClean="0"/>
              <a:t> </a:t>
            </a:r>
            <a:r>
              <a:rPr lang="de-DE" b="1" i="1" dirty="0" err="1" smtClean="0"/>
              <a:t>the</a:t>
            </a:r>
            <a:r>
              <a:rPr lang="de-DE" b="1" i="1" dirty="0" smtClean="0"/>
              <a:t> City    </a:t>
            </a:r>
            <a:r>
              <a:rPr lang="de-DE" b="1" i="1" dirty="0" err="1" smtClean="0"/>
              <a:t>of</a:t>
            </a:r>
            <a:r>
              <a:rPr lang="de-DE" b="1" i="1" dirty="0" smtClean="0"/>
              <a:t> Cologne</a:t>
            </a:r>
          </a:p>
          <a:p>
            <a:r>
              <a:rPr lang="de-DE" dirty="0" smtClean="0"/>
              <a:t>March 2009: </a:t>
            </a:r>
            <a:r>
              <a:rPr lang="de-DE" dirty="0" err="1" smtClean="0"/>
              <a:t>Collapse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subway</a:t>
            </a:r>
            <a:r>
              <a:rPr lang="de-DE" dirty="0" smtClean="0"/>
              <a:t> </a:t>
            </a:r>
            <a:r>
              <a:rPr lang="de-DE" dirty="0" err="1" smtClean="0"/>
              <a:t>construction</a:t>
            </a:r>
            <a:endParaRPr lang="de-DE" dirty="0" smtClean="0"/>
          </a:p>
          <a:p>
            <a:r>
              <a:rPr lang="de-DE" dirty="0" smtClean="0"/>
              <a:t>90%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archival</a:t>
            </a:r>
            <a:r>
              <a:rPr lang="de-DE" dirty="0" smtClean="0"/>
              <a:t> </a:t>
            </a:r>
            <a:r>
              <a:rPr lang="de-DE" dirty="0" err="1" smtClean="0"/>
              <a:t>records</a:t>
            </a:r>
            <a:r>
              <a:rPr lang="de-DE" dirty="0" smtClean="0"/>
              <a:t> </a:t>
            </a:r>
            <a:r>
              <a:rPr lang="de-DE" dirty="0" err="1" smtClean="0"/>
              <a:t>buried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collapse</a:t>
            </a:r>
            <a:endParaRPr lang="de-DE" dirty="0" smtClean="0"/>
          </a:p>
          <a:p>
            <a:r>
              <a:rPr lang="de-DE" dirty="0" smtClean="0"/>
              <a:t>Restauration: 50 </a:t>
            </a:r>
            <a:r>
              <a:rPr lang="de-DE" dirty="0" err="1" smtClean="0"/>
              <a:t>years</a:t>
            </a:r>
            <a:r>
              <a:rPr lang="de-DE" dirty="0"/>
              <a:t> </a:t>
            </a:r>
            <a:r>
              <a:rPr lang="de-DE" dirty="0" smtClean="0"/>
              <a:t>+  400,000,000 €</a:t>
            </a:r>
          </a:p>
        </p:txBody>
      </p:sp>
      <p:pic>
        <p:nvPicPr>
          <p:cNvPr id="4" name="Bild 5" descr="751px-The_destroyed_sixstory_cologne_city_archiv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4506501" cy="3600400"/>
          </a:xfrm>
          <a:prstGeom prst="roundRect">
            <a:avLst>
              <a:gd name="adj" fmla="val 674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feld 10"/>
          <p:cNvSpPr txBox="1"/>
          <p:nvPr/>
        </p:nvSpPr>
        <p:spPr>
          <a:xfrm>
            <a:off x="395536" y="5106670"/>
            <a:ext cx="4536504" cy="46166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800" dirty="0" err="1">
                <a:solidFill>
                  <a:srgbClr val="000000"/>
                </a:solidFill>
              </a:rPr>
              <a:t>Exterior</a:t>
            </a:r>
            <a:r>
              <a:rPr lang="de-DE" sz="800" dirty="0">
                <a:solidFill>
                  <a:srgbClr val="000000"/>
                </a:solidFill>
              </a:rPr>
              <a:t> </a:t>
            </a:r>
            <a:r>
              <a:rPr lang="de-DE" sz="800" dirty="0" err="1">
                <a:solidFill>
                  <a:srgbClr val="000000"/>
                </a:solidFill>
              </a:rPr>
              <a:t>photo</a:t>
            </a:r>
            <a:r>
              <a:rPr lang="de-DE" sz="800" dirty="0">
                <a:solidFill>
                  <a:srgbClr val="000000"/>
                </a:solidFill>
              </a:rPr>
              <a:t> </a:t>
            </a:r>
            <a:r>
              <a:rPr lang="de-DE" sz="800" dirty="0" smtClean="0">
                <a:solidFill>
                  <a:srgbClr val="000000"/>
                </a:solidFill>
              </a:rPr>
              <a:t>after </a:t>
            </a:r>
            <a:r>
              <a:rPr lang="de-DE" sz="800" dirty="0" err="1" smtClean="0">
                <a:solidFill>
                  <a:srgbClr val="000000"/>
                </a:solidFill>
              </a:rPr>
              <a:t>the</a:t>
            </a:r>
            <a:r>
              <a:rPr lang="de-DE" sz="800" dirty="0" smtClean="0">
                <a:solidFill>
                  <a:srgbClr val="000000"/>
                </a:solidFill>
              </a:rPr>
              <a:t> </a:t>
            </a:r>
            <a:r>
              <a:rPr lang="de-DE" sz="800" dirty="0" err="1" smtClean="0">
                <a:solidFill>
                  <a:srgbClr val="000000"/>
                </a:solidFill>
              </a:rPr>
              <a:t>collapse</a:t>
            </a:r>
            <a:r>
              <a:rPr lang="de-DE" sz="800" dirty="0" smtClean="0">
                <a:solidFill>
                  <a:srgbClr val="000000"/>
                </a:solidFill>
              </a:rPr>
              <a:t> </a:t>
            </a:r>
            <a:r>
              <a:rPr lang="de-DE" sz="800" dirty="0" err="1" smtClean="0">
                <a:solidFill>
                  <a:srgbClr val="000000"/>
                </a:solidFill>
              </a:rPr>
              <a:t>of</a:t>
            </a:r>
            <a:r>
              <a:rPr lang="de-DE" sz="800" dirty="0" smtClean="0">
                <a:solidFill>
                  <a:srgbClr val="000000"/>
                </a:solidFill>
              </a:rPr>
              <a:t> </a:t>
            </a:r>
            <a:r>
              <a:rPr lang="de-DE" sz="800" dirty="0" err="1" smtClean="0">
                <a:solidFill>
                  <a:srgbClr val="000000"/>
                </a:solidFill>
              </a:rPr>
              <a:t>the</a:t>
            </a:r>
            <a:r>
              <a:rPr lang="de-DE" sz="800" dirty="0" smtClean="0">
                <a:solidFill>
                  <a:srgbClr val="000000"/>
                </a:solidFill>
              </a:rPr>
              <a:t> Historical Archive.</a:t>
            </a:r>
          </a:p>
          <a:p>
            <a:r>
              <a:rPr lang="de-DE" sz="800" dirty="0" err="1" smtClean="0">
                <a:solidFill>
                  <a:srgbClr val="000000"/>
                </a:solidFill>
              </a:rPr>
              <a:t>Photo</a:t>
            </a:r>
            <a:r>
              <a:rPr lang="de-DE" sz="800" dirty="0" smtClean="0">
                <a:solidFill>
                  <a:srgbClr val="000000"/>
                </a:solidFill>
              </a:rPr>
              <a:t> </a:t>
            </a:r>
            <a:r>
              <a:rPr lang="de-DE" sz="800" dirty="0" err="1" smtClean="0">
                <a:solidFill>
                  <a:srgbClr val="000000"/>
                </a:solidFill>
              </a:rPr>
              <a:t>taken</a:t>
            </a:r>
            <a:r>
              <a:rPr lang="de-DE" sz="800" dirty="0" smtClean="0">
                <a:solidFill>
                  <a:srgbClr val="000000"/>
                </a:solidFill>
              </a:rPr>
              <a:t> </a:t>
            </a:r>
            <a:r>
              <a:rPr lang="de-DE" sz="800" dirty="0" err="1" smtClean="0">
                <a:solidFill>
                  <a:srgbClr val="000000"/>
                </a:solidFill>
              </a:rPr>
              <a:t>by</a:t>
            </a:r>
            <a:r>
              <a:rPr lang="de-DE" sz="800" dirty="0" smtClean="0">
                <a:solidFill>
                  <a:srgbClr val="000000"/>
                </a:solidFill>
              </a:rPr>
              <a:t> Frank </a:t>
            </a:r>
            <a:r>
              <a:rPr lang="de-DE" sz="800" dirty="0" err="1" smtClean="0">
                <a:solidFill>
                  <a:srgbClr val="000000"/>
                </a:solidFill>
              </a:rPr>
              <a:t>Domahs</a:t>
            </a:r>
            <a:r>
              <a:rPr lang="de-DE" sz="800" dirty="0" smtClean="0">
                <a:solidFill>
                  <a:srgbClr val="000000"/>
                </a:solidFill>
              </a:rPr>
              <a:t>, 3rd March 2009</a:t>
            </a:r>
            <a:r>
              <a:rPr lang="de-DE" sz="8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de-DE" sz="800" dirty="0">
                <a:solidFill>
                  <a:srgbClr val="000000"/>
                </a:solidFill>
              </a:rPr>
              <a:t>https://</a:t>
            </a:r>
            <a:r>
              <a:rPr lang="de-DE" sz="800" dirty="0" err="1">
                <a:solidFill>
                  <a:srgbClr val="000000"/>
                </a:solidFill>
              </a:rPr>
              <a:t>de.wikipedia.org</a:t>
            </a:r>
            <a:r>
              <a:rPr lang="de-DE" sz="800" dirty="0">
                <a:solidFill>
                  <a:srgbClr val="000000"/>
                </a:solidFill>
              </a:rPr>
              <a:t>/</a:t>
            </a:r>
            <a:r>
              <a:rPr lang="de-DE" sz="800" dirty="0" err="1">
                <a:solidFill>
                  <a:srgbClr val="000000"/>
                </a:solidFill>
              </a:rPr>
              <a:t>wiki</a:t>
            </a:r>
            <a:r>
              <a:rPr lang="de-DE" sz="800" dirty="0">
                <a:solidFill>
                  <a:srgbClr val="000000"/>
                </a:solidFill>
              </a:rPr>
              <a:t>/</a:t>
            </a:r>
            <a:r>
              <a:rPr lang="de-DE" sz="800" dirty="0" err="1">
                <a:solidFill>
                  <a:srgbClr val="000000"/>
                </a:solidFill>
              </a:rPr>
              <a:t>Datei:The_destroyed_sixstory_cologne_city_archive.jpg</a:t>
            </a:r>
            <a:endParaRPr lang="de-DE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7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err="1" smtClean="0"/>
              <a:t>Digitization</a:t>
            </a:r>
            <a:r>
              <a:rPr lang="de-DE" dirty="0" smtClean="0"/>
              <a:t> Projects</a:t>
            </a:r>
          </a:p>
        </p:txBody>
      </p:sp>
      <p:pic>
        <p:nvPicPr>
          <p:cNvPr id="4" name="Bild 5" descr="Fabel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1196752"/>
            <a:ext cx="2730826" cy="1950590"/>
          </a:xfrm>
          <a:prstGeom prst="rect">
            <a:avLst/>
          </a:prstGeom>
        </p:spPr>
      </p:pic>
      <p:pic>
        <p:nvPicPr>
          <p:cNvPr id="5" name="Bild 7" descr="Fabel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1550418"/>
            <a:ext cx="2730826" cy="1950590"/>
          </a:xfrm>
          <a:prstGeom prst="rect">
            <a:avLst/>
          </a:prstGeom>
        </p:spPr>
      </p:pic>
      <p:pic>
        <p:nvPicPr>
          <p:cNvPr id="6" name="Bild 6" descr="Fabel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1910458"/>
            <a:ext cx="2730826" cy="1950590"/>
          </a:xfrm>
          <a:prstGeom prst="rect">
            <a:avLst/>
          </a:prstGeom>
        </p:spPr>
      </p:pic>
      <p:pic>
        <p:nvPicPr>
          <p:cNvPr id="7" name="Bild 8" descr="Fabel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630" y="2270498"/>
            <a:ext cx="2730826" cy="1950590"/>
          </a:xfrm>
          <a:prstGeom prst="rect">
            <a:avLst/>
          </a:prstGeom>
        </p:spPr>
      </p:pic>
      <p:sp>
        <p:nvSpPr>
          <p:cNvPr id="8" name="Textfeld 9"/>
          <p:cNvSpPr txBox="1"/>
          <p:nvPr/>
        </p:nvSpPr>
        <p:spPr>
          <a:xfrm>
            <a:off x="6084168" y="4077072"/>
            <a:ext cx="3240360" cy="400110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1000" dirty="0" smtClean="0">
                <a:solidFill>
                  <a:srgbClr val="000000"/>
                </a:solidFill>
              </a:rPr>
              <a:t>Public Library </a:t>
            </a:r>
            <a:r>
              <a:rPr lang="de-DE" sz="1000" dirty="0" err="1" smtClean="0">
                <a:solidFill>
                  <a:srgbClr val="000000"/>
                </a:solidFill>
              </a:rPr>
              <a:t>and</a:t>
            </a:r>
            <a:r>
              <a:rPr lang="de-DE" sz="1000" dirty="0" smtClean="0">
                <a:solidFill>
                  <a:srgbClr val="000000"/>
                </a:solidFill>
              </a:rPr>
              <a:t> Archive </a:t>
            </a:r>
            <a:r>
              <a:rPr lang="de-DE" sz="1000" dirty="0" err="1" smtClean="0">
                <a:solidFill>
                  <a:srgbClr val="000000"/>
                </a:solidFill>
              </a:rPr>
              <a:t>of</a:t>
            </a:r>
            <a:r>
              <a:rPr lang="de-DE" sz="1000" dirty="0" smtClean="0">
                <a:solidFill>
                  <a:srgbClr val="000000"/>
                </a:solidFill>
              </a:rPr>
              <a:t> Trier</a:t>
            </a:r>
          </a:p>
          <a:p>
            <a:r>
              <a:rPr lang="de-DE" sz="1000" dirty="0" err="1">
                <a:solidFill>
                  <a:srgbClr val="000000"/>
                </a:solidFill>
              </a:rPr>
              <a:t>M</a:t>
            </a:r>
            <a:r>
              <a:rPr lang="de-DE" sz="1000" dirty="0" err="1" smtClean="0">
                <a:solidFill>
                  <a:srgbClr val="000000"/>
                </a:solidFill>
              </a:rPr>
              <a:t>s</a:t>
            </a:r>
            <a:r>
              <a:rPr lang="de-DE" sz="1000" dirty="0" smtClean="0">
                <a:solidFill>
                  <a:srgbClr val="000000"/>
                </a:solidFill>
              </a:rPr>
              <a:t> 1108/55 4° 6v </a:t>
            </a:r>
            <a:r>
              <a:rPr lang="de-DE" sz="1000" dirty="0" err="1" smtClean="0">
                <a:solidFill>
                  <a:srgbClr val="000000"/>
                </a:solidFill>
              </a:rPr>
              <a:t>and</a:t>
            </a:r>
            <a:r>
              <a:rPr lang="de-DE" sz="1000" dirty="0" smtClean="0">
                <a:solidFill>
                  <a:srgbClr val="000000"/>
                </a:solidFill>
              </a:rPr>
              <a:t> 7r </a:t>
            </a:r>
            <a:endParaRPr lang="de-DE" sz="1000" dirty="0">
              <a:solidFill>
                <a:srgbClr val="00000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3888432" cy="2809688"/>
          </a:xfrm>
          <a:prstGeom prst="roundRect">
            <a:avLst>
              <a:gd name="adj" fmla="val 674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2113" y="4365103"/>
            <a:ext cx="8356600" cy="172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Transformation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analog material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into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digital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world</a:t>
            </a: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Recommended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process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guidelines</a:t>
            </a: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Enhanced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access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possibilities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scholars</a:t>
            </a: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14325" marR="0" lvl="0" indent="-3143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1338" algn="l"/>
                <a:tab pos="895350" algn="l"/>
              </a:tabLst>
              <a:defRPr/>
            </a:pP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/>
              </a:rPr>
              <a:t>	</a:t>
            </a: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70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Arial"/>
        <a:ea typeface="ＭＳ Ｐゴシック"/>
        <a:cs typeface="Droid Sans Fallback"/>
      </a:majorFont>
      <a:minorFont>
        <a:latin typeface="Arial"/>
        <a:ea typeface="ＭＳ Ｐゴシック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roid Sans Fallback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roid Sans Fallback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Arial"/>
        <a:ea typeface="ＭＳ Ｐゴシック"/>
        <a:cs typeface="Droid Sans Fallback"/>
      </a:majorFont>
      <a:minorFont>
        <a:latin typeface="Arial"/>
        <a:ea typeface="ＭＳ Ｐゴシック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roid Sans Fallback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roid Sans Fallback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10661</TotalTime>
  <Words>1646</Words>
  <Application>Microsoft Macintosh PowerPoint</Application>
  <PresentationFormat>On-screen Show (4:3)</PresentationFormat>
  <Paragraphs>330</Paragraphs>
  <Slides>27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Office-Design</vt:lpstr>
      <vt:lpstr>Office-Design</vt:lpstr>
      <vt:lpstr>Formel</vt:lpstr>
      <vt:lpstr>Equation</vt:lpstr>
      <vt:lpstr>PowerPoint Presentation</vt:lpstr>
      <vt:lpstr>Analog Preservation</vt:lpstr>
      <vt:lpstr>Why Do We Need Preservation?</vt:lpstr>
      <vt:lpstr>Why Do We Need Preservation?</vt:lpstr>
      <vt:lpstr>Why Do We Need Preservation?</vt:lpstr>
      <vt:lpstr>Why Do We Need Preservation?</vt:lpstr>
      <vt:lpstr>Why Do We Need Preservation?</vt:lpstr>
      <vt:lpstr>Why Do We Need Preservation?</vt:lpstr>
      <vt:lpstr>Digitization Projects</vt:lpstr>
      <vt:lpstr>Digitization Projects – Exemplary Drawbacks</vt:lpstr>
      <vt:lpstr>Examples of Research Endeavors</vt:lpstr>
      <vt:lpstr>Examples of Research Endeavors</vt:lpstr>
      <vt:lpstr>What is Preservation?</vt:lpstr>
      <vt:lpstr>What is Preservation?</vt:lpstr>
      <vt:lpstr>Preservation Requirements</vt:lpstr>
      <vt:lpstr>OAIS Reference Model</vt:lpstr>
      <vt:lpstr>OAIS Reference Model</vt:lpstr>
      <vt:lpstr>Vulnerabilities + Threats to Preservation</vt:lpstr>
      <vt:lpstr>Content Preservation Mechanisms</vt:lpstr>
      <vt:lpstr>Content Preservation Mechanisms</vt:lpstr>
      <vt:lpstr>Bit Preservation Mechanisms</vt:lpstr>
      <vt:lpstr>Bit Preservation Mechanisms</vt:lpstr>
      <vt:lpstr>Principles and Challenges for Bit Preservation</vt:lpstr>
      <vt:lpstr>Reliability Metrics</vt:lpstr>
      <vt:lpstr>Probability of Undetected Errors: Checksums</vt:lpstr>
      <vt:lpstr>Classification of Bit Preservation Mechanisms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Rainer Stotzka</dc:creator>
  <cp:lastModifiedBy>Danah Tonne</cp:lastModifiedBy>
  <cp:revision>479</cp:revision>
  <cp:lastPrinted>2012-02-03T08:25:06Z</cp:lastPrinted>
  <dcterms:created xsi:type="dcterms:W3CDTF">2010-09-13T05:33:55Z</dcterms:created>
  <dcterms:modified xsi:type="dcterms:W3CDTF">2015-09-29T17:53:27Z</dcterms:modified>
</cp:coreProperties>
</file>