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68"/>
  </p:notesMasterIdLst>
  <p:handoutMasterIdLst>
    <p:handoutMasterId r:id="rId69"/>
  </p:handoutMasterIdLst>
  <p:sldIdLst>
    <p:sldId id="263" r:id="rId3"/>
    <p:sldId id="539" r:id="rId4"/>
    <p:sldId id="506" r:id="rId5"/>
    <p:sldId id="500" r:id="rId6"/>
    <p:sldId id="583" r:id="rId7"/>
    <p:sldId id="587" r:id="rId8"/>
    <p:sldId id="402" r:id="rId9"/>
    <p:sldId id="570" r:id="rId10"/>
    <p:sldId id="541" r:id="rId11"/>
    <p:sldId id="605" r:id="rId12"/>
    <p:sldId id="543" r:id="rId13"/>
    <p:sldId id="612" r:id="rId14"/>
    <p:sldId id="607" r:id="rId15"/>
    <p:sldId id="544" r:id="rId16"/>
    <p:sldId id="545" r:id="rId17"/>
    <p:sldId id="546" r:id="rId18"/>
    <p:sldId id="547" r:id="rId19"/>
    <p:sldId id="548" r:id="rId20"/>
    <p:sldId id="549" r:id="rId21"/>
    <p:sldId id="608" r:id="rId22"/>
    <p:sldId id="553" r:id="rId23"/>
    <p:sldId id="554" r:id="rId24"/>
    <p:sldId id="560" r:id="rId25"/>
    <p:sldId id="601" r:id="rId26"/>
    <p:sldId id="525" r:id="rId27"/>
    <p:sldId id="524" r:id="rId28"/>
    <p:sldId id="485" r:id="rId29"/>
    <p:sldId id="451" r:id="rId30"/>
    <p:sldId id="602" r:id="rId31"/>
    <p:sldId id="562" r:id="rId32"/>
    <p:sldId id="447" r:id="rId33"/>
    <p:sldId id="448" r:id="rId34"/>
    <p:sldId id="449" r:id="rId35"/>
    <p:sldId id="564" r:id="rId36"/>
    <p:sldId id="400" r:id="rId37"/>
    <p:sldId id="490" r:id="rId38"/>
    <p:sldId id="319" r:id="rId39"/>
    <p:sldId id="326" r:id="rId40"/>
    <p:sldId id="614" r:id="rId41"/>
    <p:sldId id="576" r:id="rId42"/>
    <p:sldId id="603" r:id="rId43"/>
    <p:sldId id="606" r:id="rId44"/>
    <p:sldId id="517" r:id="rId45"/>
    <p:sldId id="613" r:id="rId46"/>
    <p:sldId id="609" r:id="rId47"/>
    <p:sldId id="514" r:id="rId48"/>
    <p:sldId id="610" r:id="rId49"/>
    <p:sldId id="538" r:id="rId50"/>
    <p:sldId id="604" r:id="rId51"/>
    <p:sldId id="509" r:id="rId52"/>
    <p:sldId id="478" r:id="rId53"/>
    <p:sldId id="518" r:id="rId54"/>
    <p:sldId id="519" r:id="rId55"/>
    <p:sldId id="520" r:id="rId56"/>
    <p:sldId id="424" r:id="rId57"/>
    <p:sldId id="425" r:id="rId58"/>
    <p:sldId id="426" r:id="rId59"/>
    <p:sldId id="515" r:id="rId60"/>
    <p:sldId id="427" r:id="rId61"/>
    <p:sldId id="577" r:id="rId62"/>
    <p:sldId id="572" r:id="rId63"/>
    <p:sldId id="511" r:id="rId64"/>
    <p:sldId id="499" r:id="rId65"/>
    <p:sldId id="516" r:id="rId66"/>
    <p:sldId id="611" r:id="rId67"/>
  </p:sldIdLst>
  <p:sldSz cx="9144000" cy="6858000" type="screen4x3"/>
  <p:notesSz cx="9874250" cy="6797675"/>
  <p:defaultTextStyle>
    <a:defPPr>
      <a:defRPr lang="en-AU"/>
    </a:defPPr>
    <a:lvl1pPr algn="l" rtl="0" fontAlgn="base">
      <a:spcBef>
        <a:spcPct val="0"/>
      </a:spcBef>
      <a:spcAft>
        <a:spcPct val="0"/>
      </a:spcAft>
      <a:defRPr sz="2800" b="1" kern="1200">
        <a:solidFill>
          <a:schemeClr val="bg1"/>
        </a:solidFill>
        <a:latin typeface="Arial" charset="0"/>
        <a:ea typeface="ＭＳ Ｐゴシック" charset="0"/>
        <a:cs typeface="ＭＳ Ｐゴシック" charset="0"/>
      </a:defRPr>
    </a:lvl1pPr>
    <a:lvl2pPr marL="457200" algn="l" rtl="0" fontAlgn="base">
      <a:spcBef>
        <a:spcPct val="0"/>
      </a:spcBef>
      <a:spcAft>
        <a:spcPct val="0"/>
      </a:spcAft>
      <a:defRPr sz="2800" b="1" kern="1200">
        <a:solidFill>
          <a:schemeClr val="bg1"/>
        </a:solidFill>
        <a:latin typeface="Arial" charset="0"/>
        <a:ea typeface="ＭＳ Ｐゴシック" charset="0"/>
        <a:cs typeface="ＭＳ Ｐゴシック" charset="0"/>
      </a:defRPr>
    </a:lvl2pPr>
    <a:lvl3pPr marL="914400" algn="l" rtl="0" fontAlgn="base">
      <a:spcBef>
        <a:spcPct val="0"/>
      </a:spcBef>
      <a:spcAft>
        <a:spcPct val="0"/>
      </a:spcAft>
      <a:defRPr sz="2800" b="1" kern="1200">
        <a:solidFill>
          <a:schemeClr val="bg1"/>
        </a:solidFill>
        <a:latin typeface="Arial" charset="0"/>
        <a:ea typeface="ＭＳ Ｐゴシック" charset="0"/>
        <a:cs typeface="ＭＳ Ｐゴシック" charset="0"/>
      </a:defRPr>
    </a:lvl3pPr>
    <a:lvl4pPr marL="1371600" algn="l" rtl="0" fontAlgn="base">
      <a:spcBef>
        <a:spcPct val="0"/>
      </a:spcBef>
      <a:spcAft>
        <a:spcPct val="0"/>
      </a:spcAft>
      <a:defRPr sz="2800" b="1" kern="1200">
        <a:solidFill>
          <a:schemeClr val="bg1"/>
        </a:solidFill>
        <a:latin typeface="Arial" charset="0"/>
        <a:ea typeface="ＭＳ Ｐゴシック" charset="0"/>
        <a:cs typeface="ＭＳ Ｐゴシック" charset="0"/>
      </a:defRPr>
    </a:lvl4pPr>
    <a:lvl5pPr marL="1828800" algn="l" rtl="0" fontAlgn="base">
      <a:spcBef>
        <a:spcPct val="0"/>
      </a:spcBef>
      <a:spcAft>
        <a:spcPct val="0"/>
      </a:spcAft>
      <a:defRPr sz="2800" b="1" kern="1200">
        <a:solidFill>
          <a:schemeClr val="bg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bg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bg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bg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D700"/>
    <a:srgbClr val="58A618"/>
    <a:srgbClr val="9A9B9C"/>
    <a:srgbClr val="C55B20"/>
    <a:srgbClr val="CC6021"/>
    <a:srgbClr val="703D29"/>
    <a:srgbClr val="D96A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13" autoAdjust="0"/>
    <p:restoredTop sz="90240" autoAdjust="0"/>
  </p:normalViewPr>
  <p:slideViewPr>
    <p:cSldViewPr snapToGrid="0">
      <p:cViewPr>
        <p:scale>
          <a:sx n="50" d="100"/>
          <a:sy n="50" d="100"/>
        </p:scale>
        <p:origin x="-122" y="-194"/>
      </p:cViewPr>
      <p:guideLst>
        <p:guide orient="horz" pos="2160"/>
        <p:guide pos="2880"/>
      </p:guideLst>
    </p:cSldViewPr>
  </p:slideViewPr>
  <p:outlineViewPr>
    <p:cViewPr>
      <p:scale>
        <a:sx n="33" d="100"/>
        <a:sy n="33" d="100"/>
      </p:scale>
      <p:origin x="0" y="8800"/>
    </p:cViewPr>
  </p:outlineViewPr>
  <p:notesTextViewPr>
    <p:cViewPr>
      <p:scale>
        <a:sx n="100" d="100"/>
        <a:sy n="100" d="100"/>
      </p:scale>
      <p:origin x="0" y="0"/>
    </p:cViewPr>
  </p:notesTextViewPr>
  <p:sorterViewPr>
    <p:cViewPr>
      <p:scale>
        <a:sx n="50" d="100"/>
        <a:sy n="50" d="100"/>
      </p:scale>
      <p:origin x="0" y="5455"/>
    </p:cViewPr>
  </p:sorterViewPr>
  <p:notesViewPr>
    <p:cSldViewPr snapToGrid="0">
      <p:cViewPr varScale="1">
        <p:scale>
          <a:sx n="83" d="100"/>
          <a:sy n="83" d="100"/>
        </p:scale>
        <p:origin x="-918" y="-90"/>
      </p:cViewPr>
      <p:guideLst>
        <p:guide orient="horz" pos="2141"/>
        <p:guide pos="3110"/>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oleObject" Target="file:///F:\DataOne\Albuquerque%20meeting\chart.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C9E3E6"/>
            </a:solidFill>
            <a:ln>
              <a:solidFill>
                <a:srgbClr val="1A435D"/>
              </a:solidFill>
            </a:ln>
          </c:spPr>
          <c:invertIfNegative val="0"/>
          <c:dPt>
            <c:idx val="7"/>
            <c:invertIfNegative val="0"/>
            <c:bubble3D val="0"/>
            <c:spPr>
              <a:solidFill>
                <a:srgbClr val="186072"/>
              </a:solidFill>
              <a:ln>
                <a:solidFill>
                  <a:srgbClr val="186072"/>
                </a:solidFill>
              </a:ln>
            </c:spPr>
          </c:dPt>
          <c:dPt>
            <c:idx val="8"/>
            <c:invertIfNegative val="0"/>
            <c:bubble3D val="0"/>
            <c:spPr>
              <a:solidFill>
                <a:srgbClr val="953735"/>
              </a:solidFill>
              <a:ln>
                <a:noFill/>
              </a:ln>
            </c:spPr>
          </c:dPt>
          <c:dLbls>
            <c:showLegendKey val="0"/>
            <c:showVal val="1"/>
            <c:showCatName val="0"/>
            <c:showSerName val="0"/>
            <c:showPercent val="0"/>
            <c:showBubbleSize val="0"/>
            <c:showLeaderLines val="0"/>
          </c:dLbls>
          <c:cat>
            <c:strRef>
              <c:f>Sheet1!$A$49:$A$57</c:f>
              <c:strCache>
                <c:ptCount val="9"/>
                <c:pt idx="0">
                  <c:v>DIF</c:v>
                </c:pt>
                <c:pt idx="1">
                  <c:v>DwC</c:v>
                </c:pt>
                <c:pt idx="2">
                  <c:v>DC</c:v>
                </c:pt>
                <c:pt idx="3">
                  <c:v>EML</c:v>
                </c:pt>
                <c:pt idx="4">
                  <c:v>FGDC</c:v>
                </c:pt>
                <c:pt idx="5">
                  <c:v>Open GIS</c:v>
                </c:pt>
                <c:pt idx="6">
                  <c:v>ISO</c:v>
                </c:pt>
                <c:pt idx="7">
                  <c:v>My Lab</c:v>
                </c:pt>
                <c:pt idx="8">
                  <c:v>none</c:v>
                </c:pt>
              </c:strCache>
            </c:strRef>
          </c:cat>
          <c:val>
            <c:numRef>
              <c:f>Sheet1!$B$49:$B$57</c:f>
              <c:numCache>
                <c:formatCode>General</c:formatCode>
                <c:ptCount val="9"/>
                <c:pt idx="0">
                  <c:v>12</c:v>
                </c:pt>
                <c:pt idx="1">
                  <c:v>21</c:v>
                </c:pt>
                <c:pt idx="2">
                  <c:v>26</c:v>
                </c:pt>
                <c:pt idx="3">
                  <c:v>95</c:v>
                </c:pt>
                <c:pt idx="4">
                  <c:v>95</c:v>
                </c:pt>
                <c:pt idx="5">
                  <c:v>96</c:v>
                </c:pt>
                <c:pt idx="6">
                  <c:v>97</c:v>
                </c:pt>
                <c:pt idx="7">
                  <c:v>266</c:v>
                </c:pt>
                <c:pt idx="8">
                  <c:v>676</c:v>
                </c:pt>
              </c:numCache>
            </c:numRef>
          </c:val>
        </c:ser>
        <c:dLbls>
          <c:showLegendKey val="0"/>
          <c:showVal val="0"/>
          <c:showCatName val="0"/>
          <c:showSerName val="0"/>
          <c:showPercent val="0"/>
          <c:showBubbleSize val="0"/>
        </c:dLbls>
        <c:gapWidth val="50"/>
        <c:axId val="132968448"/>
        <c:axId val="132969984"/>
      </c:barChart>
      <c:catAx>
        <c:axId val="132968448"/>
        <c:scaling>
          <c:orientation val="minMax"/>
        </c:scaling>
        <c:delete val="0"/>
        <c:axPos val="b"/>
        <c:majorTickMark val="out"/>
        <c:minorTickMark val="none"/>
        <c:tickLblPos val="nextTo"/>
        <c:spPr>
          <a:ln w="19050">
            <a:solidFill>
              <a:sysClr val="windowText" lastClr="000000"/>
            </a:solidFill>
          </a:ln>
        </c:spPr>
        <c:crossAx val="132969984"/>
        <c:crosses val="autoZero"/>
        <c:auto val="1"/>
        <c:lblAlgn val="ctr"/>
        <c:lblOffset val="100"/>
        <c:noMultiLvlLbl val="0"/>
      </c:catAx>
      <c:valAx>
        <c:axId val="132969984"/>
        <c:scaling>
          <c:orientation val="minMax"/>
        </c:scaling>
        <c:delete val="1"/>
        <c:axPos val="l"/>
        <c:numFmt formatCode="General" sourceLinked="1"/>
        <c:majorTickMark val="out"/>
        <c:minorTickMark val="none"/>
        <c:tickLblPos val="none"/>
        <c:crossAx val="132968448"/>
        <c:crosses val="autoZero"/>
        <c:crossBetween val="between"/>
      </c:valAx>
      <c:spPr>
        <a:noFill/>
        <a:ln>
          <a:noFill/>
        </a:ln>
      </c:spPr>
    </c:plotArea>
    <c:plotVisOnly val="1"/>
    <c:dispBlanksAs val="gap"/>
    <c:showDLblsOverMax val="0"/>
  </c:chart>
  <c:txPr>
    <a:bodyPr/>
    <a:lstStyle/>
    <a:p>
      <a:pPr>
        <a:defRPr sz="1800">
          <a:solidFill>
            <a:srgbClr val="1A435D"/>
          </a:solidFill>
        </a:defRPr>
      </a:pPr>
      <a:endParaRPr lang="de-DE"/>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842" cy="33988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sz="quarter" idx="1"/>
          </p:nvPr>
        </p:nvSpPr>
        <p:spPr>
          <a:xfrm>
            <a:off x="5593123" y="0"/>
            <a:ext cx="4278842" cy="339884"/>
          </a:xfrm>
          <a:prstGeom prst="rect">
            <a:avLst/>
          </a:prstGeom>
        </p:spPr>
        <p:txBody>
          <a:bodyPr vert="horz" lIns="93177" tIns="46589" rIns="93177" bIns="46589" rtlCol="0"/>
          <a:lstStyle>
            <a:lvl1pPr algn="r">
              <a:defRPr sz="1200"/>
            </a:lvl1pPr>
          </a:lstStyle>
          <a:p>
            <a:fld id="{9768EFB5-3290-4A09-B92C-5F8D8E182EB3}" type="datetimeFigureOut">
              <a:rPr lang="en-GB" smtClean="0"/>
              <a:t>10/09/2015</a:t>
            </a:fld>
            <a:endParaRPr lang="en-GB"/>
          </a:p>
        </p:txBody>
      </p:sp>
      <p:sp>
        <p:nvSpPr>
          <p:cNvPr id="4" name="Footer Placeholder 3"/>
          <p:cNvSpPr>
            <a:spLocks noGrp="1"/>
          </p:cNvSpPr>
          <p:nvPr>
            <p:ph type="ftr" sz="quarter" idx="2"/>
          </p:nvPr>
        </p:nvSpPr>
        <p:spPr>
          <a:xfrm>
            <a:off x="0" y="6456612"/>
            <a:ext cx="4278842" cy="339884"/>
          </a:xfrm>
          <a:prstGeom prst="rect">
            <a:avLst/>
          </a:prstGeom>
        </p:spPr>
        <p:txBody>
          <a:bodyPr vert="horz" lIns="93177" tIns="46589" rIns="93177" bIns="46589" rtlCol="0" anchor="b"/>
          <a:lstStyle>
            <a:lvl1pPr algn="l">
              <a:defRPr sz="1200"/>
            </a:lvl1pPr>
          </a:lstStyle>
          <a:p>
            <a:endParaRPr lang="en-GB"/>
          </a:p>
        </p:txBody>
      </p:sp>
      <p:sp>
        <p:nvSpPr>
          <p:cNvPr id="5" name="Slide Number Placeholder 4"/>
          <p:cNvSpPr>
            <a:spLocks noGrp="1"/>
          </p:cNvSpPr>
          <p:nvPr>
            <p:ph type="sldNum" sz="quarter" idx="3"/>
          </p:nvPr>
        </p:nvSpPr>
        <p:spPr>
          <a:xfrm>
            <a:off x="5593123" y="6456612"/>
            <a:ext cx="4278842" cy="339884"/>
          </a:xfrm>
          <a:prstGeom prst="rect">
            <a:avLst/>
          </a:prstGeom>
        </p:spPr>
        <p:txBody>
          <a:bodyPr vert="horz" lIns="93177" tIns="46589" rIns="93177" bIns="46589" rtlCol="0" anchor="b"/>
          <a:lstStyle>
            <a:lvl1pPr algn="r">
              <a:defRPr sz="1200"/>
            </a:lvl1pPr>
          </a:lstStyle>
          <a:p>
            <a:fld id="{FD46E767-96FC-4EEC-A393-9C024549CEFB}" type="slidenum">
              <a:rPr lang="en-GB" smtClean="0"/>
              <a:t>‹Nr.›</a:t>
            </a:fld>
            <a:endParaRPr lang="en-GB"/>
          </a:p>
        </p:txBody>
      </p:sp>
    </p:spTree>
    <p:extLst>
      <p:ext uri="{BB962C8B-B14F-4D97-AF65-F5344CB8AC3E}">
        <p14:creationId xmlns:p14="http://schemas.microsoft.com/office/powerpoint/2010/main" val="251359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4278842"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b="0">
                <a:solidFill>
                  <a:schemeClr val="tx1"/>
                </a:solidFill>
                <a:ea typeface="+mn-ea"/>
                <a:cs typeface="+mn-cs"/>
              </a:defRPr>
            </a:lvl1pPr>
          </a:lstStyle>
          <a:p>
            <a:pPr>
              <a:defRPr/>
            </a:pPr>
            <a:endParaRPr lang="en-AU"/>
          </a:p>
        </p:txBody>
      </p:sp>
      <p:sp>
        <p:nvSpPr>
          <p:cNvPr id="61443" name="Rectangle 3"/>
          <p:cNvSpPr>
            <a:spLocks noGrp="1" noChangeArrowheads="1"/>
          </p:cNvSpPr>
          <p:nvPr>
            <p:ph type="dt" idx="1"/>
          </p:nvPr>
        </p:nvSpPr>
        <p:spPr bwMode="auto">
          <a:xfrm>
            <a:off x="5593123" y="0"/>
            <a:ext cx="4278842"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b="0">
                <a:solidFill>
                  <a:schemeClr val="tx1"/>
                </a:solidFill>
                <a:ea typeface="+mn-ea"/>
                <a:cs typeface="+mn-cs"/>
              </a:defRPr>
            </a:lvl1pPr>
          </a:lstStyle>
          <a:p>
            <a:pPr>
              <a:defRPr/>
            </a:pPr>
            <a:endParaRPr lang="en-AU"/>
          </a:p>
        </p:txBody>
      </p:sp>
      <p:sp>
        <p:nvSpPr>
          <p:cNvPr id="13316" name="Rectangle 4"/>
          <p:cNvSpPr>
            <a:spLocks noGrp="1" noRot="1" noChangeAspect="1" noChangeArrowheads="1" noTextEdit="1"/>
          </p:cNvSpPr>
          <p:nvPr>
            <p:ph type="sldImg" idx="2"/>
          </p:nvPr>
        </p:nvSpPr>
        <p:spPr bwMode="auto">
          <a:xfrm>
            <a:off x="3236913" y="509588"/>
            <a:ext cx="3400425" cy="25495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 xmlns:ma14="http://schemas.microsoft.com/office/mac/drawingml/2011/main" val="1"/>
            </a:ext>
          </a:extLst>
        </p:spPr>
      </p:sp>
      <p:sp>
        <p:nvSpPr>
          <p:cNvPr id="61445" name="Rectangle 5"/>
          <p:cNvSpPr>
            <a:spLocks noGrp="1" noChangeArrowheads="1"/>
          </p:cNvSpPr>
          <p:nvPr>
            <p:ph type="body" sz="quarter" idx="3"/>
          </p:nvPr>
        </p:nvSpPr>
        <p:spPr bwMode="auto">
          <a:xfrm>
            <a:off x="987425" y="3228895"/>
            <a:ext cx="7899400" cy="305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61446" name="Rectangle 6"/>
          <p:cNvSpPr>
            <a:spLocks noGrp="1" noChangeArrowheads="1"/>
          </p:cNvSpPr>
          <p:nvPr>
            <p:ph type="ftr" sz="quarter" idx="4"/>
          </p:nvPr>
        </p:nvSpPr>
        <p:spPr bwMode="auto">
          <a:xfrm>
            <a:off x="0" y="6456612"/>
            <a:ext cx="4278842"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b="0">
                <a:solidFill>
                  <a:schemeClr val="tx1"/>
                </a:solidFill>
                <a:ea typeface="+mn-ea"/>
                <a:cs typeface="+mn-cs"/>
              </a:defRPr>
            </a:lvl1pPr>
          </a:lstStyle>
          <a:p>
            <a:pPr>
              <a:defRPr/>
            </a:pPr>
            <a:endParaRPr lang="en-AU"/>
          </a:p>
        </p:txBody>
      </p:sp>
      <p:sp>
        <p:nvSpPr>
          <p:cNvPr id="61447" name="Rectangle 7"/>
          <p:cNvSpPr>
            <a:spLocks noGrp="1" noChangeArrowheads="1"/>
          </p:cNvSpPr>
          <p:nvPr>
            <p:ph type="sldNum" sz="quarter" idx="5"/>
          </p:nvPr>
        </p:nvSpPr>
        <p:spPr bwMode="auto">
          <a:xfrm>
            <a:off x="5593123" y="6456612"/>
            <a:ext cx="4278842"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b="0" smtClean="0">
                <a:solidFill>
                  <a:schemeClr val="tx1"/>
                </a:solidFill>
                <a:cs typeface="+mn-cs"/>
              </a:defRPr>
            </a:lvl1pPr>
          </a:lstStyle>
          <a:p>
            <a:pPr>
              <a:defRPr/>
            </a:pPr>
            <a:fld id="{5FA21091-5BA2-AC44-833F-B265DB045E52}" type="slidenum">
              <a:rPr lang="en-AU"/>
              <a:pPr>
                <a:defRPr/>
              </a:pPr>
              <a:t>‹Nr.›</a:t>
            </a:fld>
            <a:endParaRPr lang="en-AU"/>
          </a:p>
        </p:txBody>
      </p:sp>
    </p:spTree>
    <p:extLst>
      <p:ext uri="{BB962C8B-B14F-4D97-AF65-F5344CB8AC3E}">
        <p14:creationId xmlns:p14="http://schemas.microsoft.com/office/powerpoint/2010/main" val="28899881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5FA21091-5BA2-AC44-833F-B265DB045E52}" type="slidenum">
              <a:rPr lang="en-AU" smtClean="0"/>
              <a:pPr>
                <a:defRPr/>
              </a:pPr>
              <a:t>1</a:t>
            </a:fld>
            <a:endParaRPr lang="en-AU"/>
          </a:p>
        </p:txBody>
      </p:sp>
    </p:spTree>
    <p:extLst>
      <p:ext uri="{BB962C8B-B14F-4D97-AF65-F5344CB8AC3E}">
        <p14:creationId xmlns:p14="http://schemas.microsoft.com/office/powerpoint/2010/main" val="2459768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614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C1E827A0-A0F1-4587-B55A-6E1F898CBA3D}" type="slidenum">
              <a:rPr lang="en-US" altLang="en-US" smtClean="0">
                <a:solidFill>
                  <a:srgbClr val="000000"/>
                </a:solidFill>
              </a:rPr>
              <a:pPr>
                <a:spcBef>
                  <a:spcPct val="0"/>
                </a:spcBef>
              </a:pPr>
              <a:t>12</a:t>
            </a:fld>
            <a:endParaRPr lang="en-US" altLang="en-US"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849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9E154AF9-E279-4519-BEC9-6157DDABD2D1}" type="slidenum">
              <a:rPr lang="en-US" altLang="en-US" smtClean="0">
                <a:solidFill>
                  <a:srgbClr val="000000"/>
                </a:solidFill>
              </a:rPr>
              <a:pPr>
                <a:spcBef>
                  <a:spcPct val="0"/>
                </a:spcBef>
              </a:pPr>
              <a:t>13</a:t>
            </a:fld>
            <a:endParaRPr lang="en-US" altLang="en-US"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624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60955FDC-2D73-4EBA-B1A3-A27884EC6191}" type="slidenum">
              <a:rPr lang="en-US" altLang="en-US" smtClean="0">
                <a:solidFill>
                  <a:srgbClr val="000000"/>
                </a:solidFill>
              </a:rPr>
              <a:pPr>
                <a:spcBef>
                  <a:spcPct val="0"/>
                </a:spcBef>
              </a:pPr>
              <a:t>14</a:t>
            </a:fld>
            <a:endParaRPr lang="en-US" altLang="en-US"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849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9E154AF9-E279-4519-BEC9-6157DDABD2D1}" type="slidenum">
              <a:rPr lang="en-US" altLang="en-US" smtClean="0">
                <a:solidFill>
                  <a:srgbClr val="000000"/>
                </a:solidFill>
              </a:rPr>
              <a:pPr>
                <a:spcBef>
                  <a:spcPct val="0"/>
                </a:spcBef>
              </a:pPr>
              <a:t>20</a:t>
            </a:fld>
            <a:endParaRPr lang="en-US" altLang="en-US"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665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1CDAD3F2-FA4B-4E17-ACF8-16FA899D41E8}" type="slidenum">
              <a:rPr lang="en-US" altLang="en-US" smtClean="0">
                <a:solidFill>
                  <a:srgbClr val="000000"/>
                </a:solidFill>
              </a:rPr>
              <a:pPr>
                <a:spcBef>
                  <a:spcPct val="0"/>
                </a:spcBef>
              </a:pPr>
              <a:t>21</a:t>
            </a:fld>
            <a:endParaRPr lang="en-US" altLang="en-US"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675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929E1D16-B747-4A3B-AABE-93A8F8EC203B}" type="slidenum">
              <a:rPr lang="en-US" altLang="en-US" smtClean="0">
                <a:solidFill>
                  <a:srgbClr val="000000"/>
                </a:solidFill>
              </a:rPr>
              <a:pPr>
                <a:spcBef>
                  <a:spcPct val="0"/>
                </a:spcBef>
              </a:pPr>
              <a:t>22</a:t>
            </a:fld>
            <a:endParaRPr lang="en-US" altLang="en-US"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73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09521117-5ECA-4EEB-AB37-DCD79F771F87}" type="slidenum">
              <a:rPr lang="en-US" altLang="en-US" smtClean="0">
                <a:solidFill>
                  <a:srgbClr val="000000"/>
                </a:solidFill>
              </a:rPr>
              <a:pPr>
                <a:spcBef>
                  <a:spcPct val="0"/>
                </a:spcBef>
              </a:pPr>
              <a:t>23</a:t>
            </a:fld>
            <a:endParaRPr lang="en-US" altLang="en-US"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3238500" y="511175"/>
            <a:ext cx="3397250" cy="25479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Suzie</a:t>
            </a:r>
          </a:p>
          <a:p>
            <a:endParaRPr lang="en-US" smtClean="0"/>
          </a:p>
          <a:p>
            <a:r>
              <a:rPr lang="en-US" smtClean="0"/>
              <a:t>Scientists want to be able to use other scientists’ datasets, they are willin to share their own data and they feel it is appropriate to create new datasets from shared data.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122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charset="0"/>
                <a:cs typeface="ＭＳ Ｐゴシック" charset="0"/>
              </a:defRPr>
            </a:lvl1pPr>
            <a:lvl2pPr marL="757066" indent="-291179" eaLnBrk="0" hangingPunct="0">
              <a:defRPr sz="2900" b="1">
                <a:solidFill>
                  <a:schemeClr val="bg1"/>
                </a:solidFill>
                <a:latin typeface="Arial" charset="0"/>
                <a:ea typeface="ＭＳ Ｐゴシック" charset="0"/>
              </a:defRPr>
            </a:lvl2pPr>
            <a:lvl3pPr marL="1164717" indent="-232943" eaLnBrk="0" hangingPunct="0">
              <a:defRPr sz="2900" b="1">
                <a:solidFill>
                  <a:schemeClr val="bg1"/>
                </a:solidFill>
                <a:latin typeface="Arial" charset="0"/>
                <a:ea typeface="ＭＳ Ｐゴシック" charset="0"/>
              </a:defRPr>
            </a:lvl3pPr>
            <a:lvl4pPr marL="1630604" indent="-232943" eaLnBrk="0" hangingPunct="0">
              <a:defRPr sz="2900" b="1">
                <a:solidFill>
                  <a:schemeClr val="bg1"/>
                </a:solidFill>
                <a:latin typeface="Arial" charset="0"/>
                <a:ea typeface="ＭＳ Ｐゴシック" charset="0"/>
              </a:defRPr>
            </a:lvl4pPr>
            <a:lvl5pPr marL="2096491" indent="-232943" eaLnBrk="0" hangingPunct="0">
              <a:defRPr sz="2900" b="1">
                <a:solidFill>
                  <a:schemeClr val="bg1"/>
                </a:solidFill>
                <a:latin typeface="Arial" charset="0"/>
                <a:ea typeface="ＭＳ Ｐゴシック" charset="0"/>
              </a:defRPr>
            </a:lvl5pPr>
            <a:lvl6pPr marL="2562377" indent="-232943" eaLnBrk="0" fontAlgn="base" hangingPunct="0">
              <a:spcBef>
                <a:spcPct val="0"/>
              </a:spcBef>
              <a:spcAft>
                <a:spcPct val="0"/>
              </a:spcAft>
              <a:defRPr sz="2900" b="1">
                <a:solidFill>
                  <a:schemeClr val="bg1"/>
                </a:solidFill>
                <a:latin typeface="Arial" charset="0"/>
                <a:ea typeface="ＭＳ Ｐゴシック" charset="0"/>
              </a:defRPr>
            </a:lvl6pPr>
            <a:lvl7pPr marL="3028264" indent="-232943" eaLnBrk="0" fontAlgn="base" hangingPunct="0">
              <a:spcBef>
                <a:spcPct val="0"/>
              </a:spcBef>
              <a:spcAft>
                <a:spcPct val="0"/>
              </a:spcAft>
              <a:defRPr sz="2900" b="1">
                <a:solidFill>
                  <a:schemeClr val="bg1"/>
                </a:solidFill>
                <a:latin typeface="Arial" charset="0"/>
                <a:ea typeface="ＭＳ Ｐゴシック" charset="0"/>
              </a:defRPr>
            </a:lvl7pPr>
            <a:lvl8pPr marL="3494151" indent="-232943" eaLnBrk="0" fontAlgn="base" hangingPunct="0">
              <a:spcBef>
                <a:spcPct val="0"/>
              </a:spcBef>
              <a:spcAft>
                <a:spcPct val="0"/>
              </a:spcAft>
              <a:defRPr sz="2900" b="1">
                <a:solidFill>
                  <a:schemeClr val="bg1"/>
                </a:solidFill>
                <a:latin typeface="Arial" charset="0"/>
                <a:ea typeface="ＭＳ Ｐゴシック" charset="0"/>
              </a:defRPr>
            </a:lvl8pPr>
            <a:lvl9pPr marL="3960038" indent="-232943" eaLnBrk="0" fontAlgn="base" hangingPunct="0">
              <a:spcBef>
                <a:spcPct val="0"/>
              </a:spcBef>
              <a:spcAft>
                <a:spcPct val="0"/>
              </a:spcAft>
              <a:defRPr sz="2900" b="1">
                <a:solidFill>
                  <a:schemeClr val="bg1"/>
                </a:solidFill>
                <a:latin typeface="Arial" charset="0"/>
                <a:ea typeface="ＭＳ Ｐゴシック" charset="0"/>
              </a:defRPr>
            </a:lvl9pPr>
          </a:lstStyle>
          <a:p>
            <a:pPr eaLnBrk="1" hangingPunct="1"/>
            <a:fld id="{6F205ADD-2C01-2348-B433-FDB30E57B041}" type="slidenum">
              <a:rPr lang="en-US" sz="1200" b="0">
                <a:solidFill>
                  <a:schemeClr val="tx1"/>
                </a:solidFill>
              </a:rPr>
              <a:pPr eaLnBrk="1" hangingPunct="1"/>
              <a:t>27</a:t>
            </a:fld>
            <a:endParaRPr lang="en-US" sz="1200" b="0">
              <a:solidFill>
                <a:schemeClr val="tx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22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charset="0"/>
                <a:cs typeface="ＭＳ Ｐゴシック" charset="0"/>
              </a:defRPr>
            </a:lvl1pPr>
            <a:lvl2pPr marL="757066" indent="-291179" eaLnBrk="0" hangingPunct="0">
              <a:defRPr sz="2900" b="1">
                <a:solidFill>
                  <a:schemeClr val="bg1"/>
                </a:solidFill>
                <a:latin typeface="Arial" charset="0"/>
                <a:ea typeface="ＭＳ Ｐゴシック" charset="0"/>
              </a:defRPr>
            </a:lvl2pPr>
            <a:lvl3pPr marL="1164717" indent="-232943" eaLnBrk="0" hangingPunct="0">
              <a:defRPr sz="2900" b="1">
                <a:solidFill>
                  <a:schemeClr val="bg1"/>
                </a:solidFill>
                <a:latin typeface="Arial" charset="0"/>
                <a:ea typeface="ＭＳ Ｐゴシック" charset="0"/>
              </a:defRPr>
            </a:lvl3pPr>
            <a:lvl4pPr marL="1630604" indent="-232943" eaLnBrk="0" hangingPunct="0">
              <a:defRPr sz="2900" b="1">
                <a:solidFill>
                  <a:schemeClr val="bg1"/>
                </a:solidFill>
                <a:latin typeface="Arial" charset="0"/>
                <a:ea typeface="ＭＳ Ｐゴシック" charset="0"/>
              </a:defRPr>
            </a:lvl4pPr>
            <a:lvl5pPr marL="2096491" indent="-232943" eaLnBrk="0" hangingPunct="0">
              <a:defRPr sz="2900" b="1">
                <a:solidFill>
                  <a:schemeClr val="bg1"/>
                </a:solidFill>
                <a:latin typeface="Arial" charset="0"/>
                <a:ea typeface="ＭＳ Ｐゴシック" charset="0"/>
              </a:defRPr>
            </a:lvl5pPr>
            <a:lvl6pPr marL="2562377" indent="-232943" eaLnBrk="0" fontAlgn="base" hangingPunct="0">
              <a:spcBef>
                <a:spcPct val="0"/>
              </a:spcBef>
              <a:spcAft>
                <a:spcPct val="0"/>
              </a:spcAft>
              <a:defRPr sz="2900" b="1">
                <a:solidFill>
                  <a:schemeClr val="bg1"/>
                </a:solidFill>
                <a:latin typeface="Arial" charset="0"/>
                <a:ea typeface="ＭＳ Ｐゴシック" charset="0"/>
              </a:defRPr>
            </a:lvl6pPr>
            <a:lvl7pPr marL="3028264" indent="-232943" eaLnBrk="0" fontAlgn="base" hangingPunct="0">
              <a:spcBef>
                <a:spcPct val="0"/>
              </a:spcBef>
              <a:spcAft>
                <a:spcPct val="0"/>
              </a:spcAft>
              <a:defRPr sz="2900" b="1">
                <a:solidFill>
                  <a:schemeClr val="bg1"/>
                </a:solidFill>
                <a:latin typeface="Arial" charset="0"/>
                <a:ea typeface="ＭＳ Ｐゴシック" charset="0"/>
              </a:defRPr>
            </a:lvl7pPr>
            <a:lvl8pPr marL="3494151" indent="-232943" eaLnBrk="0" fontAlgn="base" hangingPunct="0">
              <a:spcBef>
                <a:spcPct val="0"/>
              </a:spcBef>
              <a:spcAft>
                <a:spcPct val="0"/>
              </a:spcAft>
              <a:defRPr sz="2900" b="1">
                <a:solidFill>
                  <a:schemeClr val="bg1"/>
                </a:solidFill>
                <a:latin typeface="Arial" charset="0"/>
                <a:ea typeface="ＭＳ Ｐゴシック" charset="0"/>
              </a:defRPr>
            </a:lvl8pPr>
            <a:lvl9pPr marL="3960038" indent="-232943" eaLnBrk="0" fontAlgn="base" hangingPunct="0">
              <a:spcBef>
                <a:spcPct val="0"/>
              </a:spcBef>
              <a:spcAft>
                <a:spcPct val="0"/>
              </a:spcAft>
              <a:defRPr sz="2900" b="1">
                <a:solidFill>
                  <a:schemeClr val="bg1"/>
                </a:solidFill>
                <a:latin typeface="Arial" charset="0"/>
                <a:ea typeface="ＭＳ Ｐゴシック" charset="0"/>
              </a:defRPr>
            </a:lvl9pPr>
          </a:lstStyle>
          <a:p>
            <a:pPr eaLnBrk="1" hangingPunct="1"/>
            <a:fld id="{6F205ADD-2C01-2348-B433-FDB30E57B041}" type="slidenum">
              <a:rPr lang="en-US" sz="1200" b="0">
                <a:solidFill>
                  <a:schemeClr val="tx1"/>
                </a:solidFill>
              </a:rPr>
              <a:pPr eaLnBrk="1" hangingPunct="1"/>
              <a:t>28</a:t>
            </a:fld>
            <a:endParaRPr lang="en-US" sz="1200" b="0">
              <a:solidFill>
                <a:schemeClr val="tx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573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32CEBAE3-EF37-432D-B528-7A375023F0D6}" type="slidenum">
              <a:rPr lang="en-US" altLang="en-US" smtClean="0">
                <a:solidFill>
                  <a:srgbClr val="000000"/>
                </a:solidFill>
              </a:rPr>
              <a:pPr>
                <a:spcBef>
                  <a:spcPct val="0"/>
                </a:spcBef>
              </a:pPr>
              <a:t>2</a:t>
            </a:fld>
            <a:endParaRPr lang="en-US" altLang="en-US"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757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5406F7EC-58DE-458B-8AF8-AB66AAC5A7EC}" type="slidenum">
              <a:rPr lang="en-US" altLang="en-US" smtClean="0">
                <a:solidFill>
                  <a:srgbClr val="000000"/>
                </a:solidFill>
              </a:rPr>
              <a:pPr>
                <a:spcBef>
                  <a:spcPct val="0"/>
                </a:spcBef>
              </a:pPr>
              <a:t>30</a:t>
            </a:fld>
            <a:endParaRPr lang="en-US" altLang="en-US"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22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charset="0"/>
                <a:cs typeface="ＭＳ Ｐゴシック" charset="0"/>
              </a:defRPr>
            </a:lvl1pPr>
            <a:lvl2pPr marL="757066" indent="-291179" eaLnBrk="0" hangingPunct="0">
              <a:defRPr sz="2900" b="1">
                <a:solidFill>
                  <a:schemeClr val="bg1"/>
                </a:solidFill>
                <a:latin typeface="Arial" charset="0"/>
                <a:ea typeface="ＭＳ Ｐゴシック" charset="0"/>
              </a:defRPr>
            </a:lvl2pPr>
            <a:lvl3pPr marL="1164717" indent="-232943" eaLnBrk="0" hangingPunct="0">
              <a:defRPr sz="2900" b="1">
                <a:solidFill>
                  <a:schemeClr val="bg1"/>
                </a:solidFill>
                <a:latin typeface="Arial" charset="0"/>
                <a:ea typeface="ＭＳ Ｐゴシック" charset="0"/>
              </a:defRPr>
            </a:lvl3pPr>
            <a:lvl4pPr marL="1630604" indent="-232943" eaLnBrk="0" hangingPunct="0">
              <a:defRPr sz="2900" b="1">
                <a:solidFill>
                  <a:schemeClr val="bg1"/>
                </a:solidFill>
                <a:latin typeface="Arial" charset="0"/>
                <a:ea typeface="ＭＳ Ｐゴシック" charset="0"/>
              </a:defRPr>
            </a:lvl4pPr>
            <a:lvl5pPr marL="2096491" indent="-232943" eaLnBrk="0" hangingPunct="0">
              <a:defRPr sz="2900" b="1">
                <a:solidFill>
                  <a:schemeClr val="bg1"/>
                </a:solidFill>
                <a:latin typeface="Arial" charset="0"/>
                <a:ea typeface="ＭＳ Ｐゴシック" charset="0"/>
              </a:defRPr>
            </a:lvl5pPr>
            <a:lvl6pPr marL="2562377" indent="-232943" eaLnBrk="0" fontAlgn="base" hangingPunct="0">
              <a:spcBef>
                <a:spcPct val="0"/>
              </a:spcBef>
              <a:spcAft>
                <a:spcPct val="0"/>
              </a:spcAft>
              <a:defRPr sz="2900" b="1">
                <a:solidFill>
                  <a:schemeClr val="bg1"/>
                </a:solidFill>
                <a:latin typeface="Arial" charset="0"/>
                <a:ea typeface="ＭＳ Ｐゴシック" charset="0"/>
              </a:defRPr>
            </a:lvl6pPr>
            <a:lvl7pPr marL="3028264" indent="-232943" eaLnBrk="0" fontAlgn="base" hangingPunct="0">
              <a:spcBef>
                <a:spcPct val="0"/>
              </a:spcBef>
              <a:spcAft>
                <a:spcPct val="0"/>
              </a:spcAft>
              <a:defRPr sz="2900" b="1">
                <a:solidFill>
                  <a:schemeClr val="bg1"/>
                </a:solidFill>
                <a:latin typeface="Arial" charset="0"/>
                <a:ea typeface="ＭＳ Ｐゴシック" charset="0"/>
              </a:defRPr>
            </a:lvl7pPr>
            <a:lvl8pPr marL="3494151" indent="-232943" eaLnBrk="0" fontAlgn="base" hangingPunct="0">
              <a:spcBef>
                <a:spcPct val="0"/>
              </a:spcBef>
              <a:spcAft>
                <a:spcPct val="0"/>
              </a:spcAft>
              <a:defRPr sz="2900" b="1">
                <a:solidFill>
                  <a:schemeClr val="bg1"/>
                </a:solidFill>
                <a:latin typeface="Arial" charset="0"/>
                <a:ea typeface="ＭＳ Ｐゴシック" charset="0"/>
              </a:defRPr>
            </a:lvl8pPr>
            <a:lvl9pPr marL="3960038" indent="-232943" eaLnBrk="0" fontAlgn="base" hangingPunct="0">
              <a:spcBef>
                <a:spcPct val="0"/>
              </a:spcBef>
              <a:spcAft>
                <a:spcPct val="0"/>
              </a:spcAft>
              <a:defRPr sz="2900" b="1">
                <a:solidFill>
                  <a:schemeClr val="bg1"/>
                </a:solidFill>
                <a:latin typeface="Arial" charset="0"/>
                <a:ea typeface="ＭＳ Ｐゴシック" charset="0"/>
              </a:defRPr>
            </a:lvl9pPr>
          </a:lstStyle>
          <a:p>
            <a:pPr eaLnBrk="1" hangingPunct="1"/>
            <a:fld id="{6F205ADD-2C01-2348-B433-FDB30E57B041}" type="slidenum">
              <a:rPr lang="en-US" sz="1200" b="0">
                <a:solidFill>
                  <a:schemeClr val="tx1"/>
                </a:solidFill>
              </a:rPr>
              <a:pPr eaLnBrk="1" hangingPunct="1"/>
              <a:t>31</a:t>
            </a:fld>
            <a:endParaRPr lang="en-US" sz="1200" b="0">
              <a:solidFill>
                <a:schemeClr val="tx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22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charset="0"/>
                <a:cs typeface="ＭＳ Ｐゴシック" charset="0"/>
              </a:defRPr>
            </a:lvl1pPr>
            <a:lvl2pPr marL="757066" indent="-291179" eaLnBrk="0" hangingPunct="0">
              <a:defRPr sz="2900" b="1">
                <a:solidFill>
                  <a:schemeClr val="bg1"/>
                </a:solidFill>
                <a:latin typeface="Arial" charset="0"/>
                <a:ea typeface="ＭＳ Ｐゴシック" charset="0"/>
              </a:defRPr>
            </a:lvl2pPr>
            <a:lvl3pPr marL="1164717" indent="-232943" eaLnBrk="0" hangingPunct="0">
              <a:defRPr sz="2900" b="1">
                <a:solidFill>
                  <a:schemeClr val="bg1"/>
                </a:solidFill>
                <a:latin typeface="Arial" charset="0"/>
                <a:ea typeface="ＭＳ Ｐゴシック" charset="0"/>
              </a:defRPr>
            </a:lvl3pPr>
            <a:lvl4pPr marL="1630604" indent="-232943" eaLnBrk="0" hangingPunct="0">
              <a:defRPr sz="2900" b="1">
                <a:solidFill>
                  <a:schemeClr val="bg1"/>
                </a:solidFill>
                <a:latin typeface="Arial" charset="0"/>
                <a:ea typeface="ＭＳ Ｐゴシック" charset="0"/>
              </a:defRPr>
            </a:lvl4pPr>
            <a:lvl5pPr marL="2096491" indent="-232943" eaLnBrk="0" hangingPunct="0">
              <a:defRPr sz="2900" b="1">
                <a:solidFill>
                  <a:schemeClr val="bg1"/>
                </a:solidFill>
                <a:latin typeface="Arial" charset="0"/>
                <a:ea typeface="ＭＳ Ｐゴシック" charset="0"/>
              </a:defRPr>
            </a:lvl5pPr>
            <a:lvl6pPr marL="2562377" indent="-232943" eaLnBrk="0" fontAlgn="base" hangingPunct="0">
              <a:spcBef>
                <a:spcPct val="0"/>
              </a:spcBef>
              <a:spcAft>
                <a:spcPct val="0"/>
              </a:spcAft>
              <a:defRPr sz="2900" b="1">
                <a:solidFill>
                  <a:schemeClr val="bg1"/>
                </a:solidFill>
                <a:latin typeface="Arial" charset="0"/>
                <a:ea typeface="ＭＳ Ｐゴシック" charset="0"/>
              </a:defRPr>
            </a:lvl6pPr>
            <a:lvl7pPr marL="3028264" indent="-232943" eaLnBrk="0" fontAlgn="base" hangingPunct="0">
              <a:spcBef>
                <a:spcPct val="0"/>
              </a:spcBef>
              <a:spcAft>
                <a:spcPct val="0"/>
              </a:spcAft>
              <a:defRPr sz="2900" b="1">
                <a:solidFill>
                  <a:schemeClr val="bg1"/>
                </a:solidFill>
                <a:latin typeface="Arial" charset="0"/>
                <a:ea typeface="ＭＳ Ｐゴシック" charset="0"/>
              </a:defRPr>
            </a:lvl7pPr>
            <a:lvl8pPr marL="3494151" indent="-232943" eaLnBrk="0" fontAlgn="base" hangingPunct="0">
              <a:spcBef>
                <a:spcPct val="0"/>
              </a:spcBef>
              <a:spcAft>
                <a:spcPct val="0"/>
              </a:spcAft>
              <a:defRPr sz="2900" b="1">
                <a:solidFill>
                  <a:schemeClr val="bg1"/>
                </a:solidFill>
                <a:latin typeface="Arial" charset="0"/>
                <a:ea typeface="ＭＳ Ｐゴシック" charset="0"/>
              </a:defRPr>
            </a:lvl8pPr>
            <a:lvl9pPr marL="3960038" indent="-232943" eaLnBrk="0" fontAlgn="base" hangingPunct="0">
              <a:spcBef>
                <a:spcPct val="0"/>
              </a:spcBef>
              <a:spcAft>
                <a:spcPct val="0"/>
              </a:spcAft>
              <a:defRPr sz="2900" b="1">
                <a:solidFill>
                  <a:schemeClr val="bg1"/>
                </a:solidFill>
                <a:latin typeface="Arial" charset="0"/>
                <a:ea typeface="ＭＳ Ｐゴシック" charset="0"/>
              </a:defRPr>
            </a:lvl9pPr>
          </a:lstStyle>
          <a:p>
            <a:pPr eaLnBrk="1" hangingPunct="1"/>
            <a:fld id="{6F205ADD-2C01-2348-B433-FDB30E57B041}" type="slidenum">
              <a:rPr lang="en-US" sz="1200" b="0">
                <a:solidFill>
                  <a:schemeClr val="tx1"/>
                </a:solidFill>
              </a:rPr>
              <a:pPr eaLnBrk="1" hangingPunct="1"/>
              <a:t>32</a:t>
            </a:fld>
            <a:endParaRPr lang="en-US" sz="1200" b="0">
              <a:solidFill>
                <a:schemeClr val="tx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22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charset="0"/>
                <a:cs typeface="ＭＳ Ｐゴシック" charset="0"/>
              </a:defRPr>
            </a:lvl1pPr>
            <a:lvl2pPr marL="757066" indent="-291179" eaLnBrk="0" hangingPunct="0">
              <a:defRPr sz="2900" b="1">
                <a:solidFill>
                  <a:schemeClr val="bg1"/>
                </a:solidFill>
                <a:latin typeface="Arial" charset="0"/>
                <a:ea typeface="ＭＳ Ｐゴシック" charset="0"/>
              </a:defRPr>
            </a:lvl2pPr>
            <a:lvl3pPr marL="1164717" indent="-232943" eaLnBrk="0" hangingPunct="0">
              <a:defRPr sz="2900" b="1">
                <a:solidFill>
                  <a:schemeClr val="bg1"/>
                </a:solidFill>
                <a:latin typeface="Arial" charset="0"/>
                <a:ea typeface="ＭＳ Ｐゴシック" charset="0"/>
              </a:defRPr>
            </a:lvl3pPr>
            <a:lvl4pPr marL="1630604" indent="-232943" eaLnBrk="0" hangingPunct="0">
              <a:defRPr sz="2900" b="1">
                <a:solidFill>
                  <a:schemeClr val="bg1"/>
                </a:solidFill>
                <a:latin typeface="Arial" charset="0"/>
                <a:ea typeface="ＭＳ Ｐゴシック" charset="0"/>
              </a:defRPr>
            </a:lvl4pPr>
            <a:lvl5pPr marL="2096491" indent="-232943" eaLnBrk="0" hangingPunct="0">
              <a:defRPr sz="2900" b="1">
                <a:solidFill>
                  <a:schemeClr val="bg1"/>
                </a:solidFill>
                <a:latin typeface="Arial" charset="0"/>
                <a:ea typeface="ＭＳ Ｐゴシック" charset="0"/>
              </a:defRPr>
            </a:lvl5pPr>
            <a:lvl6pPr marL="2562377" indent="-232943" eaLnBrk="0" fontAlgn="base" hangingPunct="0">
              <a:spcBef>
                <a:spcPct val="0"/>
              </a:spcBef>
              <a:spcAft>
                <a:spcPct val="0"/>
              </a:spcAft>
              <a:defRPr sz="2900" b="1">
                <a:solidFill>
                  <a:schemeClr val="bg1"/>
                </a:solidFill>
                <a:latin typeface="Arial" charset="0"/>
                <a:ea typeface="ＭＳ Ｐゴシック" charset="0"/>
              </a:defRPr>
            </a:lvl6pPr>
            <a:lvl7pPr marL="3028264" indent="-232943" eaLnBrk="0" fontAlgn="base" hangingPunct="0">
              <a:spcBef>
                <a:spcPct val="0"/>
              </a:spcBef>
              <a:spcAft>
                <a:spcPct val="0"/>
              </a:spcAft>
              <a:defRPr sz="2900" b="1">
                <a:solidFill>
                  <a:schemeClr val="bg1"/>
                </a:solidFill>
                <a:latin typeface="Arial" charset="0"/>
                <a:ea typeface="ＭＳ Ｐゴシック" charset="0"/>
              </a:defRPr>
            </a:lvl7pPr>
            <a:lvl8pPr marL="3494151" indent="-232943" eaLnBrk="0" fontAlgn="base" hangingPunct="0">
              <a:spcBef>
                <a:spcPct val="0"/>
              </a:spcBef>
              <a:spcAft>
                <a:spcPct val="0"/>
              </a:spcAft>
              <a:defRPr sz="2900" b="1">
                <a:solidFill>
                  <a:schemeClr val="bg1"/>
                </a:solidFill>
                <a:latin typeface="Arial" charset="0"/>
                <a:ea typeface="ＭＳ Ｐゴシック" charset="0"/>
              </a:defRPr>
            </a:lvl8pPr>
            <a:lvl9pPr marL="3960038" indent="-232943" eaLnBrk="0" fontAlgn="base" hangingPunct="0">
              <a:spcBef>
                <a:spcPct val="0"/>
              </a:spcBef>
              <a:spcAft>
                <a:spcPct val="0"/>
              </a:spcAft>
              <a:defRPr sz="2900" b="1">
                <a:solidFill>
                  <a:schemeClr val="bg1"/>
                </a:solidFill>
                <a:latin typeface="Arial" charset="0"/>
                <a:ea typeface="ＭＳ Ｐゴシック" charset="0"/>
              </a:defRPr>
            </a:lvl9pPr>
          </a:lstStyle>
          <a:p>
            <a:pPr eaLnBrk="1" hangingPunct="1"/>
            <a:fld id="{6F205ADD-2C01-2348-B433-FDB30E57B041}" type="slidenum">
              <a:rPr lang="en-US" sz="1200" b="0">
                <a:solidFill>
                  <a:schemeClr val="tx1"/>
                </a:solidFill>
              </a:rPr>
              <a:pPr eaLnBrk="1" hangingPunct="1"/>
              <a:t>33</a:t>
            </a:fld>
            <a:endParaRPr lang="en-US" sz="1200" b="0">
              <a:solidFill>
                <a:schemeClr val="tx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77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AE31A458-5416-41F6-97A5-F0110FFD501D}" type="slidenum">
              <a:rPr lang="en-US" altLang="en-US" smtClean="0">
                <a:solidFill>
                  <a:srgbClr val="000000"/>
                </a:solidFill>
              </a:rPr>
              <a:pPr>
                <a:spcBef>
                  <a:spcPct val="0"/>
                </a:spcBef>
              </a:pPr>
              <a:t>34</a:t>
            </a:fld>
            <a:endParaRPr lang="en-US" altLang="en-US" smtClean="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122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b="1">
                <a:solidFill>
                  <a:schemeClr val="bg1"/>
                </a:solidFill>
                <a:latin typeface="Arial" charset="0"/>
                <a:ea typeface="ＭＳ Ｐゴシック" charset="0"/>
                <a:cs typeface="ＭＳ Ｐゴシック" charset="0"/>
              </a:defRPr>
            </a:lvl1pPr>
            <a:lvl2pPr marL="771450" indent="-296711" eaLnBrk="0" hangingPunct="0">
              <a:defRPr sz="3000" b="1">
                <a:solidFill>
                  <a:schemeClr val="bg1"/>
                </a:solidFill>
                <a:latin typeface="Arial" charset="0"/>
                <a:ea typeface="ＭＳ Ｐゴシック" charset="0"/>
              </a:defRPr>
            </a:lvl2pPr>
            <a:lvl3pPr marL="1186847" indent="-237369" eaLnBrk="0" hangingPunct="0">
              <a:defRPr sz="3000" b="1">
                <a:solidFill>
                  <a:schemeClr val="bg1"/>
                </a:solidFill>
                <a:latin typeface="Arial" charset="0"/>
                <a:ea typeface="ＭＳ Ｐゴシック" charset="0"/>
              </a:defRPr>
            </a:lvl3pPr>
            <a:lvl4pPr marL="1661585" indent="-237369" eaLnBrk="0" hangingPunct="0">
              <a:defRPr sz="3000" b="1">
                <a:solidFill>
                  <a:schemeClr val="bg1"/>
                </a:solidFill>
                <a:latin typeface="Arial" charset="0"/>
                <a:ea typeface="ＭＳ Ｐゴシック" charset="0"/>
              </a:defRPr>
            </a:lvl4pPr>
            <a:lvl5pPr marL="2136324" indent="-237369" eaLnBrk="0" hangingPunct="0">
              <a:defRPr sz="3000" b="1">
                <a:solidFill>
                  <a:schemeClr val="bg1"/>
                </a:solidFill>
                <a:latin typeface="Arial" charset="0"/>
                <a:ea typeface="ＭＳ Ｐゴシック" charset="0"/>
              </a:defRPr>
            </a:lvl5pPr>
            <a:lvl6pPr marL="2611062" indent="-237369" eaLnBrk="0" fontAlgn="base" hangingPunct="0">
              <a:spcBef>
                <a:spcPct val="0"/>
              </a:spcBef>
              <a:spcAft>
                <a:spcPct val="0"/>
              </a:spcAft>
              <a:defRPr sz="3000" b="1">
                <a:solidFill>
                  <a:schemeClr val="bg1"/>
                </a:solidFill>
                <a:latin typeface="Arial" charset="0"/>
                <a:ea typeface="ＭＳ Ｐゴシック" charset="0"/>
              </a:defRPr>
            </a:lvl6pPr>
            <a:lvl7pPr marL="3085801" indent="-237369" eaLnBrk="0" fontAlgn="base" hangingPunct="0">
              <a:spcBef>
                <a:spcPct val="0"/>
              </a:spcBef>
              <a:spcAft>
                <a:spcPct val="0"/>
              </a:spcAft>
              <a:defRPr sz="3000" b="1">
                <a:solidFill>
                  <a:schemeClr val="bg1"/>
                </a:solidFill>
                <a:latin typeface="Arial" charset="0"/>
                <a:ea typeface="ＭＳ Ｐゴシック" charset="0"/>
              </a:defRPr>
            </a:lvl7pPr>
            <a:lvl8pPr marL="3560540" indent="-237369" eaLnBrk="0" fontAlgn="base" hangingPunct="0">
              <a:spcBef>
                <a:spcPct val="0"/>
              </a:spcBef>
              <a:spcAft>
                <a:spcPct val="0"/>
              </a:spcAft>
              <a:defRPr sz="3000" b="1">
                <a:solidFill>
                  <a:schemeClr val="bg1"/>
                </a:solidFill>
                <a:latin typeface="Arial" charset="0"/>
                <a:ea typeface="ＭＳ Ｐゴシック" charset="0"/>
              </a:defRPr>
            </a:lvl8pPr>
            <a:lvl9pPr marL="4035279" indent="-237369" eaLnBrk="0" fontAlgn="base" hangingPunct="0">
              <a:spcBef>
                <a:spcPct val="0"/>
              </a:spcBef>
              <a:spcAft>
                <a:spcPct val="0"/>
              </a:spcAft>
              <a:defRPr sz="3000" b="1">
                <a:solidFill>
                  <a:schemeClr val="bg1"/>
                </a:solidFill>
                <a:latin typeface="Arial" charset="0"/>
                <a:ea typeface="ＭＳ Ｐゴシック" charset="0"/>
              </a:defRPr>
            </a:lvl9pPr>
          </a:lstStyle>
          <a:p>
            <a:pPr eaLnBrk="1" hangingPunct="1"/>
            <a:fld id="{6F205ADD-2C01-2348-B433-FDB30E57B041}" type="slidenum">
              <a:rPr lang="en-US" sz="1200" b="0">
                <a:solidFill>
                  <a:schemeClr val="tx1"/>
                </a:solidFill>
              </a:rPr>
              <a:pPr eaLnBrk="1" hangingPunct="1"/>
              <a:t>37</a:t>
            </a:fld>
            <a:endParaRPr lang="en-US" sz="1200" b="0">
              <a:solidFill>
                <a:schemeClr val="tx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122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charset="0"/>
                <a:cs typeface="ＭＳ Ｐゴシック" charset="0"/>
              </a:defRPr>
            </a:lvl1pPr>
            <a:lvl2pPr marL="757066" indent="-291179" eaLnBrk="0" hangingPunct="0">
              <a:defRPr sz="2900" b="1">
                <a:solidFill>
                  <a:schemeClr val="bg1"/>
                </a:solidFill>
                <a:latin typeface="Arial" charset="0"/>
                <a:ea typeface="ＭＳ Ｐゴシック" charset="0"/>
              </a:defRPr>
            </a:lvl2pPr>
            <a:lvl3pPr marL="1164717" indent="-232943" eaLnBrk="0" hangingPunct="0">
              <a:defRPr sz="2900" b="1">
                <a:solidFill>
                  <a:schemeClr val="bg1"/>
                </a:solidFill>
                <a:latin typeface="Arial" charset="0"/>
                <a:ea typeface="ＭＳ Ｐゴシック" charset="0"/>
              </a:defRPr>
            </a:lvl3pPr>
            <a:lvl4pPr marL="1630604" indent="-232943" eaLnBrk="0" hangingPunct="0">
              <a:defRPr sz="2900" b="1">
                <a:solidFill>
                  <a:schemeClr val="bg1"/>
                </a:solidFill>
                <a:latin typeface="Arial" charset="0"/>
                <a:ea typeface="ＭＳ Ｐゴシック" charset="0"/>
              </a:defRPr>
            </a:lvl4pPr>
            <a:lvl5pPr marL="2096491" indent="-232943" eaLnBrk="0" hangingPunct="0">
              <a:defRPr sz="2900" b="1">
                <a:solidFill>
                  <a:schemeClr val="bg1"/>
                </a:solidFill>
                <a:latin typeface="Arial" charset="0"/>
                <a:ea typeface="ＭＳ Ｐゴシック" charset="0"/>
              </a:defRPr>
            </a:lvl5pPr>
            <a:lvl6pPr marL="2562377" indent="-232943" eaLnBrk="0" fontAlgn="base" hangingPunct="0">
              <a:spcBef>
                <a:spcPct val="0"/>
              </a:spcBef>
              <a:spcAft>
                <a:spcPct val="0"/>
              </a:spcAft>
              <a:defRPr sz="2900" b="1">
                <a:solidFill>
                  <a:schemeClr val="bg1"/>
                </a:solidFill>
                <a:latin typeface="Arial" charset="0"/>
                <a:ea typeface="ＭＳ Ｐゴシック" charset="0"/>
              </a:defRPr>
            </a:lvl6pPr>
            <a:lvl7pPr marL="3028264" indent="-232943" eaLnBrk="0" fontAlgn="base" hangingPunct="0">
              <a:spcBef>
                <a:spcPct val="0"/>
              </a:spcBef>
              <a:spcAft>
                <a:spcPct val="0"/>
              </a:spcAft>
              <a:defRPr sz="2900" b="1">
                <a:solidFill>
                  <a:schemeClr val="bg1"/>
                </a:solidFill>
                <a:latin typeface="Arial" charset="0"/>
                <a:ea typeface="ＭＳ Ｐゴシック" charset="0"/>
              </a:defRPr>
            </a:lvl7pPr>
            <a:lvl8pPr marL="3494151" indent="-232943" eaLnBrk="0" fontAlgn="base" hangingPunct="0">
              <a:spcBef>
                <a:spcPct val="0"/>
              </a:spcBef>
              <a:spcAft>
                <a:spcPct val="0"/>
              </a:spcAft>
              <a:defRPr sz="2900" b="1">
                <a:solidFill>
                  <a:schemeClr val="bg1"/>
                </a:solidFill>
                <a:latin typeface="Arial" charset="0"/>
                <a:ea typeface="ＭＳ Ｐゴシック" charset="0"/>
              </a:defRPr>
            </a:lvl8pPr>
            <a:lvl9pPr marL="3960038" indent="-232943" eaLnBrk="0" fontAlgn="base" hangingPunct="0">
              <a:spcBef>
                <a:spcPct val="0"/>
              </a:spcBef>
              <a:spcAft>
                <a:spcPct val="0"/>
              </a:spcAft>
              <a:defRPr sz="2900" b="1">
                <a:solidFill>
                  <a:schemeClr val="bg1"/>
                </a:solidFill>
                <a:latin typeface="Arial" charset="0"/>
                <a:ea typeface="ＭＳ Ｐゴシック" charset="0"/>
              </a:defRPr>
            </a:lvl9pPr>
          </a:lstStyle>
          <a:p>
            <a:pPr eaLnBrk="1" hangingPunct="1"/>
            <a:fld id="{6F205ADD-2C01-2348-B433-FDB30E57B041}" type="slidenum">
              <a:rPr lang="en-US" sz="1200" b="0">
                <a:solidFill>
                  <a:schemeClr val="tx1"/>
                </a:solidFill>
              </a:rPr>
              <a:pPr eaLnBrk="1" hangingPunct="1"/>
              <a:t>39</a:t>
            </a:fld>
            <a:endParaRPr lang="en-US" sz="1200" b="0">
              <a:solidFill>
                <a:schemeClr val="tx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1003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61A5E024-6FC6-44A8-A0CD-BEF8260188D5}" type="slidenum">
              <a:rPr lang="en-US" altLang="en-US" smtClean="0">
                <a:solidFill>
                  <a:srgbClr val="000000"/>
                </a:solidFill>
              </a:rPr>
              <a:pPr>
                <a:spcBef>
                  <a:spcPct val="0"/>
                </a:spcBef>
              </a:pPr>
              <a:t>40</a:t>
            </a:fld>
            <a:endParaRPr lang="en-US" altLang="en-US"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849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9E154AF9-E279-4519-BEC9-6157DDABD2D1}" type="slidenum">
              <a:rPr lang="en-US" altLang="en-US" smtClean="0">
                <a:solidFill>
                  <a:srgbClr val="000000"/>
                </a:solidFill>
              </a:rPr>
              <a:pPr>
                <a:spcBef>
                  <a:spcPct val="0"/>
                </a:spcBef>
              </a:pPr>
              <a:t>42</a:t>
            </a:fld>
            <a:endParaRPr lang="en-US" altLang="en-US"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ea typeface="ＭＳ Ｐゴシック" pitchFamily="34" charset="-128"/>
            </a:endParaRPr>
          </a:p>
        </p:txBody>
      </p:sp>
      <p:sp>
        <p:nvSpPr>
          <p:cNvPr id="368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pitchFamily="34" charset="-128"/>
              </a:defRPr>
            </a:lvl1pPr>
            <a:lvl2pPr marL="757066" indent="-291179" eaLnBrk="0" hangingPunct="0">
              <a:defRPr sz="2900" b="1">
                <a:solidFill>
                  <a:schemeClr val="bg1"/>
                </a:solidFill>
                <a:latin typeface="Arial" charset="0"/>
                <a:ea typeface="ＭＳ Ｐゴシック" pitchFamily="34" charset="-128"/>
              </a:defRPr>
            </a:lvl2pPr>
            <a:lvl3pPr marL="1164717" indent="-232943" eaLnBrk="0" hangingPunct="0">
              <a:defRPr sz="2900" b="1">
                <a:solidFill>
                  <a:schemeClr val="bg1"/>
                </a:solidFill>
                <a:latin typeface="Arial" charset="0"/>
                <a:ea typeface="ＭＳ Ｐゴシック" pitchFamily="34" charset="-128"/>
              </a:defRPr>
            </a:lvl3pPr>
            <a:lvl4pPr marL="1630604" indent="-232943" eaLnBrk="0" hangingPunct="0">
              <a:defRPr sz="2900" b="1">
                <a:solidFill>
                  <a:schemeClr val="bg1"/>
                </a:solidFill>
                <a:latin typeface="Arial" charset="0"/>
                <a:ea typeface="ＭＳ Ｐゴシック" pitchFamily="34" charset="-128"/>
              </a:defRPr>
            </a:lvl4pPr>
            <a:lvl5pPr marL="2096491" indent="-232943" eaLnBrk="0" hangingPunct="0">
              <a:defRPr sz="2900" b="1">
                <a:solidFill>
                  <a:schemeClr val="bg1"/>
                </a:solidFill>
                <a:latin typeface="Arial" charset="0"/>
                <a:ea typeface="ＭＳ Ｐゴシック" pitchFamily="34" charset="-128"/>
              </a:defRPr>
            </a:lvl5pPr>
            <a:lvl6pPr marL="2562377" indent="-232943" eaLnBrk="0" fontAlgn="base" hangingPunct="0">
              <a:spcBef>
                <a:spcPct val="0"/>
              </a:spcBef>
              <a:spcAft>
                <a:spcPct val="0"/>
              </a:spcAft>
              <a:defRPr sz="2900" b="1">
                <a:solidFill>
                  <a:schemeClr val="bg1"/>
                </a:solidFill>
                <a:latin typeface="Arial" charset="0"/>
                <a:ea typeface="ＭＳ Ｐゴシック" pitchFamily="34" charset="-128"/>
              </a:defRPr>
            </a:lvl6pPr>
            <a:lvl7pPr marL="3028264" indent="-232943" eaLnBrk="0" fontAlgn="base" hangingPunct="0">
              <a:spcBef>
                <a:spcPct val="0"/>
              </a:spcBef>
              <a:spcAft>
                <a:spcPct val="0"/>
              </a:spcAft>
              <a:defRPr sz="2900" b="1">
                <a:solidFill>
                  <a:schemeClr val="bg1"/>
                </a:solidFill>
                <a:latin typeface="Arial" charset="0"/>
                <a:ea typeface="ＭＳ Ｐゴシック" pitchFamily="34" charset="-128"/>
              </a:defRPr>
            </a:lvl7pPr>
            <a:lvl8pPr marL="3494151" indent="-232943" eaLnBrk="0" fontAlgn="base" hangingPunct="0">
              <a:spcBef>
                <a:spcPct val="0"/>
              </a:spcBef>
              <a:spcAft>
                <a:spcPct val="0"/>
              </a:spcAft>
              <a:defRPr sz="2900" b="1">
                <a:solidFill>
                  <a:schemeClr val="bg1"/>
                </a:solidFill>
                <a:latin typeface="Arial" charset="0"/>
                <a:ea typeface="ＭＳ Ｐゴシック" pitchFamily="34" charset="-128"/>
              </a:defRPr>
            </a:lvl8pPr>
            <a:lvl9pPr marL="3960038" indent="-232943" eaLnBrk="0" fontAlgn="base" hangingPunct="0">
              <a:spcBef>
                <a:spcPct val="0"/>
              </a:spcBef>
              <a:spcAft>
                <a:spcPct val="0"/>
              </a:spcAft>
              <a:defRPr sz="2900" b="1">
                <a:solidFill>
                  <a:schemeClr val="bg1"/>
                </a:solidFill>
                <a:latin typeface="Arial" charset="0"/>
                <a:ea typeface="ＭＳ Ｐゴシック" pitchFamily="34" charset="-128"/>
              </a:defRPr>
            </a:lvl9pPr>
          </a:lstStyle>
          <a:p>
            <a:pPr eaLnBrk="1" hangingPunct="1"/>
            <a:fld id="{D2321914-EC1C-4FD9-A2D4-644F81687301}" type="slidenum">
              <a:rPr lang="it-IT" altLang="it-IT" sz="1200" b="0">
                <a:solidFill>
                  <a:schemeClr val="tx1"/>
                </a:solidFill>
              </a:rPr>
              <a:pPr eaLnBrk="1" hangingPunct="1"/>
              <a:t>43</a:t>
            </a:fld>
            <a:endParaRPr lang="it-IT" altLang="it-IT" sz="1200" b="0">
              <a:solidFill>
                <a:schemeClr val="tx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122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charset="0"/>
                <a:cs typeface="ＭＳ Ｐゴシック" charset="0"/>
              </a:defRPr>
            </a:lvl1pPr>
            <a:lvl2pPr marL="757066" indent="-291179" eaLnBrk="0" hangingPunct="0">
              <a:defRPr sz="2900" b="1">
                <a:solidFill>
                  <a:schemeClr val="bg1"/>
                </a:solidFill>
                <a:latin typeface="Arial" charset="0"/>
                <a:ea typeface="ＭＳ Ｐゴシック" charset="0"/>
              </a:defRPr>
            </a:lvl2pPr>
            <a:lvl3pPr marL="1164717" indent="-232943" eaLnBrk="0" hangingPunct="0">
              <a:defRPr sz="2900" b="1">
                <a:solidFill>
                  <a:schemeClr val="bg1"/>
                </a:solidFill>
                <a:latin typeface="Arial" charset="0"/>
                <a:ea typeface="ＭＳ Ｐゴシック" charset="0"/>
              </a:defRPr>
            </a:lvl3pPr>
            <a:lvl4pPr marL="1630604" indent="-232943" eaLnBrk="0" hangingPunct="0">
              <a:defRPr sz="2900" b="1">
                <a:solidFill>
                  <a:schemeClr val="bg1"/>
                </a:solidFill>
                <a:latin typeface="Arial" charset="0"/>
                <a:ea typeface="ＭＳ Ｐゴシック" charset="0"/>
              </a:defRPr>
            </a:lvl4pPr>
            <a:lvl5pPr marL="2096491" indent="-232943" eaLnBrk="0" hangingPunct="0">
              <a:defRPr sz="2900" b="1">
                <a:solidFill>
                  <a:schemeClr val="bg1"/>
                </a:solidFill>
                <a:latin typeface="Arial" charset="0"/>
                <a:ea typeface="ＭＳ Ｐゴシック" charset="0"/>
              </a:defRPr>
            </a:lvl5pPr>
            <a:lvl6pPr marL="2562377" indent="-232943" eaLnBrk="0" fontAlgn="base" hangingPunct="0">
              <a:spcBef>
                <a:spcPct val="0"/>
              </a:spcBef>
              <a:spcAft>
                <a:spcPct val="0"/>
              </a:spcAft>
              <a:defRPr sz="2900" b="1">
                <a:solidFill>
                  <a:schemeClr val="bg1"/>
                </a:solidFill>
                <a:latin typeface="Arial" charset="0"/>
                <a:ea typeface="ＭＳ Ｐゴシック" charset="0"/>
              </a:defRPr>
            </a:lvl6pPr>
            <a:lvl7pPr marL="3028264" indent="-232943" eaLnBrk="0" fontAlgn="base" hangingPunct="0">
              <a:spcBef>
                <a:spcPct val="0"/>
              </a:spcBef>
              <a:spcAft>
                <a:spcPct val="0"/>
              </a:spcAft>
              <a:defRPr sz="2900" b="1">
                <a:solidFill>
                  <a:schemeClr val="bg1"/>
                </a:solidFill>
                <a:latin typeface="Arial" charset="0"/>
                <a:ea typeface="ＭＳ Ｐゴシック" charset="0"/>
              </a:defRPr>
            </a:lvl7pPr>
            <a:lvl8pPr marL="3494151" indent="-232943" eaLnBrk="0" fontAlgn="base" hangingPunct="0">
              <a:spcBef>
                <a:spcPct val="0"/>
              </a:spcBef>
              <a:spcAft>
                <a:spcPct val="0"/>
              </a:spcAft>
              <a:defRPr sz="2900" b="1">
                <a:solidFill>
                  <a:schemeClr val="bg1"/>
                </a:solidFill>
                <a:latin typeface="Arial" charset="0"/>
                <a:ea typeface="ＭＳ Ｐゴシック" charset="0"/>
              </a:defRPr>
            </a:lvl8pPr>
            <a:lvl9pPr marL="3960038" indent="-232943" eaLnBrk="0" fontAlgn="base" hangingPunct="0">
              <a:spcBef>
                <a:spcPct val="0"/>
              </a:spcBef>
              <a:spcAft>
                <a:spcPct val="0"/>
              </a:spcAft>
              <a:defRPr sz="2900" b="1">
                <a:solidFill>
                  <a:schemeClr val="bg1"/>
                </a:solidFill>
                <a:latin typeface="Arial" charset="0"/>
                <a:ea typeface="ＭＳ Ｐゴシック" charset="0"/>
              </a:defRPr>
            </a:lvl9pPr>
          </a:lstStyle>
          <a:p>
            <a:pPr eaLnBrk="1" hangingPunct="1"/>
            <a:fld id="{6F205ADD-2C01-2348-B433-FDB30E57B041}" type="slidenum">
              <a:rPr lang="en-US" sz="1200" b="0">
                <a:solidFill>
                  <a:schemeClr val="tx1"/>
                </a:solidFill>
              </a:rPr>
              <a:pPr eaLnBrk="1" hangingPunct="1"/>
              <a:t>4</a:t>
            </a:fld>
            <a:endParaRPr lang="en-US" sz="1200" b="0">
              <a:solidFill>
                <a:schemeClr val="tx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ea typeface="ＭＳ Ｐゴシック" pitchFamily="34" charset="-128"/>
            </a:endParaRPr>
          </a:p>
        </p:txBody>
      </p:sp>
      <p:sp>
        <p:nvSpPr>
          <p:cNvPr id="368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pitchFamily="34" charset="-128"/>
              </a:defRPr>
            </a:lvl1pPr>
            <a:lvl2pPr marL="757066" indent="-291179" eaLnBrk="0" hangingPunct="0">
              <a:defRPr sz="2900" b="1">
                <a:solidFill>
                  <a:schemeClr val="bg1"/>
                </a:solidFill>
                <a:latin typeface="Arial" charset="0"/>
                <a:ea typeface="ＭＳ Ｐゴシック" pitchFamily="34" charset="-128"/>
              </a:defRPr>
            </a:lvl2pPr>
            <a:lvl3pPr marL="1164717" indent="-232943" eaLnBrk="0" hangingPunct="0">
              <a:defRPr sz="2900" b="1">
                <a:solidFill>
                  <a:schemeClr val="bg1"/>
                </a:solidFill>
                <a:latin typeface="Arial" charset="0"/>
                <a:ea typeface="ＭＳ Ｐゴシック" pitchFamily="34" charset="-128"/>
              </a:defRPr>
            </a:lvl3pPr>
            <a:lvl4pPr marL="1630604" indent="-232943" eaLnBrk="0" hangingPunct="0">
              <a:defRPr sz="2900" b="1">
                <a:solidFill>
                  <a:schemeClr val="bg1"/>
                </a:solidFill>
                <a:latin typeface="Arial" charset="0"/>
                <a:ea typeface="ＭＳ Ｐゴシック" pitchFamily="34" charset="-128"/>
              </a:defRPr>
            </a:lvl4pPr>
            <a:lvl5pPr marL="2096491" indent="-232943" eaLnBrk="0" hangingPunct="0">
              <a:defRPr sz="2900" b="1">
                <a:solidFill>
                  <a:schemeClr val="bg1"/>
                </a:solidFill>
                <a:latin typeface="Arial" charset="0"/>
                <a:ea typeface="ＭＳ Ｐゴシック" pitchFamily="34" charset="-128"/>
              </a:defRPr>
            </a:lvl5pPr>
            <a:lvl6pPr marL="2562377" indent="-232943" eaLnBrk="0" fontAlgn="base" hangingPunct="0">
              <a:spcBef>
                <a:spcPct val="0"/>
              </a:spcBef>
              <a:spcAft>
                <a:spcPct val="0"/>
              </a:spcAft>
              <a:defRPr sz="2900" b="1">
                <a:solidFill>
                  <a:schemeClr val="bg1"/>
                </a:solidFill>
                <a:latin typeface="Arial" charset="0"/>
                <a:ea typeface="ＭＳ Ｐゴシック" pitchFamily="34" charset="-128"/>
              </a:defRPr>
            </a:lvl6pPr>
            <a:lvl7pPr marL="3028264" indent="-232943" eaLnBrk="0" fontAlgn="base" hangingPunct="0">
              <a:spcBef>
                <a:spcPct val="0"/>
              </a:spcBef>
              <a:spcAft>
                <a:spcPct val="0"/>
              </a:spcAft>
              <a:defRPr sz="2900" b="1">
                <a:solidFill>
                  <a:schemeClr val="bg1"/>
                </a:solidFill>
                <a:latin typeface="Arial" charset="0"/>
                <a:ea typeface="ＭＳ Ｐゴシック" pitchFamily="34" charset="-128"/>
              </a:defRPr>
            </a:lvl7pPr>
            <a:lvl8pPr marL="3494151" indent="-232943" eaLnBrk="0" fontAlgn="base" hangingPunct="0">
              <a:spcBef>
                <a:spcPct val="0"/>
              </a:spcBef>
              <a:spcAft>
                <a:spcPct val="0"/>
              </a:spcAft>
              <a:defRPr sz="2900" b="1">
                <a:solidFill>
                  <a:schemeClr val="bg1"/>
                </a:solidFill>
                <a:latin typeface="Arial" charset="0"/>
                <a:ea typeface="ＭＳ Ｐゴシック" pitchFamily="34" charset="-128"/>
              </a:defRPr>
            </a:lvl8pPr>
            <a:lvl9pPr marL="3960038" indent="-232943" eaLnBrk="0" fontAlgn="base" hangingPunct="0">
              <a:spcBef>
                <a:spcPct val="0"/>
              </a:spcBef>
              <a:spcAft>
                <a:spcPct val="0"/>
              </a:spcAft>
              <a:defRPr sz="2900" b="1">
                <a:solidFill>
                  <a:schemeClr val="bg1"/>
                </a:solidFill>
                <a:latin typeface="Arial" charset="0"/>
                <a:ea typeface="ＭＳ Ｐゴシック" pitchFamily="34" charset="-128"/>
              </a:defRPr>
            </a:lvl9pPr>
          </a:lstStyle>
          <a:p>
            <a:pPr eaLnBrk="1" hangingPunct="1"/>
            <a:fld id="{D2321914-EC1C-4FD9-A2D4-644F81687301}" type="slidenum">
              <a:rPr lang="it-IT" altLang="it-IT" sz="1200" b="0">
                <a:solidFill>
                  <a:schemeClr val="tx1"/>
                </a:solidFill>
              </a:rPr>
              <a:pPr eaLnBrk="1" hangingPunct="1"/>
              <a:t>44</a:t>
            </a:fld>
            <a:endParaRPr lang="it-IT" altLang="it-IT" sz="1200" b="0">
              <a:solidFill>
                <a:schemeClr val="tx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ea typeface="ＭＳ Ｐゴシック" pitchFamily="34" charset="-128"/>
            </a:endParaRPr>
          </a:p>
        </p:txBody>
      </p:sp>
      <p:sp>
        <p:nvSpPr>
          <p:cNvPr id="368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pitchFamily="34" charset="-128"/>
              </a:defRPr>
            </a:lvl1pPr>
            <a:lvl2pPr marL="757066" indent="-291179" eaLnBrk="0" hangingPunct="0">
              <a:defRPr sz="2900" b="1">
                <a:solidFill>
                  <a:schemeClr val="bg1"/>
                </a:solidFill>
                <a:latin typeface="Arial" charset="0"/>
                <a:ea typeface="ＭＳ Ｐゴシック" pitchFamily="34" charset="-128"/>
              </a:defRPr>
            </a:lvl2pPr>
            <a:lvl3pPr marL="1164717" indent="-232943" eaLnBrk="0" hangingPunct="0">
              <a:defRPr sz="2900" b="1">
                <a:solidFill>
                  <a:schemeClr val="bg1"/>
                </a:solidFill>
                <a:latin typeface="Arial" charset="0"/>
                <a:ea typeface="ＭＳ Ｐゴシック" pitchFamily="34" charset="-128"/>
              </a:defRPr>
            </a:lvl3pPr>
            <a:lvl4pPr marL="1630604" indent="-232943" eaLnBrk="0" hangingPunct="0">
              <a:defRPr sz="2900" b="1">
                <a:solidFill>
                  <a:schemeClr val="bg1"/>
                </a:solidFill>
                <a:latin typeface="Arial" charset="0"/>
                <a:ea typeface="ＭＳ Ｐゴシック" pitchFamily="34" charset="-128"/>
              </a:defRPr>
            </a:lvl4pPr>
            <a:lvl5pPr marL="2096491" indent="-232943" eaLnBrk="0" hangingPunct="0">
              <a:defRPr sz="2900" b="1">
                <a:solidFill>
                  <a:schemeClr val="bg1"/>
                </a:solidFill>
                <a:latin typeface="Arial" charset="0"/>
                <a:ea typeface="ＭＳ Ｐゴシック" pitchFamily="34" charset="-128"/>
              </a:defRPr>
            </a:lvl5pPr>
            <a:lvl6pPr marL="2562377" indent="-232943" eaLnBrk="0" fontAlgn="base" hangingPunct="0">
              <a:spcBef>
                <a:spcPct val="0"/>
              </a:spcBef>
              <a:spcAft>
                <a:spcPct val="0"/>
              </a:spcAft>
              <a:defRPr sz="2900" b="1">
                <a:solidFill>
                  <a:schemeClr val="bg1"/>
                </a:solidFill>
                <a:latin typeface="Arial" charset="0"/>
                <a:ea typeface="ＭＳ Ｐゴシック" pitchFamily="34" charset="-128"/>
              </a:defRPr>
            </a:lvl6pPr>
            <a:lvl7pPr marL="3028264" indent="-232943" eaLnBrk="0" fontAlgn="base" hangingPunct="0">
              <a:spcBef>
                <a:spcPct val="0"/>
              </a:spcBef>
              <a:spcAft>
                <a:spcPct val="0"/>
              </a:spcAft>
              <a:defRPr sz="2900" b="1">
                <a:solidFill>
                  <a:schemeClr val="bg1"/>
                </a:solidFill>
                <a:latin typeface="Arial" charset="0"/>
                <a:ea typeface="ＭＳ Ｐゴシック" pitchFamily="34" charset="-128"/>
              </a:defRPr>
            </a:lvl7pPr>
            <a:lvl8pPr marL="3494151" indent="-232943" eaLnBrk="0" fontAlgn="base" hangingPunct="0">
              <a:spcBef>
                <a:spcPct val="0"/>
              </a:spcBef>
              <a:spcAft>
                <a:spcPct val="0"/>
              </a:spcAft>
              <a:defRPr sz="2900" b="1">
                <a:solidFill>
                  <a:schemeClr val="bg1"/>
                </a:solidFill>
                <a:latin typeface="Arial" charset="0"/>
                <a:ea typeface="ＭＳ Ｐゴシック" pitchFamily="34" charset="-128"/>
              </a:defRPr>
            </a:lvl8pPr>
            <a:lvl9pPr marL="3960038" indent="-232943" eaLnBrk="0" fontAlgn="base" hangingPunct="0">
              <a:spcBef>
                <a:spcPct val="0"/>
              </a:spcBef>
              <a:spcAft>
                <a:spcPct val="0"/>
              </a:spcAft>
              <a:defRPr sz="2900" b="1">
                <a:solidFill>
                  <a:schemeClr val="bg1"/>
                </a:solidFill>
                <a:latin typeface="Arial" charset="0"/>
                <a:ea typeface="ＭＳ Ｐゴシック" pitchFamily="34" charset="-128"/>
              </a:defRPr>
            </a:lvl9pPr>
          </a:lstStyle>
          <a:p>
            <a:pPr eaLnBrk="1" hangingPunct="1"/>
            <a:fld id="{D2321914-EC1C-4FD9-A2D4-644F81687301}" type="slidenum">
              <a:rPr lang="it-IT" altLang="it-IT" sz="1200" b="0">
                <a:solidFill>
                  <a:schemeClr val="tx1"/>
                </a:solidFill>
              </a:rPr>
              <a:pPr eaLnBrk="1" hangingPunct="1"/>
              <a:t>45</a:t>
            </a:fld>
            <a:endParaRPr lang="it-IT" altLang="it-IT" sz="1200" b="0">
              <a:solidFill>
                <a:schemeClr val="tx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ea typeface="ＭＳ Ｐゴシック" pitchFamily="34" charset="-128"/>
            </a:endParaRPr>
          </a:p>
        </p:txBody>
      </p:sp>
      <p:sp>
        <p:nvSpPr>
          <p:cNvPr id="368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pitchFamily="34" charset="-128"/>
              </a:defRPr>
            </a:lvl1pPr>
            <a:lvl2pPr marL="757066" indent="-291179" eaLnBrk="0" hangingPunct="0">
              <a:defRPr sz="2900" b="1">
                <a:solidFill>
                  <a:schemeClr val="bg1"/>
                </a:solidFill>
                <a:latin typeface="Arial" charset="0"/>
                <a:ea typeface="ＭＳ Ｐゴシック" pitchFamily="34" charset="-128"/>
              </a:defRPr>
            </a:lvl2pPr>
            <a:lvl3pPr marL="1164717" indent="-232943" eaLnBrk="0" hangingPunct="0">
              <a:defRPr sz="2900" b="1">
                <a:solidFill>
                  <a:schemeClr val="bg1"/>
                </a:solidFill>
                <a:latin typeface="Arial" charset="0"/>
                <a:ea typeface="ＭＳ Ｐゴシック" pitchFamily="34" charset="-128"/>
              </a:defRPr>
            </a:lvl3pPr>
            <a:lvl4pPr marL="1630604" indent="-232943" eaLnBrk="0" hangingPunct="0">
              <a:defRPr sz="2900" b="1">
                <a:solidFill>
                  <a:schemeClr val="bg1"/>
                </a:solidFill>
                <a:latin typeface="Arial" charset="0"/>
                <a:ea typeface="ＭＳ Ｐゴシック" pitchFamily="34" charset="-128"/>
              </a:defRPr>
            </a:lvl4pPr>
            <a:lvl5pPr marL="2096491" indent="-232943" eaLnBrk="0" hangingPunct="0">
              <a:defRPr sz="2900" b="1">
                <a:solidFill>
                  <a:schemeClr val="bg1"/>
                </a:solidFill>
                <a:latin typeface="Arial" charset="0"/>
                <a:ea typeface="ＭＳ Ｐゴシック" pitchFamily="34" charset="-128"/>
              </a:defRPr>
            </a:lvl5pPr>
            <a:lvl6pPr marL="2562377" indent="-232943" eaLnBrk="0" fontAlgn="base" hangingPunct="0">
              <a:spcBef>
                <a:spcPct val="0"/>
              </a:spcBef>
              <a:spcAft>
                <a:spcPct val="0"/>
              </a:spcAft>
              <a:defRPr sz="2900" b="1">
                <a:solidFill>
                  <a:schemeClr val="bg1"/>
                </a:solidFill>
                <a:latin typeface="Arial" charset="0"/>
                <a:ea typeface="ＭＳ Ｐゴシック" pitchFamily="34" charset="-128"/>
              </a:defRPr>
            </a:lvl6pPr>
            <a:lvl7pPr marL="3028264" indent="-232943" eaLnBrk="0" fontAlgn="base" hangingPunct="0">
              <a:spcBef>
                <a:spcPct val="0"/>
              </a:spcBef>
              <a:spcAft>
                <a:spcPct val="0"/>
              </a:spcAft>
              <a:defRPr sz="2900" b="1">
                <a:solidFill>
                  <a:schemeClr val="bg1"/>
                </a:solidFill>
                <a:latin typeface="Arial" charset="0"/>
                <a:ea typeface="ＭＳ Ｐゴシック" pitchFamily="34" charset="-128"/>
              </a:defRPr>
            </a:lvl7pPr>
            <a:lvl8pPr marL="3494151" indent="-232943" eaLnBrk="0" fontAlgn="base" hangingPunct="0">
              <a:spcBef>
                <a:spcPct val="0"/>
              </a:spcBef>
              <a:spcAft>
                <a:spcPct val="0"/>
              </a:spcAft>
              <a:defRPr sz="2900" b="1">
                <a:solidFill>
                  <a:schemeClr val="bg1"/>
                </a:solidFill>
                <a:latin typeface="Arial" charset="0"/>
                <a:ea typeface="ＭＳ Ｐゴシック" pitchFamily="34" charset="-128"/>
              </a:defRPr>
            </a:lvl8pPr>
            <a:lvl9pPr marL="3960038" indent="-232943" eaLnBrk="0" fontAlgn="base" hangingPunct="0">
              <a:spcBef>
                <a:spcPct val="0"/>
              </a:spcBef>
              <a:spcAft>
                <a:spcPct val="0"/>
              </a:spcAft>
              <a:defRPr sz="2900" b="1">
                <a:solidFill>
                  <a:schemeClr val="bg1"/>
                </a:solidFill>
                <a:latin typeface="Arial" charset="0"/>
                <a:ea typeface="ＭＳ Ｐゴシック" pitchFamily="34" charset="-128"/>
              </a:defRPr>
            </a:lvl9pPr>
          </a:lstStyle>
          <a:p>
            <a:pPr eaLnBrk="1" hangingPunct="1"/>
            <a:fld id="{D2321914-EC1C-4FD9-A2D4-644F81687301}" type="slidenum">
              <a:rPr lang="it-IT" altLang="it-IT" sz="1200" b="0">
                <a:solidFill>
                  <a:schemeClr val="tx1"/>
                </a:solidFill>
              </a:rPr>
              <a:pPr eaLnBrk="1" hangingPunct="1"/>
              <a:t>47</a:t>
            </a:fld>
            <a:endParaRPr lang="it-IT" altLang="it-IT" sz="1200" b="0">
              <a:solidFill>
                <a:schemeClr val="tx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Shape 709"/>
          <p:cNvSpPr>
            <a:spLocks noGrp="1" noRot="1" noChangeAspect="1"/>
          </p:cNvSpPr>
          <p:nvPr>
            <p:ph type="sldImg"/>
          </p:nvPr>
        </p:nvSpPr>
        <p:spPr>
          <a:prstGeom prst="rect">
            <a:avLst/>
          </a:prstGeom>
        </p:spPr>
        <p:txBody>
          <a:bodyPr/>
          <a:lstStyle/>
          <a:p>
            <a:pPr lvl="0"/>
            <a:endParaRPr/>
          </a:p>
        </p:txBody>
      </p:sp>
      <p:sp>
        <p:nvSpPr>
          <p:cNvPr id="710" name="Shape 710"/>
          <p:cNvSpPr>
            <a:spLocks noGrp="1"/>
          </p:cNvSpPr>
          <p:nvPr>
            <p:ph type="body" sz="quarter" idx="1"/>
          </p:nvPr>
        </p:nvSpPr>
        <p:spPr>
          <a:prstGeom prst="rect">
            <a:avLst/>
          </a:prstGeom>
        </p:spPr>
        <p:txBody>
          <a:bodyPr/>
          <a:lstStyle/>
          <a:p>
            <a:pPr lvl="0">
              <a:defRPr sz="1800"/>
            </a:pPr>
            <a:endParaRPr sz="22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22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charset="0"/>
                <a:cs typeface="ＭＳ Ｐゴシック" charset="0"/>
              </a:defRPr>
            </a:lvl1pPr>
            <a:lvl2pPr marL="757066" indent="-291179" eaLnBrk="0" hangingPunct="0">
              <a:defRPr sz="2900" b="1">
                <a:solidFill>
                  <a:schemeClr val="bg1"/>
                </a:solidFill>
                <a:latin typeface="Arial" charset="0"/>
                <a:ea typeface="ＭＳ Ｐゴシック" charset="0"/>
              </a:defRPr>
            </a:lvl2pPr>
            <a:lvl3pPr marL="1164717" indent="-232943" eaLnBrk="0" hangingPunct="0">
              <a:defRPr sz="2900" b="1">
                <a:solidFill>
                  <a:schemeClr val="bg1"/>
                </a:solidFill>
                <a:latin typeface="Arial" charset="0"/>
                <a:ea typeface="ＭＳ Ｐゴシック" charset="0"/>
              </a:defRPr>
            </a:lvl3pPr>
            <a:lvl4pPr marL="1630604" indent="-232943" eaLnBrk="0" hangingPunct="0">
              <a:defRPr sz="2900" b="1">
                <a:solidFill>
                  <a:schemeClr val="bg1"/>
                </a:solidFill>
                <a:latin typeface="Arial" charset="0"/>
                <a:ea typeface="ＭＳ Ｐゴシック" charset="0"/>
              </a:defRPr>
            </a:lvl4pPr>
            <a:lvl5pPr marL="2096491" indent="-232943" eaLnBrk="0" hangingPunct="0">
              <a:defRPr sz="2900" b="1">
                <a:solidFill>
                  <a:schemeClr val="bg1"/>
                </a:solidFill>
                <a:latin typeface="Arial" charset="0"/>
                <a:ea typeface="ＭＳ Ｐゴシック" charset="0"/>
              </a:defRPr>
            </a:lvl5pPr>
            <a:lvl6pPr marL="2562377" indent="-232943" eaLnBrk="0" fontAlgn="base" hangingPunct="0">
              <a:spcBef>
                <a:spcPct val="0"/>
              </a:spcBef>
              <a:spcAft>
                <a:spcPct val="0"/>
              </a:spcAft>
              <a:defRPr sz="2900" b="1">
                <a:solidFill>
                  <a:schemeClr val="bg1"/>
                </a:solidFill>
                <a:latin typeface="Arial" charset="0"/>
                <a:ea typeface="ＭＳ Ｐゴシック" charset="0"/>
              </a:defRPr>
            </a:lvl6pPr>
            <a:lvl7pPr marL="3028264" indent="-232943" eaLnBrk="0" fontAlgn="base" hangingPunct="0">
              <a:spcBef>
                <a:spcPct val="0"/>
              </a:spcBef>
              <a:spcAft>
                <a:spcPct val="0"/>
              </a:spcAft>
              <a:defRPr sz="2900" b="1">
                <a:solidFill>
                  <a:schemeClr val="bg1"/>
                </a:solidFill>
                <a:latin typeface="Arial" charset="0"/>
                <a:ea typeface="ＭＳ Ｐゴシック" charset="0"/>
              </a:defRPr>
            </a:lvl7pPr>
            <a:lvl8pPr marL="3494151" indent="-232943" eaLnBrk="0" fontAlgn="base" hangingPunct="0">
              <a:spcBef>
                <a:spcPct val="0"/>
              </a:spcBef>
              <a:spcAft>
                <a:spcPct val="0"/>
              </a:spcAft>
              <a:defRPr sz="2900" b="1">
                <a:solidFill>
                  <a:schemeClr val="bg1"/>
                </a:solidFill>
                <a:latin typeface="Arial" charset="0"/>
                <a:ea typeface="ＭＳ Ｐゴシック" charset="0"/>
              </a:defRPr>
            </a:lvl8pPr>
            <a:lvl9pPr marL="3960038" indent="-232943" eaLnBrk="0" fontAlgn="base" hangingPunct="0">
              <a:spcBef>
                <a:spcPct val="0"/>
              </a:spcBef>
              <a:spcAft>
                <a:spcPct val="0"/>
              </a:spcAft>
              <a:defRPr sz="2900" b="1">
                <a:solidFill>
                  <a:schemeClr val="bg1"/>
                </a:solidFill>
                <a:latin typeface="Arial" charset="0"/>
                <a:ea typeface="ＭＳ Ｐゴシック" charset="0"/>
              </a:defRPr>
            </a:lvl9pPr>
          </a:lstStyle>
          <a:p>
            <a:pPr eaLnBrk="1" hangingPunct="1"/>
            <a:fld id="{6F205ADD-2C01-2348-B433-FDB30E57B041}" type="slidenum">
              <a:rPr lang="en-US" sz="1200" b="0">
                <a:solidFill>
                  <a:schemeClr val="tx1"/>
                </a:solidFill>
              </a:rPr>
              <a:pPr eaLnBrk="1" hangingPunct="1"/>
              <a:t>50</a:t>
            </a:fld>
            <a:endParaRPr lang="en-US" sz="1200" b="0">
              <a:solidFill>
                <a:schemeClr val="tx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122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charset="0"/>
                <a:cs typeface="ＭＳ Ｐゴシック" charset="0"/>
              </a:defRPr>
            </a:lvl1pPr>
            <a:lvl2pPr marL="757066" indent="-291179" eaLnBrk="0" hangingPunct="0">
              <a:defRPr sz="2900" b="1">
                <a:solidFill>
                  <a:schemeClr val="bg1"/>
                </a:solidFill>
                <a:latin typeface="Arial" charset="0"/>
                <a:ea typeface="ＭＳ Ｐゴシック" charset="0"/>
              </a:defRPr>
            </a:lvl2pPr>
            <a:lvl3pPr marL="1164717" indent="-232943" eaLnBrk="0" hangingPunct="0">
              <a:defRPr sz="2900" b="1">
                <a:solidFill>
                  <a:schemeClr val="bg1"/>
                </a:solidFill>
                <a:latin typeface="Arial" charset="0"/>
                <a:ea typeface="ＭＳ Ｐゴシック" charset="0"/>
              </a:defRPr>
            </a:lvl3pPr>
            <a:lvl4pPr marL="1630604" indent="-232943" eaLnBrk="0" hangingPunct="0">
              <a:defRPr sz="2900" b="1">
                <a:solidFill>
                  <a:schemeClr val="bg1"/>
                </a:solidFill>
                <a:latin typeface="Arial" charset="0"/>
                <a:ea typeface="ＭＳ Ｐゴシック" charset="0"/>
              </a:defRPr>
            </a:lvl4pPr>
            <a:lvl5pPr marL="2096491" indent="-232943" eaLnBrk="0" hangingPunct="0">
              <a:defRPr sz="2900" b="1">
                <a:solidFill>
                  <a:schemeClr val="bg1"/>
                </a:solidFill>
                <a:latin typeface="Arial" charset="0"/>
                <a:ea typeface="ＭＳ Ｐゴシック" charset="0"/>
              </a:defRPr>
            </a:lvl5pPr>
            <a:lvl6pPr marL="2562377" indent="-232943" eaLnBrk="0" fontAlgn="base" hangingPunct="0">
              <a:spcBef>
                <a:spcPct val="0"/>
              </a:spcBef>
              <a:spcAft>
                <a:spcPct val="0"/>
              </a:spcAft>
              <a:defRPr sz="2900" b="1">
                <a:solidFill>
                  <a:schemeClr val="bg1"/>
                </a:solidFill>
                <a:latin typeface="Arial" charset="0"/>
                <a:ea typeface="ＭＳ Ｐゴシック" charset="0"/>
              </a:defRPr>
            </a:lvl6pPr>
            <a:lvl7pPr marL="3028264" indent="-232943" eaLnBrk="0" fontAlgn="base" hangingPunct="0">
              <a:spcBef>
                <a:spcPct val="0"/>
              </a:spcBef>
              <a:spcAft>
                <a:spcPct val="0"/>
              </a:spcAft>
              <a:defRPr sz="2900" b="1">
                <a:solidFill>
                  <a:schemeClr val="bg1"/>
                </a:solidFill>
                <a:latin typeface="Arial" charset="0"/>
                <a:ea typeface="ＭＳ Ｐゴシック" charset="0"/>
              </a:defRPr>
            </a:lvl7pPr>
            <a:lvl8pPr marL="3494151" indent="-232943" eaLnBrk="0" fontAlgn="base" hangingPunct="0">
              <a:spcBef>
                <a:spcPct val="0"/>
              </a:spcBef>
              <a:spcAft>
                <a:spcPct val="0"/>
              </a:spcAft>
              <a:defRPr sz="2900" b="1">
                <a:solidFill>
                  <a:schemeClr val="bg1"/>
                </a:solidFill>
                <a:latin typeface="Arial" charset="0"/>
                <a:ea typeface="ＭＳ Ｐゴシック" charset="0"/>
              </a:defRPr>
            </a:lvl8pPr>
            <a:lvl9pPr marL="3960038" indent="-232943" eaLnBrk="0" fontAlgn="base" hangingPunct="0">
              <a:spcBef>
                <a:spcPct val="0"/>
              </a:spcBef>
              <a:spcAft>
                <a:spcPct val="0"/>
              </a:spcAft>
              <a:defRPr sz="2900" b="1">
                <a:solidFill>
                  <a:schemeClr val="bg1"/>
                </a:solidFill>
                <a:latin typeface="Arial" charset="0"/>
                <a:ea typeface="ＭＳ Ｐゴシック" charset="0"/>
              </a:defRPr>
            </a:lvl9pPr>
          </a:lstStyle>
          <a:p>
            <a:pPr eaLnBrk="1" hangingPunct="1"/>
            <a:fld id="{6F205ADD-2C01-2348-B433-FDB30E57B041}" type="slidenum">
              <a:rPr lang="en-US" sz="1200" b="0">
                <a:solidFill>
                  <a:schemeClr val="tx1"/>
                </a:solidFill>
              </a:rPr>
              <a:pPr eaLnBrk="1" hangingPunct="1"/>
              <a:t>51</a:t>
            </a:fld>
            <a:endParaRPr lang="en-US" sz="1200" b="0">
              <a:solidFill>
                <a:schemeClr val="tx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122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charset="0"/>
                <a:cs typeface="ＭＳ Ｐゴシック" charset="0"/>
              </a:defRPr>
            </a:lvl1pPr>
            <a:lvl2pPr marL="757066" indent="-291179" eaLnBrk="0" hangingPunct="0">
              <a:defRPr sz="2900" b="1">
                <a:solidFill>
                  <a:schemeClr val="bg1"/>
                </a:solidFill>
                <a:latin typeface="Arial" charset="0"/>
                <a:ea typeface="ＭＳ Ｐゴシック" charset="0"/>
              </a:defRPr>
            </a:lvl2pPr>
            <a:lvl3pPr marL="1164717" indent="-232943" eaLnBrk="0" hangingPunct="0">
              <a:defRPr sz="2900" b="1">
                <a:solidFill>
                  <a:schemeClr val="bg1"/>
                </a:solidFill>
                <a:latin typeface="Arial" charset="0"/>
                <a:ea typeface="ＭＳ Ｐゴシック" charset="0"/>
              </a:defRPr>
            </a:lvl3pPr>
            <a:lvl4pPr marL="1630604" indent="-232943" eaLnBrk="0" hangingPunct="0">
              <a:defRPr sz="2900" b="1">
                <a:solidFill>
                  <a:schemeClr val="bg1"/>
                </a:solidFill>
                <a:latin typeface="Arial" charset="0"/>
                <a:ea typeface="ＭＳ Ｐゴシック" charset="0"/>
              </a:defRPr>
            </a:lvl4pPr>
            <a:lvl5pPr marL="2096491" indent="-232943" eaLnBrk="0" hangingPunct="0">
              <a:defRPr sz="2900" b="1">
                <a:solidFill>
                  <a:schemeClr val="bg1"/>
                </a:solidFill>
                <a:latin typeface="Arial" charset="0"/>
                <a:ea typeface="ＭＳ Ｐゴシック" charset="0"/>
              </a:defRPr>
            </a:lvl5pPr>
            <a:lvl6pPr marL="2562377" indent="-232943" eaLnBrk="0" fontAlgn="base" hangingPunct="0">
              <a:spcBef>
                <a:spcPct val="0"/>
              </a:spcBef>
              <a:spcAft>
                <a:spcPct val="0"/>
              </a:spcAft>
              <a:defRPr sz="2900" b="1">
                <a:solidFill>
                  <a:schemeClr val="bg1"/>
                </a:solidFill>
                <a:latin typeface="Arial" charset="0"/>
                <a:ea typeface="ＭＳ Ｐゴシック" charset="0"/>
              </a:defRPr>
            </a:lvl6pPr>
            <a:lvl7pPr marL="3028264" indent="-232943" eaLnBrk="0" fontAlgn="base" hangingPunct="0">
              <a:spcBef>
                <a:spcPct val="0"/>
              </a:spcBef>
              <a:spcAft>
                <a:spcPct val="0"/>
              </a:spcAft>
              <a:defRPr sz="2900" b="1">
                <a:solidFill>
                  <a:schemeClr val="bg1"/>
                </a:solidFill>
                <a:latin typeface="Arial" charset="0"/>
                <a:ea typeface="ＭＳ Ｐゴシック" charset="0"/>
              </a:defRPr>
            </a:lvl7pPr>
            <a:lvl8pPr marL="3494151" indent="-232943" eaLnBrk="0" fontAlgn="base" hangingPunct="0">
              <a:spcBef>
                <a:spcPct val="0"/>
              </a:spcBef>
              <a:spcAft>
                <a:spcPct val="0"/>
              </a:spcAft>
              <a:defRPr sz="2900" b="1">
                <a:solidFill>
                  <a:schemeClr val="bg1"/>
                </a:solidFill>
                <a:latin typeface="Arial" charset="0"/>
                <a:ea typeface="ＭＳ Ｐゴシック" charset="0"/>
              </a:defRPr>
            </a:lvl8pPr>
            <a:lvl9pPr marL="3960038" indent="-232943" eaLnBrk="0" fontAlgn="base" hangingPunct="0">
              <a:spcBef>
                <a:spcPct val="0"/>
              </a:spcBef>
              <a:spcAft>
                <a:spcPct val="0"/>
              </a:spcAft>
              <a:defRPr sz="2900" b="1">
                <a:solidFill>
                  <a:schemeClr val="bg1"/>
                </a:solidFill>
                <a:latin typeface="Arial" charset="0"/>
                <a:ea typeface="ＭＳ Ｐゴシック" charset="0"/>
              </a:defRPr>
            </a:lvl9pPr>
          </a:lstStyle>
          <a:p>
            <a:pPr eaLnBrk="1" hangingPunct="1"/>
            <a:fld id="{6F205ADD-2C01-2348-B433-FDB30E57B041}" type="slidenum">
              <a:rPr lang="en-US" sz="1200" b="0">
                <a:solidFill>
                  <a:schemeClr val="tx1"/>
                </a:solidFill>
              </a:rPr>
              <a:pPr eaLnBrk="1" hangingPunct="1"/>
              <a:t>52</a:t>
            </a:fld>
            <a:endParaRPr lang="en-US" sz="1200" b="0">
              <a:solidFill>
                <a:schemeClr val="tx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122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charset="0"/>
                <a:cs typeface="ＭＳ Ｐゴシック" charset="0"/>
              </a:defRPr>
            </a:lvl1pPr>
            <a:lvl2pPr marL="757066" indent="-291179" eaLnBrk="0" hangingPunct="0">
              <a:defRPr sz="2900" b="1">
                <a:solidFill>
                  <a:schemeClr val="bg1"/>
                </a:solidFill>
                <a:latin typeface="Arial" charset="0"/>
                <a:ea typeface="ＭＳ Ｐゴシック" charset="0"/>
              </a:defRPr>
            </a:lvl2pPr>
            <a:lvl3pPr marL="1164717" indent="-232943" eaLnBrk="0" hangingPunct="0">
              <a:defRPr sz="2900" b="1">
                <a:solidFill>
                  <a:schemeClr val="bg1"/>
                </a:solidFill>
                <a:latin typeface="Arial" charset="0"/>
                <a:ea typeface="ＭＳ Ｐゴシック" charset="0"/>
              </a:defRPr>
            </a:lvl3pPr>
            <a:lvl4pPr marL="1630604" indent="-232943" eaLnBrk="0" hangingPunct="0">
              <a:defRPr sz="2900" b="1">
                <a:solidFill>
                  <a:schemeClr val="bg1"/>
                </a:solidFill>
                <a:latin typeface="Arial" charset="0"/>
                <a:ea typeface="ＭＳ Ｐゴシック" charset="0"/>
              </a:defRPr>
            </a:lvl4pPr>
            <a:lvl5pPr marL="2096491" indent="-232943" eaLnBrk="0" hangingPunct="0">
              <a:defRPr sz="2900" b="1">
                <a:solidFill>
                  <a:schemeClr val="bg1"/>
                </a:solidFill>
                <a:latin typeface="Arial" charset="0"/>
                <a:ea typeface="ＭＳ Ｐゴシック" charset="0"/>
              </a:defRPr>
            </a:lvl5pPr>
            <a:lvl6pPr marL="2562377" indent="-232943" eaLnBrk="0" fontAlgn="base" hangingPunct="0">
              <a:spcBef>
                <a:spcPct val="0"/>
              </a:spcBef>
              <a:spcAft>
                <a:spcPct val="0"/>
              </a:spcAft>
              <a:defRPr sz="2900" b="1">
                <a:solidFill>
                  <a:schemeClr val="bg1"/>
                </a:solidFill>
                <a:latin typeface="Arial" charset="0"/>
                <a:ea typeface="ＭＳ Ｐゴシック" charset="0"/>
              </a:defRPr>
            </a:lvl6pPr>
            <a:lvl7pPr marL="3028264" indent="-232943" eaLnBrk="0" fontAlgn="base" hangingPunct="0">
              <a:spcBef>
                <a:spcPct val="0"/>
              </a:spcBef>
              <a:spcAft>
                <a:spcPct val="0"/>
              </a:spcAft>
              <a:defRPr sz="2900" b="1">
                <a:solidFill>
                  <a:schemeClr val="bg1"/>
                </a:solidFill>
                <a:latin typeface="Arial" charset="0"/>
                <a:ea typeface="ＭＳ Ｐゴシック" charset="0"/>
              </a:defRPr>
            </a:lvl7pPr>
            <a:lvl8pPr marL="3494151" indent="-232943" eaLnBrk="0" fontAlgn="base" hangingPunct="0">
              <a:spcBef>
                <a:spcPct val="0"/>
              </a:spcBef>
              <a:spcAft>
                <a:spcPct val="0"/>
              </a:spcAft>
              <a:defRPr sz="2900" b="1">
                <a:solidFill>
                  <a:schemeClr val="bg1"/>
                </a:solidFill>
                <a:latin typeface="Arial" charset="0"/>
                <a:ea typeface="ＭＳ Ｐゴシック" charset="0"/>
              </a:defRPr>
            </a:lvl8pPr>
            <a:lvl9pPr marL="3960038" indent="-232943" eaLnBrk="0" fontAlgn="base" hangingPunct="0">
              <a:spcBef>
                <a:spcPct val="0"/>
              </a:spcBef>
              <a:spcAft>
                <a:spcPct val="0"/>
              </a:spcAft>
              <a:defRPr sz="2900" b="1">
                <a:solidFill>
                  <a:schemeClr val="bg1"/>
                </a:solidFill>
                <a:latin typeface="Arial" charset="0"/>
                <a:ea typeface="ＭＳ Ｐゴシック" charset="0"/>
              </a:defRPr>
            </a:lvl9pPr>
          </a:lstStyle>
          <a:p>
            <a:pPr eaLnBrk="1" hangingPunct="1"/>
            <a:fld id="{6F205ADD-2C01-2348-B433-FDB30E57B041}" type="slidenum">
              <a:rPr lang="en-US" sz="1200" b="0">
                <a:solidFill>
                  <a:schemeClr val="tx1"/>
                </a:solidFill>
              </a:rPr>
              <a:pPr eaLnBrk="1" hangingPunct="1"/>
              <a:t>53</a:t>
            </a:fld>
            <a:endParaRPr lang="en-US" sz="1200" b="0">
              <a:solidFill>
                <a:schemeClr val="tx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122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charset="0"/>
                <a:cs typeface="ＭＳ Ｐゴシック" charset="0"/>
              </a:defRPr>
            </a:lvl1pPr>
            <a:lvl2pPr marL="757066" indent="-291179" eaLnBrk="0" hangingPunct="0">
              <a:defRPr sz="2900" b="1">
                <a:solidFill>
                  <a:schemeClr val="bg1"/>
                </a:solidFill>
                <a:latin typeface="Arial" charset="0"/>
                <a:ea typeface="ＭＳ Ｐゴシック" charset="0"/>
              </a:defRPr>
            </a:lvl2pPr>
            <a:lvl3pPr marL="1164717" indent="-232943" eaLnBrk="0" hangingPunct="0">
              <a:defRPr sz="2900" b="1">
                <a:solidFill>
                  <a:schemeClr val="bg1"/>
                </a:solidFill>
                <a:latin typeface="Arial" charset="0"/>
                <a:ea typeface="ＭＳ Ｐゴシック" charset="0"/>
              </a:defRPr>
            </a:lvl3pPr>
            <a:lvl4pPr marL="1630604" indent="-232943" eaLnBrk="0" hangingPunct="0">
              <a:defRPr sz="2900" b="1">
                <a:solidFill>
                  <a:schemeClr val="bg1"/>
                </a:solidFill>
                <a:latin typeface="Arial" charset="0"/>
                <a:ea typeface="ＭＳ Ｐゴシック" charset="0"/>
              </a:defRPr>
            </a:lvl4pPr>
            <a:lvl5pPr marL="2096491" indent="-232943" eaLnBrk="0" hangingPunct="0">
              <a:defRPr sz="2900" b="1">
                <a:solidFill>
                  <a:schemeClr val="bg1"/>
                </a:solidFill>
                <a:latin typeface="Arial" charset="0"/>
                <a:ea typeface="ＭＳ Ｐゴシック" charset="0"/>
              </a:defRPr>
            </a:lvl5pPr>
            <a:lvl6pPr marL="2562377" indent="-232943" eaLnBrk="0" fontAlgn="base" hangingPunct="0">
              <a:spcBef>
                <a:spcPct val="0"/>
              </a:spcBef>
              <a:spcAft>
                <a:spcPct val="0"/>
              </a:spcAft>
              <a:defRPr sz="2900" b="1">
                <a:solidFill>
                  <a:schemeClr val="bg1"/>
                </a:solidFill>
                <a:latin typeface="Arial" charset="0"/>
                <a:ea typeface="ＭＳ Ｐゴシック" charset="0"/>
              </a:defRPr>
            </a:lvl6pPr>
            <a:lvl7pPr marL="3028264" indent="-232943" eaLnBrk="0" fontAlgn="base" hangingPunct="0">
              <a:spcBef>
                <a:spcPct val="0"/>
              </a:spcBef>
              <a:spcAft>
                <a:spcPct val="0"/>
              </a:spcAft>
              <a:defRPr sz="2900" b="1">
                <a:solidFill>
                  <a:schemeClr val="bg1"/>
                </a:solidFill>
                <a:latin typeface="Arial" charset="0"/>
                <a:ea typeface="ＭＳ Ｐゴシック" charset="0"/>
              </a:defRPr>
            </a:lvl7pPr>
            <a:lvl8pPr marL="3494151" indent="-232943" eaLnBrk="0" fontAlgn="base" hangingPunct="0">
              <a:spcBef>
                <a:spcPct val="0"/>
              </a:spcBef>
              <a:spcAft>
                <a:spcPct val="0"/>
              </a:spcAft>
              <a:defRPr sz="2900" b="1">
                <a:solidFill>
                  <a:schemeClr val="bg1"/>
                </a:solidFill>
                <a:latin typeface="Arial" charset="0"/>
                <a:ea typeface="ＭＳ Ｐゴシック" charset="0"/>
              </a:defRPr>
            </a:lvl8pPr>
            <a:lvl9pPr marL="3960038" indent="-232943" eaLnBrk="0" fontAlgn="base" hangingPunct="0">
              <a:spcBef>
                <a:spcPct val="0"/>
              </a:spcBef>
              <a:spcAft>
                <a:spcPct val="0"/>
              </a:spcAft>
              <a:defRPr sz="2900" b="1">
                <a:solidFill>
                  <a:schemeClr val="bg1"/>
                </a:solidFill>
                <a:latin typeface="Arial" charset="0"/>
                <a:ea typeface="ＭＳ Ｐゴシック" charset="0"/>
              </a:defRPr>
            </a:lvl9pPr>
          </a:lstStyle>
          <a:p>
            <a:pPr eaLnBrk="1" hangingPunct="1"/>
            <a:fld id="{6F205ADD-2C01-2348-B433-FDB30E57B041}" type="slidenum">
              <a:rPr lang="en-US" sz="1200" b="0">
                <a:solidFill>
                  <a:schemeClr val="tx1"/>
                </a:solidFill>
              </a:rPr>
              <a:pPr eaLnBrk="1" hangingPunct="1"/>
              <a:t>54</a:t>
            </a:fld>
            <a:endParaRPr lang="en-US" sz="1200" b="0">
              <a:solidFill>
                <a:schemeClr val="tx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942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27D5C371-746B-49E8-B806-2748DEC39282}" type="slidenum">
              <a:rPr lang="en-US" altLang="en-US" smtClean="0">
                <a:solidFill>
                  <a:srgbClr val="000000"/>
                </a:solidFill>
              </a:rPr>
              <a:pPr>
                <a:spcBef>
                  <a:spcPct val="0"/>
                </a:spcBef>
              </a:pPr>
              <a:t>61</a:t>
            </a:fld>
            <a:endParaRPr lang="en-US" altLang="en-US"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22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charset="0"/>
                <a:cs typeface="ＭＳ Ｐゴシック" charset="0"/>
              </a:defRPr>
            </a:lvl1pPr>
            <a:lvl2pPr marL="757066" indent="-291179" eaLnBrk="0" hangingPunct="0">
              <a:defRPr sz="2900" b="1">
                <a:solidFill>
                  <a:schemeClr val="bg1"/>
                </a:solidFill>
                <a:latin typeface="Arial" charset="0"/>
                <a:ea typeface="ＭＳ Ｐゴシック" charset="0"/>
              </a:defRPr>
            </a:lvl2pPr>
            <a:lvl3pPr marL="1164717" indent="-232943" eaLnBrk="0" hangingPunct="0">
              <a:defRPr sz="2900" b="1">
                <a:solidFill>
                  <a:schemeClr val="bg1"/>
                </a:solidFill>
                <a:latin typeface="Arial" charset="0"/>
                <a:ea typeface="ＭＳ Ｐゴシック" charset="0"/>
              </a:defRPr>
            </a:lvl3pPr>
            <a:lvl4pPr marL="1630604" indent="-232943" eaLnBrk="0" hangingPunct="0">
              <a:defRPr sz="2900" b="1">
                <a:solidFill>
                  <a:schemeClr val="bg1"/>
                </a:solidFill>
                <a:latin typeface="Arial" charset="0"/>
                <a:ea typeface="ＭＳ Ｐゴシック" charset="0"/>
              </a:defRPr>
            </a:lvl4pPr>
            <a:lvl5pPr marL="2096491" indent="-232943" eaLnBrk="0" hangingPunct="0">
              <a:defRPr sz="2900" b="1">
                <a:solidFill>
                  <a:schemeClr val="bg1"/>
                </a:solidFill>
                <a:latin typeface="Arial" charset="0"/>
                <a:ea typeface="ＭＳ Ｐゴシック" charset="0"/>
              </a:defRPr>
            </a:lvl5pPr>
            <a:lvl6pPr marL="2562377" indent="-232943" eaLnBrk="0" fontAlgn="base" hangingPunct="0">
              <a:spcBef>
                <a:spcPct val="0"/>
              </a:spcBef>
              <a:spcAft>
                <a:spcPct val="0"/>
              </a:spcAft>
              <a:defRPr sz="2900" b="1">
                <a:solidFill>
                  <a:schemeClr val="bg1"/>
                </a:solidFill>
                <a:latin typeface="Arial" charset="0"/>
                <a:ea typeface="ＭＳ Ｐゴシック" charset="0"/>
              </a:defRPr>
            </a:lvl6pPr>
            <a:lvl7pPr marL="3028264" indent="-232943" eaLnBrk="0" fontAlgn="base" hangingPunct="0">
              <a:spcBef>
                <a:spcPct val="0"/>
              </a:spcBef>
              <a:spcAft>
                <a:spcPct val="0"/>
              </a:spcAft>
              <a:defRPr sz="2900" b="1">
                <a:solidFill>
                  <a:schemeClr val="bg1"/>
                </a:solidFill>
                <a:latin typeface="Arial" charset="0"/>
                <a:ea typeface="ＭＳ Ｐゴシック" charset="0"/>
              </a:defRPr>
            </a:lvl7pPr>
            <a:lvl8pPr marL="3494151" indent="-232943" eaLnBrk="0" fontAlgn="base" hangingPunct="0">
              <a:spcBef>
                <a:spcPct val="0"/>
              </a:spcBef>
              <a:spcAft>
                <a:spcPct val="0"/>
              </a:spcAft>
              <a:defRPr sz="2900" b="1">
                <a:solidFill>
                  <a:schemeClr val="bg1"/>
                </a:solidFill>
                <a:latin typeface="Arial" charset="0"/>
                <a:ea typeface="ＭＳ Ｐゴシック" charset="0"/>
              </a:defRPr>
            </a:lvl8pPr>
            <a:lvl9pPr marL="3960038" indent="-232943" eaLnBrk="0" fontAlgn="base" hangingPunct="0">
              <a:spcBef>
                <a:spcPct val="0"/>
              </a:spcBef>
              <a:spcAft>
                <a:spcPct val="0"/>
              </a:spcAft>
              <a:defRPr sz="2900" b="1">
                <a:solidFill>
                  <a:schemeClr val="bg1"/>
                </a:solidFill>
                <a:latin typeface="Arial" charset="0"/>
                <a:ea typeface="ＭＳ Ｐゴシック" charset="0"/>
              </a:defRPr>
            </a:lvl9pPr>
          </a:lstStyle>
          <a:p>
            <a:pPr eaLnBrk="1" hangingPunct="1"/>
            <a:fld id="{6F205ADD-2C01-2348-B433-FDB30E57B041}" type="slidenum">
              <a:rPr lang="en-US" sz="1200" b="0">
                <a:solidFill>
                  <a:schemeClr val="tx1"/>
                </a:solidFill>
              </a:rPr>
              <a:pPr eaLnBrk="1" hangingPunct="1"/>
              <a:t>5</a:t>
            </a:fld>
            <a:endParaRPr lang="en-US" sz="1200" b="0">
              <a:solidFill>
                <a:schemeClr val="tx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ea typeface="ＭＳ Ｐゴシック" pitchFamily="34" charset="-128"/>
            </a:endParaRPr>
          </a:p>
        </p:txBody>
      </p:sp>
      <p:sp>
        <p:nvSpPr>
          <p:cNvPr id="368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pitchFamily="34" charset="-128"/>
              </a:defRPr>
            </a:lvl1pPr>
            <a:lvl2pPr marL="757066" indent="-291179" eaLnBrk="0" hangingPunct="0">
              <a:defRPr sz="2900" b="1">
                <a:solidFill>
                  <a:schemeClr val="bg1"/>
                </a:solidFill>
                <a:latin typeface="Arial" charset="0"/>
                <a:ea typeface="ＭＳ Ｐゴシック" pitchFamily="34" charset="-128"/>
              </a:defRPr>
            </a:lvl2pPr>
            <a:lvl3pPr marL="1164717" indent="-232943" eaLnBrk="0" hangingPunct="0">
              <a:defRPr sz="2900" b="1">
                <a:solidFill>
                  <a:schemeClr val="bg1"/>
                </a:solidFill>
                <a:latin typeface="Arial" charset="0"/>
                <a:ea typeface="ＭＳ Ｐゴシック" pitchFamily="34" charset="-128"/>
              </a:defRPr>
            </a:lvl3pPr>
            <a:lvl4pPr marL="1630604" indent="-232943" eaLnBrk="0" hangingPunct="0">
              <a:defRPr sz="2900" b="1">
                <a:solidFill>
                  <a:schemeClr val="bg1"/>
                </a:solidFill>
                <a:latin typeface="Arial" charset="0"/>
                <a:ea typeface="ＭＳ Ｐゴシック" pitchFamily="34" charset="-128"/>
              </a:defRPr>
            </a:lvl4pPr>
            <a:lvl5pPr marL="2096491" indent="-232943" eaLnBrk="0" hangingPunct="0">
              <a:defRPr sz="2900" b="1">
                <a:solidFill>
                  <a:schemeClr val="bg1"/>
                </a:solidFill>
                <a:latin typeface="Arial" charset="0"/>
                <a:ea typeface="ＭＳ Ｐゴシック" pitchFamily="34" charset="-128"/>
              </a:defRPr>
            </a:lvl5pPr>
            <a:lvl6pPr marL="2562377" indent="-232943" eaLnBrk="0" fontAlgn="base" hangingPunct="0">
              <a:spcBef>
                <a:spcPct val="0"/>
              </a:spcBef>
              <a:spcAft>
                <a:spcPct val="0"/>
              </a:spcAft>
              <a:defRPr sz="2900" b="1">
                <a:solidFill>
                  <a:schemeClr val="bg1"/>
                </a:solidFill>
                <a:latin typeface="Arial" charset="0"/>
                <a:ea typeface="ＭＳ Ｐゴシック" pitchFamily="34" charset="-128"/>
              </a:defRPr>
            </a:lvl6pPr>
            <a:lvl7pPr marL="3028264" indent="-232943" eaLnBrk="0" fontAlgn="base" hangingPunct="0">
              <a:spcBef>
                <a:spcPct val="0"/>
              </a:spcBef>
              <a:spcAft>
                <a:spcPct val="0"/>
              </a:spcAft>
              <a:defRPr sz="2900" b="1">
                <a:solidFill>
                  <a:schemeClr val="bg1"/>
                </a:solidFill>
                <a:latin typeface="Arial" charset="0"/>
                <a:ea typeface="ＭＳ Ｐゴシック" pitchFamily="34" charset="-128"/>
              </a:defRPr>
            </a:lvl7pPr>
            <a:lvl8pPr marL="3494151" indent="-232943" eaLnBrk="0" fontAlgn="base" hangingPunct="0">
              <a:spcBef>
                <a:spcPct val="0"/>
              </a:spcBef>
              <a:spcAft>
                <a:spcPct val="0"/>
              </a:spcAft>
              <a:defRPr sz="2900" b="1">
                <a:solidFill>
                  <a:schemeClr val="bg1"/>
                </a:solidFill>
                <a:latin typeface="Arial" charset="0"/>
                <a:ea typeface="ＭＳ Ｐゴシック" pitchFamily="34" charset="-128"/>
              </a:defRPr>
            </a:lvl8pPr>
            <a:lvl9pPr marL="3960038" indent="-232943" eaLnBrk="0" fontAlgn="base" hangingPunct="0">
              <a:spcBef>
                <a:spcPct val="0"/>
              </a:spcBef>
              <a:spcAft>
                <a:spcPct val="0"/>
              </a:spcAft>
              <a:defRPr sz="2900" b="1">
                <a:solidFill>
                  <a:schemeClr val="bg1"/>
                </a:solidFill>
                <a:latin typeface="Arial" charset="0"/>
                <a:ea typeface="ＭＳ Ｐゴシック" pitchFamily="34" charset="-128"/>
              </a:defRPr>
            </a:lvl9pPr>
          </a:lstStyle>
          <a:p>
            <a:pPr eaLnBrk="1" hangingPunct="1"/>
            <a:fld id="{D2321914-EC1C-4FD9-A2D4-644F81687301}" type="slidenum">
              <a:rPr lang="it-IT" altLang="it-IT" sz="1200" b="0">
                <a:solidFill>
                  <a:schemeClr val="tx1"/>
                </a:solidFill>
              </a:rPr>
              <a:pPr eaLnBrk="1" hangingPunct="1"/>
              <a:t>65</a:t>
            </a:fld>
            <a:endParaRPr lang="it-IT" altLang="it-IT" sz="1200" b="0">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122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Arial" charset="0"/>
                <a:ea typeface="ＭＳ Ｐゴシック" charset="0"/>
                <a:cs typeface="ＭＳ Ｐゴシック" charset="0"/>
              </a:defRPr>
            </a:lvl1pPr>
            <a:lvl2pPr marL="757066" indent="-291179" eaLnBrk="0" hangingPunct="0">
              <a:defRPr sz="2900" b="1">
                <a:solidFill>
                  <a:schemeClr val="bg1"/>
                </a:solidFill>
                <a:latin typeface="Arial" charset="0"/>
                <a:ea typeface="ＭＳ Ｐゴシック" charset="0"/>
              </a:defRPr>
            </a:lvl2pPr>
            <a:lvl3pPr marL="1164717" indent="-232943" eaLnBrk="0" hangingPunct="0">
              <a:defRPr sz="2900" b="1">
                <a:solidFill>
                  <a:schemeClr val="bg1"/>
                </a:solidFill>
                <a:latin typeface="Arial" charset="0"/>
                <a:ea typeface="ＭＳ Ｐゴシック" charset="0"/>
              </a:defRPr>
            </a:lvl3pPr>
            <a:lvl4pPr marL="1630604" indent="-232943" eaLnBrk="0" hangingPunct="0">
              <a:defRPr sz="2900" b="1">
                <a:solidFill>
                  <a:schemeClr val="bg1"/>
                </a:solidFill>
                <a:latin typeface="Arial" charset="0"/>
                <a:ea typeface="ＭＳ Ｐゴシック" charset="0"/>
              </a:defRPr>
            </a:lvl4pPr>
            <a:lvl5pPr marL="2096491" indent="-232943" eaLnBrk="0" hangingPunct="0">
              <a:defRPr sz="2900" b="1">
                <a:solidFill>
                  <a:schemeClr val="bg1"/>
                </a:solidFill>
                <a:latin typeface="Arial" charset="0"/>
                <a:ea typeface="ＭＳ Ｐゴシック" charset="0"/>
              </a:defRPr>
            </a:lvl5pPr>
            <a:lvl6pPr marL="2562377" indent="-232943" eaLnBrk="0" fontAlgn="base" hangingPunct="0">
              <a:spcBef>
                <a:spcPct val="0"/>
              </a:spcBef>
              <a:spcAft>
                <a:spcPct val="0"/>
              </a:spcAft>
              <a:defRPr sz="2900" b="1">
                <a:solidFill>
                  <a:schemeClr val="bg1"/>
                </a:solidFill>
                <a:latin typeface="Arial" charset="0"/>
                <a:ea typeface="ＭＳ Ｐゴシック" charset="0"/>
              </a:defRPr>
            </a:lvl6pPr>
            <a:lvl7pPr marL="3028264" indent="-232943" eaLnBrk="0" fontAlgn="base" hangingPunct="0">
              <a:spcBef>
                <a:spcPct val="0"/>
              </a:spcBef>
              <a:spcAft>
                <a:spcPct val="0"/>
              </a:spcAft>
              <a:defRPr sz="2900" b="1">
                <a:solidFill>
                  <a:schemeClr val="bg1"/>
                </a:solidFill>
                <a:latin typeface="Arial" charset="0"/>
                <a:ea typeface="ＭＳ Ｐゴシック" charset="0"/>
              </a:defRPr>
            </a:lvl7pPr>
            <a:lvl8pPr marL="3494151" indent="-232943" eaLnBrk="0" fontAlgn="base" hangingPunct="0">
              <a:spcBef>
                <a:spcPct val="0"/>
              </a:spcBef>
              <a:spcAft>
                <a:spcPct val="0"/>
              </a:spcAft>
              <a:defRPr sz="2900" b="1">
                <a:solidFill>
                  <a:schemeClr val="bg1"/>
                </a:solidFill>
                <a:latin typeface="Arial" charset="0"/>
                <a:ea typeface="ＭＳ Ｐゴシック" charset="0"/>
              </a:defRPr>
            </a:lvl8pPr>
            <a:lvl9pPr marL="3960038" indent="-232943" eaLnBrk="0" fontAlgn="base" hangingPunct="0">
              <a:spcBef>
                <a:spcPct val="0"/>
              </a:spcBef>
              <a:spcAft>
                <a:spcPct val="0"/>
              </a:spcAft>
              <a:defRPr sz="2900" b="1">
                <a:solidFill>
                  <a:schemeClr val="bg1"/>
                </a:solidFill>
                <a:latin typeface="Arial" charset="0"/>
                <a:ea typeface="ＭＳ Ｐゴシック" charset="0"/>
              </a:defRPr>
            </a:lvl9pPr>
          </a:lstStyle>
          <a:p>
            <a:pPr eaLnBrk="1" hangingPunct="1"/>
            <a:fld id="{6F205ADD-2C01-2348-B433-FDB30E57B041}" type="slidenum">
              <a:rPr lang="en-US" sz="1200" b="0">
                <a:solidFill>
                  <a:schemeClr val="tx1"/>
                </a:solidFill>
              </a:rPr>
              <a:pPr eaLnBrk="1" hangingPunct="1"/>
              <a:t>7</a:t>
            </a:fld>
            <a:endParaRPr lang="en-US" sz="1200" b="0">
              <a:solidFill>
                <a:schemeClr val="tx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849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9E154AF9-E279-4519-BEC9-6157DDABD2D1}" type="slidenum">
              <a:rPr lang="en-US" altLang="en-US" smtClean="0">
                <a:solidFill>
                  <a:srgbClr val="000000"/>
                </a:solidFill>
              </a:rPr>
              <a:pPr>
                <a:spcBef>
                  <a:spcPct val="0"/>
                </a:spcBef>
              </a:pPr>
              <a:t>8</a:t>
            </a:fld>
            <a:endParaRPr lang="en-US" alt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593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FECBD89B-957C-4C89-B546-9818F1687D0A}" type="slidenum">
              <a:rPr lang="en-US" altLang="en-US" smtClean="0">
                <a:solidFill>
                  <a:srgbClr val="000000"/>
                </a:solidFill>
              </a:rPr>
              <a:pPr>
                <a:spcBef>
                  <a:spcPct val="0"/>
                </a:spcBef>
              </a:pPr>
              <a:t>9</a:t>
            </a:fld>
            <a:endParaRPr lang="en-US" altLang="en-US"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593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FECBD89B-957C-4C89-B546-9818F1687D0A}" type="slidenum">
              <a:rPr lang="en-US" altLang="en-US" smtClean="0">
                <a:solidFill>
                  <a:srgbClr val="000000"/>
                </a:solidFill>
              </a:rPr>
              <a:pPr>
                <a:spcBef>
                  <a:spcPct val="0"/>
                </a:spcBef>
              </a:pPr>
              <a:t>10</a:t>
            </a:fld>
            <a:endParaRPr lang="en-US" altLang="en-US"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614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pitchFamily="34" charset="-128"/>
              </a:defRPr>
            </a:lvl1pPr>
            <a:lvl2pPr marL="742950" indent="-285750">
              <a:spcBef>
                <a:spcPct val="30000"/>
              </a:spcBef>
              <a:defRPr sz="1200">
                <a:solidFill>
                  <a:schemeClr val="tx1"/>
                </a:solidFill>
                <a:latin typeface="Arial" charset="0"/>
                <a:ea typeface="ＭＳ Ｐゴシック" pitchFamily="34" charset="-128"/>
              </a:defRPr>
            </a:lvl2pPr>
            <a:lvl3pPr marL="1143000" indent="-228600">
              <a:spcBef>
                <a:spcPct val="30000"/>
              </a:spcBef>
              <a:defRPr sz="1200">
                <a:solidFill>
                  <a:schemeClr val="tx1"/>
                </a:solidFill>
                <a:latin typeface="Arial" charset="0"/>
                <a:ea typeface="ＭＳ Ｐゴシック" pitchFamily="34" charset="-128"/>
              </a:defRPr>
            </a:lvl3pPr>
            <a:lvl4pPr marL="1600200" indent="-228600">
              <a:spcBef>
                <a:spcPct val="30000"/>
              </a:spcBef>
              <a:defRPr sz="1200">
                <a:solidFill>
                  <a:schemeClr val="tx1"/>
                </a:solidFill>
                <a:latin typeface="Arial" charset="0"/>
                <a:ea typeface="ＭＳ Ｐゴシック" pitchFamily="34" charset="-128"/>
              </a:defRPr>
            </a:lvl4pPr>
            <a:lvl5pPr marL="2057400" indent="-22860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C1E827A0-A0F1-4587-B55A-6E1F898CBA3D}" type="slidenum">
              <a:rPr lang="en-US" altLang="en-US" smtClean="0">
                <a:solidFill>
                  <a:srgbClr val="000000"/>
                </a:solidFill>
              </a:rPr>
              <a:pPr>
                <a:spcBef>
                  <a:spcPct val="0"/>
                </a:spcBef>
              </a:pPr>
              <a:t>11</a:t>
            </a:fld>
            <a:endParaRPr lang="en-US" alt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971601" y="2132856"/>
            <a:ext cx="7272808" cy="2232248"/>
          </a:xfrm>
          <a:prstGeom prst="rect">
            <a:avLst/>
          </a:prstGeom>
        </p:spPr>
        <p:txBody>
          <a:bodyPr anchor="ctr"/>
          <a:lstStyle>
            <a:lvl1pPr algn="ctr">
              <a:defRPr sz="3000" b="1" i="0">
                <a:solidFill>
                  <a:schemeClr val="bg1"/>
                </a:solidFill>
                <a:latin typeface=""/>
                <a:cs typeface="Trebuchet MS"/>
              </a:defRPr>
            </a:lvl1pPr>
          </a:lstStyle>
          <a:p>
            <a:pPr lvl="0"/>
            <a:r>
              <a:rPr lang="en-US" noProof="0" smtClean="0"/>
              <a:t>Click to edit Master title style</a:t>
            </a:r>
            <a:endParaRPr lang="en-AU" noProof="0" dirty="0" smtClean="0"/>
          </a:p>
        </p:txBody>
      </p:sp>
    </p:spTree>
    <p:extLst>
      <p:ext uri="{BB962C8B-B14F-4D97-AF65-F5344CB8AC3E}">
        <p14:creationId xmlns:p14="http://schemas.microsoft.com/office/powerpoint/2010/main" val="881049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340768"/>
            <a:ext cx="8137599" cy="4785395"/>
          </a:xfrm>
          <a:prstGeom prst="rect">
            <a:avLst/>
          </a:prstGeom>
        </p:spPr>
        <p:txBody>
          <a:bodyPr/>
          <a:lstStyle>
            <a:lvl1pPr marL="342900" indent="-342900">
              <a:buClr>
                <a:srgbClr val="58A618"/>
              </a:buClr>
              <a:buFont typeface="Wingdings" charset="2"/>
              <a:buChar char="§"/>
              <a:defRPr sz="2400">
                <a:solidFill>
                  <a:schemeClr val="accent4">
                    <a:lumMod val="90000"/>
                    <a:lumOff val="10000"/>
                  </a:schemeClr>
                </a:solidFill>
                <a:latin typeface="Arial"/>
                <a:cs typeface="Arial"/>
              </a:defRPr>
            </a:lvl1pPr>
            <a:lvl2pPr marL="742950" indent="-285750">
              <a:buClr>
                <a:srgbClr val="703D29"/>
              </a:buClr>
              <a:buFont typeface="Wingdings" charset="2"/>
              <a:buChar char="§"/>
              <a:defRPr sz="1800">
                <a:solidFill>
                  <a:schemeClr val="accent4">
                    <a:lumMod val="90000"/>
                    <a:lumOff val="10000"/>
                  </a:schemeClr>
                </a:solidFill>
                <a:latin typeface="+mj-lt"/>
                <a:cs typeface="Trebuchet MS"/>
              </a:defRPr>
            </a:lvl2pPr>
            <a:lvl3pPr marL="1143000" indent="-228600">
              <a:buClr>
                <a:srgbClr val="E4D700"/>
              </a:buClr>
              <a:buFont typeface="Wingdings" charset="2"/>
              <a:buChar char="§"/>
              <a:defRPr sz="1600">
                <a:solidFill>
                  <a:schemeClr val="accent4">
                    <a:lumMod val="90000"/>
                    <a:lumOff val="10000"/>
                  </a:schemeClr>
                </a:solidFill>
                <a:latin typeface=""/>
                <a:cs typeface="Trebuchet MS"/>
              </a:defRPr>
            </a:lvl3pPr>
            <a:lvl4pPr marL="1600200" indent="-228600">
              <a:buClr>
                <a:schemeClr val="accent5"/>
              </a:buClr>
              <a:buFont typeface="Wingdings" charset="2"/>
              <a:buChar char="§"/>
              <a:defRPr sz="1600">
                <a:solidFill>
                  <a:schemeClr val="accent4">
                    <a:lumMod val="90000"/>
                    <a:lumOff val="10000"/>
                  </a:schemeClr>
                </a:solidFill>
                <a:latin typeface=""/>
                <a:cs typeface="Trebuchet MS"/>
              </a:defRPr>
            </a:lvl4pPr>
            <a:lvl5pPr marL="2057400" indent="-228600">
              <a:buClr>
                <a:schemeClr val="accent5"/>
              </a:buClr>
              <a:buFont typeface="Wingdings" charset="2"/>
              <a:buChar char="§"/>
              <a:defRPr sz="1600">
                <a:solidFill>
                  <a:schemeClr val="accent4">
                    <a:lumMod val="90000"/>
                    <a:lumOff val="10000"/>
                  </a:schemeClr>
                </a:solidFill>
                <a:latin typeface=""/>
                <a:cs typeface="Trebuchet MS"/>
              </a:defRPr>
            </a:lvl5pPr>
          </a:lstStyle>
          <a:p>
            <a:pPr lvl="0"/>
            <a:r>
              <a:rPr lang="en-US" smtClean="0"/>
              <a:t>Click to edit Master text styles</a:t>
            </a:r>
          </a:p>
          <a:p>
            <a:pPr lvl="1"/>
            <a:r>
              <a:rPr lang="en-US" smtClean="0"/>
              <a:t>Second level</a:t>
            </a:r>
          </a:p>
          <a:p>
            <a:pPr lvl="2"/>
            <a:r>
              <a:rPr lang="en-US" smtClean="0"/>
              <a:t>Third level</a:t>
            </a:r>
          </a:p>
        </p:txBody>
      </p:sp>
      <p:sp>
        <p:nvSpPr>
          <p:cNvPr id="4" name="Title 1"/>
          <p:cNvSpPr>
            <a:spLocks noGrp="1"/>
          </p:cNvSpPr>
          <p:nvPr>
            <p:ph type="title"/>
          </p:nvPr>
        </p:nvSpPr>
        <p:spPr>
          <a:xfrm>
            <a:off x="755576" y="0"/>
            <a:ext cx="7560840" cy="981075"/>
          </a:xfrm>
          <a:prstGeom prst="rect">
            <a:avLst/>
          </a:prstGeom>
        </p:spPr>
        <p:txBody>
          <a:bodyPr anchor="ctr"/>
          <a:lstStyle>
            <a:lvl1pPr>
              <a:defRPr sz="1800">
                <a:solidFill>
                  <a:srgbClr val="58A618"/>
                </a:solidFill>
                <a:latin typeface=""/>
                <a:cs typeface="Trebuchet MS"/>
              </a:defRPr>
            </a:lvl1pPr>
          </a:lstStyle>
          <a:p>
            <a:r>
              <a:rPr lang="en-US" smtClean="0"/>
              <a:t>Click to edit Master title style</a:t>
            </a:r>
            <a:endParaRPr lang="en-AU" dirty="0"/>
          </a:p>
        </p:txBody>
      </p:sp>
    </p:spTree>
    <p:extLst>
      <p:ext uri="{BB962C8B-B14F-4D97-AF65-F5344CB8AC3E}">
        <p14:creationId xmlns:p14="http://schemas.microsoft.com/office/powerpoint/2010/main" val="5076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55576" y="2132856"/>
            <a:ext cx="3888432" cy="3456384"/>
          </a:xfrm>
          <a:prstGeom prst="rect">
            <a:avLst/>
          </a:prstGeom>
        </p:spPr>
        <p:txBody>
          <a:bodyPr/>
          <a:lstStyle>
            <a:lvl1pPr marL="342900" indent="-342900">
              <a:buClr>
                <a:srgbClr val="58A618"/>
              </a:buClr>
              <a:buFont typeface="Wingdings" charset="2"/>
              <a:buChar char="§"/>
              <a:defRPr sz="1800">
                <a:solidFill>
                  <a:schemeClr val="accent4">
                    <a:lumMod val="90000"/>
                    <a:lumOff val="10000"/>
                  </a:schemeClr>
                </a:solidFill>
                <a:latin typeface=""/>
                <a:cs typeface="Trebuchet MS"/>
              </a:defRPr>
            </a:lvl1pPr>
            <a:lvl2pPr marL="742950" indent="-285750">
              <a:buClr>
                <a:srgbClr val="703D29"/>
              </a:buClr>
              <a:buFont typeface="Wingdings" charset="2"/>
              <a:buChar char="§"/>
              <a:defRPr sz="1600">
                <a:solidFill>
                  <a:schemeClr val="accent4">
                    <a:lumMod val="90000"/>
                    <a:lumOff val="10000"/>
                  </a:schemeClr>
                </a:solidFill>
                <a:latin typeface=""/>
                <a:cs typeface="Trebuchet MS"/>
              </a:defRPr>
            </a:lvl2pPr>
            <a:lvl3pPr marL="1143000" indent="-228600">
              <a:buClr>
                <a:srgbClr val="E4D700"/>
              </a:buClr>
              <a:buFont typeface="Wingdings" charset="2"/>
              <a:buChar char="§"/>
              <a:defRPr sz="1600">
                <a:solidFill>
                  <a:schemeClr val="accent4">
                    <a:lumMod val="90000"/>
                    <a:lumOff val="10000"/>
                  </a:schemeClr>
                </a:solidFill>
                <a:latin typeface=""/>
                <a:cs typeface="Trebuchet MS"/>
              </a:defRPr>
            </a:lvl3pPr>
            <a:lvl4pPr marL="1600200" indent="-228600">
              <a:buClr>
                <a:schemeClr val="accent5"/>
              </a:buClr>
              <a:buFont typeface="Wingdings" charset="2"/>
              <a:buChar char="§"/>
              <a:defRPr sz="1800">
                <a:solidFill>
                  <a:schemeClr val="tx1"/>
                </a:solidFill>
                <a:latin typeface="Trebuchet MS"/>
                <a:cs typeface="Trebuchet MS"/>
              </a:defRPr>
            </a:lvl4pPr>
            <a:lvl5pPr marL="2057400" indent="-228600">
              <a:buClr>
                <a:schemeClr val="accent5"/>
              </a:buClr>
              <a:buFont typeface="Wingdings" charset="2"/>
              <a:buChar char="§"/>
              <a:defRPr sz="1800">
                <a:solidFill>
                  <a:schemeClr val="tx1"/>
                </a:solidFill>
                <a:latin typeface="Trebuchet MS"/>
                <a:cs typeface="Trebuchet M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716016" y="2132856"/>
            <a:ext cx="3889127" cy="3456384"/>
          </a:xfrm>
          <a:prstGeom prst="rect">
            <a:avLst/>
          </a:prstGeom>
        </p:spPr>
        <p:txBody>
          <a:bodyPr/>
          <a:lstStyle>
            <a:lvl1pPr marL="342900" indent="-342900">
              <a:buClr>
                <a:srgbClr val="58A618"/>
              </a:buClr>
              <a:buFont typeface="Wingdings" charset="2"/>
              <a:buChar char="§"/>
              <a:defRPr sz="1800">
                <a:latin typeface=""/>
                <a:cs typeface="Trebuchet MS"/>
              </a:defRPr>
            </a:lvl1pPr>
            <a:lvl2pPr marL="742950" indent="-285750">
              <a:buClr>
                <a:srgbClr val="703D29"/>
              </a:buClr>
              <a:buFont typeface="Wingdings" charset="2"/>
              <a:buChar char="§"/>
              <a:defRPr sz="1600">
                <a:latin typeface=""/>
                <a:cs typeface="Trebuchet MS"/>
              </a:defRPr>
            </a:lvl2pPr>
            <a:lvl3pPr marL="1143000" indent="-228600">
              <a:buClr>
                <a:srgbClr val="E4D700"/>
              </a:buClr>
              <a:buFont typeface="Wingdings" charset="2"/>
              <a:buChar char="§"/>
              <a:defRPr sz="1600">
                <a:latin typeface=""/>
                <a:cs typeface="Trebuchet MS"/>
              </a:defRPr>
            </a:lvl3pPr>
            <a:lvl4pPr marL="1600200" indent="-228600">
              <a:buClr>
                <a:schemeClr val="accent5"/>
              </a:buClr>
              <a:buFont typeface="Wingdings" charset="2"/>
              <a:buChar char="§"/>
              <a:defRPr sz="1800">
                <a:latin typeface="Trebuchet MS"/>
                <a:cs typeface="Trebuchet MS"/>
              </a:defRPr>
            </a:lvl4pPr>
            <a:lvl5pPr marL="2057400" indent="-228600">
              <a:buClr>
                <a:schemeClr val="accent5"/>
              </a:buClr>
              <a:buFont typeface="Wingdings" charset="2"/>
              <a:buChar char="§"/>
              <a:defRPr sz="1800">
                <a:latin typeface="Trebuchet MS"/>
                <a:cs typeface="Trebuchet M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2"/>
          <p:cNvSpPr>
            <a:spLocks noGrp="1"/>
          </p:cNvSpPr>
          <p:nvPr>
            <p:ph type="body" idx="10"/>
          </p:nvPr>
        </p:nvSpPr>
        <p:spPr>
          <a:xfrm>
            <a:off x="755576" y="1349078"/>
            <a:ext cx="3888432" cy="639762"/>
          </a:xfrm>
          <a:prstGeom prst="rect">
            <a:avLst/>
          </a:prstGeom>
        </p:spPr>
        <p:txBody>
          <a:bodyPr/>
          <a:lstStyle>
            <a:lvl1pPr marL="0" indent="0">
              <a:buNone/>
              <a:defRPr sz="1800" b="1">
                <a:solidFill>
                  <a:schemeClr val="accent4">
                    <a:lumMod val="90000"/>
                    <a:lumOff val="10000"/>
                  </a:schemeClr>
                </a:solidFill>
                <a:latin typeface=""/>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Text Placeholder 4"/>
          <p:cNvSpPr>
            <a:spLocks noGrp="1"/>
          </p:cNvSpPr>
          <p:nvPr>
            <p:ph type="body" sz="quarter" idx="3"/>
          </p:nvPr>
        </p:nvSpPr>
        <p:spPr>
          <a:xfrm>
            <a:off x="4716017" y="1349078"/>
            <a:ext cx="3888432" cy="639762"/>
          </a:xfrm>
          <a:prstGeom prst="rect">
            <a:avLst/>
          </a:prstGeom>
        </p:spPr>
        <p:txBody>
          <a:bodyPr/>
          <a:lstStyle>
            <a:lvl1pPr marL="0" indent="0">
              <a:buNone/>
              <a:defRPr sz="1800" b="1">
                <a:solidFill>
                  <a:schemeClr val="accent4">
                    <a:lumMod val="90000"/>
                    <a:lumOff val="10000"/>
                  </a:schemeClr>
                </a:solidFill>
                <a:latin typeface="Arial"/>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Title 1"/>
          <p:cNvSpPr>
            <a:spLocks noGrp="1"/>
          </p:cNvSpPr>
          <p:nvPr>
            <p:ph type="title"/>
          </p:nvPr>
        </p:nvSpPr>
        <p:spPr>
          <a:xfrm>
            <a:off x="755576" y="0"/>
            <a:ext cx="7560840" cy="981075"/>
          </a:xfrm>
          <a:prstGeom prst="rect">
            <a:avLst/>
          </a:prstGeom>
        </p:spPr>
        <p:txBody>
          <a:bodyPr anchor="ctr"/>
          <a:lstStyle>
            <a:lvl1pPr>
              <a:defRPr sz="1800">
                <a:solidFill>
                  <a:srgbClr val="58A618"/>
                </a:solidFill>
                <a:latin typeface=""/>
                <a:cs typeface="Trebuchet MS"/>
              </a:defRPr>
            </a:lvl1pPr>
          </a:lstStyle>
          <a:p>
            <a:r>
              <a:rPr lang="en-US" smtClean="0"/>
              <a:t>Click to edit Master title style</a:t>
            </a:r>
            <a:endParaRPr lang="en-AU" dirty="0"/>
          </a:p>
        </p:txBody>
      </p:sp>
    </p:spTree>
    <p:extLst>
      <p:ext uri="{BB962C8B-B14F-4D97-AF65-F5344CB8AC3E}">
        <p14:creationId xmlns:p14="http://schemas.microsoft.com/office/powerpoint/2010/main" val="630524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F5AAFE19-C0B8-46AE-8A0D-858927D03D72}" type="datetimeFigureOut">
              <a:rPr lang="en-US"/>
              <a:pPr>
                <a:defRPr/>
              </a:pPr>
              <a:t>9/10/2015</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890FC5C-DE5C-4501-AD20-15C8037B5477}" type="slidenum">
              <a:rPr lang="en-GB"/>
              <a:pPr>
                <a:defRPr/>
              </a:pPr>
              <a:t>‹Nr.›</a:t>
            </a:fld>
            <a:endParaRPr lang="en-GB"/>
          </a:p>
        </p:txBody>
      </p:sp>
    </p:spTree>
    <p:extLst>
      <p:ext uri="{BB962C8B-B14F-4D97-AF65-F5344CB8AC3E}">
        <p14:creationId xmlns:p14="http://schemas.microsoft.com/office/powerpoint/2010/main" val="889836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6" name="Shape 16"/>
          <p:cNvSpPr/>
          <p:nvPr/>
        </p:nvSpPr>
        <p:spPr>
          <a:xfrm>
            <a:off x="455414" y="1384102"/>
            <a:ext cx="8233172" cy="89"/>
          </a:xfrm>
          <a:prstGeom prst="line">
            <a:avLst/>
          </a:prstGeom>
          <a:ln w="12700">
            <a:solidFill>
              <a:srgbClr val="9A9A9A"/>
            </a:solidFill>
            <a:miter lim="400000"/>
          </a:ln>
        </p:spPr>
        <p:txBody>
          <a:bodyPr lIns="0" tIns="0" rIns="0" bIns="0" anchor="ctr"/>
          <a:lstStyle/>
          <a:p>
            <a:pPr lvl="0"/>
            <a:endParaRPr/>
          </a:p>
        </p:txBody>
      </p:sp>
      <p:pic>
        <p:nvPicPr>
          <p:cNvPr id="17" name="RDA_Logotype_RGB.jpg"/>
          <p:cNvPicPr/>
          <p:nvPr/>
        </p:nvPicPr>
        <p:blipFill>
          <a:blip r:embed="rId2">
            <a:extLst/>
          </a:blip>
          <a:stretch>
            <a:fillRect/>
          </a:stretch>
        </p:blipFill>
        <p:spPr>
          <a:xfrm>
            <a:off x="7041158" y="294155"/>
            <a:ext cx="1687698" cy="1011009"/>
          </a:xfrm>
          <a:prstGeom prst="rect">
            <a:avLst/>
          </a:prstGeom>
          <a:ln w="12700">
            <a:miter lim="400000"/>
          </a:ln>
        </p:spPr>
      </p:pic>
      <p:pic>
        <p:nvPicPr>
          <p:cNvPr id="18" name="RPI_red_header.png"/>
          <p:cNvPicPr/>
          <p:nvPr/>
        </p:nvPicPr>
        <p:blipFill>
          <a:blip r:embed="rId3">
            <a:extLst/>
          </a:blip>
          <a:stretch>
            <a:fillRect/>
          </a:stretch>
        </p:blipFill>
        <p:spPr>
          <a:xfrm>
            <a:off x="8027789" y="6582240"/>
            <a:ext cx="1053703" cy="199497"/>
          </a:xfrm>
          <a:prstGeom prst="rect">
            <a:avLst/>
          </a:prstGeom>
          <a:ln w="12700">
            <a:miter lim="400000"/>
          </a:ln>
        </p:spPr>
      </p:pic>
      <p:sp>
        <p:nvSpPr>
          <p:cNvPr id="19" name="Shape 19"/>
          <p:cNvSpPr>
            <a:spLocks noGrp="1"/>
          </p:cNvSpPr>
          <p:nvPr>
            <p:ph type="title"/>
          </p:nvPr>
        </p:nvSpPr>
        <p:spPr>
          <a:xfrm>
            <a:off x="401836" y="232172"/>
            <a:ext cx="7090172" cy="982266"/>
          </a:xfrm>
          <a:prstGeom prst="rect">
            <a:avLst/>
          </a:prstGeom>
          <a:ln>
            <a:miter lim="400000"/>
          </a:ln>
        </p:spPr>
        <p:txBody>
          <a:bodyPr lIns="0" tIns="0" rIns="0" bIns="0" anchor="b"/>
          <a:lstStyle>
            <a:lvl1pPr defTabSz="410751">
              <a:defRPr sz="3000">
                <a:solidFill>
                  <a:srgbClr val="000000"/>
                </a:solidFill>
                <a:uFillTx/>
                <a:latin typeface="+mn-lt"/>
                <a:ea typeface="+mn-ea"/>
                <a:cs typeface="+mn-cs"/>
                <a:sym typeface="Helvetica Neue Light"/>
              </a:defRPr>
            </a:lvl1pPr>
          </a:lstStyle>
          <a:p>
            <a:pPr lvl="0">
              <a:defRPr sz="1800"/>
            </a:pPr>
            <a:r>
              <a:rPr sz="3000"/>
              <a:t>Title Text</a:t>
            </a:r>
          </a:p>
        </p:txBody>
      </p:sp>
      <p:sp>
        <p:nvSpPr>
          <p:cNvPr id="20" name="Shape 20"/>
          <p:cNvSpPr>
            <a:spLocks noGrp="1"/>
          </p:cNvSpPr>
          <p:nvPr>
            <p:ph type="body" idx="1"/>
          </p:nvPr>
        </p:nvSpPr>
        <p:spPr>
          <a:xfrm>
            <a:off x="401836" y="1634133"/>
            <a:ext cx="8340328" cy="4616648"/>
          </a:xfrm>
          <a:prstGeom prst="rect">
            <a:avLst/>
          </a:prstGeom>
          <a:ln>
            <a:miter lim="400000"/>
          </a:ln>
        </p:spPr>
        <p:txBody>
          <a:bodyPr lIns="0" tIns="0" rIns="0" bIns="0"/>
          <a:lstStyle>
            <a:lvl1pPr marL="187517" indent="-187517" defTabSz="410751">
              <a:spcBef>
                <a:spcPts val="1125"/>
              </a:spcBef>
              <a:buClrTx/>
              <a:buFontTx/>
              <a:buChar char="•"/>
              <a:defRPr sz="1800">
                <a:solidFill>
                  <a:srgbClr val="747474"/>
                </a:solidFill>
                <a:uFillTx/>
                <a:latin typeface="+mn-lt"/>
                <a:ea typeface="+mn-ea"/>
                <a:cs typeface="+mn-cs"/>
                <a:sym typeface="Helvetica Neue Light"/>
              </a:defRPr>
            </a:lvl1pPr>
            <a:lvl2pPr marL="500045" indent="-187517" defTabSz="410751">
              <a:spcBef>
                <a:spcPts val="1125"/>
              </a:spcBef>
              <a:buClrTx/>
              <a:buFontTx/>
              <a:buChar char="•"/>
              <a:defRPr sz="1800">
                <a:solidFill>
                  <a:srgbClr val="747474"/>
                </a:solidFill>
                <a:uFillTx/>
                <a:latin typeface="+mn-lt"/>
                <a:ea typeface="+mn-ea"/>
                <a:cs typeface="+mn-cs"/>
                <a:sym typeface="Helvetica Neue Light"/>
              </a:defRPr>
            </a:lvl2pPr>
            <a:lvl3pPr marL="812573" indent="-187517" defTabSz="410751">
              <a:spcBef>
                <a:spcPts val="1125"/>
              </a:spcBef>
              <a:buClrTx/>
              <a:buFontTx/>
              <a:buChar char="•"/>
              <a:defRPr sz="1800">
                <a:solidFill>
                  <a:srgbClr val="747474"/>
                </a:solidFill>
                <a:uFillTx/>
                <a:latin typeface="+mn-lt"/>
                <a:ea typeface="+mn-ea"/>
                <a:cs typeface="+mn-cs"/>
                <a:sym typeface="Helvetica Neue Light"/>
              </a:defRPr>
            </a:lvl3pPr>
            <a:lvl4pPr marL="1125101" indent="-187517" defTabSz="410751">
              <a:spcBef>
                <a:spcPts val="1125"/>
              </a:spcBef>
              <a:buClrTx/>
              <a:buFontTx/>
              <a:buChar char="•"/>
              <a:defRPr sz="1800">
                <a:solidFill>
                  <a:srgbClr val="747474"/>
                </a:solidFill>
                <a:uFillTx/>
                <a:latin typeface="+mn-lt"/>
                <a:ea typeface="+mn-ea"/>
                <a:cs typeface="+mn-cs"/>
                <a:sym typeface="Helvetica Neue Light"/>
              </a:defRPr>
            </a:lvl4pPr>
            <a:lvl5pPr marL="1437629" indent="-187517" defTabSz="410751">
              <a:spcBef>
                <a:spcPts val="1125"/>
              </a:spcBef>
              <a:buClrTx/>
              <a:buFontTx/>
              <a:buChar char="•"/>
              <a:defRPr sz="1800">
                <a:solidFill>
                  <a:srgbClr val="747474"/>
                </a:solidFill>
                <a:uFillTx/>
                <a:latin typeface="+mn-lt"/>
                <a:ea typeface="+mn-ea"/>
                <a:cs typeface="+mn-cs"/>
                <a:sym typeface="Helvetica Neue Light"/>
              </a:defRPr>
            </a:lvl5pPr>
          </a:lstStyle>
          <a:p>
            <a:pPr lvl="0">
              <a:defRPr sz="1800">
                <a:solidFill>
                  <a:srgbClr val="000000"/>
                </a:solidFill>
              </a:defRPr>
            </a:pPr>
            <a:r>
              <a:rPr sz="1800">
                <a:solidFill>
                  <a:srgbClr val="747474"/>
                </a:solidFill>
              </a:rPr>
              <a:t>Body Level One</a:t>
            </a:r>
          </a:p>
          <a:p>
            <a:pPr lvl="1">
              <a:defRPr sz="1800">
                <a:solidFill>
                  <a:srgbClr val="000000"/>
                </a:solidFill>
              </a:defRPr>
            </a:pPr>
            <a:r>
              <a:rPr sz="1800">
                <a:solidFill>
                  <a:srgbClr val="747474"/>
                </a:solidFill>
              </a:rPr>
              <a:t>Body Level Two</a:t>
            </a:r>
          </a:p>
          <a:p>
            <a:pPr lvl="2">
              <a:defRPr sz="1800">
                <a:solidFill>
                  <a:srgbClr val="000000"/>
                </a:solidFill>
              </a:defRPr>
            </a:pPr>
            <a:r>
              <a:rPr sz="1800">
                <a:solidFill>
                  <a:srgbClr val="747474"/>
                </a:solidFill>
              </a:rPr>
              <a:t>Body Level Three</a:t>
            </a:r>
          </a:p>
          <a:p>
            <a:pPr lvl="3">
              <a:defRPr sz="1800">
                <a:solidFill>
                  <a:srgbClr val="000000"/>
                </a:solidFill>
              </a:defRPr>
            </a:pPr>
            <a:r>
              <a:rPr sz="1800">
                <a:solidFill>
                  <a:srgbClr val="747474"/>
                </a:solidFill>
              </a:rPr>
              <a:t>Body Level Four</a:t>
            </a:r>
          </a:p>
          <a:p>
            <a:pPr lvl="4">
              <a:defRPr sz="1800">
                <a:solidFill>
                  <a:srgbClr val="000000"/>
                </a:solidFill>
              </a:defRPr>
            </a:pPr>
            <a:r>
              <a:rPr sz="1800">
                <a:solidFill>
                  <a:srgbClr val="747474"/>
                </a:solidFill>
              </a:rPr>
              <a:t>Body Level Five</a:t>
            </a:r>
          </a:p>
        </p:txBody>
      </p:sp>
    </p:spTree>
    <p:extLst>
      <p:ext uri="{BB962C8B-B14F-4D97-AF65-F5344CB8AC3E}">
        <p14:creationId xmlns:p14="http://schemas.microsoft.com/office/powerpoint/2010/main" val="365964132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Layout personalizzato">
    <p:spTree>
      <p:nvGrpSpPr>
        <p:cNvPr id="1" name=""/>
        <p:cNvGrpSpPr/>
        <p:nvPr/>
      </p:nvGrpSpPr>
      <p:grpSpPr>
        <a:xfrm>
          <a:off x="0" y="0"/>
          <a:ext cx="0" cy="0"/>
          <a:chOff x="0" y="0"/>
          <a:chExt cx="0" cy="0"/>
        </a:xfrm>
      </p:grpSpPr>
      <p:sp>
        <p:nvSpPr>
          <p:cNvPr id="6"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dirty="0"/>
          </a:p>
        </p:txBody>
      </p:sp>
      <p:sp>
        <p:nvSpPr>
          <p:cNvPr id="7" name="Segnaposto testo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9" name="Segnaposto piè di pagina 4"/>
          <p:cNvSpPr>
            <a:spLocks noGrp="1"/>
          </p:cNvSpPr>
          <p:nvPr>
            <p:ph type="ftr" sz="quarter" idx="3"/>
          </p:nvPr>
        </p:nvSpPr>
        <p:spPr>
          <a:xfrm>
            <a:off x="2839988" y="6376243"/>
            <a:ext cx="346402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The Data Harvest, December 2014 © RDA Europe</a:t>
            </a:r>
            <a:endParaRPr lang="it-IT" dirty="0"/>
          </a:p>
        </p:txBody>
      </p:sp>
      <p:sp>
        <p:nvSpPr>
          <p:cNvPr id="10"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65E7CB-611B-42CD-9748-83129DCBF565}" type="slidenum">
              <a:rPr lang="it-IT" smtClean="0"/>
              <a:t>‹Nr.›</a:t>
            </a:fld>
            <a:endParaRPr lang="it-IT"/>
          </a:p>
        </p:txBody>
      </p:sp>
    </p:spTree>
    <p:extLst>
      <p:ext uri="{BB962C8B-B14F-4D97-AF65-F5344CB8AC3E}">
        <p14:creationId xmlns:p14="http://schemas.microsoft.com/office/powerpoint/2010/main" val="3168549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a:xfrm>
            <a:off x="457200" y="2132856"/>
            <a:ext cx="8229600" cy="2232248"/>
          </a:xfrm>
          <a:prstGeom prst="rect">
            <a:avLst/>
          </a:prstGeom>
        </p:spPr>
        <p:txBody>
          <a:bodyPr vert="horz" anchor="ctr" anchorCtr="0"/>
          <a:lstStyle/>
          <a:p>
            <a:r>
              <a:rPr lang="en-AU" dirty="0" smtClean="0"/>
              <a:t>Click to edit Master title style</a:t>
            </a:r>
            <a:endParaRPr lang="en-US" dirty="0"/>
          </a:p>
        </p:txBody>
      </p:sp>
    </p:spTree>
    <p:extLst>
      <p:ext uri="{BB962C8B-B14F-4D97-AF65-F5344CB8AC3E}">
        <p14:creationId xmlns:p14="http://schemas.microsoft.com/office/powerpoint/2010/main" val="896486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1" name="Picture 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11"/>
          <p:cNvSpPr>
            <a:spLocks noChangeArrowheads="1"/>
          </p:cNvSpPr>
          <p:nvPr/>
        </p:nvSpPr>
        <p:spPr bwMode="auto">
          <a:xfrm>
            <a:off x="8316416" y="332656"/>
            <a:ext cx="584200" cy="196850"/>
          </a:xfrm>
          <a:prstGeom prst="rect">
            <a:avLst/>
          </a:prstGeom>
          <a:noFill/>
          <a:ln>
            <a:noFill/>
          </a:ln>
          <a:effectLst/>
          <a:extLst/>
        </p:spPr>
        <p:txBody>
          <a:bodyPr anchor="ctr"/>
          <a:lstStyle/>
          <a:p>
            <a:pPr algn="r">
              <a:defRPr/>
            </a:pPr>
            <a:fld id="{7252A759-CE90-8E4D-8205-5455BBF991FC}" type="slidenum">
              <a:rPr lang="en-AU" sz="1000" b="0" i="0">
                <a:solidFill>
                  <a:srgbClr val="58A618"/>
                </a:solidFill>
                <a:latin typeface=""/>
                <a:cs typeface="Trebuchet MS"/>
              </a:rPr>
              <a:pPr algn="r">
                <a:defRPr/>
              </a:pPr>
              <a:t>‹Nr.›</a:t>
            </a:fld>
            <a:endParaRPr lang="en-AU" sz="1000" b="0" i="0" dirty="0">
              <a:solidFill>
                <a:srgbClr val="58A618"/>
              </a:solidFill>
              <a:latin typeface=""/>
              <a:cs typeface="Trebuchet MS"/>
            </a:endParaRPr>
          </a:p>
        </p:txBody>
      </p:sp>
    </p:spTree>
  </p:cSld>
  <p:clrMap bg1="lt1" tx1="dk1" bg2="lt2" tx2="dk2" accent1="accent1" accent2="accent2" accent3="accent3" accent4="accent4" accent5="accent5" accent6="accent6" hlink="hlink" folHlink="folHlink"/>
  <p:sldLayoutIdLst>
    <p:sldLayoutId id="2147483799" r:id="rId1"/>
    <p:sldLayoutId id="2147483789" r:id="rId2"/>
    <p:sldLayoutId id="2147483790" r:id="rId3"/>
    <p:sldLayoutId id="2147483800" r:id="rId4"/>
    <p:sldLayoutId id="2147483801" r:id="rId5"/>
    <p:sldLayoutId id="2147483806" r:id="rId6"/>
  </p:sldLayoutIdLst>
  <p:txStyles>
    <p:titleStyle>
      <a:lvl1pPr algn="l" rtl="0" eaLnBrk="1" fontAlgn="base" hangingPunct="1">
        <a:spcBef>
          <a:spcPct val="0"/>
        </a:spcBef>
        <a:spcAft>
          <a:spcPct val="0"/>
        </a:spcAft>
        <a:defRPr sz="2800" b="1">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800" b="1">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800" b="1">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800" b="1">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800" b="1">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charset="0"/>
        </a:defRPr>
      </a:lvl6pPr>
      <a:lvl7pPr marL="914400" algn="l" rtl="0" eaLnBrk="1" fontAlgn="base" hangingPunct="1">
        <a:spcBef>
          <a:spcPct val="0"/>
        </a:spcBef>
        <a:spcAft>
          <a:spcPct val="0"/>
        </a:spcAft>
        <a:defRPr sz="2800" b="1">
          <a:solidFill>
            <a:schemeClr val="bg1"/>
          </a:solidFill>
          <a:latin typeface="Arial" charset="0"/>
        </a:defRPr>
      </a:lvl7pPr>
      <a:lvl8pPr marL="1371600" algn="l" rtl="0" eaLnBrk="1" fontAlgn="base" hangingPunct="1">
        <a:spcBef>
          <a:spcPct val="0"/>
        </a:spcBef>
        <a:spcAft>
          <a:spcPct val="0"/>
        </a:spcAft>
        <a:defRPr sz="2800" b="1">
          <a:solidFill>
            <a:schemeClr val="bg1"/>
          </a:solidFill>
          <a:latin typeface="Arial" charset="0"/>
        </a:defRPr>
      </a:lvl8pPr>
      <a:lvl9pPr marL="1828800" algn="l" rtl="0" eaLnBrk="1" fontAlgn="base" hangingPunct="1">
        <a:spcBef>
          <a:spcPct val="0"/>
        </a:spcBef>
        <a:spcAft>
          <a:spcPct val="0"/>
        </a:spcAft>
        <a:defRPr sz="2800" b="1">
          <a:solidFill>
            <a:schemeClr val="bg1"/>
          </a:solidFill>
          <a:latin typeface="Arial" charset="0"/>
        </a:defRPr>
      </a:lvl9pPr>
    </p:titleStyle>
    <p:bodyStyle>
      <a:lvl1pPr marL="342900" indent="-342900" algn="l" rtl="0" eaLnBrk="1" fontAlgn="base" hangingPunct="1">
        <a:spcBef>
          <a:spcPct val="20000"/>
        </a:spcBef>
        <a:spcAft>
          <a:spcPct val="0"/>
        </a:spcAft>
        <a:buClr>
          <a:schemeClr val="hlink"/>
        </a:buClr>
        <a:buFont typeface="Wingdings" charset="0"/>
        <a:buChar char="§"/>
        <a:defRPr sz="28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lr>
          <a:schemeClr val="hlink"/>
        </a:buClr>
        <a:buFont typeface="Wingdings" charset="0"/>
        <a:buChar char="§"/>
        <a:defRPr sz="2400">
          <a:solidFill>
            <a:schemeClr val="tx1"/>
          </a:solidFill>
          <a:latin typeface="+mn-lt"/>
          <a:ea typeface="ＭＳ Ｐゴシック" charset="0"/>
        </a:defRPr>
      </a:lvl2pPr>
      <a:lvl3pPr marL="1143000" indent="-228600" algn="l" rtl="0" eaLnBrk="1" fontAlgn="base" hangingPunct="1">
        <a:spcBef>
          <a:spcPct val="20000"/>
        </a:spcBef>
        <a:spcAft>
          <a:spcPct val="0"/>
        </a:spcAft>
        <a:buClr>
          <a:schemeClr val="hlink"/>
        </a:buClr>
        <a:buFont typeface="Wingdings" charset="0"/>
        <a:buChar char="§"/>
        <a:defRPr sz="2400">
          <a:solidFill>
            <a:schemeClr val="tx1"/>
          </a:solidFill>
          <a:latin typeface="+mn-lt"/>
          <a:ea typeface="ＭＳ Ｐゴシック" charset="0"/>
        </a:defRPr>
      </a:lvl3pPr>
      <a:lvl4pPr marL="1600200" indent="-228600" algn="l" rtl="0" eaLnBrk="1" fontAlgn="base" hangingPunct="1">
        <a:spcBef>
          <a:spcPct val="20000"/>
        </a:spcBef>
        <a:spcAft>
          <a:spcPct val="0"/>
        </a:spcAft>
        <a:buClr>
          <a:schemeClr val="hlink"/>
        </a:buClr>
        <a:buFont typeface="Wingdings" charset="0"/>
        <a:buChar char="§"/>
        <a:defRPr sz="2000">
          <a:solidFill>
            <a:schemeClr val="tx1"/>
          </a:solidFill>
          <a:latin typeface="+mn-lt"/>
          <a:ea typeface="ＭＳ Ｐゴシック" charset="0"/>
        </a:defRPr>
      </a:lvl4pPr>
      <a:lvl5pPr marL="2057400" indent="-228600" algn="l" rtl="0" eaLnBrk="1" fontAlgn="base" hangingPunct="1">
        <a:spcBef>
          <a:spcPct val="20000"/>
        </a:spcBef>
        <a:spcAft>
          <a:spcPct val="0"/>
        </a:spcAft>
        <a:buClr>
          <a:schemeClr val="hlink"/>
        </a:buClr>
        <a:buFont typeface="Wingdings" charset="0"/>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0" y="47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4" r:id="rId1"/>
  </p:sldLayoutIdLst>
  <p:txStyles>
    <p:titleStyle>
      <a:lvl1pPr algn="ctr" rtl="0" eaLnBrk="0" fontAlgn="base" hangingPunct="0">
        <a:spcBef>
          <a:spcPct val="0"/>
        </a:spcBef>
        <a:spcAft>
          <a:spcPct val="0"/>
        </a:spcAft>
        <a:defRPr sz="2800" b="1" i="0">
          <a:solidFill>
            <a:schemeClr val="bg1"/>
          </a:solidFill>
          <a:latin typeface=""/>
          <a:ea typeface="ＭＳ Ｐゴシック" charset="0"/>
          <a:cs typeface="Trebuchet MS"/>
        </a:defRPr>
      </a:lvl1pPr>
      <a:lvl2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p:titleStyle>
    <p:bodyStyle>
      <a:lvl1pPr marL="342900" indent="-342900" algn="l" rtl="0" eaLnBrk="0" fontAlgn="base" hangingPunct="0">
        <a:spcBef>
          <a:spcPct val="20000"/>
        </a:spcBef>
        <a:spcAft>
          <a:spcPct val="0"/>
        </a:spcAft>
        <a:tabLst>
          <a:tab pos="1879600" algn="l"/>
        </a:tabLst>
        <a:defRPr sz="1600">
          <a:solidFill>
            <a:schemeClr val="bg1"/>
          </a:solidFill>
          <a:latin typeface="Trebuchet MS"/>
          <a:ea typeface="ＭＳ Ｐゴシック" charset="0"/>
          <a:cs typeface="Trebuchet MS"/>
        </a:defRPr>
      </a:lvl1pPr>
      <a:lvl2pPr marL="811213" indent="-354013" algn="l" rtl="0" eaLnBrk="0" fontAlgn="base" hangingPunct="0">
        <a:spcBef>
          <a:spcPct val="20000"/>
        </a:spcBef>
        <a:spcAft>
          <a:spcPct val="0"/>
        </a:spcAft>
        <a:buChar char="–"/>
        <a:tabLst>
          <a:tab pos="1879600" algn="l"/>
        </a:tabLst>
        <a:defRPr sz="2800">
          <a:solidFill>
            <a:schemeClr val="tx1"/>
          </a:solidFill>
          <a:latin typeface="+mn-lt"/>
          <a:ea typeface="ＭＳ Ｐゴシック" charset="0"/>
        </a:defRPr>
      </a:lvl2pPr>
      <a:lvl3pPr marL="1219200" indent="-228600" algn="l" rtl="0" eaLnBrk="0" fontAlgn="base" hangingPunct="0">
        <a:spcBef>
          <a:spcPct val="20000"/>
        </a:spcBef>
        <a:spcAft>
          <a:spcPct val="0"/>
        </a:spcAft>
        <a:buChar char="•"/>
        <a:tabLst>
          <a:tab pos="1879600" algn="l"/>
        </a:tabLst>
        <a:defRPr sz="2400">
          <a:solidFill>
            <a:schemeClr val="tx1"/>
          </a:solidFill>
          <a:latin typeface="+mn-lt"/>
          <a:ea typeface="ＭＳ Ｐゴシック" charset="0"/>
        </a:defRPr>
      </a:lvl3pPr>
      <a:lvl4pPr marL="1627188" indent="-228600" algn="l" rtl="0" eaLnBrk="0" fontAlgn="base" hangingPunct="0">
        <a:spcBef>
          <a:spcPct val="20000"/>
        </a:spcBef>
        <a:spcAft>
          <a:spcPct val="0"/>
        </a:spcAft>
        <a:buChar char="–"/>
        <a:tabLst>
          <a:tab pos="1879600" algn="l"/>
        </a:tabLst>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tabLst>
          <a:tab pos="1879600" algn="l"/>
        </a:tabLst>
        <a:defRPr sz="2000">
          <a:solidFill>
            <a:schemeClr val="tx1"/>
          </a:solidFill>
          <a:latin typeface="+mn-lt"/>
          <a:ea typeface="ＭＳ Ｐゴシック" charset="0"/>
        </a:defRPr>
      </a:lvl5pPr>
      <a:lvl6pPr marL="2514600" indent="-228600" algn="l" rtl="0" fontAlgn="base">
        <a:spcBef>
          <a:spcPct val="20000"/>
        </a:spcBef>
        <a:spcAft>
          <a:spcPct val="0"/>
        </a:spcAft>
        <a:buChar char="»"/>
        <a:tabLst>
          <a:tab pos="1879600" algn="l"/>
        </a:tabLst>
        <a:defRPr sz="2000">
          <a:solidFill>
            <a:schemeClr val="tx1"/>
          </a:solidFill>
          <a:latin typeface="+mn-lt"/>
        </a:defRPr>
      </a:lvl6pPr>
      <a:lvl7pPr marL="2971800" indent="-228600" algn="l" rtl="0" fontAlgn="base">
        <a:spcBef>
          <a:spcPct val="20000"/>
        </a:spcBef>
        <a:spcAft>
          <a:spcPct val="0"/>
        </a:spcAft>
        <a:buChar char="»"/>
        <a:tabLst>
          <a:tab pos="1879600" algn="l"/>
        </a:tabLst>
        <a:defRPr sz="2000">
          <a:solidFill>
            <a:schemeClr val="tx1"/>
          </a:solidFill>
          <a:latin typeface="+mn-lt"/>
        </a:defRPr>
      </a:lvl7pPr>
      <a:lvl8pPr marL="3429000" indent="-228600" algn="l" rtl="0" fontAlgn="base">
        <a:spcBef>
          <a:spcPct val="20000"/>
        </a:spcBef>
        <a:spcAft>
          <a:spcPct val="0"/>
        </a:spcAft>
        <a:buChar char="»"/>
        <a:tabLst>
          <a:tab pos="1879600" algn="l"/>
        </a:tabLst>
        <a:defRPr sz="2000">
          <a:solidFill>
            <a:schemeClr val="tx1"/>
          </a:solidFill>
          <a:latin typeface="+mn-lt"/>
        </a:defRPr>
      </a:lvl8pPr>
      <a:lvl9pPr marL="3886200" indent="-228600" algn="l" rtl="0" fontAlgn="base">
        <a:spcBef>
          <a:spcPct val="20000"/>
        </a:spcBef>
        <a:spcAft>
          <a:spcPct val="0"/>
        </a:spcAft>
        <a:buChar char="»"/>
        <a:tabLst>
          <a:tab pos="1879600" algn="l"/>
        </a:tabLs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3.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jpeg"/><Relationship Id="rId18" Type="http://schemas.openxmlformats.org/officeDocument/2006/relationships/image" Target="../media/image55.jpeg"/><Relationship Id="rId26" Type="http://schemas.openxmlformats.org/officeDocument/2006/relationships/image" Target="../media/image63.jpeg"/><Relationship Id="rId3" Type="http://schemas.openxmlformats.org/officeDocument/2006/relationships/image" Target="../media/image45.png"/><Relationship Id="rId21" Type="http://schemas.openxmlformats.org/officeDocument/2006/relationships/image" Target="../media/image58.jpeg"/><Relationship Id="rId7" Type="http://schemas.openxmlformats.org/officeDocument/2006/relationships/hyperlink" Target="http://www.clarin.eu/internal" TargetMode="External"/><Relationship Id="rId12" Type="http://schemas.openxmlformats.org/officeDocument/2006/relationships/hyperlink" Target="http://www.bbmri.de/wp3proto/index.html" TargetMode="External"/><Relationship Id="rId17" Type="http://schemas.openxmlformats.org/officeDocument/2006/relationships/hyperlink" Target="http://en.wikipedia.org/wiki/File:Icoslogo.jpg" TargetMode="External"/><Relationship Id="rId25" Type="http://schemas.openxmlformats.org/officeDocument/2006/relationships/image" Target="../media/image62.png"/><Relationship Id="rId2" Type="http://schemas.openxmlformats.org/officeDocument/2006/relationships/notesSlide" Target="../notesSlides/notesSlide14.xml"/><Relationship Id="rId16" Type="http://schemas.openxmlformats.org/officeDocument/2006/relationships/image" Target="../media/image54.png"/><Relationship Id="rId20" Type="http://schemas.openxmlformats.org/officeDocument/2006/relationships/image" Target="../media/image57.png"/><Relationship Id="rId29" Type="http://schemas.openxmlformats.org/officeDocument/2006/relationships/image" Target="../media/image66.jpe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1.jpeg"/><Relationship Id="rId24" Type="http://schemas.openxmlformats.org/officeDocument/2006/relationships/image" Target="../media/image61.png"/><Relationship Id="rId32" Type="http://schemas.openxmlformats.org/officeDocument/2006/relationships/image" Target="../media/image69.png"/><Relationship Id="rId5" Type="http://schemas.openxmlformats.org/officeDocument/2006/relationships/image" Target="../media/image46.jpeg"/><Relationship Id="rId15" Type="http://schemas.openxmlformats.org/officeDocument/2006/relationships/image" Target="../media/image53.png"/><Relationship Id="rId23" Type="http://schemas.openxmlformats.org/officeDocument/2006/relationships/image" Target="../media/image60.png"/><Relationship Id="rId28" Type="http://schemas.openxmlformats.org/officeDocument/2006/relationships/image" Target="../media/image65.jpeg"/><Relationship Id="rId10" Type="http://schemas.openxmlformats.org/officeDocument/2006/relationships/image" Target="../media/image50.jpeg"/><Relationship Id="rId19" Type="http://schemas.openxmlformats.org/officeDocument/2006/relationships/image" Target="../media/image56.jpeg"/><Relationship Id="rId31" Type="http://schemas.openxmlformats.org/officeDocument/2006/relationships/image" Target="../media/image68.jpeg"/><Relationship Id="rId4" Type="http://schemas.openxmlformats.org/officeDocument/2006/relationships/hyperlink" Target="http://www.vph-noe.eu/" TargetMode="External"/><Relationship Id="rId9" Type="http://schemas.openxmlformats.org/officeDocument/2006/relationships/image" Target="../media/image49.png"/><Relationship Id="rId14" Type="http://schemas.openxmlformats.org/officeDocument/2006/relationships/hyperlink" Target="http://www.dixa-fp7.eu/home" TargetMode="External"/><Relationship Id="rId22" Type="http://schemas.openxmlformats.org/officeDocument/2006/relationships/image" Target="../media/image59.png"/><Relationship Id="rId27" Type="http://schemas.openxmlformats.org/officeDocument/2006/relationships/image" Target="../media/image64.jpeg"/><Relationship Id="rId30"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7.wmf"/><Relationship Id="rId5" Type="http://schemas.openxmlformats.org/officeDocument/2006/relationships/image" Target="../media/image86.wmf"/><Relationship Id="rId4" Type="http://schemas.openxmlformats.org/officeDocument/2006/relationships/image" Target="../media/image85.emf"/></Relationships>
</file>

<file path=ppt/slides/_rels/slide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rd-alliance.org/node/44520/all-wiki-index-by-group" TargetMode="External"/><Relationship Id="rId2" Type="http://schemas.openxmlformats.org/officeDocument/2006/relationships/hyperlink" Target="http://hdl.handle.net/11304/992fe6a0-fe34-11e4-8a18-f31aa6f4d448"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hyperlink" Target="https://rd-alliance.org/group/data-fabric-ig.html" TargetMode="External"/><Relationship Id="rId3" Type="http://schemas.openxmlformats.org/officeDocument/2006/relationships/hyperlink" Target="http://europe.rd-alliance.org/" TargetMode="External"/><Relationship Id="rId7" Type="http://schemas.openxmlformats.org/officeDocument/2006/relationships/hyperlink" Target="http://hdl.handle.net/11304/6e1424cc-8927-11e4-ac7e-860aa0063d1f" TargetMode="External"/><Relationship Id="rId2" Type="http://schemas.openxmlformats.org/officeDocument/2006/relationships/hyperlink" Target="http://rd-alliance.org/" TargetMode="External"/><Relationship Id="rId1" Type="http://schemas.openxmlformats.org/officeDocument/2006/relationships/slideLayout" Target="../slideLayouts/slideLayout2.xml"/><Relationship Id="rId6" Type="http://schemas.openxmlformats.org/officeDocument/2006/relationships/hyperlink" Target="http://hdl.handle.net/11304/ea286e5a-f3d1-11e4-ac7e-860aa0063d1f" TargetMode="External"/><Relationship Id="rId5" Type="http://schemas.openxmlformats.org/officeDocument/2006/relationships/hyperlink" Target="http://hdl.handle.net/11304/1aab3df4-f3ce-11e4-ac7e-860aa0063d1f" TargetMode="External"/><Relationship Id="rId4" Type="http://schemas.openxmlformats.org/officeDocument/2006/relationships/hyperlink" Target="http://hdl.handle.net/11304/992fe6a0-fe34-11e4-8a18-f31aa6f4d448" TargetMode="External"/><Relationship Id="rId9" Type="http://schemas.openxmlformats.org/officeDocument/2006/relationships/hyperlink" Target="https://rd-alliance.org/node/44520/all-wiki-index-by-group"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rd-alliance.org/" TargetMode="External"/><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hyperlink" Target="http://europe.rd-alliance.org/"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71601" y="2966181"/>
            <a:ext cx="7272808" cy="2232248"/>
          </a:xfrm>
        </p:spPr>
        <p:txBody>
          <a:bodyPr/>
          <a:lstStyle/>
          <a:p>
            <a:r>
              <a:rPr lang="en-US" dirty="0" smtClean="0"/>
              <a:t>Research Data </a:t>
            </a:r>
            <a:r>
              <a:rPr lang="en-US" dirty="0" err="1" smtClean="0"/>
              <a:t>Allience</a:t>
            </a:r>
            <a:r>
              <a:rPr lang="en-US" dirty="0" smtClean="0"/>
              <a:t/>
            </a:r>
            <a:br>
              <a:rPr lang="en-US" dirty="0" smtClean="0"/>
            </a:br>
            <a:r>
              <a:rPr lang="en-US" dirty="0" smtClean="0"/>
              <a:t>Why and what</a:t>
            </a:r>
            <a:br>
              <a:rPr lang="en-US" dirty="0" smtClean="0"/>
            </a:br>
            <a:r>
              <a:rPr lang="en-US" dirty="0" smtClean="0"/>
              <a:t/>
            </a:r>
            <a:br>
              <a:rPr lang="en-US" dirty="0" smtClean="0"/>
            </a:br>
            <a:r>
              <a:rPr lang="en-US" sz="1600" dirty="0" smtClean="0"/>
              <a:t>Peter Wittenburg</a:t>
            </a:r>
            <a:br>
              <a:rPr lang="en-US" sz="1600" dirty="0" smtClean="0"/>
            </a:br>
            <a:r>
              <a:rPr lang="en-US" sz="1600" dirty="0" smtClean="0"/>
              <a:t> </a:t>
            </a:r>
            <a:endParaRPr lang="en-US"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Diagonal liegende Ecken des Rechtecks abrunden 70"/>
          <p:cNvSpPr/>
          <p:nvPr/>
        </p:nvSpPr>
        <p:spPr bwMode="auto">
          <a:xfrm>
            <a:off x="3937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sp>
        <p:nvSpPr>
          <p:cNvPr id="7171" name="Content Placeholder 2"/>
          <p:cNvSpPr>
            <a:spLocks noGrp="1"/>
          </p:cNvSpPr>
          <p:nvPr>
            <p:ph sz="half" idx="1"/>
          </p:nvPr>
        </p:nvSpPr>
        <p:spPr bwMode="auto">
          <a:xfrm>
            <a:off x="6624638" y="1031875"/>
            <a:ext cx="2519362" cy="446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buFont typeface="Wingdings" pitchFamily="2" charset="2"/>
              <a:buChar char="§"/>
            </a:pPr>
            <a:r>
              <a:rPr lang="en-US" altLang="en-US" b="1" smtClean="0">
                <a:solidFill>
                  <a:schemeClr val="tx1"/>
                </a:solidFill>
                <a:latin typeface="Arial" charset="0"/>
                <a:ea typeface="Arial Unicode MS" pitchFamily="34" charset="-128"/>
                <a:cs typeface="Gisha" pitchFamily="34" charset="-79"/>
              </a:rPr>
              <a:t>~70 global, independent teams</a:t>
            </a:r>
          </a:p>
          <a:p>
            <a:pPr>
              <a:spcBef>
                <a:spcPct val="0"/>
              </a:spcBef>
              <a:buFont typeface="Wingdings" pitchFamily="2" charset="2"/>
              <a:buChar char="§"/>
            </a:pPr>
            <a:r>
              <a:rPr lang="en-US" altLang="en-US" b="1" smtClean="0">
                <a:solidFill>
                  <a:schemeClr val="tx1"/>
                </a:solidFill>
                <a:latin typeface="Arial" charset="0"/>
                <a:ea typeface="Arial Unicode MS" pitchFamily="34" charset="-128"/>
                <a:cs typeface="Gisha" pitchFamily="34" charset="-79"/>
              </a:rPr>
              <a:t>One archive with one copy of all data</a:t>
            </a:r>
          </a:p>
          <a:p>
            <a:pPr>
              <a:spcBef>
                <a:spcPct val="0"/>
              </a:spcBef>
              <a:buFont typeface="Wingdings" pitchFamily="2" charset="2"/>
              <a:buChar char="§"/>
            </a:pPr>
            <a:r>
              <a:rPr lang="en-US" altLang="en-US" b="1" smtClean="0">
                <a:solidFill>
                  <a:schemeClr val="tx1"/>
                </a:solidFill>
                <a:latin typeface="Arial" charset="0"/>
                <a:ea typeface="Arial Unicode MS" pitchFamily="34" charset="-128"/>
                <a:cs typeface="Gisha" pitchFamily="34" charset="-79"/>
              </a:rPr>
              <a:t>Agreements (data flow, metadata, formats, etc.)</a:t>
            </a:r>
          </a:p>
          <a:p>
            <a:pPr>
              <a:spcBef>
                <a:spcPct val="0"/>
              </a:spcBef>
              <a:buFont typeface="Wingdings" pitchFamily="2" charset="2"/>
              <a:buChar char="§"/>
            </a:pPr>
            <a:r>
              <a:rPr lang="en-US" altLang="en-US" b="1" smtClean="0">
                <a:solidFill>
                  <a:schemeClr val="tx1"/>
                </a:solidFill>
                <a:latin typeface="Arial" charset="0"/>
                <a:ea typeface="Arial Unicode MS" pitchFamily="34" charset="-128"/>
                <a:cs typeface="Gisha" pitchFamily="34" charset="-79"/>
              </a:rPr>
              <a:t>~80 TB in online archive </a:t>
            </a:r>
          </a:p>
          <a:p>
            <a:pPr>
              <a:spcBef>
                <a:spcPct val="0"/>
              </a:spcBef>
              <a:buFont typeface="Wingdings" pitchFamily="2" charset="2"/>
              <a:buChar char="§"/>
            </a:pPr>
            <a:r>
              <a:rPr lang="en-US" altLang="en-US" b="1" smtClean="0">
                <a:solidFill>
                  <a:schemeClr val="tx1"/>
                </a:solidFill>
                <a:latin typeface="Arial" charset="0"/>
                <a:ea typeface="Arial Unicode MS" pitchFamily="34" charset="-128"/>
                <a:cs typeface="Gisha" pitchFamily="34" charset="-79"/>
              </a:rPr>
              <a:t>Web-based, open deposit</a:t>
            </a:r>
          </a:p>
          <a:p>
            <a:pPr>
              <a:spcBef>
                <a:spcPct val="0"/>
              </a:spcBef>
              <a:buFont typeface="Wingdings" pitchFamily="2" charset="2"/>
              <a:buChar char="§"/>
            </a:pPr>
            <a:r>
              <a:rPr lang="en-US" altLang="en-US" b="1" smtClean="0">
                <a:solidFill>
                  <a:schemeClr val="tx1"/>
                </a:solidFill>
                <a:latin typeface="Arial" charset="0"/>
                <a:ea typeface="Arial Unicode MS" pitchFamily="34" charset="-128"/>
                <a:cs typeface="Gisha" pitchFamily="34" charset="-79"/>
              </a:rPr>
              <a:t>4 dynamic external copies</a:t>
            </a:r>
          </a:p>
        </p:txBody>
      </p:sp>
      <p:pic>
        <p:nvPicPr>
          <p:cNvPr id="71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1219200"/>
            <a:ext cx="6513513" cy="367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llipse 5"/>
          <p:cNvSpPr>
            <a:spLocks noChangeArrowheads="1"/>
          </p:cNvSpPr>
          <p:nvPr/>
        </p:nvSpPr>
        <p:spPr bwMode="auto">
          <a:xfrm>
            <a:off x="1500188" y="2670175"/>
            <a:ext cx="61912" cy="619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7" name="Ellipse 6"/>
          <p:cNvSpPr>
            <a:spLocks noChangeArrowheads="1"/>
          </p:cNvSpPr>
          <p:nvPr/>
        </p:nvSpPr>
        <p:spPr bwMode="auto">
          <a:xfrm>
            <a:off x="1931988" y="3294063"/>
            <a:ext cx="61912" cy="603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8" name="Ellipse 7"/>
          <p:cNvSpPr>
            <a:spLocks noChangeArrowheads="1"/>
          </p:cNvSpPr>
          <p:nvPr/>
        </p:nvSpPr>
        <p:spPr bwMode="auto">
          <a:xfrm>
            <a:off x="2135188" y="3381375"/>
            <a:ext cx="61912" cy="619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9" name="Ellipse 8"/>
          <p:cNvSpPr>
            <a:spLocks noChangeArrowheads="1"/>
          </p:cNvSpPr>
          <p:nvPr/>
        </p:nvSpPr>
        <p:spPr bwMode="auto">
          <a:xfrm>
            <a:off x="2439988" y="3186113"/>
            <a:ext cx="61912" cy="6191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10" name="Ellipse 9"/>
          <p:cNvSpPr>
            <a:spLocks noChangeArrowheads="1"/>
          </p:cNvSpPr>
          <p:nvPr/>
        </p:nvSpPr>
        <p:spPr bwMode="auto">
          <a:xfrm>
            <a:off x="2530475" y="3665538"/>
            <a:ext cx="60325" cy="603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11" name="Ellipse 10"/>
          <p:cNvSpPr>
            <a:spLocks noChangeArrowheads="1"/>
          </p:cNvSpPr>
          <p:nvPr/>
        </p:nvSpPr>
        <p:spPr bwMode="auto">
          <a:xfrm>
            <a:off x="2197100" y="4011613"/>
            <a:ext cx="60325" cy="6191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12" name="Ellipse 11"/>
          <p:cNvSpPr>
            <a:spLocks noChangeArrowheads="1"/>
          </p:cNvSpPr>
          <p:nvPr/>
        </p:nvSpPr>
        <p:spPr bwMode="auto">
          <a:xfrm>
            <a:off x="3576638" y="3182938"/>
            <a:ext cx="60325" cy="603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13" name="Ellipse 12"/>
          <p:cNvSpPr>
            <a:spLocks noChangeArrowheads="1"/>
          </p:cNvSpPr>
          <p:nvPr/>
        </p:nvSpPr>
        <p:spPr bwMode="auto">
          <a:xfrm>
            <a:off x="6015038" y="3946525"/>
            <a:ext cx="60325" cy="619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14" name="Ellipse 13"/>
          <p:cNvSpPr>
            <a:spLocks noChangeArrowheads="1"/>
          </p:cNvSpPr>
          <p:nvPr/>
        </p:nvSpPr>
        <p:spPr bwMode="auto">
          <a:xfrm>
            <a:off x="4041775" y="1928813"/>
            <a:ext cx="61913" cy="6191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15" name="Ellipse 14"/>
          <p:cNvSpPr>
            <a:spLocks noChangeArrowheads="1"/>
          </p:cNvSpPr>
          <p:nvPr/>
        </p:nvSpPr>
        <p:spPr bwMode="auto">
          <a:xfrm>
            <a:off x="5337175" y="3305175"/>
            <a:ext cx="61913" cy="603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16" name="Ellipse 15"/>
          <p:cNvSpPr>
            <a:spLocks noChangeArrowheads="1"/>
          </p:cNvSpPr>
          <p:nvPr/>
        </p:nvSpPr>
        <p:spPr bwMode="auto">
          <a:xfrm>
            <a:off x="3576638" y="1898650"/>
            <a:ext cx="60325" cy="619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17" name="Ellipse 16"/>
          <p:cNvSpPr>
            <a:spLocks noChangeArrowheads="1"/>
          </p:cNvSpPr>
          <p:nvPr/>
        </p:nvSpPr>
        <p:spPr bwMode="auto">
          <a:xfrm>
            <a:off x="4152900" y="2393950"/>
            <a:ext cx="60325" cy="619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cxnSp>
        <p:nvCxnSpPr>
          <p:cNvPr id="5" name="Gerade Verbindung 4"/>
          <p:cNvCxnSpPr>
            <a:cxnSpLocks noChangeShapeType="1"/>
          </p:cNvCxnSpPr>
          <p:nvPr/>
        </p:nvCxnSpPr>
        <p:spPr bwMode="auto">
          <a:xfrm flipV="1">
            <a:off x="3482975" y="1916113"/>
            <a:ext cx="123825" cy="15240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20"/>
          <p:cNvCxnSpPr>
            <a:cxnSpLocks noChangeShapeType="1"/>
            <a:endCxn id="14" idx="5"/>
          </p:cNvCxnSpPr>
          <p:nvPr/>
        </p:nvCxnSpPr>
        <p:spPr bwMode="auto">
          <a:xfrm flipV="1">
            <a:off x="3475038" y="1981200"/>
            <a:ext cx="619125" cy="96838"/>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23"/>
          <p:cNvCxnSpPr>
            <a:cxnSpLocks noChangeShapeType="1"/>
            <a:endCxn id="17" idx="6"/>
          </p:cNvCxnSpPr>
          <p:nvPr/>
        </p:nvCxnSpPr>
        <p:spPr bwMode="auto">
          <a:xfrm>
            <a:off x="3482975" y="2079625"/>
            <a:ext cx="730250" cy="346075"/>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 Verbindung 26"/>
          <p:cNvCxnSpPr>
            <a:cxnSpLocks noChangeShapeType="1"/>
            <a:endCxn id="12" idx="0"/>
          </p:cNvCxnSpPr>
          <p:nvPr/>
        </p:nvCxnSpPr>
        <p:spPr bwMode="auto">
          <a:xfrm>
            <a:off x="3482975" y="2082800"/>
            <a:ext cx="123825" cy="1100138"/>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29"/>
          <p:cNvCxnSpPr>
            <a:cxnSpLocks noChangeShapeType="1"/>
            <a:endCxn id="9" idx="7"/>
          </p:cNvCxnSpPr>
          <p:nvPr/>
        </p:nvCxnSpPr>
        <p:spPr bwMode="auto">
          <a:xfrm flipH="1">
            <a:off x="2492375" y="2074863"/>
            <a:ext cx="987425" cy="1120775"/>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 Verbindung 32"/>
          <p:cNvCxnSpPr>
            <a:cxnSpLocks noChangeShapeType="1"/>
            <a:endCxn id="10" idx="0"/>
          </p:cNvCxnSpPr>
          <p:nvPr/>
        </p:nvCxnSpPr>
        <p:spPr bwMode="auto">
          <a:xfrm flipH="1">
            <a:off x="2560638" y="2079625"/>
            <a:ext cx="922337" cy="1585913"/>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 Verbindung 35"/>
          <p:cNvCxnSpPr>
            <a:cxnSpLocks noChangeShapeType="1"/>
            <a:endCxn id="11" idx="7"/>
          </p:cNvCxnSpPr>
          <p:nvPr/>
        </p:nvCxnSpPr>
        <p:spPr bwMode="auto">
          <a:xfrm flipH="1">
            <a:off x="2247900" y="2082800"/>
            <a:ext cx="1227138" cy="1938338"/>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 Verbindung 38"/>
          <p:cNvCxnSpPr>
            <a:cxnSpLocks noChangeShapeType="1"/>
            <a:endCxn id="8" idx="7"/>
          </p:cNvCxnSpPr>
          <p:nvPr/>
        </p:nvCxnSpPr>
        <p:spPr bwMode="auto">
          <a:xfrm flipH="1">
            <a:off x="2187575" y="2074863"/>
            <a:ext cx="1295400" cy="1316037"/>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a:cxnSpLocks noChangeShapeType="1"/>
            <a:endCxn id="7" idx="7"/>
          </p:cNvCxnSpPr>
          <p:nvPr/>
        </p:nvCxnSpPr>
        <p:spPr bwMode="auto">
          <a:xfrm flipH="1">
            <a:off x="1984375" y="2085975"/>
            <a:ext cx="1497013" cy="1216025"/>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a:cxnSpLocks noChangeShapeType="1"/>
            <a:endCxn id="6" idx="3"/>
          </p:cNvCxnSpPr>
          <p:nvPr/>
        </p:nvCxnSpPr>
        <p:spPr bwMode="auto">
          <a:xfrm flipH="1">
            <a:off x="1509713" y="2074863"/>
            <a:ext cx="1973262" cy="64770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 Verbindung 47"/>
          <p:cNvCxnSpPr>
            <a:cxnSpLocks noChangeShapeType="1"/>
            <a:endCxn id="15" idx="1"/>
          </p:cNvCxnSpPr>
          <p:nvPr/>
        </p:nvCxnSpPr>
        <p:spPr bwMode="auto">
          <a:xfrm>
            <a:off x="3473450" y="2079625"/>
            <a:ext cx="1873250" cy="1233488"/>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 Verbindung 50"/>
          <p:cNvCxnSpPr>
            <a:cxnSpLocks noChangeShapeType="1"/>
            <a:endCxn id="13" idx="7"/>
          </p:cNvCxnSpPr>
          <p:nvPr/>
        </p:nvCxnSpPr>
        <p:spPr bwMode="auto">
          <a:xfrm>
            <a:off x="3478213" y="2079625"/>
            <a:ext cx="2589212" cy="1876425"/>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Ellipse 1"/>
          <p:cNvSpPr>
            <a:spLocks noChangeArrowheads="1"/>
          </p:cNvSpPr>
          <p:nvPr/>
        </p:nvSpPr>
        <p:spPr bwMode="auto">
          <a:xfrm>
            <a:off x="3452813" y="2052638"/>
            <a:ext cx="60325" cy="60325"/>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pic>
        <p:nvPicPr>
          <p:cNvPr id="55" name="Picture 1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1600" y="4938713"/>
            <a:ext cx="23383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92375" y="4967288"/>
            <a:ext cx="18446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t="13281" r="20000" b="22656"/>
          <a:stretch>
            <a:fillRect/>
          </a:stretch>
        </p:blipFill>
        <p:spPr bwMode="auto">
          <a:xfrm>
            <a:off x="6548438" y="5229225"/>
            <a:ext cx="1979612" cy="1554163"/>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67" name="Picture 9"/>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337050" y="5011738"/>
            <a:ext cx="2143125"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Content Placeholder 2"/>
          <p:cNvSpPr>
            <a:spLocks noGrp="1"/>
          </p:cNvSpPr>
          <p:nvPr>
            <p:ph sz="half" idx="1"/>
          </p:nvPr>
        </p:nvSpPr>
        <p:spPr bwMode="auto">
          <a:xfrm>
            <a:off x="615950" y="5208588"/>
            <a:ext cx="7613650" cy="819150"/>
          </a:xfrm>
          <a:extLst/>
        </p:spPr>
        <p:txBody>
          <a:bodyPr vert="horz" wrap="square" lIns="91440" tIns="45720" rIns="91440" bIns="45720" numCol="1" anchor="t" anchorCtr="0" compatLnSpc="1">
            <a:prstTxWarp prst="textNoShape">
              <a:avLst/>
            </a:prstTxWarp>
            <a:normAutofit fontScale="92500" lnSpcReduction="10000"/>
          </a:bodyPr>
          <a:lstStyle/>
          <a:p>
            <a:pPr marL="0" indent="0" algn="ctr">
              <a:spcBef>
                <a:spcPts val="0"/>
              </a:spcBef>
              <a:buFont typeface="Wingdings" charset="2"/>
              <a:buNone/>
              <a:defRPr/>
            </a:pPr>
            <a:r>
              <a:rPr lang="en-US" altLang="en-US" b="1" dirty="0" smtClean="0">
                <a:solidFill>
                  <a:srgbClr val="FF0000"/>
                </a:solidFill>
                <a:latin typeface="+mn-lt"/>
                <a:ea typeface="Arial Unicode MS" pitchFamily="34" charset="-128"/>
                <a:cs typeface="Gisha" pitchFamily="34" charset="-79"/>
              </a:rPr>
              <a:t>Complete tool suite supporting all major steps including repository system and metadata tools</a:t>
            </a:r>
          </a:p>
          <a:p>
            <a:pPr marL="0" indent="0" algn="ctr">
              <a:spcBef>
                <a:spcPts val="0"/>
              </a:spcBef>
              <a:buFont typeface="Wingdings" charset="2"/>
              <a:buNone/>
              <a:defRPr/>
            </a:pPr>
            <a:r>
              <a:rPr lang="en-US" altLang="en-US" b="1" dirty="0" smtClean="0">
                <a:solidFill>
                  <a:srgbClr val="FF0000"/>
                </a:solidFill>
                <a:latin typeface="+mn-lt"/>
                <a:ea typeface="Arial Unicode MS" pitchFamily="34" charset="-128"/>
                <a:cs typeface="Gisha" pitchFamily="34" charset="-79"/>
              </a:rPr>
              <a:t>(all based on standards, standoff, technology independence)</a:t>
            </a:r>
          </a:p>
        </p:txBody>
      </p:sp>
      <p:sp>
        <p:nvSpPr>
          <p:cNvPr id="7204" name="Content Placeholder 2"/>
          <p:cNvSpPr>
            <a:spLocks noGrp="1"/>
          </p:cNvSpPr>
          <p:nvPr>
            <p:ph sz="half" idx="1"/>
          </p:nvPr>
        </p:nvSpPr>
        <p:spPr bwMode="auto">
          <a:xfrm>
            <a:off x="533400" y="1017588"/>
            <a:ext cx="5511800" cy="423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spcBef>
                <a:spcPct val="0"/>
              </a:spcBef>
              <a:buFont typeface="Wingdings" pitchFamily="2" charset="2"/>
              <a:buNone/>
            </a:pPr>
            <a:r>
              <a:rPr lang="en-US" altLang="en-US" b="1" smtClean="0">
                <a:solidFill>
                  <a:srgbClr val="FF0000"/>
                </a:solidFill>
                <a:latin typeface="Arial" charset="0"/>
                <a:ea typeface="Arial Unicode MS" pitchFamily="34" charset="-128"/>
                <a:cs typeface="Gisha" pitchFamily="34" charset="-79"/>
              </a:rPr>
              <a:t>Documenting Endangered Languages</a:t>
            </a:r>
          </a:p>
        </p:txBody>
      </p:sp>
      <p:sp>
        <p:nvSpPr>
          <p:cNvPr id="37" name="TextBox 4"/>
          <p:cNvSpPr txBox="1"/>
          <p:nvPr/>
        </p:nvSpPr>
        <p:spPr>
          <a:xfrm rot="21230655">
            <a:off x="440443" y="4085874"/>
            <a:ext cx="8136031" cy="954107"/>
          </a:xfrm>
          <a:prstGeom prst="rect">
            <a:avLst/>
          </a:prstGeom>
          <a:solidFill>
            <a:schemeClr val="bg1">
              <a:lumMod val="65000"/>
            </a:schemeClr>
          </a:solidFill>
        </p:spPr>
        <p:txBody>
          <a:bodyPr wrap="square">
            <a:spAutoFit/>
          </a:bodyPr>
          <a:lstStyle/>
          <a:p>
            <a:pPr lvl="0" algn="ctr"/>
            <a:r>
              <a:rPr lang="en-US" dirty="0" smtClean="0"/>
              <a:t>Changed culture globally in various dimensions</a:t>
            </a:r>
          </a:p>
        </p:txBody>
      </p:sp>
      <p:sp>
        <p:nvSpPr>
          <p:cNvPr id="41"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err="1" smtClean="0">
                <a:latin typeface="Gisha" pitchFamily="34" charset="-79"/>
                <a:ea typeface="ＭＳ Ｐゴシック" pitchFamily="34" charset="-128"/>
                <a:cs typeface="Gisha" pitchFamily="34" charset="-79"/>
              </a:rPr>
              <a:t>DOBES</a:t>
            </a:r>
            <a:r>
              <a:rPr lang="en-US" altLang="en-US" sz="3200" dirty="0" smtClean="0">
                <a:latin typeface="Gisha" pitchFamily="34" charset="-79"/>
                <a:ea typeface="ＭＳ Ｐゴシック" pitchFamily="34" charset="-128"/>
                <a:cs typeface="Gisha" pitchFamily="34" charset="-79"/>
              </a:rPr>
              <a:t> infrastructure</a:t>
            </a:r>
          </a:p>
        </p:txBody>
      </p:sp>
    </p:spTree>
    <p:extLst>
      <p:ext uri="{BB962C8B-B14F-4D97-AF65-F5344CB8AC3E}">
        <p14:creationId xmlns:p14="http://schemas.microsoft.com/office/powerpoint/2010/main" val="2239967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onal liegende Ecken des Rechtecks abrunden 5"/>
          <p:cNvSpPr/>
          <p:nvPr/>
        </p:nvSpPr>
        <p:spPr bwMode="auto">
          <a:xfrm>
            <a:off x="3937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sp>
        <p:nvSpPr>
          <p:cNvPr id="11267" name="Content Placeholder 2"/>
          <p:cNvSpPr>
            <a:spLocks noGrp="1"/>
          </p:cNvSpPr>
          <p:nvPr>
            <p:ph sz="half" idx="1"/>
          </p:nvPr>
        </p:nvSpPr>
        <p:spPr bwMode="auto">
          <a:xfrm>
            <a:off x="3340100" y="1263650"/>
            <a:ext cx="5111750" cy="5226050"/>
          </a:xfrm>
          <a:extLst/>
        </p:spPr>
        <p:txBody>
          <a:bodyPr vert="horz" wrap="square" lIns="91440" tIns="45720" rIns="91440" bIns="45720" numCol="1" anchor="t" anchorCtr="0" compatLnSpc="1">
            <a:prstTxWarp prst="textNoShape">
              <a:avLst/>
            </a:prstTxWarp>
            <a:normAutofit/>
          </a:bodyPr>
          <a:lstStyle/>
          <a:p>
            <a:pPr>
              <a:spcBef>
                <a:spcPts val="0"/>
              </a:spcBef>
              <a:buFont typeface="Wingdings" pitchFamily="2" charset="2"/>
              <a:buChar char="§"/>
              <a:defRPr/>
            </a:pPr>
            <a:r>
              <a:rPr lang="en-GB" sz="2000" dirty="0" smtClean="0"/>
              <a:t>Novel </a:t>
            </a:r>
            <a:r>
              <a:rPr lang="en-GB" sz="2000" dirty="0"/>
              <a:t>Materials </a:t>
            </a:r>
            <a:r>
              <a:rPr lang="en-GB" sz="2000" dirty="0" smtClean="0"/>
              <a:t>Discovery project</a:t>
            </a:r>
          </a:p>
          <a:p>
            <a:pPr>
              <a:spcBef>
                <a:spcPts val="0"/>
              </a:spcBef>
              <a:buFont typeface="Wingdings" pitchFamily="2" charset="2"/>
              <a:buChar char="§"/>
              <a:defRPr/>
            </a:pPr>
            <a:r>
              <a:rPr lang="en-GB" sz="2000" dirty="0" smtClean="0"/>
              <a:t>Computational material science</a:t>
            </a:r>
          </a:p>
          <a:p>
            <a:pPr>
              <a:spcBef>
                <a:spcPts val="0"/>
              </a:spcBef>
              <a:buFont typeface="Wingdings" pitchFamily="2" charset="2"/>
              <a:buChar char="§"/>
              <a:defRPr/>
            </a:pPr>
            <a:r>
              <a:rPr lang="en-GB" altLang="en-US" sz="2000" dirty="0" smtClean="0">
                <a:cs typeface="Gisha" pitchFamily="34" charset="-79"/>
              </a:rPr>
              <a:t>Many labs create enormous amounts of data about materials and compounds</a:t>
            </a:r>
          </a:p>
          <a:p>
            <a:pPr lvl="1">
              <a:spcBef>
                <a:spcPts val="0"/>
              </a:spcBef>
              <a:buFont typeface="Wingdings" pitchFamily="2" charset="2"/>
              <a:buChar char="§"/>
              <a:defRPr/>
            </a:pPr>
            <a:r>
              <a:rPr lang="en-GB" altLang="en-US" b="1" dirty="0" smtClean="0">
                <a:solidFill>
                  <a:schemeClr val="accent1"/>
                </a:solidFill>
                <a:latin typeface="+mn-lt"/>
                <a:ea typeface="Arial Unicode MS" pitchFamily="34" charset="-128"/>
                <a:cs typeface="Gisha" pitchFamily="34" charset="-79"/>
              </a:rPr>
              <a:t>Chemical compounds space is endless</a:t>
            </a:r>
          </a:p>
          <a:p>
            <a:pPr lvl="1">
              <a:spcBef>
                <a:spcPts val="0"/>
              </a:spcBef>
              <a:buFont typeface="Wingdings" pitchFamily="2" charset="2"/>
              <a:buChar char="§"/>
              <a:defRPr/>
            </a:pPr>
            <a:r>
              <a:rPr lang="en-US" altLang="en-US" b="1" dirty="0" smtClean="0">
                <a:solidFill>
                  <a:schemeClr val="accent1"/>
                </a:solidFill>
                <a:latin typeface="+mn-lt"/>
                <a:ea typeface="Arial Unicode MS" pitchFamily="34" charset="-128"/>
                <a:cs typeface="Gisha" pitchFamily="34" charset="-79"/>
              </a:rPr>
              <a:t>How to quickly find useful compounds in case of specific needs???</a:t>
            </a:r>
          </a:p>
          <a:p>
            <a:pPr>
              <a:spcBef>
                <a:spcPts val="0"/>
              </a:spcBef>
              <a:buFont typeface="Wingdings" pitchFamily="2" charset="2"/>
              <a:buChar char="§"/>
              <a:defRPr/>
            </a:pPr>
            <a:r>
              <a:rPr lang="en-US" altLang="en-US" sz="2000" dirty="0" err="1" smtClean="0">
                <a:solidFill>
                  <a:schemeClr val="tx1"/>
                </a:solidFill>
                <a:latin typeface="+mn-lt"/>
                <a:ea typeface="Arial Unicode MS" pitchFamily="34" charset="-128"/>
                <a:cs typeface="Gisha" pitchFamily="34" charset="-79"/>
              </a:rPr>
              <a:t>NoMaD</a:t>
            </a:r>
            <a:r>
              <a:rPr lang="en-US" altLang="en-US" sz="2000" dirty="0" smtClean="0">
                <a:solidFill>
                  <a:schemeClr val="tx1"/>
                </a:solidFill>
                <a:latin typeface="+mn-lt"/>
                <a:ea typeface="Arial Unicode MS" pitchFamily="34" charset="-128"/>
                <a:cs typeface="Gisha" pitchFamily="34" charset="-79"/>
              </a:rPr>
              <a:t> brings together result data into one repository (incl. metadata etc.)</a:t>
            </a:r>
          </a:p>
          <a:p>
            <a:pPr>
              <a:spcBef>
                <a:spcPts val="0"/>
              </a:spcBef>
              <a:buFont typeface="Wingdings" pitchFamily="2" charset="2"/>
              <a:buChar char="§"/>
              <a:defRPr/>
            </a:pPr>
            <a:r>
              <a:rPr lang="en-US" altLang="en-US" sz="2000" dirty="0" smtClean="0">
                <a:solidFill>
                  <a:schemeClr val="tx1"/>
                </a:solidFill>
                <a:latin typeface="+mn-lt"/>
                <a:ea typeface="Arial Unicode MS" pitchFamily="34" charset="-128"/>
                <a:cs typeface="Gisha" pitchFamily="34" charset="-79"/>
              </a:rPr>
              <a:t>Finding patterns across measurements to detect hidden classes</a:t>
            </a:r>
          </a:p>
          <a:p>
            <a:pPr>
              <a:spcBef>
                <a:spcPts val="0"/>
              </a:spcBef>
              <a:buFont typeface="Wingdings" pitchFamily="2" charset="2"/>
              <a:buChar char="§"/>
              <a:defRPr/>
            </a:pPr>
            <a:endParaRPr lang="en-US" altLang="en-US" sz="2000" dirty="0" smtClean="0">
              <a:solidFill>
                <a:schemeClr val="tx1"/>
              </a:solidFill>
              <a:latin typeface="+mn-lt"/>
              <a:ea typeface="Arial Unicode MS" pitchFamily="34" charset="-128"/>
              <a:cs typeface="Gisha" pitchFamily="34" charset="-79"/>
            </a:endParaRPr>
          </a:p>
          <a:p>
            <a:pPr>
              <a:spcBef>
                <a:spcPts val="0"/>
              </a:spcBef>
              <a:buFont typeface="Wingdings" pitchFamily="2" charset="2"/>
              <a:buChar char="§"/>
              <a:defRPr/>
            </a:pPr>
            <a:r>
              <a:rPr lang="en-US" altLang="en-US" sz="2000" dirty="0" smtClean="0">
                <a:solidFill>
                  <a:schemeClr val="tx1"/>
                </a:solidFill>
                <a:latin typeface="+mn-lt"/>
                <a:ea typeface="Arial Unicode MS" pitchFamily="34" charset="-128"/>
                <a:cs typeface="Gisha" pitchFamily="34" charset="-79"/>
              </a:rPr>
              <a:t>Complementary to very large </a:t>
            </a:r>
            <a:r>
              <a:rPr lang="en-US" altLang="en-US" sz="2000" b="1" dirty="0" smtClean="0">
                <a:solidFill>
                  <a:schemeClr val="tx1"/>
                </a:solidFill>
                <a:latin typeface="+mn-lt"/>
                <a:ea typeface="Arial Unicode MS" pitchFamily="34" charset="-128"/>
                <a:cs typeface="Gisha" pitchFamily="34" charset="-79"/>
              </a:rPr>
              <a:t>Materials Genome Initiative</a:t>
            </a:r>
            <a:r>
              <a:rPr lang="en-US" altLang="en-US" sz="2000" dirty="0" smtClean="0">
                <a:solidFill>
                  <a:schemeClr val="tx1"/>
                </a:solidFill>
                <a:latin typeface="+mn-lt"/>
                <a:ea typeface="Arial Unicode MS" pitchFamily="34" charset="-128"/>
                <a:cs typeface="Gisha" pitchFamily="34" charset="-79"/>
              </a:rPr>
              <a:t> from Obama which is an infrastructure project to reduce time and effort (50%) to design suitable materials and deploy them</a:t>
            </a:r>
          </a:p>
        </p:txBody>
      </p:sp>
      <p:sp>
        <p:nvSpPr>
          <p:cNvPr id="9220"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err="1" smtClean="0">
                <a:latin typeface="Gisha" pitchFamily="34" charset="-79"/>
                <a:ea typeface="ＭＳ Ｐゴシック" pitchFamily="34" charset="-128"/>
                <a:cs typeface="Gisha" pitchFamily="34" charset="-79"/>
              </a:rPr>
              <a:t>NoMaD</a:t>
            </a:r>
            <a:r>
              <a:rPr lang="en-US" altLang="en-US" sz="3200" dirty="0" smtClean="0">
                <a:latin typeface="Gisha" pitchFamily="34" charset="-79"/>
                <a:ea typeface="ＭＳ Ｐゴシック" pitchFamily="34" charset="-128"/>
                <a:cs typeface="Gisha" pitchFamily="34" charset="-79"/>
              </a:rPr>
              <a:t> infrastructure</a:t>
            </a:r>
          </a:p>
        </p:txBody>
      </p:sp>
      <p:pic>
        <p:nvPicPr>
          <p:cNvPr id="9221" name="Grafik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8" y="1341438"/>
            <a:ext cx="3059112"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sz="half" idx="1"/>
          </p:nvPr>
        </p:nvSpPr>
        <p:spPr bwMode="auto">
          <a:xfrm>
            <a:off x="120650" y="3829050"/>
            <a:ext cx="3086100" cy="2305050"/>
          </a:xfrm>
          <a:extLst/>
        </p:spPr>
        <p:txBody>
          <a:bodyPr vert="horz" wrap="square" lIns="91440" tIns="45720" rIns="91440" bIns="45720" numCol="1" anchor="t" anchorCtr="0" compatLnSpc="1">
            <a:prstTxWarp prst="textNoShape">
              <a:avLst/>
            </a:prstTxWarp>
            <a:normAutofit/>
          </a:bodyPr>
          <a:lstStyle/>
          <a:p>
            <a:pPr>
              <a:spcBef>
                <a:spcPts val="0"/>
              </a:spcBef>
              <a:buFont typeface="Wingdings" pitchFamily="2" charset="2"/>
              <a:buChar char="§"/>
              <a:defRPr/>
            </a:pPr>
            <a:r>
              <a:rPr lang="en-GB" sz="2000" dirty="0" smtClean="0"/>
              <a:t>Structure is similar to DOBES</a:t>
            </a:r>
          </a:p>
          <a:p>
            <a:pPr>
              <a:spcBef>
                <a:spcPts val="0"/>
              </a:spcBef>
              <a:buFont typeface="Wingdings" pitchFamily="2" charset="2"/>
              <a:buChar char="§"/>
              <a:defRPr/>
            </a:pPr>
            <a:r>
              <a:rPr lang="en-GB" altLang="en-US" sz="2000" dirty="0" smtClean="0">
                <a:solidFill>
                  <a:schemeClr val="tx1"/>
                </a:solidFill>
                <a:latin typeface="+mn-lt"/>
                <a:ea typeface="Arial Unicode MS" pitchFamily="34" charset="-128"/>
                <a:cs typeface="Gisha" pitchFamily="34" charset="-79"/>
              </a:rPr>
              <a:t>Group of specialists</a:t>
            </a:r>
          </a:p>
          <a:p>
            <a:pPr marL="0" indent="0">
              <a:spcBef>
                <a:spcPts val="0"/>
              </a:spcBef>
              <a:buFont typeface="Wingdings" charset="2"/>
              <a:buNone/>
              <a:defRPr/>
            </a:pPr>
            <a:r>
              <a:rPr lang="en-GB" altLang="en-US" sz="2000" dirty="0" smtClean="0">
                <a:solidFill>
                  <a:schemeClr val="tx1"/>
                </a:solidFill>
                <a:latin typeface="+mn-lt"/>
                <a:ea typeface="Arial Unicode MS" pitchFamily="34" charset="-128"/>
                <a:cs typeface="Gisha" pitchFamily="34" charset="-79"/>
              </a:rPr>
              <a:t>     find agreements </a:t>
            </a:r>
          </a:p>
          <a:p>
            <a:pPr>
              <a:spcBef>
                <a:spcPts val="0"/>
              </a:spcBef>
              <a:buFont typeface="Wingdings" pitchFamily="2" charset="2"/>
              <a:buChar char="§"/>
              <a:defRPr/>
            </a:pPr>
            <a:r>
              <a:rPr lang="en-GB" altLang="en-US" sz="2000" dirty="0" smtClean="0">
                <a:solidFill>
                  <a:schemeClr val="tx1"/>
                </a:solidFill>
                <a:latin typeface="+mn-lt"/>
                <a:ea typeface="Arial Unicode MS" pitchFamily="34" charset="-128"/>
                <a:cs typeface="Gisha" pitchFamily="34" charset="-79"/>
              </a:rPr>
              <a:t>Offering services</a:t>
            </a:r>
          </a:p>
          <a:p>
            <a:pPr>
              <a:spcBef>
                <a:spcPts val="0"/>
              </a:spcBef>
              <a:buFont typeface="Wingdings" pitchFamily="2" charset="2"/>
              <a:buChar char="§"/>
              <a:defRPr/>
            </a:pPr>
            <a:r>
              <a:rPr lang="en-US" altLang="en-US" sz="2000" b="1" dirty="0" smtClean="0">
                <a:solidFill>
                  <a:schemeClr val="accent1"/>
                </a:solidFill>
                <a:latin typeface="+mn-lt"/>
                <a:ea typeface="Arial Unicode MS" pitchFamily="34" charset="-128"/>
                <a:cs typeface="Gisha" pitchFamily="34" charset="-79"/>
              </a:rPr>
              <a:t>Driven by research questions</a:t>
            </a:r>
          </a:p>
        </p:txBody>
      </p:sp>
    </p:spTree>
    <p:extLst>
      <p:ext uri="{BB962C8B-B14F-4D97-AF65-F5344CB8AC3E}">
        <p14:creationId xmlns:p14="http://schemas.microsoft.com/office/powerpoint/2010/main" val="28249929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onal liegende Ecken des Rechtecks abrunden 5"/>
          <p:cNvSpPr/>
          <p:nvPr/>
        </p:nvSpPr>
        <p:spPr bwMode="auto">
          <a:xfrm>
            <a:off x="3937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sp>
        <p:nvSpPr>
          <p:cNvPr id="11267" name="Content Placeholder 2"/>
          <p:cNvSpPr>
            <a:spLocks noGrp="1"/>
          </p:cNvSpPr>
          <p:nvPr>
            <p:ph sz="half" idx="1"/>
          </p:nvPr>
        </p:nvSpPr>
        <p:spPr bwMode="auto">
          <a:xfrm>
            <a:off x="3340100" y="1263650"/>
            <a:ext cx="5111750" cy="5226050"/>
          </a:xfrm>
          <a:extLst/>
        </p:spPr>
        <p:txBody>
          <a:bodyPr vert="horz" wrap="square" lIns="91440" tIns="45720" rIns="91440" bIns="45720" numCol="1" anchor="t" anchorCtr="0" compatLnSpc="1">
            <a:prstTxWarp prst="textNoShape">
              <a:avLst/>
            </a:prstTxWarp>
            <a:normAutofit/>
          </a:bodyPr>
          <a:lstStyle/>
          <a:p>
            <a:pPr>
              <a:spcBef>
                <a:spcPts val="0"/>
              </a:spcBef>
              <a:buFont typeface="Wingdings" pitchFamily="2" charset="2"/>
              <a:buChar char="§"/>
              <a:defRPr/>
            </a:pPr>
            <a:r>
              <a:rPr lang="en-GB" sz="2000" dirty="0" smtClean="0"/>
              <a:t>Novel </a:t>
            </a:r>
            <a:r>
              <a:rPr lang="en-GB" sz="2000" dirty="0"/>
              <a:t>Materials </a:t>
            </a:r>
            <a:r>
              <a:rPr lang="en-GB" sz="2000" dirty="0" smtClean="0"/>
              <a:t>Discovery project</a:t>
            </a:r>
          </a:p>
          <a:p>
            <a:pPr>
              <a:spcBef>
                <a:spcPts val="0"/>
              </a:spcBef>
              <a:buFont typeface="Wingdings" pitchFamily="2" charset="2"/>
              <a:buChar char="§"/>
              <a:defRPr/>
            </a:pPr>
            <a:r>
              <a:rPr lang="en-GB" sz="2000" dirty="0" smtClean="0"/>
              <a:t>Computational material science</a:t>
            </a:r>
          </a:p>
          <a:p>
            <a:pPr>
              <a:spcBef>
                <a:spcPts val="0"/>
              </a:spcBef>
              <a:buFont typeface="Wingdings" pitchFamily="2" charset="2"/>
              <a:buChar char="§"/>
              <a:defRPr/>
            </a:pPr>
            <a:r>
              <a:rPr lang="en-GB" altLang="en-US" sz="2000" dirty="0" smtClean="0">
                <a:cs typeface="Gisha" pitchFamily="34" charset="-79"/>
              </a:rPr>
              <a:t>Many labs create enormous amounts of data about materials and compounds</a:t>
            </a:r>
          </a:p>
          <a:p>
            <a:pPr lvl="1">
              <a:spcBef>
                <a:spcPts val="0"/>
              </a:spcBef>
              <a:buFont typeface="Wingdings" pitchFamily="2" charset="2"/>
              <a:buChar char="§"/>
              <a:defRPr/>
            </a:pPr>
            <a:r>
              <a:rPr lang="en-GB" altLang="en-US" b="1" dirty="0" smtClean="0">
                <a:solidFill>
                  <a:schemeClr val="accent1"/>
                </a:solidFill>
                <a:latin typeface="+mn-lt"/>
                <a:ea typeface="Arial Unicode MS" pitchFamily="34" charset="-128"/>
                <a:cs typeface="Gisha" pitchFamily="34" charset="-79"/>
              </a:rPr>
              <a:t>Chemical compounds space is endless</a:t>
            </a:r>
          </a:p>
          <a:p>
            <a:pPr lvl="1">
              <a:spcBef>
                <a:spcPts val="0"/>
              </a:spcBef>
              <a:buFont typeface="Wingdings" pitchFamily="2" charset="2"/>
              <a:buChar char="§"/>
              <a:defRPr/>
            </a:pPr>
            <a:r>
              <a:rPr lang="en-US" altLang="en-US" b="1" dirty="0" smtClean="0">
                <a:solidFill>
                  <a:schemeClr val="accent1"/>
                </a:solidFill>
                <a:latin typeface="+mn-lt"/>
                <a:ea typeface="Arial Unicode MS" pitchFamily="34" charset="-128"/>
                <a:cs typeface="Gisha" pitchFamily="34" charset="-79"/>
              </a:rPr>
              <a:t>How to quickly find useful compounds in case of specific needs???</a:t>
            </a:r>
          </a:p>
          <a:p>
            <a:pPr>
              <a:spcBef>
                <a:spcPts val="0"/>
              </a:spcBef>
              <a:buFont typeface="Wingdings" pitchFamily="2" charset="2"/>
              <a:buChar char="§"/>
              <a:defRPr/>
            </a:pPr>
            <a:r>
              <a:rPr lang="en-US" altLang="en-US" sz="2000" dirty="0" err="1" smtClean="0">
                <a:solidFill>
                  <a:schemeClr val="tx1"/>
                </a:solidFill>
                <a:latin typeface="+mn-lt"/>
                <a:ea typeface="Arial Unicode MS" pitchFamily="34" charset="-128"/>
                <a:cs typeface="Gisha" pitchFamily="34" charset="-79"/>
              </a:rPr>
              <a:t>NoMaD</a:t>
            </a:r>
            <a:r>
              <a:rPr lang="en-US" altLang="en-US" sz="2000" dirty="0" smtClean="0">
                <a:solidFill>
                  <a:schemeClr val="tx1"/>
                </a:solidFill>
                <a:latin typeface="+mn-lt"/>
                <a:ea typeface="Arial Unicode MS" pitchFamily="34" charset="-128"/>
                <a:cs typeface="Gisha" pitchFamily="34" charset="-79"/>
              </a:rPr>
              <a:t> brings together result data into one repository (incl. metadata etc.)</a:t>
            </a:r>
          </a:p>
          <a:p>
            <a:pPr>
              <a:spcBef>
                <a:spcPts val="0"/>
              </a:spcBef>
              <a:buFont typeface="Wingdings" pitchFamily="2" charset="2"/>
              <a:buChar char="§"/>
              <a:defRPr/>
            </a:pPr>
            <a:r>
              <a:rPr lang="en-US" altLang="en-US" sz="2000" dirty="0" smtClean="0">
                <a:solidFill>
                  <a:schemeClr val="tx1"/>
                </a:solidFill>
                <a:latin typeface="+mn-lt"/>
                <a:ea typeface="Arial Unicode MS" pitchFamily="34" charset="-128"/>
                <a:cs typeface="Gisha" pitchFamily="34" charset="-79"/>
              </a:rPr>
              <a:t>Finding patterns across measurements to detect hidden classes</a:t>
            </a:r>
          </a:p>
          <a:p>
            <a:pPr>
              <a:spcBef>
                <a:spcPts val="0"/>
              </a:spcBef>
              <a:buFont typeface="Wingdings" pitchFamily="2" charset="2"/>
              <a:buChar char="§"/>
              <a:defRPr/>
            </a:pPr>
            <a:endParaRPr lang="en-US" altLang="en-US" sz="2000" dirty="0" smtClean="0">
              <a:solidFill>
                <a:schemeClr val="tx1"/>
              </a:solidFill>
              <a:latin typeface="+mn-lt"/>
              <a:ea typeface="Arial Unicode MS" pitchFamily="34" charset="-128"/>
              <a:cs typeface="Gisha" pitchFamily="34" charset="-79"/>
            </a:endParaRPr>
          </a:p>
          <a:p>
            <a:pPr>
              <a:spcBef>
                <a:spcPts val="0"/>
              </a:spcBef>
              <a:buFont typeface="Wingdings" pitchFamily="2" charset="2"/>
              <a:buChar char="§"/>
              <a:defRPr/>
            </a:pPr>
            <a:r>
              <a:rPr lang="en-US" altLang="en-US" sz="2000" dirty="0" smtClean="0">
                <a:solidFill>
                  <a:schemeClr val="tx1"/>
                </a:solidFill>
                <a:latin typeface="+mn-lt"/>
                <a:ea typeface="Arial Unicode MS" pitchFamily="34" charset="-128"/>
                <a:cs typeface="Gisha" pitchFamily="34" charset="-79"/>
              </a:rPr>
              <a:t>Complementary to very large </a:t>
            </a:r>
            <a:r>
              <a:rPr lang="en-US" altLang="en-US" sz="2000" b="1" dirty="0" smtClean="0">
                <a:solidFill>
                  <a:schemeClr val="tx1"/>
                </a:solidFill>
                <a:latin typeface="+mn-lt"/>
                <a:ea typeface="Arial Unicode MS" pitchFamily="34" charset="-128"/>
                <a:cs typeface="Gisha" pitchFamily="34" charset="-79"/>
              </a:rPr>
              <a:t>Materials Genome Initiative</a:t>
            </a:r>
            <a:r>
              <a:rPr lang="en-US" altLang="en-US" sz="2000" dirty="0" smtClean="0">
                <a:solidFill>
                  <a:schemeClr val="tx1"/>
                </a:solidFill>
                <a:latin typeface="+mn-lt"/>
                <a:ea typeface="Arial Unicode MS" pitchFamily="34" charset="-128"/>
                <a:cs typeface="Gisha" pitchFamily="34" charset="-79"/>
              </a:rPr>
              <a:t> from Obama which is an infrastructure project to reduce time and effort (50%) to design suitable materials and deploy them</a:t>
            </a:r>
          </a:p>
        </p:txBody>
      </p:sp>
      <p:pic>
        <p:nvPicPr>
          <p:cNvPr id="9221" name="Grafik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8" y="1341438"/>
            <a:ext cx="3059112"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sz="half" idx="1"/>
          </p:nvPr>
        </p:nvSpPr>
        <p:spPr bwMode="auto">
          <a:xfrm>
            <a:off x="120650" y="3829050"/>
            <a:ext cx="3086100" cy="2305050"/>
          </a:xfrm>
          <a:extLst/>
        </p:spPr>
        <p:txBody>
          <a:bodyPr vert="horz" wrap="square" lIns="91440" tIns="45720" rIns="91440" bIns="45720" numCol="1" anchor="t" anchorCtr="0" compatLnSpc="1">
            <a:prstTxWarp prst="textNoShape">
              <a:avLst/>
            </a:prstTxWarp>
            <a:normAutofit/>
          </a:bodyPr>
          <a:lstStyle/>
          <a:p>
            <a:pPr>
              <a:spcBef>
                <a:spcPts val="0"/>
              </a:spcBef>
              <a:buFont typeface="Wingdings" pitchFamily="2" charset="2"/>
              <a:buChar char="§"/>
              <a:defRPr/>
            </a:pPr>
            <a:r>
              <a:rPr lang="en-GB" sz="2000" dirty="0" smtClean="0"/>
              <a:t>Structure is similar to DOBES</a:t>
            </a:r>
          </a:p>
          <a:p>
            <a:pPr>
              <a:spcBef>
                <a:spcPts val="0"/>
              </a:spcBef>
              <a:buFont typeface="Wingdings" pitchFamily="2" charset="2"/>
              <a:buChar char="§"/>
              <a:defRPr/>
            </a:pPr>
            <a:r>
              <a:rPr lang="en-GB" altLang="en-US" sz="2000" dirty="0" smtClean="0">
                <a:solidFill>
                  <a:schemeClr val="tx1"/>
                </a:solidFill>
                <a:latin typeface="+mn-lt"/>
                <a:ea typeface="Arial Unicode MS" pitchFamily="34" charset="-128"/>
                <a:cs typeface="Gisha" pitchFamily="34" charset="-79"/>
              </a:rPr>
              <a:t>Group of specialists</a:t>
            </a:r>
          </a:p>
          <a:p>
            <a:pPr marL="0" indent="0">
              <a:spcBef>
                <a:spcPts val="0"/>
              </a:spcBef>
              <a:buFont typeface="Wingdings" charset="2"/>
              <a:buNone/>
              <a:defRPr/>
            </a:pPr>
            <a:r>
              <a:rPr lang="en-GB" altLang="en-US" sz="2000" dirty="0" smtClean="0">
                <a:solidFill>
                  <a:schemeClr val="tx1"/>
                </a:solidFill>
                <a:latin typeface="+mn-lt"/>
                <a:ea typeface="Arial Unicode MS" pitchFamily="34" charset="-128"/>
                <a:cs typeface="Gisha" pitchFamily="34" charset="-79"/>
              </a:rPr>
              <a:t>     find agreements </a:t>
            </a:r>
          </a:p>
          <a:p>
            <a:pPr>
              <a:spcBef>
                <a:spcPts val="0"/>
              </a:spcBef>
              <a:buFont typeface="Wingdings" pitchFamily="2" charset="2"/>
              <a:buChar char="§"/>
              <a:defRPr/>
            </a:pPr>
            <a:r>
              <a:rPr lang="en-GB" altLang="en-US" sz="2000" dirty="0" smtClean="0">
                <a:solidFill>
                  <a:schemeClr val="tx1"/>
                </a:solidFill>
                <a:latin typeface="+mn-lt"/>
                <a:ea typeface="Arial Unicode MS" pitchFamily="34" charset="-128"/>
                <a:cs typeface="Gisha" pitchFamily="34" charset="-79"/>
              </a:rPr>
              <a:t>Offering services</a:t>
            </a:r>
          </a:p>
          <a:p>
            <a:pPr>
              <a:spcBef>
                <a:spcPts val="0"/>
              </a:spcBef>
              <a:buFont typeface="Wingdings" pitchFamily="2" charset="2"/>
              <a:buChar char="§"/>
              <a:defRPr/>
            </a:pPr>
            <a:r>
              <a:rPr lang="en-US" altLang="en-US" sz="2000" b="1" dirty="0" smtClean="0">
                <a:solidFill>
                  <a:schemeClr val="accent1"/>
                </a:solidFill>
                <a:latin typeface="+mn-lt"/>
                <a:ea typeface="Arial Unicode MS" pitchFamily="34" charset="-128"/>
                <a:cs typeface="Gisha" pitchFamily="34" charset="-79"/>
              </a:rPr>
              <a:t>Driven by research questions</a:t>
            </a:r>
          </a:p>
        </p:txBody>
      </p:sp>
      <p:sp>
        <p:nvSpPr>
          <p:cNvPr id="7" name="TextBox 4"/>
          <p:cNvSpPr txBox="1"/>
          <p:nvPr/>
        </p:nvSpPr>
        <p:spPr>
          <a:xfrm rot="21230655">
            <a:off x="440443" y="4301317"/>
            <a:ext cx="8136031" cy="523220"/>
          </a:xfrm>
          <a:prstGeom prst="rect">
            <a:avLst/>
          </a:prstGeom>
          <a:solidFill>
            <a:schemeClr val="bg1">
              <a:lumMod val="65000"/>
            </a:schemeClr>
          </a:solidFill>
        </p:spPr>
        <p:txBody>
          <a:bodyPr wrap="square">
            <a:spAutoFit/>
          </a:bodyPr>
          <a:lstStyle/>
          <a:p>
            <a:pPr lvl="0" algn="ctr"/>
            <a:r>
              <a:rPr lang="en-US" dirty="0" smtClean="0"/>
              <a:t>No doubt – it will change culture</a:t>
            </a:r>
          </a:p>
        </p:txBody>
      </p:sp>
      <p:sp>
        <p:nvSpPr>
          <p:cNvPr id="9"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err="1" smtClean="0">
                <a:latin typeface="Gisha" pitchFamily="34" charset="-79"/>
                <a:ea typeface="ＭＳ Ｐゴシック" pitchFamily="34" charset="-128"/>
                <a:cs typeface="Gisha" pitchFamily="34" charset="-79"/>
              </a:rPr>
              <a:t>NoMaD</a:t>
            </a:r>
            <a:r>
              <a:rPr lang="en-US" altLang="en-US" sz="3200" dirty="0" smtClean="0">
                <a:latin typeface="Gisha" pitchFamily="34" charset="-79"/>
                <a:ea typeface="ＭＳ Ｐゴシック" pitchFamily="34" charset="-128"/>
                <a:cs typeface="Gisha" pitchFamily="34" charset="-79"/>
              </a:rPr>
              <a:t> infrastructure</a:t>
            </a:r>
          </a:p>
        </p:txBody>
      </p:sp>
    </p:spTree>
    <p:extLst>
      <p:ext uri="{BB962C8B-B14F-4D97-AF65-F5344CB8AC3E}">
        <p14:creationId xmlns:p14="http://schemas.microsoft.com/office/powerpoint/2010/main" val="371555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smtClean="0">
                <a:latin typeface="Gisha" pitchFamily="34" charset="-79"/>
                <a:ea typeface="ＭＳ Ｐゴシック" pitchFamily="34" charset="-128"/>
                <a:cs typeface="Gisha" pitchFamily="34" charset="-79"/>
              </a:rPr>
              <a:t>Infrastructure activities</a:t>
            </a:r>
          </a:p>
        </p:txBody>
      </p:sp>
      <p:pic>
        <p:nvPicPr>
          <p:cNvPr id="37892" name="Grafik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4510" y="1726248"/>
            <a:ext cx="6385676" cy="33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7079614" y="3462615"/>
            <a:ext cx="1156086" cy="400110"/>
          </a:xfrm>
          <a:prstGeom prst="rect">
            <a:avLst/>
          </a:prstGeom>
          <a:noFill/>
        </p:spPr>
        <p:txBody>
          <a:bodyPr wrap="none" rtlCol="0">
            <a:spAutoFit/>
          </a:bodyPr>
          <a:lstStyle/>
          <a:p>
            <a:r>
              <a:rPr lang="de-DE" sz="2000" dirty="0" smtClean="0">
                <a:solidFill>
                  <a:srgbClr val="FF0000"/>
                </a:solidFill>
              </a:rPr>
              <a:t>CLARIN</a:t>
            </a:r>
            <a:endParaRPr lang="de-DE" sz="2000" dirty="0">
              <a:solidFill>
                <a:srgbClr val="FF0000"/>
              </a:solidFill>
            </a:endParaRPr>
          </a:p>
        </p:txBody>
      </p:sp>
      <p:sp>
        <p:nvSpPr>
          <p:cNvPr id="3" name="Rechteck 2"/>
          <p:cNvSpPr/>
          <p:nvPr/>
        </p:nvSpPr>
        <p:spPr bwMode="auto">
          <a:xfrm>
            <a:off x="3436620" y="3299539"/>
            <a:ext cx="739140" cy="125889"/>
          </a:xfrm>
          <a:prstGeom prst="rect">
            <a:avLst/>
          </a:prstGeom>
          <a:solidFill>
            <a:srgbClr val="E4D7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
        <p:nvSpPr>
          <p:cNvPr id="7" name="Rechteck 6"/>
          <p:cNvSpPr/>
          <p:nvPr/>
        </p:nvSpPr>
        <p:spPr bwMode="auto">
          <a:xfrm>
            <a:off x="3421380" y="3933904"/>
            <a:ext cx="739140" cy="125889"/>
          </a:xfrm>
          <a:prstGeom prst="rect">
            <a:avLst/>
          </a:prstGeom>
          <a:solidFill>
            <a:srgbClr val="E4D7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
        <p:nvSpPr>
          <p:cNvPr id="8" name="Rechteck 7"/>
          <p:cNvSpPr/>
          <p:nvPr/>
        </p:nvSpPr>
        <p:spPr bwMode="auto">
          <a:xfrm>
            <a:off x="3493770" y="4686300"/>
            <a:ext cx="624840" cy="125889"/>
          </a:xfrm>
          <a:prstGeom prst="rect">
            <a:avLst/>
          </a:prstGeom>
          <a:solidFill>
            <a:srgbClr val="E4D7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674492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sz="half" idx="1"/>
          </p:nvPr>
        </p:nvSpPr>
        <p:spPr bwMode="auto">
          <a:xfrm>
            <a:off x="4984750" y="1953578"/>
            <a:ext cx="4159250" cy="3294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buFont typeface="Wingdings" pitchFamily="2" charset="2"/>
              <a:buChar char="§"/>
            </a:pPr>
            <a:r>
              <a:rPr lang="en-US" altLang="en-US" sz="2000" dirty="0" smtClean="0">
                <a:solidFill>
                  <a:schemeClr val="tx1"/>
                </a:solidFill>
                <a:latin typeface="Arial" charset="0"/>
                <a:ea typeface="Arial Unicode MS" pitchFamily="34" charset="-128"/>
                <a:cs typeface="Gisha" pitchFamily="34" charset="-79"/>
              </a:rPr>
              <a:t>Scattered landscape of language resources and tools</a:t>
            </a:r>
          </a:p>
          <a:p>
            <a:pPr>
              <a:spcBef>
                <a:spcPct val="0"/>
              </a:spcBef>
              <a:buFont typeface="Wingdings" pitchFamily="2" charset="2"/>
              <a:buChar char="§"/>
            </a:pPr>
            <a:r>
              <a:rPr lang="en-US" altLang="en-US" sz="2000" dirty="0" smtClean="0">
                <a:solidFill>
                  <a:schemeClr val="tx1"/>
                </a:solidFill>
                <a:latin typeface="Arial" charset="0"/>
                <a:ea typeface="Arial Unicode MS" pitchFamily="34" charset="-128"/>
                <a:cs typeface="Gisha" pitchFamily="34" charset="-79"/>
              </a:rPr>
              <a:t>Typical problems (not findable, not accessible, not interoperable, lack of services, lack of stability, etc.)</a:t>
            </a:r>
          </a:p>
          <a:p>
            <a:pPr>
              <a:spcBef>
                <a:spcPct val="0"/>
              </a:spcBef>
              <a:buFont typeface="Wingdings" pitchFamily="2" charset="2"/>
              <a:buChar char="§"/>
            </a:pPr>
            <a:r>
              <a:rPr lang="en-US" altLang="en-US" sz="2000" dirty="0" smtClean="0">
                <a:solidFill>
                  <a:schemeClr val="tx1"/>
                </a:solidFill>
                <a:latin typeface="Arial" charset="0"/>
                <a:ea typeface="Arial Unicode MS" pitchFamily="34" charset="-128"/>
                <a:cs typeface="Gisha" pitchFamily="34" charset="-79"/>
              </a:rPr>
              <a:t>Situation in many LRT centers just chaotic </a:t>
            </a:r>
          </a:p>
          <a:p>
            <a:pPr lvl="1">
              <a:spcBef>
                <a:spcPct val="0"/>
              </a:spcBef>
              <a:buFont typeface="Wingdings" pitchFamily="2" charset="2"/>
              <a:buChar char="§"/>
            </a:pPr>
            <a:r>
              <a:rPr lang="en-US" altLang="en-US" sz="2000" dirty="0" smtClean="0">
                <a:solidFill>
                  <a:schemeClr val="tx1"/>
                </a:solidFill>
                <a:latin typeface="Arial" charset="0"/>
                <a:ea typeface="Arial Unicode MS" pitchFamily="34" charset="-128"/>
                <a:cs typeface="Gisha" pitchFamily="34" charset="-79"/>
              </a:rPr>
              <a:t>project orientation</a:t>
            </a:r>
          </a:p>
          <a:p>
            <a:pPr lvl="1">
              <a:spcBef>
                <a:spcPct val="0"/>
              </a:spcBef>
              <a:buFont typeface="Wingdings" pitchFamily="2" charset="2"/>
              <a:buChar char="§"/>
            </a:pPr>
            <a:r>
              <a:rPr lang="en-US" altLang="en-US" sz="2000" dirty="0" smtClean="0">
                <a:solidFill>
                  <a:schemeClr val="tx1"/>
                </a:solidFill>
                <a:latin typeface="Arial" charset="0"/>
                <a:ea typeface="Arial Unicode MS" pitchFamily="34" charset="-128"/>
                <a:cs typeface="Gisha" pitchFamily="34" charset="-79"/>
              </a:rPr>
              <a:t>project tweaking </a:t>
            </a:r>
          </a:p>
        </p:txBody>
      </p:sp>
      <p:sp>
        <p:nvSpPr>
          <p:cNvPr id="10243"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err="1" smtClean="0">
                <a:latin typeface="Gisha" pitchFamily="34" charset="-79"/>
                <a:ea typeface="ＭＳ Ｐゴシック" pitchFamily="34" charset="-128"/>
                <a:cs typeface="Gisha" pitchFamily="34" charset="-79"/>
              </a:rPr>
              <a:t>CLARIN</a:t>
            </a:r>
            <a:r>
              <a:rPr lang="en-US" altLang="en-US" sz="3200" dirty="0" smtClean="0">
                <a:latin typeface="Gisha" pitchFamily="34" charset="-79"/>
                <a:ea typeface="ＭＳ Ｐゴシック" pitchFamily="34" charset="-128"/>
                <a:cs typeface="Gisha" pitchFamily="34" charset="-79"/>
              </a:rPr>
              <a:t> RI</a:t>
            </a:r>
          </a:p>
        </p:txBody>
      </p:sp>
      <p:pic>
        <p:nvPicPr>
          <p:cNvPr id="1024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1953578"/>
            <a:ext cx="490855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Content Placeholder 2"/>
          <p:cNvSpPr>
            <a:spLocks noGrp="1"/>
          </p:cNvSpPr>
          <p:nvPr>
            <p:ph sz="half" idx="1"/>
          </p:nvPr>
        </p:nvSpPr>
        <p:spPr bwMode="auto">
          <a:xfrm>
            <a:off x="679450" y="604838"/>
            <a:ext cx="4038600" cy="474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spcBef>
                <a:spcPct val="0"/>
              </a:spcBef>
              <a:buFont typeface="Wingdings" pitchFamily="2" charset="2"/>
              <a:buNone/>
            </a:pPr>
            <a:r>
              <a:rPr lang="en-US" altLang="en-US" sz="2000" b="1" smtClean="0">
                <a:solidFill>
                  <a:srgbClr val="FF0000"/>
                </a:solidFill>
                <a:latin typeface="Arial" charset="0"/>
                <a:ea typeface="Arial Unicode MS" pitchFamily="34" charset="-128"/>
                <a:cs typeface="Gisha" pitchFamily="34" charset="-79"/>
              </a:rPr>
              <a:t>some old slides – still true</a:t>
            </a:r>
          </a:p>
        </p:txBody>
      </p:sp>
      <p:sp>
        <p:nvSpPr>
          <p:cNvPr id="2" name="Diagonal liegende Ecken des Rechtecks abrunden 1"/>
          <p:cNvSpPr/>
          <p:nvPr/>
        </p:nvSpPr>
        <p:spPr bwMode="auto">
          <a:xfrm>
            <a:off x="3937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spTree>
    <p:extLst>
      <p:ext uri="{BB962C8B-B14F-4D97-AF65-F5344CB8AC3E}">
        <p14:creationId xmlns:p14="http://schemas.microsoft.com/office/powerpoint/2010/main" val="3086277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Diagonal liegende Ecken des Rechtecks abrunden 49"/>
          <p:cNvSpPr/>
          <p:nvPr/>
        </p:nvSpPr>
        <p:spPr bwMode="auto">
          <a:xfrm>
            <a:off x="3937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sp>
        <p:nvSpPr>
          <p:cNvPr id="11267" name="Right Arrow 1"/>
          <p:cNvSpPr>
            <a:spLocks noChangeArrowheads="1"/>
          </p:cNvSpPr>
          <p:nvPr/>
        </p:nvSpPr>
        <p:spPr bwMode="auto">
          <a:xfrm>
            <a:off x="7124700" y="3575050"/>
            <a:ext cx="395288" cy="192088"/>
          </a:xfrm>
          <a:prstGeom prst="rightArrow">
            <a:avLst>
              <a:gd name="adj1" fmla="val 50000"/>
              <a:gd name="adj2" fmla="val 496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1268" name="Right Arrow 2"/>
          <p:cNvSpPr>
            <a:spLocks noChangeArrowheads="1"/>
          </p:cNvSpPr>
          <p:nvPr/>
        </p:nvSpPr>
        <p:spPr bwMode="auto">
          <a:xfrm>
            <a:off x="7112000" y="4451350"/>
            <a:ext cx="396875" cy="190500"/>
          </a:xfrm>
          <a:prstGeom prst="rightArrow">
            <a:avLst>
              <a:gd name="adj1" fmla="val 50000"/>
              <a:gd name="adj2" fmla="val 50289"/>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1269" name="Right Arrow 3"/>
          <p:cNvSpPr>
            <a:spLocks noChangeArrowheads="1"/>
          </p:cNvSpPr>
          <p:nvPr/>
        </p:nvSpPr>
        <p:spPr bwMode="auto">
          <a:xfrm>
            <a:off x="5318125" y="3584575"/>
            <a:ext cx="395288" cy="192088"/>
          </a:xfrm>
          <a:prstGeom prst="rightArrow">
            <a:avLst>
              <a:gd name="adj1" fmla="val 50000"/>
              <a:gd name="adj2" fmla="val 496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1270" name="Right Arrow 4"/>
          <p:cNvSpPr>
            <a:spLocks noChangeArrowheads="1"/>
          </p:cNvSpPr>
          <p:nvPr/>
        </p:nvSpPr>
        <p:spPr bwMode="auto">
          <a:xfrm>
            <a:off x="5319713" y="4446588"/>
            <a:ext cx="396875" cy="192087"/>
          </a:xfrm>
          <a:prstGeom prst="rightArrow">
            <a:avLst>
              <a:gd name="adj1" fmla="val 50000"/>
              <a:gd name="adj2" fmla="val 498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1271" name="Right Arrow 5"/>
          <p:cNvSpPr>
            <a:spLocks noChangeArrowheads="1"/>
          </p:cNvSpPr>
          <p:nvPr/>
        </p:nvSpPr>
        <p:spPr bwMode="auto">
          <a:xfrm>
            <a:off x="3525838" y="3621088"/>
            <a:ext cx="395287" cy="190500"/>
          </a:xfrm>
          <a:prstGeom prst="rightArrow">
            <a:avLst>
              <a:gd name="adj1" fmla="val 50000"/>
              <a:gd name="adj2" fmla="val 50088"/>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1272" name="Right Arrow 6"/>
          <p:cNvSpPr>
            <a:spLocks noChangeArrowheads="1"/>
          </p:cNvSpPr>
          <p:nvPr/>
        </p:nvSpPr>
        <p:spPr bwMode="auto">
          <a:xfrm>
            <a:off x="3527425" y="4441825"/>
            <a:ext cx="396875" cy="192088"/>
          </a:xfrm>
          <a:prstGeom prst="rightArrow">
            <a:avLst>
              <a:gd name="adj1" fmla="val 50000"/>
              <a:gd name="adj2" fmla="val 498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1273" name="Right Arrow 7"/>
          <p:cNvSpPr>
            <a:spLocks noChangeArrowheads="1"/>
          </p:cNvSpPr>
          <p:nvPr/>
        </p:nvSpPr>
        <p:spPr bwMode="auto">
          <a:xfrm>
            <a:off x="1706563" y="3603625"/>
            <a:ext cx="395287" cy="190500"/>
          </a:xfrm>
          <a:prstGeom prst="rightArrow">
            <a:avLst>
              <a:gd name="adj1" fmla="val 50000"/>
              <a:gd name="adj2" fmla="val 50088"/>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1274" name="Right Arrow 8"/>
          <p:cNvSpPr>
            <a:spLocks noChangeArrowheads="1"/>
          </p:cNvSpPr>
          <p:nvPr/>
        </p:nvSpPr>
        <p:spPr bwMode="auto">
          <a:xfrm>
            <a:off x="1735138" y="4478338"/>
            <a:ext cx="396875" cy="192087"/>
          </a:xfrm>
          <a:prstGeom prst="rightArrow">
            <a:avLst>
              <a:gd name="adj1" fmla="val 50000"/>
              <a:gd name="adj2" fmla="val 498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0" name="Rectangle 9"/>
          <p:cNvSpPr/>
          <p:nvPr/>
        </p:nvSpPr>
        <p:spPr bwMode="auto">
          <a:xfrm>
            <a:off x="2120900" y="3178175"/>
            <a:ext cx="1406525"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1" name="Rectangle 10"/>
          <p:cNvSpPr/>
          <p:nvPr/>
        </p:nvSpPr>
        <p:spPr bwMode="auto">
          <a:xfrm>
            <a:off x="339725" y="3178175"/>
            <a:ext cx="1404938"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1277" name="TextBox 11"/>
          <p:cNvSpPr txBox="1">
            <a:spLocks noChangeArrowheads="1"/>
          </p:cNvSpPr>
          <p:nvPr/>
        </p:nvSpPr>
        <p:spPr bwMode="auto">
          <a:xfrm>
            <a:off x="331788" y="3192463"/>
            <a:ext cx="1419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come to a persistent and stable infrastructure?</a:t>
            </a:r>
          </a:p>
        </p:txBody>
      </p:sp>
      <p:sp>
        <p:nvSpPr>
          <p:cNvPr id="11278" name="TextBox 12"/>
          <p:cNvSpPr txBox="1">
            <a:spLocks noChangeArrowheads="1"/>
          </p:cNvSpPr>
          <p:nvPr/>
        </p:nvSpPr>
        <p:spPr bwMode="auto">
          <a:xfrm>
            <a:off x="2114550" y="3217863"/>
            <a:ext cx="1419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come to a federation and how to get access?</a:t>
            </a:r>
          </a:p>
        </p:txBody>
      </p:sp>
      <p:sp>
        <p:nvSpPr>
          <p:cNvPr id="14" name="Rectangle 13"/>
          <p:cNvSpPr/>
          <p:nvPr/>
        </p:nvSpPr>
        <p:spPr bwMode="auto">
          <a:xfrm>
            <a:off x="3921125" y="3178175"/>
            <a:ext cx="1406525"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1280" name="TextBox 14"/>
          <p:cNvSpPr txBox="1">
            <a:spLocks noChangeArrowheads="1"/>
          </p:cNvSpPr>
          <p:nvPr/>
        </p:nvSpPr>
        <p:spPr bwMode="auto">
          <a:xfrm>
            <a:off x="3914775" y="3300413"/>
            <a:ext cx="1419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make all of their LRT visible?</a:t>
            </a:r>
          </a:p>
        </p:txBody>
      </p:sp>
      <p:sp>
        <p:nvSpPr>
          <p:cNvPr id="16" name="Rectangle 15"/>
          <p:cNvSpPr/>
          <p:nvPr/>
        </p:nvSpPr>
        <p:spPr bwMode="auto">
          <a:xfrm>
            <a:off x="5719763" y="3178175"/>
            <a:ext cx="1404937"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1282" name="TextBox 16"/>
          <p:cNvSpPr txBox="1">
            <a:spLocks noChangeArrowheads="1"/>
          </p:cNvSpPr>
          <p:nvPr/>
        </p:nvSpPr>
        <p:spPr bwMode="auto">
          <a:xfrm>
            <a:off x="5713413" y="3300413"/>
            <a:ext cx="1419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come to interoperable services?</a:t>
            </a:r>
          </a:p>
        </p:txBody>
      </p:sp>
      <p:sp>
        <p:nvSpPr>
          <p:cNvPr id="18" name="Rectangle 17"/>
          <p:cNvSpPr/>
          <p:nvPr/>
        </p:nvSpPr>
        <p:spPr bwMode="auto">
          <a:xfrm>
            <a:off x="7510463" y="3178175"/>
            <a:ext cx="1406525"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1284" name="TextBox 18"/>
          <p:cNvSpPr txBox="1">
            <a:spLocks noChangeArrowheads="1"/>
          </p:cNvSpPr>
          <p:nvPr/>
        </p:nvSpPr>
        <p:spPr bwMode="auto">
          <a:xfrm>
            <a:off x="7504113" y="3300413"/>
            <a:ext cx="1419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get it all together for user services?</a:t>
            </a:r>
          </a:p>
        </p:txBody>
      </p:sp>
      <p:sp>
        <p:nvSpPr>
          <p:cNvPr id="20" name="Rectangle 19"/>
          <p:cNvSpPr/>
          <p:nvPr/>
        </p:nvSpPr>
        <p:spPr bwMode="auto">
          <a:xfrm>
            <a:off x="339725"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1286" name="TextBox 20"/>
          <p:cNvSpPr txBox="1">
            <a:spLocks noChangeArrowheads="1"/>
          </p:cNvSpPr>
          <p:nvPr/>
        </p:nvSpPr>
        <p:spPr bwMode="auto">
          <a:xfrm>
            <a:off x="331788" y="4281488"/>
            <a:ext cx="141922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community centres</a:t>
            </a:r>
          </a:p>
        </p:txBody>
      </p:sp>
      <p:sp>
        <p:nvSpPr>
          <p:cNvPr id="22" name="Rectangle 21"/>
          <p:cNvSpPr/>
          <p:nvPr/>
        </p:nvSpPr>
        <p:spPr bwMode="auto">
          <a:xfrm>
            <a:off x="2122488"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1288" name="TextBox 22"/>
          <p:cNvSpPr txBox="1">
            <a:spLocks noChangeArrowheads="1"/>
          </p:cNvSpPr>
          <p:nvPr/>
        </p:nvSpPr>
        <p:spPr bwMode="auto">
          <a:xfrm>
            <a:off x="2114550"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service provider federation</a:t>
            </a:r>
          </a:p>
        </p:txBody>
      </p:sp>
      <p:sp>
        <p:nvSpPr>
          <p:cNvPr id="24" name="Rectangle 23"/>
          <p:cNvSpPr/>
          <p:nvPr/>
        </p:nvSpPr>
        <p:spPr bwMode="auto">
          <a:xfrm>
            <a:off x="3922713"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1290" name="TextBox 24"/>
          <p:cNvSpPr txBox="1">
            <a:spLocks noChangeArrowheads="1"/>
          </p:cNvSpPr>
          <p:nvPr/>
        </p:nvSpPr>
        <p:spPr bwMode="auto">
          <a:xfrm>
            <a:off x="3914775"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CMDI future &amp; short term solution</a:t>
            </a:r>
          </a:p>
        </p:txBody>
      </p:sp>
      <p:sp>
        <p:nvSpPr>
          <p:cNvPr id="26" name="Rectangle 25"/>
          <p:cNvSpPr/>
          <p:nvPr/>
        </p:nvSpPr>
        <p:spPr bwMode="auto">
          <a:xfrm>
            <a:off x="5721350"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1292" name="TextBox 26"/>
          <p:cNvSpPr txBox="1">
            <a:spLocks noChangeArrowheads="1"/>
          </p:cNvSpPr>
          <p:nvPr/>
        </p:nvSpPr>
        <p:spPr bwMode="auto">
          <a:xfrm>
            <a:off x="5713413"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service oriented architecture</a:t>
            </a:r>
          </a:p>
        </p:txBody>
      </p:sp>
      <p:sp>
        <p:nvSpPr>
          <p:cNvPr id="28" name="Rectangle 27"/>
          <p:cNvSpPr/>
          <p:nvPr/>
        </p:nvSpPr>
        <p:spPr bwMode="auto">
          <a:xfrm>
            <a:off x="7512050"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1294" name="TextBox 28"/>
          <p:cNvSpPr txBox="1">
            <a:spLocks noChangeArrowheads="1"/>
          </p:cNvSpPr>
          <p:nvPr/>
        </p:nvSpPr>
        <p:spPr bwMode="auto">
          <a:xfrm>
            <a:off x="7504113"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pan-European demo </a:t>
            </a:r>
          </a:p>
          <a:p>
            <a:pPr algn="ctr" eaLnBrk="1" hangingPunct="1"/>
            <a:r>
              <a:rPr lang="en-GB" altLang="de-DE" sz="1400">
                <a:latin typeface="Calibri" pitchFamily="34" charset="0"/>
                <a:cs typeface="Arial" charset="0"/>
              </a:rPr>
              <a:t>cases</a:t>
            </a:r>
          </a:p>
        </p:txBody>
      </p:sp>
      <p:pic>
        <p:nvPicPr>
          <p:cNvPr id="1129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5816600"/>
            <a:ext cx="15462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89088" y="5800725"/>
            <a:ext cx="157003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7"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22625" y="5799138"/>
            <a:ext cx="1574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56163" y="5781675"/>
            <a:ext cx="1604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99" name="Straight Connector 33"/>
          <p:cNvCxnSpPr>
            <a:cxnSpLocks noChangeShapeType="1"/>
            <a:stCxn id="20" idx="2"/>
            <a:endCxn id="11295" idx="0"/>
          </p:cNvCxnSpPr>
          <p:nvPr/>
        </p:nvCxnSpPr>
        <p:spPr bwMode="auto">
          <a:xfrm rot="5400000">
            <a:off x="465138" y="5240338"/>
            <a:ext cx="884237" cy="268287"/>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1300" name="Straight Connector 34"/>
          <p:cNvCxnSpPr>
            <a:cxnSpLocks noChangeShapeType="1"/>
            <a:stCxn id="20" idx="2"/>
            <a:endCxn id="11296" idx="0"/>
          </p:cNvCxnSpPr>
          <p:nvPr/>
        </p:nvCxnSpPr>
        <p:spPr bwMode="auto">
          <a:xfrm rot="16200000" flipH="1">
            <a:off x="1273969" y="4699794"/>
            <a:ext cx="868362" cy="133350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1301" name="Straight Connector 35"/>
          <p:cNvCxnSpPr>
            <a:cxnSpLocks noChangeShapeType="1"/>
            <a:stCxn id="20" idx="2"/>
            <a:endCxn id="11297" idx="0"/>
          </p:cNvCxnSpPr>
          <p:nvPr/>
        </p:nvCxnSpPr>
        <p:spPr bwMode="auto">
          <a:xfrm rot="16200000" flipH="1">
            <a:off x="2092325" y="3881438"/>
            <a:ext cx="866775" cy="2968625"/>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1302" name="Straight Connector 36"/>
          <p:cNvCxnSpPr>
            <a:cxnSpLocks noChangeShapeType="1"/>
            <a:stCxn id="20" idx="2"/>
            <a:endCxn id="11298" idx="0"/>
          </p:cNvCxnSpPr>
          <p:nvPr/>
        </p:nvCxnSpPr>
        <p:spPr bwMode="auto">
          <a:xfrm rot="16200000" flipH="1">
            <a:off x="2925763" y="3048000"/>
            <a:ext cx="849312" cy="4618038"/>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sp>
        <p:nvSpPr>
          <p:cNvPr id="11303" name="TextBox 37"/>
          <p:cNvSpPr txBox="1">
            <a:spLocks noChangeArrowheads="1"/>
          </p:cNvSpPr>
          <p:nvPr/>
        </p:nvSpPr>
        <p:spPr bwMode="auto">
          <a:xfrm>
            <a:off x="155575" y="6053138"/>
            <a:ext cx="13128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rgbClr val="C00000"/>
                </a:solidFill>
                <a:latin typeface="Calibri" pitchFamily="34" charset="0"/>
                <a:cs typeface="Arial" charset="0"/>
              </a:rPr>
              <a:t>CLARIN Centres</a:t>
            </a:r>
          </a:p>
        </p:txBody>
      </p:sp>
      <p:sp>
        <p:nvSpPr>
          <p:cNvPr id="11304" name="TextBox 38"/>
          <p:cNvSpPr txBox="1">
            <a:spLocks noChangeArrowheads="1"/>
          </p:cNvSpPr>
          <p:nvPr/>
        </p:nvSpPr>
        <p:spPr bwMode="auto">
          <a:xfrm>
            <a:off x="1716088" y="6078538"/>
            <a:ext cx="13144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rgbClr val="C00000"/>
                </a:solidFill>
                <a:latin typeface="Calibri" pitchFamily="34" charset="0"/>
                <a:cs typeface="Arial" charset="0"/>
              </a:rPr>
              <a:t>Centres</a:t>
            </a:r>
          </a:p>
          <a:p>
            <a:pPr algn="ctr" eaLnBrk="1" hangingPunct="1"/>
            <a:r>
              <a:rPr lang="en-GB" altLang="de-DE" sz="1400">
                <a:solidFill>
                  <a:srgbClr val="C00000"/>
                </a:solidFill>
                <a:latin typeface="Calibri" pitchFamily="34" charset="0"/>
                <a:cs typeface="Arial" charset="0"/>
              </a:rPr>
              <a:t>Criteria</a:t>
            </a:r>
          </a:p>
        </p:txBody>
      </p:sp>
      <p:sp>
        <p:nvSpPr>
          <p:cNvPr id="11305" name="TextBox 39"/>
          <p:cNvSpPr txBox="1">
            <a:spLocks noChangeArrowheads="1"/>
          </p:cNvSpPr>
          <p:nvPr/>
        </p:nvSpPr>
        <p:spPr bwMode="auto">
          <a:xfrm>
            <a:off x="3365500" y="6054725"/>
            <a:ext cx="1314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rgbClr val="C00000"/>
                </a:solidFill>
                <a:latin typeface="Calibri" pitchFamily="34" charset="0"/>
                <a:cs typeface="Arial" charset="0"/>
              </a:rPr>
              <a:t>Long-term</a:t>
            </a:r>
          </a:p>
          <a:p>
            <a:pPr algn="ctr" eaLnBrk="1" hangingPunct="1"/>
            <a:r>
              <a:rPr lang="en-GB" altLang="de-DE" sz="1400">
                <a:solidFill>
                  <a:srgbClr val="C00000"/>
                </a:solidFill>
                <a:latin typeface="Calibri" pitchFamily="34" charset="0"/>
                <a:cs typeface="Arial" charset="0"/>
              </a:rPr>
              <a:t>Preservation</a:t>
            </a:r>
          </a:p>
        </p:txBody>
      </p:sp>
      <p:sp>
        <p:nvSpPr>
          <p:cNvPr id="11306" name="TextBox 40"/>
          <p:cNvSpPr txBox="1">
            <a:spLocks noChangeArrowheads="1"/>
          </p:cNvSpPr>
          <p:nvPr/>
        </p:nvSpPr>
        <p:spPr bwMode="auto">
          <a:xfrm>
            <a:off x="4986338" y="6043613"/>
            <a:ext cx="13144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rgbClr val="C00000"/>
                </a:solidFill>
                <a:latin typeface="Calibri" pitchFamily="34" charset="0"/>
                <a:cs typeface="Arial" charset="0"/>
              </a:rPr>
              <a:t>REPLIX Replication</a:t>
            </a:r>
          </a:p>
        </p:txBody>
      </p:sp>
      <p:sp>
        <p:nvSpPr>
          <p:cNvPr id="11307" name="TextBox 41"/>
          <p:cNvSpPr txBox="1">
            <a:spLocks noChangeArrowheads="1"/>
          </p:cNvSpPr>
          <p:nvPr/>
        </p:nvSpPr>
        <p:spPr bwMode="auto">
          <a:xfrm>
            <a:off x="142875" y="2116138"/>
            <a:ext cx="1314450" cy="522287"/>
          </a:xfrm>
          <a:prstGeom prst="rect">
            <a:avLst/>
          </a:prstGeom>
          <a:solidFill>
            <a:srgbClr val="FFC000"/>
          </a:solidFill>
          <a:ln w="9525">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25 Centre Candidates</a:t>
            </a:r>
          </a:p>
        </p:txBody>
      </p:sp>
      <p:sp>
        <p:nvSpPr>
          <p:cNvPr id="11308" name="TextBox 42"/>
          <p:cNvSpPr txBox="1">
            <a:spLocks noChangeArrowheads="1"/>
          </p:cNvSpPr>
          <p:nvPr/>
        </p:nvSpPr>
        <p:spPr bwMode="auto">
          <a:xfrm>
            <a:off x="1658938" y="2116138"/>
            <a:ext cx="1938337" cy="522287"/>
          </a:xfrm>
          <a:prstGeom prst="rect">
            <a:avLst/>
          </a:prstGeom>
          <a:solidFill>
            <a:srgbClr val="FFC000"/>
          </a:solidFill>
          <a:ln w="9525">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all are busy with restructuring plans</a:t>
            </a:r>
          </a:p>
        </p:txBody>
      </p:sp>
      <p:cxnSp>
        <p:nvCxnSpPr>
          <p:cNvPr id="11309" name="Straight Connector 43"/>
          <p:cNvCxnSpPr>
            <a:cxnSpLocks noChangeShapeType="1"/>
            <a:stCxn id="11307" idx="2"/>
            <a:endCxn id="11277" idx="0"/>
          </p:cNvCxnSpPr>
          <p:nvPr/>
        </p:nvCxnSpPr>
        <p:spPr bwMode="auto">
          <a:xfrm rot="16200000" flipH="1">
            <a:off x="643731" y="2794794"/>
            <a:ext cx="554038" cy="2413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310" name="Straight Connector 44"/>
          <p:cNvCxnSpPr>
            <a:cxnSpLocks noChangeShapeType="1"/>
            <a:stCxn id="11308" idx="2"/>
            <a:endCxn id="11" idx="0"/>
          </p:cNvCxnSpPr>
          <p:nvPr/>
        </p:nvCxnSpPr>
        <p:spPr bwMode="auto">
          <a:xfrm rot="5400000">
            <a:off x="1565275" y="2114550"/>
            <a:ext cx="539750" cy="15875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1311" name="TextBox 45"/>
          <p:cNvSpPr txBox="1">
            <a:spLocks noChangeArrowheads="1"/>
          </p:cNvSpPr>
          <p:nvPr/>
        </p:nvSpPr>
        <p:spPr bwMode="auto">
          <a:xfrm>
            <a:off x="3735388" y="2109788"/>
            <a:ext cx="2486025" cy="522287"/>
          </a:xfrm>
          <a:prstGeom prst="rect">
            <a:avLst/>
          </a:prstGeom>
          <a:solidFill>
            <a:srgbClr val="FFC000"/>
          </a:solidFill>
          <a:ln w="9525">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2 already give long-term preservation service</a:t>
            </a:r>
          </a:p>
        </p:txBody>
      </p:sp>
      <p:cxnSp>
        <p:nvCxnSpPr>
          <p:cNvPr id="11312" name="Straight Connector 46"/>
          <p:cNvCxnSpPr>
            <a:cxnSpLocks noChangeShapeType="1"/>
            <a:stCxn id="11311" idx="2"/>
            <a:endCxn id="11277" idx="0"/>
          </p:cNvCxnSpPr>
          <p:nvPr/>
        </p:nvCxnSpPr>
        <p:spPr bwMode="auto">
          <a:xfrm rot="5400000">
            <a:off x="2729706" y="943769"/>
            <a:ext cx="560388" cy="3937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11313" name="Picture 266" descr="clarin-logo-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623175" y="231775"/>
            <a:ext cx="112077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err="1" smtClean="0">
                <a:latin typeface="Gisha" pitchFamily="34" charset="-79"/>
                <a:ea typeface="ＭＳ Ｐゴシック" pitchFamily="34" charset="-128"/>
                <a:cs typeface="Gisha" pitchFamily="34" charset="-79"/>
              </a:rPr>
              <a:t>CLARIN</a:t>
            </a:r>
            <a:r>
              <a:rPr lang="en-US" altLang="en-US" sz="3200" dirty="0" smtClean="0">
                <a:latin typeface="Gisha" pitchFamily="34" charset="-79"/>
                <a:ea typeface="ＭＳ Ｐゴシック" pitchFamily="34" charset="-128"/>
                <a:cs typeface="Gisha" pitchFamily="34" charset="-79"/>
              </a:rPr>
              <a:t> RI</a:t>
            </a:r>
          </a:p>
        </p:txBody>
      </p:sp>
    </p:spTree>
    <p:extLst>
      <p:ext uri="{BB962C8B-B14F-4D97-AF65-F5344CB8AC3E}">
        <p14:creationId xmlns:p14="http://schemas.microsoft.com/office/powerpoint/2010/main" val="1023445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Diagonal liegende Ecken des Rechtecks abrunden 75"/>
          <p:cNvSpPr/>
          <p:nvPr/>
        </p:nvSpPr>
        <p:spPr bwMode="auto">
          <a:xfrm>
            <a:off x="3937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pic>
        <p:nvPicPr>
          <p:cNvPr id="12291"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90938" y="5675313"/>
            <a:ext cx="1754187"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90725" y="5683250"/>
            <a:ext cx="16637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9875" y="5691188"/>
            <a:ext cx="16795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ight Arrow 4"/>
          <p:cNvSpPr>
            <a:spLocks noChangeArrowheads="1"/>
          </p:cNvSpPr>
          <p:nvPr/>
        </p:nvSpPr>
        <p:spPr bwMode="auto">
          <a:xfrm>
            <a:off x="7124700" y="3575050"/>
            <a:ext cx="395288" cy="192088"/>
          </a:xfrm>
          <a:prstGeom prst="rightArrow">
            <a:avLst>
              <a:gd name="adj1" fmla="val 50000"/>
              <a:gd name="adj2" fmla="val 496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2295" name="Right Arrow 5"/>
          <p:cNvSpPr>
            <a:spLocks noChangeArrowheads="1"/>
          </p:cNvSpPr>
          <p:nvPr/>
        </p:nvSpPr>
        <p:spPr bwMode="auto">
          <a:xfrm>
            <a:off x="7112000" y="4451350"/>
            <a:ext cx="396875" cy="190500"/>
          </a:xfrm>
          <a:prstGeom prst="rightArrow">
            <a:avLst>
              <a:gd name="adj1" fmla="val 50000"/>
              <a:gd name="adj2" fmla="val 50289"/>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2296" name="Right Arrow 6"/>
          <p:cNvSpPr>
            <a:spLocks noChangeArrowheads="1"/>
          </p:cNvSpPr>
          <p:nvPr/>
        </p:nvSpPr>
        <p:spPr bwMode="auto">
          <a:xfrm>
            <a:off x="5318125" y="3584575"/>
            <a:ext cx="395288" cy="192088"/>
          </a:xfrm>
          <a:prstGeom prst="rightArrow">
            <a:avLst>
              <a:gd name="adj1" fmla="val 50000"/>
              <a:gd name="adj2" fmla="val 496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2297" name="Right Arrow 7"/>
          <p:cNvSpPr>
            <a:spLocks noChangeArrowheads="1"/>
          </p:cNvSpPr>
          <p:nvPr/>
        </p:nvSpPr>
        <p:spPr bwMode="auto">
          <a:xfrm>
            <a:off x="5319713" y="4446588"/>
            <a:ext cx="396875" cy="192087"/>
          </a:xfrm>
          <a:prstGeom prst="rightArrow">
            <a:avLst>
              <a:gd name="adj1" fmla="val 50000"/>
              <a:gd name="adj2" fmla="val 498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2298" name="Right Arrow 8"/>
          <p:cNvSpPr>
            <a:spLocks noChangeArrowheads="1"/>
          </p:cNvSpPr>
          <p:nvPr/>
        </p:nvSpPr>
        <p:spPr bwMode="auto">
          <a:xfrm>
            <a:off x="3525838" y="3621088"/>
            <a:ext cx="395287" cy="190500"/>
          </a:xfrm>
          <a:prstGeom prst="rightArrow">
            <a:avLst>
              <a:gd name="adj1" fmla="val 50000"/>
              <a:gd name="adj2" fmla="val 50088"/>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2299" name="Right Arrow 9"/>
          <p:cNvSpPr>
            <a:spLocks noChangeArrowheads="1"/>
          </p:cNvSpPr>
          <p:nvPr/>
        </p:nvSpPr>
        <p:spPr bwMode="auto">
          <a:xfrm>
            <a:off x="3527425" y="4441825"/>
            <a:ext cx="396875" cy="192088"/>
          </a:xfrm>
          <a:prstGeom prst="rightArrow">
            <a:avLst>
              <a:gd name="adj1" fmla="val 50000"/>
              <a:gd name="adj2" fmla="val 498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2300" name="Right Arrow 10"/>
          <p:cNvSpPr>
            <a:spLocks noChangeArrowheads="1"/>
          </p:cNvSpPr>
          <p:nvPr/>
        </p:nvSpPr>
        <p:spPr bwMode="auto">
          <a:xfrm>
            <a:off x="1706563" y="3603625"/>
            <a:ext cx="395287" cy="190500"/>
          </a:xfrm>
          <a:prstGeom prst="rightArrow">
            <a:avLst>
              <a:gd name="adj1" fmla="val 50000"/>
              <a:gd name="adj2" fmla="val 50088"/>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2301" name="Right Arrow 11"/>
          <p:cNvSpPr>
            <a:spLocks noChangeArrowheads="1"/>
          </p:cNvSpPr>
          <p:nvPr/>
        </p:nvSpPr>
        <p:spPr bwMode="auto">
          <a:xfrm>
            <a:off x="1735138" y="4478338"/>
            <a:ext cx="396875" cy="192087"/>
          </a:xfrm>
          <a:prstGeom prst="rightArrow">
            <a:avLst>
              <a:gd name="adj1" fmla="val 50000"/>
              <a:gd name="adj2" fmla="val 498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3" name="Rectangle 12"/>
          <p:cNvSpPr/>
          <p:nvPr/>
        </p:nvSpPr>
        <p:spPr bwMode="auto">
          <a:xfrm>
            <a:off x="2120900" y="3178175"/>
            <a:ext cx="1406525"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4" name="Rectangle 13"/>
          <p:cNvSpPr/>
          <p:nvPr/>
        </p:nvSpPr>
        <p:spPr bwMode="auto">
          <a:xfrm>
            <a:off x="339725" y="3178175"/>
            <a:ext cx="1404938"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2304" name="TextBox 14"/>
          <p:cNvSpPr txBox="1">
            <a:spLocks noChangeArrowheads="1"/>
          </p:cNvSpPr>
          <p:nvPr/>
        </p:nvSpPr>
        <p:spPr bwMode="auto">
          <a:xfrm>
            <a:off x="331788" y="3192463"/>
            <a:ext cx="1419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come to a persistent and stable infrastructure?</a:t>
            </a:r>
          </a:p>
        </p:txBody>
      </p:sp>
      <p:sp>
        <p:nvSpPr>
          <p:cNvPr id="12305" name="TextBox 15"/>
          <p:cNvSpPr txBox="1">
            <a:spLocks noChangeArrowheads="1"/>
          </p:cNvSpPr>
          <p:nvPr/>
        </p:nvSpPr>
        <p:spPr bwMode="auto">
          <a:xfrm>
            <a:off x="2114550" y="3203575"/>
            <a:ext cx="14192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come to a federation and how to get access?</a:t>
            </a:r>
          </a:p>
        </p:txBody>
      </p:sp>
      <p:sp>
        <p:nvSpPr>
          <p:cNvPr id="17" name="Rectangle 16"/>
          <p:cNvSpPr/>
          <p:nvPr/>
        </p:nvSpPr>
        <p:spPr bwMode="auto">
          <a:xfrm>
            <a:off x="3921125" y="3178175"/>
            <a:ext cx="1406525"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2307" name="TextBox 17"/>
          <p:cNvSpPr txBox="1">
            <a:spLocks noChangeArrowheads="1"/>
          </p:cNvSpPr>
          <p:nvPr/>
        </p:nvSpPr>
        <p:spPr bwMode="auto">
          <a:xfrm>
            <a:off x="3914775" y="3300413"/>
            <a:ext cx="1419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make all of their LRT visible?</a:t>
            </a:r>
          </a:p>
        </p:txBody>
      </p:sp>
      <p:sp>
        <p:nvSpPr>
          <p:cNvPr id="19" name="Rectangle 18"/>
          <p:cNvSpPr/>
          <p:nvPr/>
        </p:nvSpPr>
        <p:spPr bwMode="auto">
          <a:xfrm>
            <a:off x="5719763" y="3178175"/>
            <a:ext cx="1404937"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2309" name="TextBox 19"/>
          <p:cNvSpPr txBox="1">
            <a:spLocks noChangeArrowheads="1"/>
          </p:cNvSpPr>
          <p:nvPr/>
        </p:nvSpPr>
        <p:spPr bwMode="auto">
          <a:xfrm>
            <a:off x="5713413" y="3300413"/>
            <a:ext cx="1419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come to interoperable services?</a:t>
            </a:r>
          </a:p>
        </p:txBody>
      </p:sp>
      <p:sp>
        <p:nvSpPr>
          <p:cNvPr id="21" name="Rectangle 20"/>
          <p:cNvSpPr/>
          <p:nvPr/>
        </p:nvSpPr>
        <p:spPr bwMode="auto">
          <a:xfrm>
            <a:off x="7510463" y="3178175"/>
            <a:ext cx="1406525"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2311" name="TextBox 21"/>
          <p:cNvSpPr txBox="1">
            <a:spLocks noChangeArrowheads="1"/>
          </p:cNvSpPr>
          <p:nvPr/>
        </p:nvSpPr>
        <p:spPr bwMode="auto">
          <a:xfrm>
            <a:off x="7504113" y="3300413"/>
            <a:ext cx="1419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get it all together for user services?</a:t>
            </a:r>
          </a:p>
        </p:txBody>
      </p:sp>
      <p:sp>
        <p:nvSpPr>
          <p:cNvPr id="23" name="Rectangle 22"/>
          <p:cNvSpPr/>
          <p:nvPr/>
        </p:nvSpPr>
        <p:spPr bwMode="auto">
          <a:xfrm>
            <a:off x="339725"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2313" name="TextBox 23"/>
          <p:cNvSpPr txBox="1">
            <a:spLocks noChangeArrowheads="1"/>
          </p:cNvSpPr>
          <p:nvPr/>
        </p:nvSpPr>
        <p:spPr bwMode="auto">
          <a:xfrm>
            <a:off x="331788" y="4281488"/>
            <a:ext cx="141922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community centres</a:t>
            </a:r>
          </a:p>
        </p:txBody>
      </p:sp>
      <p:sp>
        <p:nvSpPr>
          <p:cNvPr id="25" name="Rectangle 24"/>
          <p:cNvSpPr/>
          <p:nvPr/>
        </p:nvSpPr>
        <p:spPr bwMode="auto">
          <a:xfrm>
            <a:off x="2122488"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2315" name="TextBox 25"/>
          <p:cNvSpPr txBox="1">
            <a:spLocks noChangeArrowheads="1"/>
          </p:cNvSpPr>
          <p:nvPr/>
        </p:nvSpPr>
        <p:spPr bwMode="auto">
          <a:xfrm>
            <a:off x="2114550"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service provider federation</a:t>
            </a:r>
          </a:p>
        </p:txBody>
      </p:sp>
      <p:sp>
        <p:nvSpPr>
          <p:cNvPr id="27" name="Rectangle 26"/>
          <p:cNvSpPr/>
          <p:nvPr/>
        </p:nvSpPr>
        <p:spPr bwMode="auto">
          <a:xfrm>
            <a:off x="3922713"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2317" name="TextBox 27"/>
          <p:cNvSpPr txBox="1">
            <a:spLocks noChangeArrowheads="1"/>
          </p:cNvSpPr>
          <p:nvPr/>
        </p:nvSpPr>
        <p:spPr bwMode="auto">
          <a:xfrm>
            <a:off x="3914775"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CMDI future &amp; short term solution</a:t>
            </a:r>
          </a:p>
        </p:txBody>
      </p:sp>
      <p:sp>
        <p:nvSpPr>
          <p:cNvPr id="29" name="Rectangle 28"/>
          <p:cNvSpPr/>
          <p:nvPr/>
        </p:nvSpPr>
        <p:spPr bwMode="auto">
          <a:xfrm>
            <a:off x="5721350"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2319" name="TextBox 29"/>
          <p:cNvSpPr txBox="1">
            <a:spLocks noChangeArrowheads="1"/>
          </p:cNvSpPr>
          <p:nvPr/>
        </p:nvSpPr>
        <p:spPr bwMode="auto">
          <a:xfrm>
            <a:off x="5713413"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service oriented architecture</a:t>
            </a:r>
          </a:p>
        </p:txBody>
      </p:sp>
      <p:sp>
        <p:nvSpPr>
          <p:cNvPr id="31" name="Rectangle 30"/>
          <p:cNvSpPr/>
          <p:nvPr/>
        </p:nvSpPr>
        <p:spPr bwMode="auto">
          <a:xfrm>
            <a:off x="7512050"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2321" name="TextBox 31"/>
          <p:cNvSpPr txBox="1">
            <a:spLocks noChangeArrowheads="1"/>
          </p:cNvSpPr>
          <p:nvPr/>
        </p:nvSpPr>
        <p:spPr bwMode="auto">
          <a:xfrm>
            <a:off x="7504113"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pan-European demo </a:t>
            </a:r>
          </a:p>
          <a:p>
            <a:pPr algn="ctr" eaLnBrk="1" hangingPunct="1"/>
            <a:r>
              <a:rPr lang="en-GB" altLang="de-DE" sz="1400">
                <a:latin typeface="Calibri" pitchFamily="34" charset="0"/>
                <a:cs typeface="Arial" charset="0"/>
              </a:rPr>
              <a:t>cases</a:t>
            </a:r>
          </a:p>
        </p:txBody>
      </p:sp>
      <p:cxnSp>
        <p:nvCxnSpPr>
          <p:cNvPr id="12322" name="Straight Connector 32"/>
          <p:cNvCxnSpPr>
            <a:cxnSpLocks noChangeShapeType="1"/>
            <a:stCxn id="12315" idx="2"/>
            <a:endCxn id="12293" idx="0"/>
          </p:cNvCxnSpPr>
          <p:nvPr/>
        </p:nvCxnSpPr>
        <p:spPr bwMode="auto">
          <a:xfrm rot="5400000">
            <a:off x="1581150" y="4448176"/>
            <a:ext cx="771525" cy="171450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2323" name="Straight Connector 33"/>
          <p:cNvCxnSpPr>
            <a:cxnSpLocks noChangeShapeType="1"/>
            <a:stCxn id="25" idx="2"/>
            <a:endCxn id="12292" idx="0"/>
          </p:cNvCxnSpPr>
          <p:nvPr/>
        </p:nvCxnSpPr>
        <p:spPr bwMode="auto">
          <a:xfrm rot="5400000">
            <a:off x="2447925" y="5307013"/>
            <a:ext cx="750887" cy="1588"/>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2324" name="Straight Connector 34"/>
          <p:cNvCxnSpPr>
            <a:cxnSpLocks noChangeShapeType="1"/>
            <a:stCxn id="25" idx="2"/>
            <a:endCxn id="12291" idx="0"/>
          </p:cNvCxnSpPr>
          <p:nvPr/>
        </p:nvCxnSpPr>
        <p:spPr bwMode="auto">
          <a:xfrm rot="16200000" flipH="1">
            <a:off x="3325019" y="4431507"/>
            <a:ext cx="742950" cy="1744662"/>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sp>
        <p:nvSpPr>
          <p:cNvPr id="12325" name="TextBox 35"/>
          <p:cNvSpPr txBox="1">
            <a:spLocks noChangeArrowheads="1"/>
          </p:cNvSpPr>
          <p:nvPr/>
        </p:nvSpPr>
        <p:spPr bwMode="auto">
          <a:xfrm>
            <a:off x="452438" y="5937250"/>
            <a:ext cx="1314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rgbClr val="C00000"/>
                </a:solidFill>
                <a:latin typeface="Calibri" pitchFamily="34" charset="0"/>
                <a:cs typeface="Arial" charset="0"/>
              </a:rPr>
              <a:t>Trust Domain</a:t>
            </a:r>
          </a:p>
        </p:txBody>
      </p:sp>
      <p:sp>
        <p:nvSpPr>
          <p:cNvPr id="12326" name="TextBox 36"/>
          <p:cNvSpPr txBox="1">
            <a:spLocks noChangeArrowheads="1"/>
          </p:cNvSpPr>
          <p:nvPr/>
        </p:nvSpPr>
        <p:spPr bwMode="auto">
          <a:xfrm>
            <a:off x="2165350" y="5937250"/>
            <a:ext cx="1312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rgbClr val="C00000"/>
                </a:solidFill>
                <a:latin typeface="Calibri" pitchFamily="34" charset="0"/>
                <a:cs typeface="Arial" charset="0"/>
              </a:rPr>
              <a:t>Initial Federation</a:t>
            </a:r>
          </a:p>
        </p:txBody>
      </p:sp>
      <p:sp>
        <p:nvSpPr>
          <p:cNvPr id="12327" name="TextBox 37"/>
          <p:cNvSpPr txBox="1">
            <a:spLocks noChangeArrowheads="1"/>
          </p:cNvSpPr>
          <p:nvPr/>
        </p:nvSpPr>
        <p:spPr bwMode="auto">
          <a:xfrm>
            <a:off x="3911600" y="5937250"/>
            <a:ext cx="1314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rgbClr val="C00000"/>
                </a:solidFill>
                <a:latin typeface="Calibri" pitchFamily="34" charset="0"/>
                <a:cs typeface="Arial" charset="0"/>
              </a:rPr>
              <a:t>PID </a:t>
            </a:r>
          </a:p>
          <a:p>
            <a:pPr algn="ctr" eaLnBrk="1" hangingPunct="1"/>
            <a:r>
              <a:rPr lang="en-GB" altLang="de-DE" sz="1400">
                <a:solidFill>
                  <a:srgbClr val="C00000"/>
                </a:solidFill>
                <a:latin typeface="Calibri" pitchFamily="34" charset="0"/>
                <a:cs typeface="Arial" charset="0"/>
              </a:rPr>
              <a:t>Service</a:t>
            </a:r>
          </a:p>
        </p:txBody>
      </p:sp>
      <p:sp>
        <p:nvSpPr>
          <p:cNvPr id="12328" name="TextBox 38"/>
          <p:cNvSpPr txBox="1">
            <a:spLocks noChangeArrowheads="1"/>
          </p:cNvSpPr>
          <p:nvPr/>
        </p:nvSpPr>
        <p:spPr bwMode="auto">
          <a:xfrm>
            <a:off x="173038" y="2116138"/>
            <a:ext cx="1730375" cy="522287"/>
          </a:xfrm>
          <a:prstGeom prst="rect">
            <a:avLst/>
          </a:prstGeom>
          <a:solidFill>
            <a:srgbClr val="FFC000"/>
          </a:solidFill>
          <a:ln w="9525">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setup federation technology</a:t>
            </a:r>
          </a:p>
        </p:txBody>
      </p:sp>
      <p:sp>
        <p:nvSpPr>
          <p:cNvPr id="12329" name="TextBox 39"/>
          <p:cNvSpPr txBox="1">
            <a:spLocks noChangeArrowheads="1"/>
          </p:cNvSpPr>
          <p:nvPr/>
        </p:nvSpPr>
        <p:spPr bwMode="auto">
          <a:xfrm>
            <a:off x="1973263" y="2116138"/>
            <a:ext cx="1698625" cy="522287"/>
          </a:xfrm>
          <a:prstGeom prst="rect">
            <a:avLst/>
          </a:prstGeom>
          <a:solidFill>
            <a:srgbClr val="FFC000"/>
          </a:solidFill>
          <a:ln w="38100">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build initial federation</a:t>
            </a:r>
          </a:p>
        </p:txBody>
      </p:sp>
      <p:cxnSp>
        <p:nvCxnSpPr>
          <p:cNvPr id="12330" name="Straight Connector 40"/>
          <p:cNvCxnSpPr>
            <a:cxnSpLocks noChangeShapeType="1"/>
            <a:stCxn id="12328" idx="2"/>
            <a:endCxn id="13" idx="0"/>
          </p:cNvCxnSpPr>
          <p:nvPr/>
        </p:nvCxnSpPr>
        <p:spPr bwMode="auto">
          <a:xfrm rot="16200000" flipH="1">
            <a:off x="1661319" y="2015331"/>
            <a:ext cx="539750" cy="17859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331" name="Straight Connector 41"/>
          <p:cNvCxnSpPr>
            <a:cxnSpLocks noChangeShapeType="1"/>
            <a:stCxn id="12329" idx="2"/>
            <a:endCxn id="13" idx="0"/>
          </p:cNvCxnSpPr>
          <p:nvPr/>
        </p:nvCxnSpPr>
        <p:spPr bwMode="auto">
          <a:xfrm rot="16200000" flipH="1">
            <a:off x="2553494" y="2907506"/>
            <a:ext cx="53975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2332" name="TextBox 42"/>
          <p:cNvSpPr txBox="1">
            <a:spLocks noChangeArrowheads="1"/>
          </p:cNvSpPr>
          <p:nvPr/>
        </p:nvSpPr>
        <p:spPr bwMode="auto">
          <a:xfrm>
            <a:off x="5680075" y="2117725"/>
            <a:ext cx="1731963" cy="523875"/>
          </a:xfrm>
          <a:prstGeom prst="rect">
            <a:avLst/>
          </a:prstGeom>
          <a:solidFill>
            <a:srgbClr val="FFC000"/>
          </a:solidFill>
          <a:ln w="38100">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setup EPIC service</a:t>
            </a:r>
          </a:p>
        </p:txBody>
      </p:sp>
      <p:cxnSp>
        <p:nvCxnSpPr>
          <p:cNvPr id="12333" name="Straight Connector 43"/>
          <p:cNvCxnSpPr>
            <a:cxnSpLocks noChangeShapeType="1"/>
            <a:stCxn id="12332" idx="2"/>
            <a:endCxn id="13" idx="0"/>
          </p:cNvCxnSpPr>
          <p:nvPr/>
        </p:nvCxnSpPr>
        <p:spPr bwMode="auto">
          <a:xfrm rot="5400000">
            <a:off x="4417219" y="1048544"/>
            <a:ext cx="536575" cy="37226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2334" name="TextBox 44"/>
          <p:cNvSpPr txBox="1">
            <a:spLocks noChangeArrowheads="1"/>
          </p:cNvSpPr>
          <p:nvPr/>
        </p:nvSpPr>
        <p:spPr bwMode="auto">
          <a:xfrm>
            <a:off x="3759200" y="2120900"/>
            <a:ext cx="1836738" cy="522288"/>
          </a:xfrm>
          <a:prstGeom prst="rect">
            <a:avLst/>
          </a:prstGeom>
          <a:solidFill>
            <a:srgbClr val="FFC000"/>
          </a:solidFill>
          <a:ln w="6350">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central user attribute server</a:t>
            </a:r>
          </a:p>
        </p:txBody>
      </p:sp>
      <p:cxnSp>
        <p:nvCxnSpPr>
          <p:cNvPr id="12335" name="Straight Connector 45"/>
          <p:cNvCxnSpPr>
            <a:cxnSpLocks noChangeShapeType="1"/>
            <a:stCxn id="12334" idx="2"/>
            <a:endCxn id="13" idx="0"/>
          </p:cNvCxnSpPr>
          <p:nvPr/>
        </p:nvCxnSpPr>
        <p:spPr bwMode="auto">
          <a:xfrm rot="5400000">
            <a:off x="3482975" y="1984376"/>
            <a:ext cx="534987" cy="18526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12339" name="Picture 266" descr="clarin-logo-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623175" y="231775"/>
            <a:ext cx="112077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err="1" smtClean="0">
                <a:latin typeface="Gisha" pitchFamily="34" charset="-79"/>
                <a:ea typeface="ＭＳ Ｐゴシック" pitchFamily="34" charset="-128"/>
                <a:cs typeface="Gisha" pitchFamily="34" charset="-79"/>
              </a:rPr>
              <a:t>CLARIN</a:t>
            </a:r>
            <a:r>
              <a:rPr lang="en-US" altLang="en-US" sz="3200" dirty="0" smtClean="0">
                <a:latin typeface="Gisha" pitchFamily="34" charset="-79"/>
                <a:ea typeface="ＭＳ Ｐゴシック" pitchFamily="34" charset="-128"/>
                <a:cs typeface="Gisha" pitchFamily="34" charset="-79"/>
              </a:rPr>
              <a:t> RI</a:t>
            </a:r>
          </a:p>
        </p:txBody>
      </p:sp>
    </p:spTree>
    <p:extLst>
      <p:ext uri="{BB962C8B-B14F-4D97-AF65-F5344CB8AC3E}">
        <p14:creationId xmlns:p14="http://schemas.microsoft.com/office/powerpoint/2010/main" val="3847342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Diagonal liegende Ecken des Rechtecks abrunden 109"/>
          <p:cNvSpPr/>
          <p:nvPr/>
        </p:nvSpPr>
        <p:spPr bwMode="auto">
          <a:xfrm>
            <a:off x="3937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pic>
        <p:nvPicPr>
          <p:cNvPr id="13315" name="Picture 6"/>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105650" y="5715000"/>
            <a:ext cx="16033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41950" y="5710238"/>
            <a:ext cx="1617663"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16350" y="5722938"/>
            <a:ext cx="15795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73288" y="5719763"/>
            <a:ext cx="158908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23875" y="5715000"/>
            <a:ext cx="16065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Right Arrow 6"/>
          <p:cNvSpPr>
            <a:spLocks noChangeArrowheads="1"/>
          </p:cNvSpPr>
          <p:nvPr/>
        </p:nvSpPr>
        <p:spPr bwMode="auto">
          <a:xfrm>
            <a:off x="7124700" y="3575050"/>
            <a:ext cx="395288" cy="192088"/>
          </a:xfrm>
          <a:prstGeom prst="rightArrow">
            <a:avLst>
              <a:gd name="adj1" fmla="val 50000"/>
              <a:gd name="adj2" fmla="val 496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3321" name="Right Arrow 7"/>
          <p:cNvSpPr>
            <a:spLocks noChangeArrowheads="1"/>
          </p:cNvSpPr>
          <p:nvPr/>
        </p:nvSpPr>
        <p:spPr bwMode="auto">
          <a:xfrm>
            <a:off x="7112000" y="4451350"/>
            <a:ext cx="396875" cy="190500"/>
          </a:xfrm>
          <a:prstGeom prst="rightArrow">
            <a:avLst>
              <a:gd name="adj1" fmla="val 50000"/>
              <a:gd name="adj2" fmla="val 50289"/>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3322" name="Right Arrow 8"/>
          <p:cNvSpPr>
            <a:spLocks noChangeArrowheads="1"/>
          </p:cNvSpPr>
          <p:nvPr/>
        </p:nvSpPr>
        <p:spPr bwMode="auto">
          <a:xfrm>
            <a:off x="5318125" y="3584575"/>
            <a:ext cx="395288" cy="192088"/>
          </a:xfrm>
          <a:prstGeom prst="rightArrow">
            <a:avLst>
              <a:gd name="adj1" fmla="val 50000"/>
              <a:gd name="adj2" fmla="val 496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3323" name="Right Arrow 9"/>
          <p:cNvSpPr>
            <a:spLocks noChangeArrowheads="1"/>
          </p:cNvSpPr>
          <p:nvPr/>
        </p:nvSpPr>
        <p:spPr bwMode="auto">
          <a:xfrm>
            <a:off x="5319713" y="4446588"/>
            <a:ext cx="396875" cy="192087"/>
          </a:xfrm>
          <a:prstGeom prst="rightArrow">
            <a:avLst>
              <a:gd name="adj1" fmla="val 50000"/>
              <a:gd name="adj2" fmla="val 498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3324" name="Right Arrow 10"/>
          <p:cNvSpPr>
            <a:spLocks noChangeArrowheads="1"/>
          </p:cNvSpPr>
          <p:nvPr/>
        </p:nvSpPr>
        <p:spPr bwMode="auto">
          <a:xfrm>
            <a:off x="3525838" y="3621088"/>
            <a:ext cx="395287" cy="190500"/>
          </a:xfrm>
          <a:prstGeom prst="rightArrow">
            <a:avLst>
              <a:gd name="adj1" fmla="val 50000"/>
              <a:gd name="adj2" fmla="val 50088"/>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3325" name="Right Arrow 11"/>
          <p:cNvSpPr>
            <a:spLocks noChangeArrowheads="1"/>
          </p:cNvSpPr>
          <p:nvPr/>
        </p:nvSpPr>
        <p:spPr bwMode="auto">
          <a:xfrm>
            <a:off x="3527425" y="4441825"/>
            <a:ext cx="396875" cy="192088"/>
          </a:xfrm>
          <a:prstGeom prst="rightArrow">
            <a:avLst>
              <a:gd name="adj1" fmla="val 50000"/>
              <a:gd name="adj2" fmla="val 498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3326" name="Right Arrow 12"/>
          <p:cNvSpPr>
            <a:spLocks noChangeArrowheads="1"/>
          </p:cNvSpPr>
          <p:nvPr/>
        </p:nvSpPr>
        <p:spPr bwMode="auto">
          <a:xfrm>
            <a:off x="1706563" y="3603625"/>
            <a:ext cx="395287" cy="190500"/>
          </a:xfrm>
          <a:prstGeom prst="rightArrow">
            <a:avLst>
              <a:gd name="adj1" fmla="val 50000"/>
              <a:gd name="adj2" fmla="val 50088"/>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3327" name="Right Arrow 13"/>
          <p:cNvSpPr>
            <a:spLocks noChangeArrowheads="1"/>
          </p:cNvSpPr>
          <p:nvPr/>
        </p:nvSpPr>
        <p:spPr bwMode="auto">
          <a:xfrm>
            <a:off x="1735138" y="4478338"/>
            <a:ext cx="396875" cy="192087"/>
          </a:xfrm>
          <a:prstGeom prst="rightArrow">
            <a:avLst>
              <a:gd name="adj1" fmla="val 50000"/>
              <a:gd name="adj2" fmla="val 498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5" name="Rectangle 14"/>
          <p:cNvSpPr/>
          <p:nvPr/>
        </p:nvSpPr>
        <p:spPr bwMode="auto">
          <a:xfrm>
            <a:off x="2120900" y="3178175"/>
            <a:ext cx="1406525"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6" name="Rectangle 15"/>
          <p:cNvSpPr/>
          <p:nvPr/>
        </p:nvSpPr>
        <p:spPr bwMode="auto">
          <a:xfrm>
            <a:off x="339725" y="3178175"/>
            <a:ext cx="1404938"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3330" name="TextBox 16"/>
          <p:cNvSpPr txBox="1">
            <a:spLocks noChangeArrowheads="1"/>
          </p:cNvSpPr>
          <p:nvPr/>
        </p:nvSpPr>
        <p:spPr bwMode="auto">
          <a:xfrm>
            <a:off x="331788" y="3192463"/>
            <a:ext cx="1419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come to a persistent and stable infrastructure?</a:t>
            </a:r>
          </a:p>
        </p:txBody>
      </p:sp>
      <p:sp>
        <p:nvSpPr>
          <p:cNvPr id="13331" name="TextBox 17"/>
          <p:cNvSpPr txBox="1">
            <a:spLocks noChangeArrowheads="1"/>
          </p:cNvSpPr>
          <p:nvPr/>
        </p:nvSpPr>
        <p:spPr bwMode="auto">
          <a:xfrm>
            <a:off x="2114550" y="3203575"/>
            <a:ext cx="14192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come to a federation and how to get access?</a:t>
            </a:r>
          </a:p>
        </p:txBody>
      </p:sp>
      <p:sp>
        <p:nvSpPr>
          <p:cNvPr id="19" name="Rectangle 18"/>
          <p:cNvSpPr/>
          <p:nvPr/>
        </p:nvSpPr>
        <p:spPr bwMode="auto">
          <a:xfrm>
            <a:off x="3921125" y="3178175"/>
            <a:ext cx="1406525"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3333" name="TextBox 19"/>
          <p:cNvSpPr txBox="1">
            <a:spLocks noChangeArrowheads="1"/>
          </p:cNvSpPr>
          <p:nvPr/>
        </p:nvSpPr>
        <p:spPr bwMode="auto">
          <a:xfrm>
            <a:off x="3914775" y="3300413"/>
            <a:ext cx="1419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make all of their LRT visible?</a:t>
            </a:r>
          </a:p>
        </p:txBody>
      </p:sp>
      <p:sp>
        <p:nvSpPr>
          <p:cNvPr id="21" name="Rectangle 20"/>
          <p:cNvSpPr/>
          <p:nvPr/>
        </p:nvSpPr>
        <p:spPr bwMode="auto">
          <a:xfrm>
            <a:off x="5719763" y="3178175"/>
            <a:ext cx="1404937"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3335" name="TextBox 21"/>
          <p:cNvSpPr txBox="1">
            <a:spLocks noChangeArrowheads="1"/>
          </p:cNvSpPr>
          <p:nvPr/>
        </p:nvSpPr>
        <p:spPr bwMode="auto">
          <a:xfrm>
            <a:off x="5713413" y="3300413"/>
            <a:ext cx="1419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come to interoperable services?</a:t>
            </a:r>
          </a:p>
        </p:txBody>
      </p:sp>
      <p:sp>
        <p:nvSpPr>
          <p:cNvPr id="23" name="Rectangle 22"/>
          <p:cNvSpPr/>
          <p:nvPr/>
        </p:nvSpPr>
        <p:spPr bwMode="auto">
          <a:xfrm>
            <a:off x="7510463" y="3178175"/>
            <a:ext cx="1406525"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3337" name="TextBox 23"/>
          <p:cNvSpPr txBox="1">
            <a:spLocks noChangeArrowheads="1"/>
          </p:cNvSpPr>
          <p:nvPr/>
        </p:nvSpPr>
        <p:spPr bwMode="auto">
          <a:xfrm>
            <a:off x="7504113" y="3300413"/>
            <a:ext cx="1419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get it all together for user services?</a:t>
            </a:r>
          </a:p>
        </p:txBody>
      </p:sp>
      <p:sp>
        <p:nvSpPr>
          <p:cNvPr id="25" name="Rectangle 24"/>
          <p:cNvSpPr/>
          <p:nvPr/>
        </p:nvSpPr>
        <p:spPr bwMode="auto">
          <a:xfrm>
            <a:off x="339725"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3339" name="TextBox 25"/>
          <p:cNvSpPr txBox="1">
            <a:spLocks noChangeArrowheads="1"/>
          </p:cNvSpPr>
          <p:nvPr/>
        </p:nvSpPr>
        <p:spPr bwMode="auto">
          <a:xfrm>
            <a:off x="331788" y="4281488"/>
            <a:ext cx="141922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community centres</a:t>
            </a:r>
          </a:p>
        </p:txBody>
      </p:sp>
      <p:sp>
        <p:nvSpPr>
          <p:cNvPr id="27" name="Rectangle 26"/>
          <p:cNvSpPr/>
          <p:nvPr/>
        </p:nvSpPr>
        <p:spPr bwMode="auto">
          <a:xfrm>
            <a:off x="2122488"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3341" name="TextBox 27"/>
          <p:cNvSpPr txBox="1">
            <a:spLocks noChangeArrowheads="1"/>
          </p:cNvSpPr>
          <p:nvPr/>
        </p:nvSpPr>
        <p:spPr bwMode="auto">
          <a:xfrm>
            <a:off x="2114550"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service provider federation</a:t>
            </a:r>
          </a:p>
        </p:txBody>
      </p:sp>
      <p:sp>
        <p:nvSpPr>
          <p:cNvPr id="29" name="Rectangle 28"/>
          <p:cNvSpPr/>
          <p:nvPr/>
        </p:nvSpPr>
        <p:spPr bwMode="auto">
          <a:xfrm>
            <a:off x="3922713"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3343" name="TextBox 29"/>
          <p:cNvSpPr txBox="1">
            <a:spLocks noChangeArrowheads="1"/>
          </p:cNvSpPr>
          <p:nvPr/>
        </p:nvSpPr>
        <p:spPr bwMode="auto">
          <a:xfrm>
            <a:off x="3914775"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CMDI future &amp; short term solution</a:t>
            </a:r>
          </a:p>
        </p:txBody>
      </p:sp>
      <p:sp>
        <p:nvSpPr>
          <p:cNvPr id="31" name="Rectangle 30"/>
          <p:cNvSpPr/>
          <p:nvPr/>
        </p:nvSpPr>
        <p:spPr bwMode="auto">
          <a:xfrm>
            <a:off x="5721350"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3345" name="TextBox 31"/>
          <p:cNvSpPr txBox="1">
            <a:spLocks noChangeArrowheads="1"/>
          </p:cNvSpPr>
          <p:nvPr/>
        </p:nvSpPr>
        <p:spPr bwMode="auto">
          <a:xfrm>
            <a:off x="5713413"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service oriented architecture</a:t>
            </a:r>
          </a:p>
        </p:txBody>
      </p:sp>
      <p:sp>
        <p:nvSpPr>
          <p:cNvPr id="33" name="Rectangle 32"/>
          <p:cNvSpPr/>
          <p:nvPr/>
        </p:nvSpPr>
        <p:spPr bwMode="auto">
          <a:xfrm>
            <a:off x="7512050"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3347" name="TextBox 33"/>
          <p:cNvSpPr txBox="1">
            <a:spLocks noChangeArrowheads="1"/>
          </p:cNvSpPr>
          <p:nvPr/>
        </p:nvSpPr>
        <p:spPr bwMode="auto">
          <a:xfrm>
            <a:off x="7504113"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pan-European demo </a:t>
            </a:r>
          </a:p>
          <a:p>
            <a:pPr algn="ctr" eaLnBrk="1" hangingPunct="1"/>
            <a:r>
              <a:rPr lang="en-GB" altLang="de-DE" sz="1400">
                <a:latin typeface="Calibri" pitchFamily="34" charset="0"/>
                <a:cs typeface="Arial" charset="0"/>
              </a:rPr>
              <a:t>cases</a:t>
            </a:r>
          </a:p>
        </p:txBody>
      </p:sp>
      <p:cxnSp>
        <p:nvCxnSpPr>
          <p:cNvPr id="13348" name="Straight Connector 34"/>
          <p:cNvCxnSpPr>
            <a:cxnSpLocks noChangeShapeType="1"/>
            <a:stCxn id="13343" idx="2"/>
            <a:endCxn id="13319" idx="0"/>
          </p:cNvCxnSpPr>
          <p:nvPr/>
        </p:nvCxnSpPr>
        <p:spPr bwMode="auto">
          <a:xfrm rot="5400000">
            <a:off x="2578100" y="3668713"/>
            <a:ext cx="795337" cy="3297238"/>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3349" name="Straight Connector 35"/>
          <p:cNvCxnSpPr>
            <a:cxnSpLocks noChangeShapeType="1"/>
            <a:stCxn id="29" idx="2"/>
            <a:endCxn id="13316" idx="0"/>
          </p:cNvCxnSpPr>
          <p:nvPr/>
        </p:nvCxnSpPr>
        <p:spPr bwMode="auto">
          <a:xfrm rot="16200000" flipH="1">
            <a:off x="5049044" y="4507707"/>
            <a:ext cx="777875" cy="1627187"/>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3350" name="Straight Connector 36"/>
          <p:cNvCxnSpPr>
            <a:cxnSpLocks noChangeShapeType="1"/>
            <a:stCxn id="13343" idx="2"/>
            <a:endCxn id="13315" idx="0"/>
          </p:cNvCxnSpPr>
          <p:nvPr/>
        </p:nvCxnSpPr>
        <p:spPr bwMode="auto">
          <a:xfrm rot="16200000" flipH="1">
            <a:off x="5868194" y="3675857"/>
            <a:ext cx="795337" cy="328295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sp>
        <p:nvSpPr>
          <p:cNvPr id="13351" name="TextBox 37"/>
          <p:cNvSpPr txBox="1">
            <a:spLocks noChangeArrowheads="1"/>
          </p:cNvSpPr>
          <p:nvPr/>
        </p:nvSpPr>
        <p:spPr bwMode="auto">
          <a:xfrm>
            <a:off x="669925" y="5932488"/>
            <a:ext cx="1314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rgbClr val="C00000"/>
                </a:solidFill>
                <a:latin typeface="Calibri" pitchFamily="34" charset="0"/>
                <a:cs typeface="Arial" charset="0"/>
              </a:rPr>
              <a:t>Component Metadata</a:t>
            </a:r>
          </a:p>
        </p:txBody>
      </p:sp>
      <p:sp>
        <p:nvSpPr>
          <p:cNvPr id="13352" name="TextBox 38"/>
          <p:cNvSpPr txBox="1">
            <a:spLocks noChangeArrowheads="1"/>
          </p:cNvSpPr>
          <p:nvPr/>
        </p:nvSpPr>
        <p:spPr bwMode="auto">
          <a:xfrm>
            <a:off x="2311400" y="5932488"/>
            <a:ext cx="1314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rgbClr val="C00000"/>
                </a:solidFill>
                <a:latin typeface="Calibri" pitchFamily="34" charset="0"/>
                <a:cs typeface="Arial" charset="0"/>
              </a:rPr>
              <a:t>Metadata now</a:t>
            </a:r>
          </a:p>
        </p:txBody>
      </p:sp>
      <p:sp>
        <p:nvSpPr>
          <p:cNvPr id="13353" name="TextBox 39"/>
          <p:cNvSpPr txBox="1">
            <a:spLocks noChangeArrowheads="1"/>
          </p:cNvSpPr>
          <p:nvPr/>
        </p:nvSpPr>
        <p:spPr bwMode="auto">
          <a:xfrm>
            <a:off x="3949700" y="5932488"/>
            <a:ext cx="1314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rgbClr val="C00000"/>
                </a:solidFill>
                <a:latin typeface="Calibri" pitchFamily="34" charset="0"/>
                <a:cs typeface="Arial" charset="0"/>
              </a:rPr>
              <a:t>Virtual Collection</a:t>
            </a:r>
          </a:p>
        </p:txBody>
      </p:sp>
      <p:sp>
        <p:nvSpPr>
          <p:cNvPr id="13354" name="TextBox 40"/>
          <p:cNvSpPr txBox="1">
            <a:spLocks noChangeArrowheads="1"/>
          </p:cNvSpPr>
          <p:nvPr/>
        </p:nvSpPr>
        <p:spPr bwMode="auto">
          <a:xfrm>
            <a:off x="52388" y="2117725"/>
            <a:ext cx="971550" cy="523875"/>
          </a:xfrm>
          <a:prstGeom prst="rect">
            <a:avLst/>
          </a:prstGeom>
          <a:solidFill>
            <a:srgbClr val="FFC000"/>
          </a:solidFill>
          <a:ln w="6350">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CMDI Infra</a:t>
            </a:r>
          </a:p>
        </p:txBody>
      </p:sp>
      <p:sp>
        <p:nvSpPr>
          <p:cNvPr id="13355" name="TextBox 41"/>
          <p:cNvSpPr txBox="1">
            <a:spLocks noChangeArrowheads="1"/>
          </p:cNvSpPr>
          <p:nvPr/>
        </p:nvSpPr>
        <p:spPr bwMode="auto">
          <a:xfrm>
            <a:off x="3357563" y="2117725"/>
            <a:ext cx="1285875" cy="523875"/>
          </a:xfrm>
          <a:prstGeom prst="rect">
            <a:avLst/>
          </a:prstGeom>
          <a:solidFill>
            <a:srgbClr val="FFC000"/>
          </a:solidFill>
          <a:ln w="38100">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ISOcat development</a:t>
            </a:r>
          </a:p>
        </p:txBody>
      </p:sp>
      <p:cxnSp>
        <p:nvCxnSpPr>
          <p:cNvPr id="13356" name="Straight Connector 42"/>
          <p:cNvCxnSpPr>
            <a:cxnSpLocks noChangeShapeType="1"/>
            <a:stCxn id="13354" idx="2"/>
            <a:endCxn id="19" idx="0"/>
          </p:cNvCxnSpPr>
          <p:nvPr/>
        </p:nvCxnSpPr>
        <p:spPr bwMode="auto">
          <a:xfrm rot="16200000" flipH="1">
            <a:off x="2312988" y="866775"/>
            <a:ext cx="536575" cy="40862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357" name="Straight Connector 43"/>
          <p:cNvCxnSpPr>
            <a:cxnSpLocks noChangeShapeType="1"/>
            <a:stCxn id="13355" idx="2"/>
            <a:endCxn id="19" idx="0"/>
          </p:cNvCxnSpPr>
          <p:nvPr/>
        </p:nvCxnSpPr>
        <p:spPr bwMode="auto">
          <a:xfrm rot="16200000" flipH="1">
            <a:off x="4044156" y="2597944"/>
            <a:ext cx="536575" cy="6238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3358" name="TextBox 44"/>
          <p:cNvSpPr txBox="1">
            <a:spLocks noChangeArrowheads="1"/>
          </p:cNvSpPr>
          <p:nvPr/>
        </p:nvSpPr>
        <p:spPr bwMode="auto">
          <a:xfrm>
            <a:off x="5813425" y="2117725"/>
            <a:ext cx="1489075" cy="523875"/>
          </a:xfrm>
          <a:prstGeom prst="rect">
            <a:avLst/>
          </a:prstGeom>
          <a:solidFill>
            <a:srgbClr val="FFC000"/>
          </a:solidFill>
          <a:ln w="9525">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setup OAI PMH machinery</a:t>
            </a:r>
          </a:p>
        </p:txBody>
      </p:sp>
      <p:cxnSp>
        <p:nvCxnSpPr>
          <p:cNvPr id="13359" name="Straight Connector 45"/>
          <p:cNvCxnSpPr>
            <a:cxnSpLocks noChangeShapeType="1"/>
            <a:stCxn id="13366" idx="2"/>
            <a:endCxn id="19" idx="0"/>
          </p:cNvCxnSpPr>
          <p:nvPr/>
        </p:nvCxnSpPr>
        <p:spPr bwMode="auto">
          <a:xfrm rot="5400000">
            <a:off x="6157119" y="1108869"/>
            <a:ext cx="536575" cy="3602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3360" name="TextBox 46"/>
          <p:cNvSpPr txBox="1">
            <a:spLocks noChangeArrowheads="1"/>
          </p:cNvSpPr>
          <p:nvPr/>
        </p:nvSpPr>
        <p:spPr bwMode="auto">
          <a:xfrm>
            <a:off x="5594350" y="5932488"/>
            <a:ext cx="1312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rgbClr val="C00000"/>
                </a:solidFill>
                <a:latin typeface="Calibri" pitchFamily="34" charset="0"/>
                <a:cs typeface="Arial" charset="0"/>
              </a:rPr>
              <a:t>ISOcat Registry </a:t>
            </a:r>
          </a:p>
        </p:txBody>
      </p:sp>
      <p:sp>
        <p:nvSpPr>
          <p:cNvPr id="13361" name="TextBox 47"/>
          <p:cNvSpPr txBox="1">
            <a:spLocks noChangeArrowheads="1"/>
          </p:cNvSpPr>
          <p:nvPr/>
        </p:nvSpPr>
        <p:spPr bwMode="auto">
          <a:xfrm>
            <a:off x="7250113" y="5932488"/>
            <a:ext cx="1314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rgbClr val="C00000"/>
                </a:solidFill>
                <a:latin typeface="Calibri" pitchFamily="34" charset="0"/>
                <a:cs typeface="Arial" charset="0"/>
              </a:rPr>
              <a:t>VLO Observatory</a:t>
            </a:r>
          </a:p>
        </p:txBody>
      </p:sp>
      <p:cxnSp>
        <p:nvCxnSpPr>
          <p:cNvPr id="13362" name="Straight Connector 48"/>
          <p:cNvCxnSpPr>
            <a:cxnSpLocks noChangeShapeType="1"/>
            <a:stCxn id="29" idx="2"/>
            <a:endCxn id="13318" idx="0"/>
          </p:cNvCxnSpPr>
          <p:nvPr/>
        </p:nvCxnSpPr>
        <p:spPr bwMode="auto">
          <a:xfrm rot="5400000">
            <a:off x="3402807" y="4498181"/>
            <a:ext cx="787400" cy="1655763"/>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3363" name="Straight Connector 49"/>
          <p:cNvCxnSpPr>
            <a:cxnSpLocks noChangeShapeType="1"/>
            <a:stCxn id="13343" idx="2"/>
            <a:endCxn id="13317" idx="0"/>
          </p:cNvCxnSpPr>
          <p:nvPr/>
        </p:nvCxnSpPr>
        <p:spPr bwMode="auto">
          <a:xfrm rot="5400000">
            <a:off x="4214019" y="5312569"/>
            <a:ext cx="803275" cy="17463"/>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sp>
        <p:nvSpPr>
          <p:cNvPr id="13364" name="TextBox 50"/>
          <p:cNvSpPr txBox="1">
            <a:spLocks noChangeArrowheads="1"/>
          </p:cNvSpPr>
          <p:nvPr/>
        </p:nvSpPr>
        <p:spPr bwMode="auto">
          <a:xfrm>
            <a:off x="2211388" y="2117725"/>
            <a:ext cx="1077912" cy="523875"/>
          </a:xfrm>
          <a:prstGeom prst="rect">
            <a:avLst/>
          </a:prstGeom>
          <a:solidFill>
            <a:srgbClr val="FFC000"/>
          </a:solidFill>
          <a:ln w="9525">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Category Definition</a:t>
            </a:r>
          </a:p>
        </p:txBody>
      </p:sp>
      <p:sp>
        <p:nvSpPr>
          <p:cNvPr id="13365" name="TextBox 51"/>
          <p:cNvSpPr txBox="1">
            <a:spLocks noChangeArrowheads="1"/>
          </p:cNvSpPr>
          <p:nvPr/>
        </p:nvSpPr>
        <p:spPr bwMode="auto">
          <a:xfrm>
            <a:off x="4694238" y="2117725"/>
            <a:ext cx="1047750" cy="523875"/>
          </a:xfrm>
          <a:prstGeom prst="rect">
            <a:avLst/>
          </a:prstGeom>
          <a:solidFill>
            <a:srgbClr val="FFC000"/>
          </a:solidFill>
          <a:ln w="9525">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LRT Inventory</a:t>
            </a:r>
          </a:p>
        </p:txBody>
      </p:sp>
      <p:sp>
        <p:nvSpPr>
          <p:cNvPr id="13366" name="TextBox 52"/>
          <p:cNvSpPr txBox="1">
            <a:spLocks noChangeArrowheads="1"/>
          </p:cNvSpPr>
          <p:nvPr/>
        </p:nvSpPr>
        <p:spPr bwMode="auto">
          <a:xfrm>
            <a:off x="7385050" y="2117725"/>
            <a:ext cx="1684338" cy="523875"/>
          </a:xfrm>
          <a:prstGeom prst="rect">
            <a:avLst/>
          </a:prstGeom>
          <a:solidFill>
            <a:srgbClr val="FFC000"/>
          </a:solidFill>
          <a:ln w="38100">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Virtual Language World</a:t>
            </a:r>
          </a:p>
        </p:txBody>
      </p:sp>
      <p:cxnSp>
        <p:nvCxnSpPr>
          <p:cNvPr id="13367" name="Straight Connector 53"/>
          <p:cNvCxnSpPr>
            <a:cxnSpLocks noChangeShapeType="1"/>
            <a:stCxn id="13364" idx="2"/>
            <a:endCxn id="19" idx="0"/>
          </p:cNvCxnSpPr>
          <p:nvPr/>
        </p:nvCxnSpPr>
        <p:spPr bwMode="auto">
          <a:xfrm rot="16200000" flipH="1">
            <a:off x="3418681" y="1972469"/>
            <a:ext cx="536575" cy="18748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368" name="Straight Connector 54"/>
          <p:cNvCxnSpPr>
            <a:cxnSpLocks noChangeShapeType="1"/>
            <a:stCxn id="13365" idx="2"/>
            <a:endCxn id="19" idx="0"/>
          </p:cNvCxnSpPr>
          <p:nvPr/>
        </p:nvCxnSpPr>
        <p:spPr bwMode="auto">
          <a:xfrm rot="5400000">
            <a:off x="4652963" y="2613025"/>
            <a:ext cx="536575" cy="5937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369" name="Straight Connector 55"/>
          <p:cNvCxnSpPr>
            <a:cxnSpLocks noChangeShapeType="1"/>
            <a:stCxn id="13358" idx="2"/>
            <a:endCxn id="19" idx="0"/>
          </p:cNvCxnSpPr>
          <p:nvPr/>
        </p:nvCxnSpPr>
        <p:spPr bwMode="auto">
          <a:xfrm rot="5400000">
            <a:off x="5322888" y="1943100"/>
            <a:ext cx="536575" cy="19335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3370" name="TextBox 56"/>
          <p:cNvSpPr txBox="1">
            <a:spLocks noChangeArrowheads="1"/>
          </p:cNvSpPr>
          <p:nvPr/>
        </p:nvSpPr>
        <p:spPr bwMode="auto">
          <a:xfrm>
            <a:off x="1077913" y="2120900"/>
            <a:ext cx="1077912" cy="522288"/>
          </a:xfrm>
          <a:prstGeom prst="rect">
            <a:avLst/>
          </a:prstGeom>
          <a:solidFill>
            <a:srgbClr val="FFC000"/>
          </a:solidFill>
          <a:ln w="38100">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ARBIL MD Editor</a:t>
            </a:r>
          </a:p>
        </p:txBody>
      </p:sp>
      <p:cxnSp>
        <p:nvCxnSpPr>
          <p:cNvPr id="13371" name="Straight Connector 57"/>
          <p:cNvCxnSpPr>
            <a:cxnSpLocks noChangeShapeType="1"/>
            <a:stCxn id="13370" idx="2"/>
            <a:endCxn id="19" idx="0"/>
          </p:cNvCxnSpPr>
          <p:nvPr/>
        </p:nvCxnSpPr>
        <p:spPr bwMode="auto">
          <a:xfrm rot="16200000" flipH="1">
            <a:off x="2853532" y="1407319"/>
            <a:ext cx="534987" cy="30067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13374" name="Picture 266" descr="clarin-logo-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623175" y="231775"/>
            <a:ext cx="112077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err="1" smtClean="0">
                <a:latin typeface="Gisha" pitchFamily="34" charset="-79"/>
                <a:ea typeface="ＭＳ Ｐゴシック" pitchFamily="34" charset="-128"/>
                <a:cs typeface="Gisha" pitchFamily="34" charset="-79"/>
              </a:rPr>
              <a:t>CLARIN</a:t>
            </a:r>
            <a:r>
              <a:rPr lang="en-US" altLang="en-US" sz="3200" dirty="0" smtClean="0">
                <a:latin typeface="Gisha" pitchFamily="34" charset="-79"/>
                <a:ea typeface="ＭＳ Ｐゴシック" pitchFamily="34" charset="-128"/>
                <a:cs typeface="Gisha" pitchFamily="34" charset="-79"/>
              </a:rPr>
              <a:t> RI</a:t>
            </a:r>
          </a:p>
        </p:txBody>
      </p:sp>
    </p:spTree>
    <p:extLst>
      <p:ext uri="{BB962C8B-B14F-4D97-AF65-F5344CB8AC3E}">
        <p14:creationId xmlns:p14="http://schemas.microsoft.com/office/powerpoint/2010/main" val="1526068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Diagonal liegende Ecken des Rechtecks abrunden 90"/>
          <p:cNvSpPr/>
          <p:nvPr/>
        </p:nvSpPr>
        <p:spPr bwMode="auto">
          <a:xfrm>
            <a:off x="3937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pic>
        <p:nvPicPr>
          <p:cNvPr id="14339"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291388" y="5710238"/>
            <a:ext cx="1673225"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91175" y="5716588"/>
            <a:ext cx="164941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52863" y="5703888"/>
            <a:ext cx="1693862"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ight Arrow 4"/>
          <p:cNvSpPr>
            <a:spLocks noChangeArrowheads="1"/>
          </p:cNvSpPr>
          <p:nvPr/>
        </p:nvSpPr>
        <p:spPr bwMode="auto">
          <a:xfrm>
            <a:off x="7124700" y="3575050"/>
            <a:ext cx="395288" cy="192088"/>
          </a:xfrm>
          <a:prstGeom prst="rightArrow">
            <a:avLst>
              <a:gd name="adj1" fmla="val 50000"/>
              <a:gd name="adj2" fmla="val 496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4343" name="Right Arrow 5"/>
          <p:cNvSpPr>
            <a:spLocks noChangeArrowheads="1"/>
          </p:cNvSpPr>
          <p:nvPr/>
        </p:nvSpPr>
        <p:spPr bwMode="auto">
          <a:xfrm>
            <a:off x="7112000" y="4451350"/>
            <a:ext cx="396875" cy="190500"/>
          </a:xfrm>
          <a:prstGeom prst="rightArrow">
            <a:avLst>
              <a:gd name="adj1" fmla="val 50000"/>
              <a:gd name="adj2" fmla="val 50289"/>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4344" name="Right Arrow 6"/>
          <p:cNvSpPr>
            <a:spLocks noChangeArrowheads="1"/>
          </p:cNvSpPr>
          <p:nvPr/>
        </p:nvSpPr>
        <p:spPr bwMode="auto">
          <a:xfrm>
            <a:off x="5318125" y="3584575"/>
            <a:ext cx="395288" cy="192088"/>
          </a:xfrm>
          <a:prstGeom prst="rightArrow">
            <a:avLst>
              <a:gd name="adj1" fmla="val 50000"/>
              <a:gd name="adj2" fmla="val 496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4345" name="Right Arrow 7"/>
          <p:cNvSpPr>
            <a:spLocks noChangeArrowheads="1"/>
          </p:cNvSpPr>
          <p:nvPr/>
        </p:nvSpPr>
        <p:spPr bwMode="auto">
          <a:xfrm>
            <a:off x="5319713" y="4446588"/>
            <a:ext cx="396875" cy="192087"/>
          </a:xfrm>
          <a:prstGeom prst="rightArrow">
            <a:avLst>
              <a:gd name="adj1" fmla="val 50000"/>
              <a:gd name="adj2" fmla="val 498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4346" name="Right Arrow 8"/>
          <p:cNvSpPr>
            <a:spLocks noChangeArrowheads="1"/>
          </p:cNvSpPr>
          <p:nvPr/>
        </p:nvSpPr>
        <p:spPr bwMode="auto">
          <a:xfrm>
            <a:off x="3525838" y="3621088"/>
            <a:ext cx="395287" cy="190500"/>
          </a:xfrm>
          <a:prstGeom prst="rightArrow">
            <a:avLst>
              <a:gd name="adj1" fmla="val 50000"/>
              <a:gd name="adj2" fmla="val 50088"/>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4347" name="Right Arrow 9"/>
          <p:cNvSpPr>
            <a:spLocks noChangeArrowheads="1"/>
          </p:cNvSpPr>
          <p:nvPr/>
        </p:nvSpPr>
        <p:spPr bwMode="auto">
          <a:xfrm>
            <a:off x="3527425" y="4441825"/>
            <a:ext cx="396875" cy="192088"/>
          </a:xfrm>
          <a:prstGeom prst="rightArrow">
            <a:avLst>
              <a:gd name="adj1" fmla="val 50000"/>
              <a:gd name="adj2" fmla="val 498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4348" name="Right Arrow 10"/>
          <p:cNvSpPr>
            <a:spLocks noChangeArrowheads="1"/>
          </p:cNvSpPr>
          <p:nvPr/>
        </p:nvSpPr>
        <p:spPr bwMode="auto">
          <a:xfrm>
            <a:off x="1706563" y="3603625"/>
            <a:ext cx="395287" cy="190500"/>
          </a:xfrm>
          <a:prstGeom prst="rightArrow">
            <a:avLst>
              <a:gd name="adj1" fmla="val 50000"/>
              <a:gd name="adj2" fmla="val 50088"/>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4349" name="Right Arrow 11"/>
          <p:cNvSpPr>
            <a:spLocks noChangeArrowheads="1"/>
          </p:cNvSpPr>
          <p:nvPr/>
        </p:nvSpPr>
        <p:spPr bwMode="auto">
          <a:xfrm>
            <a:off x="1735138" y="4478338"/>
            <a:ext cx="396875" cy="192087"/>
          </a:xfrm>
          <a:prstGeom prst="rightArrow">
            <a:avLst>
              <a:gd name="adj1" fmla="val 50000"/>
              <a:gd name="adj2" fmla="val 498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3" name="Rectangle 12"/>
          <p:cNvSpPr/>
          <p:nvPr/>
        </p:nvSpPr>
        <p:spPr bwMode="auto">
          <a:xfrm>
            <a:off x="2120900" y="3178175"/>
            <a:ext cx="1406525"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4" name="Rectangle 13"/>
          <p:cNvSpPr/>
          <p:nvPr/>
        </p:nvSpPr>
        <p:spPr bwMode="auto">
          <a:xfrm>
            <a:off x="339725" y="3178175"/>
            <a:ext cx="1404938"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4352" name="TextBox 14"/>
          <p:cNvSpPr txBox="1">
            <a:spLocks noChangeArrowheads="1"/>
          </p:cNvSpPr>
          <p:nvPr/>
        </p:nvSpPr>
        <p:spPr bwMode="auto">
          <a:xfrm>
            <a:off x="331788" y="3192463"/>
            <a:ext cx="1419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come to a persistent and stable infrastructure?</a:t>
            </a:r>
          </a:p>
        </p:txBody>
      </p:sp>
      <p:sp>
        <p:nvSpPr>
          <p:cNvPr id="14353" name="TextBox 15"/>
          <p:cNvSpPr txBox="1">
            <a:spLocks noChangeArrowheads="1"/>
          </p:cNvSpPr>
          <p:nvPr/>
        </p:nvSpPr>
        <p:spPr bwMode="auto">
          <a:xfrm>
            <a:off x="2114550" y="3203575"/>
            <a:ext cx="14192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come to a federation and how to get access?</a:t>
            </a:r>
          </a:p>
        </p:txBody>
      </p:sp>
      <p:sp>
        <p:nvSpPr>
          <p:cNvPr id="17" name="Rectangle 16"/>
          <p:cNvSpPr/>
          <p:nvPr/>
        </p:nvSpPr>
        <p:spPr bwMode="auto">
          <a:xfrm>
            <a:off x="3921125" y="3178175"/>
            <a:ext cx="1406525"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4355" name="TextBox 17"/>
          <p:cNvSpPr txBox="1">
            <a:spLocks noChangeArrowheads="1"/>
          </p:cNvSpPr>
          <p:nvPr/>
        </p:nvSpPr>
        <p:spPr bwMode="auto">
          <a:xfrm>
            <a:off x="3914775" y="3300413"/>
            <a:ext cx="1419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make all of their LRT visible?</a:t>
            </a:r>
          </a:p>
        </p:txBody>
      </p:sp>
      <p:sp>
        <p:nvSpPr>
          <p:cNvPr id="19" name="Rectangle 18"/>
          <p:cNvSpPr/>
          <p:nvPr/>
        </p:nvSpPr>
        <p:spPr bwMode="auto">
          <a:xfrm>
            <a:off x="5719763" y="3178175"/>
            <a:ext cx="1404937"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4357" name="TextBox 19"/>
          <p:cNvSpPr txBox="1">
            <a:spLocks noChangeArrowheads="1"/>
          </p:cNvSpPr>
          <p:nvPr/>
        </p:nvSpPr>
        <p:spPr bwMode="auto">
          <a:xfrm>
            <a:off x="5713413" y="3300413"/>
            <a:ext cx="1419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come to interoperable services?</a:t>
            </a:r>
          </a:p>
        </p:txBody>
      </p:sp>
      <p:sp>
        <p:nvSpPr>
          <p:cNvPr id="21" name="Rectangle 20"/>
          <p:cNvSpPr/>
          <p:nvPr/>
        </p:nvSpPr>
        <p:spPr bwMode="auto">
          <a:xfrm>
            <a:off x="7510463" y="3178175"/>
            <a:ext cx="1406525"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4359" name="TextBox 21"/>
          <p:cNvSpPr txBox="1">
            <a:spLocks noChangeArrowheads="1"/>
          </p:cNvSpPr>
          <p:nvPr/>
        </p:nvSpPr>
        <p:spPr bwMode="auto">
          <a:xfrm>
            <a:off x="7504113" y="3300413"/>
            <a:ext cx="1419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get it all together for user services?</a:t>
            </a:r>
          </a:p>
        </p:txBody>
      </p:sp>
      <p:sp>
        <p:nvSpPr>
          <p:cNvPr id="23" name="Rectangle 22"/>
          <p:cNvSpPr/>
          <p:nvPr/>
        </p:nvSpPr>
        <p:spPr bwMode="auto">
          <a:xfrm>
            <a:off x="339725"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4361" name="TextBox 23"/>
          <p:cNvSpPr txBox="1">
            <a:spLocks noChangeArrowheads="1"/>
          </p:cNvSpPr>
          <p:nvPr/>
        </p:nvSpPr>
        <p:spPr bwMode="auto">
          <a:xfrm>
            <a:off x="331788" y="4281488"/>
            <a:ext cx="141922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community centres</a:t>
            </a:r>
          </a:p>
        </p:txBody>
      </p:sp>
      <p:sp>
        <p:nvSpPr>
          <p:cNvPr id="25" name="Rectangle 24"/>
          <p:cNvSpPr/>
          <p:nvPr/>
        </p:nvSpPr>
        <p:spPr bwMode="auto">
          <a:xfrm>
            <a:off x="2122488"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4363" name="TextBox 25"/>
          <p:cNvSpPr txBox="1">
            <a:spLocks noChangeArrowheads="1"/>
          </p:cNvSpPr>
          <p:nvPr/>
        </p:nvSpPr>
        <p:spPr bwMode="auto">
          <a:xfrm>
            <a:off x="2114550"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service provider federation</a:t>
            </a:r>
          </a:p>
        </p:txBody>
      </p:sp>
      <p:sp>
        <p:nvSpPr>
          <p:cNvPr id="27" name="Rectangle 26"/>
          <p:cNvSpPr/>
          <p:nvPr/>
        </p:nvSpPr>
        <p:spPr bwMode="auto">
          <a:xfrm>
            <a:off x="3922713"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4365" name="TextBox 27"/>
          <p:cNvSpPr txBox="1">
            <a:spLocks noChangeArrowheads="1"/>
          </p:cNvSpPr>
          <p:nvPr/>
        </p:nvSpPr>
        <p:spPr bwMode="auto">
          <a:xfrm>
            <a:off x="3914775"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CMDI future &amp; short term solution</a:t>
            </a:r>
          </a:p>
        </p:txBody>
      </p:sp>
      <p:sp>
        <p:nvSpPr>
          <p:cNvPr id="29" name="Rectangle 28"/>
          <p:cNvSpPr/>
          <p:nvPr/>
        </p:nvSpPr>
        <p:spPr bwMode="auto">
          <a:xfrm>
            <a:off x="5721350"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4367" name="TextBox 29"/>
          <p:cNvSpPr txBox="1">
            <a:spLocks noChangeArrowheads="1"/>
          </p:cNvSpPr>
          <p:nvPr/>
        </p:nvSpPr>
        <p:spPr bwMode="auto">
          <a:xfrm>
            <a:off x="5713413"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service oriented architecture</a:t>
            </a:r>
          </a:p>
        </p:txBody>
      </p:sp>
      <p:sp>
        <p:nvSpPr>
          <p:cNvPr id="31" name="Rectangle 30"/>
          <p:cNvSpPr/>
          <p:nvPr/>
        </p:nvSpPr>
        <p:spPr bwMode="auto">
          <a:xfrm>
            <a:off x="7512050"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4369" name="TextBox 31"/>
          <p:cNvSpPr txBox="1">
            <a:spLocks noChangeArrowheads="1"/>
          </p:cNvSpPr>
          <p:nvPr/>
        </p:nvSpPr>
        <p:spPr bwMode="auto">
          <a:xfrm>
            <a:off x="7504113"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pan-European demo </a:t>
            </a:r>
          </a:p>
          <a:p>
            <a:pPr algn="ctr" eaLnBrk="1" hangingPunct="1"/>
            <a:r>
              <a:rPr lang="en-GB" altLang="de-DE" sz="1400">
                <a:latin typeface="Calibri" pitchFamily="34" charset="0"/>
                <a:cs typeface="Arial" charset="0"/>
              </a:rPr>
              <a:t>cases</a:t>
            </a:r>
          </a:p>
        </p:txBody>
      </p:sp>
      <p:cxnSp>
        <p:nvCxnSpPr>
          <p:cNvPr id="14370" name="Straight Connector 32"/>
          <p:cNvCxnSpPr>
            <a:cxnSpLocks noChangeShapeType="1"/>
            <a:stCxn id="14367" idx="2"/>
            <a:endCxn id="14341" idx="0"/>
          </p:cNvCxnSpPr>
          <p:nvPr/>
        </p:nvCxnSpPr>
        <p:spPr bwMode="auto">
          <a:xfrm rot="5400000">
            <a:off x="5168900" y="4449763"/>
            <a:ext cx="784225" cy="1724025"/>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4371" name="Straight Connector 33"/>
          <p:cNvCxnSpPr>
            <a:cxnSpLocks noChangeShapeType="1"/>
            <a:stCxn id="29" idx="2"/>
            <a:endCxn id="14340" idx="0"/>
          </p:cNvCxnSpPr>
          <p:nvPr/>
        </p:nvCxnSpPr>
        <p:spPr bwMode="auto">
          <a:xfrm rot="5400000">
            <a:off x="6026944" y="5320507"/>
            <a:ext cx="784225" cy="7937"/>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4372" name="Straight Connector 34"/>
          <p:cNvCxnSpPr>
            <a:cxnSpLocks noChangeShapeType="1"/>
            <a:stCxn id="14367" idx="2"/>
            <a:endCxn id="14339" idx="0"/>
          </p:cNvCxnSpPr>
          <p:nvPr/>
        </p:nvCxnSpPr>
        <p:spPr bwMode="auto">
          <a:xfrm rot="16200000" flipH="1">
            <a:off x="6880225" y="4462463"/>
            <a:ext cx="790575" cy="1704975"/>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sp>
        <p:nvSpPr>
          <p:cNvPr id="14373" name="TextBox 35"/>
          <p:cNvSpPr txBox="1">
            <a:spLocks noChangeArrowheads="1"/>
          </p:cNvSpPr>
          <p:nvPr/>
        </p:nvSpPr>
        <p:spPr bwMode="auto">
          <a:xfrm>
            <a:off x="3989388" y="5840413"/>
            <a:ext cx="1420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rgbClr val="C00000"/>
                </a:solidFill>
                <a:latin typeface="Calibri" pitchFamily="34" charset="0"/>
                <a:cs typeface="Arial" charset="0"/>
              </a:rPr>
              <a:t>Service Oriented Infrastructure</a:t>
            </a:r>
          </a:p>
        </p:txBody>
      </p:sp>
      <p:sp>
        <p:nvSpPr>
          <p:cNvPr id="14374" name="TextBox 36"/>
          <p:cNvSpPr txBox="1">
            <a:spLocks noChangeArrowheads="1"/>
          </p:cNvSpPr>
          <p:nvPr/>
        </p:nvSpPr>
        <p:spPr bwMode="auto">
          <a:xfrm>
            <a:off x="5732463" y="5948363"/>
            <a:ext cx="14779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rgbClr val="C00000"/>
                </a:solidFill>
                <a:latin typeface="Calibri" pitchFamily="34" charset="0"/>
                <a:cs typeface="Arial" charset="0"/>
              </a:rPr>
              <a:t>Web Services Interoperability</a:t>
            </a:r>
          </a:p>
        </p:txBody>
      </p:sp>
      <p:sp>
        <p:nvSpPr>
          <p:cNvPr id="14375" name="TextBox 37"/>
          <p:cNvSpPr txBox="1">
            <a:spLocks noChangeArrowheads="1"/>
          </p:cNvSpPr>
          <p:nvPr/>
        </p:nvSpPr>
        <p:spPr bwMode="auto">
          <a:xfrm>
            <a:off x="7478713" y="5840413"/>
            <a:ext cx="13144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rgbClr val="C00000"/>
                </a:solidFill>
                <a:latin typeface="Calibri" pitchFamily="34" charset="0"/>
                <a:cs typeface="Arial" charset="0"/>
              </a:rPr>
              <a:t>Standards &amp; Best Practices</a:t>
            </a:r>
          </a:p>
        </p:txBody>
      </p:sp>
      <p:sp>
        <p:nvSpPr>
          <p:cNvPr id="14376" name="TextBox 38"/>
          <p:cNvSpPr txBox="1">
            <a:spLocks noChangeArrowheads="1"/>
          </p:cNvSpPr>
          <p:nvPr/>
        </p:nvSpPr>
        <p:spPr bwMode="auto">
          <a:xfrm>
            <a:off x="3297238" y="2116138"/>
            <a:ext cx="1933575" cy="522287"/>
          </a:xfrm>
          <a:prstGeom prst="rect">
            <a:avLst/>
          </a:prstGeom>
          <a:solidFill>
            <a:srgbClr val="FFC000"/>
          </a:solidFill>
          <a:ln w="9525">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Service Framework Specification</a:t>
            </a:r>
          </a:p>
        </p:txBody>
      </p:sp>
      <p:sp>
        <p:nvSpPr>
          <p:cNvPr id="14377" name="TextBox 39"/>
          <p:cNvSpPr txBox="1">
            <a:spLocks noChangeArrowheads="1"/>
          </p:cNvSpPr>
          <p:nvPr/>
        </p:nvSpPr>
        <p:spPr bwMode="auto">
          <a:xfrm>
            <a:off x="5291138" y="2116138"/>
            <a:ext cx="1979612" cy="522287"/>
          </a:xfrm>
          <a:prstGeom prst="rect">
            <a:avLst/>
          </a:prstGeom>
          <a:solidFill>
            <a:srgbClr val="FFC000"/>
          </a:solidFill>
          <a:ln w="38100">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Web Service and Processing Chains</a:t>
            </a:r>
          </a:p>
        </p:txBody>
      </p:sp>
      <p:cxnSp>
        <p:nvCxnSpPr>
          <p:cNvPr id="14378" name="Straight Connector 40"/>
          <p:cNvCxnSpPr>
            <a:cxnSpLocks noChangeShapeType="1"/>
            <a:stCxn id="14376" idx="2"/>
            <a:endCxn id="19" idx="0"/>
          </p:cNvCxnSpPr>
          <p:nvPr/>
        </p:nvCxnSpPr>
        <p:spPr bwMode="auto">
          <a:xfrm rot="16200000" flipH="1">
            <a:off x="5073650" y="1828800"/>
            <a:ext cx="539750" cy="2159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79" name="Straight Connector 41"/>
          <p:cNvCxnSpPr>
            <a:cxnSpLocks noChangeShapeType="1"/>
            <a:stCxn id="14377" idx="2"/>
          </p:cNvCxnSpPr>
          <p:nvPr/>
        </p:nvCxnSpPr>
        <p:spPr bwMode="auto">
          <a:xfrm rot="16200000" flipH="1">
            <a:off x="6080919" y="2837656"/>
            <a:ext cx="539750" cy="1412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380" name="TextBox 42"/>
          <p:cNvSpPr txBox="1">
            <a:spLocks noChangeArrowheads="1"/>
          </p:cNvSpPr>
          <p:nvPr/>
        </p:nvSpPr>
        <p:spPr bwMode="auto">
          <a:xfrm>
            <a:off x="7340600" y="2117725"/>
            <a:ext cx="1730375" cy="523875"/>
          </a:xfrm>
          <a:prstGeom prst="rect">
            <a:avLst/>
          </a:prstGeom>
          <a:solidFill>
            <a:srgbClr val="FFC000"/>
          </a:solidFill>
          <a:ln w="9525">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Standards and Best Practices</a:t>
            </a:r>
          </a:p>
        </p:txBody>
      </p:sp>
      <p:cxnSp>
        <p:nvCxnSpPr>
          <p:cNvPr id="14381" name="Straight Connector 43"/>
          <p:cNvCxnSpPr>
            <a:cxnSpLocks noChangeShapeType="1"/>
            <a:stCxn id="14380" idx="2"/>
          </p:cNvCxnSpPr>
          <p:nvPr/>
        </p:nvCxnSpPr>
        <p:spPr bwMode="auto">
          <a:xfrm rot="5400000">
            <a:off x="7045325" y="2017713"/>
            <a:ext cx="536575" cy="17843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14382" name="Picture 266" descr="clarin-logo-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623175" y="231775"/>
            <a:ext cx="112077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err="1" smtClean="0">
                <a:latin typeface="Gisha" pitchFamily="34" charset="-79"/>
                <a:ea typeface="ＭＳ Ｐゴシック" pitchFamily="34" charset="-128"/>
                <a:cs typeface="Gisha" pitchFamily="34" charset="-79"/>
              </a:rPr>
              <a:t>CLARIN</a:t>
            </a:r>
            <a:r>
              <a:rPr lang="en-US" altLang="en-US" sz="3200" dirty="0" smtClean="0">
                <a:latin typeface="Gisha" pitchFamily="34" charset="-79"/>
                <a:ea typeface="ＭＳ Ｐゴシック" pitchFamily="34" charset="-128"/>
                <a:cs typeface="Gisha" pitchFamily="34" charset="-79"/>
              </a:rPr>
              <a:t> RI</a:t>
            </a:r>
          </a:p>
        </p:txBody>
      </p:sp>
    </p:spTree>
    <p:extLst>
      <p:ext uri="{BB962C8B-B14F-4D97-AF65-F5344CB8AC3E}">
        <p14:creationId xmlns:p14="http://schemas.microsoft.com/office/powerpoint/2010/main" val="39913471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ight Arrow 1"/>
          <p:cNvSpPr>
            <a:spLocks noChangeArrowheads="1"/>
          </p:cNvSpPr>
          <p:nvPr/>
        </p:nvSpPr>
        <p:spPr bwMode="auto">
          <a:xfrm>
            <a:off x="7124700" y="3575050"/>
            <a:ext cx="395288" cy="192088"/>
          </a:xfrm>
          <a:prstGeom prst="rightArrow">
            <a:avLst>
              <a:gd name="adj1" fmla="val 50000"/>
              <a:gd name="adj2" fmla="val 496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5363" name="Right Arrow 2"/>
          <p:cNvSpPr>
            <a:spLocks noChangeArrowheads="1"/>
          </p:cNvSpPr>
          <p:nvPr/>
        </p:nvSpPr>
        <p:spPr bwMode="auto">
          <a:xfrm>
            <a:off x="7112000" y="4451350"/>
            <a:ext cx="396875" cy="190500"/>
          </a:xfrm>
          <a:prstGeom prst="rightArrow">
            <a:avLst>
              <a:gd name="adj1" fmla="val 50000"/>
              <a:gd name="adj2" fmla="val 50289"/>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5364" name="Right Arrow 3"/>
          <p:cNvSpPr>
            <a:spLocks noChangeArrowheads="1"/>
          </p:cNvSpPr>
          <p:nvPr/>
        </p:nvSpPr>
        <p:spPr bwMode="auto">
          <a:xfrm>
            <a:off x="5318125" y="3584575"/>
            <a:ext cx="395288" cy="192088"/>
          </a:xfrm>
          <a:prstGeom prst="rightArrow">
            <a:avLst>
              <a:gd name="adj1" fmla="val 50000"/>
              <a:gd name="adj2" fmla="val 496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5365" name="Right Arrow 4"/>
          <p:cNvSpPr>
            <a:spLocks noChangeArrowheads="1"/>
          </p:cNvSpPr>
          <p:nvPr/>
        </p:nvSpPr>
        <p:spPr bwMode="auto">
          <a:xfrm>
            <a:off x="5319713" y="4446588"/>
            <a:ext cx="396875" cy="192087"/>
          </a:xfrm>
          <a:prstGeom prst="rightArrow">
            <a:avLst>
              <a:gd name="adj1" fmla="val 50000"/>
              <a:gd name="adj2" fmla="val 498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5366" name="Right Arrow 5"/>
          <p:cNvSpPr>
            <a:spLocks noChangeArrowheads="1"/>
          </p:cNvSpPr>
          <p:nvPr/>
        </p:nvSpPr>
        <p:spPr bwMode="auto">
          <a:xfrm>
            <a:off x="3525838" y="3621088"/>
            <a:ext cx="395287" cy="190500"/>
          </a:xfrm>
          <a:prstGeom prst="rightArrow">
            <a:avLst>
              <a:gd name="adj1" fmla="val 50000"/>
              <a:gd name="adj2" fmla="val 50088"/>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5367" name="Right Arrow 6"/>
          <p:cNvSpPr>
            <a:spLocks noChangeArrowheads="1"/>
          </p:cNvSpPr>
          <p:nvPr/>
        </p:nvSpPr>
        <p:spPr bwMode="auto">
          <a:xfrm>
            <a:off x="3527425" y="4441825"/>
            <a:ext cx="396875" cy="192088"/>
          </a:xfrm>
          <a:prstGeom prst="rightArrow">
            <a:avLst>
              <a:gd name="adj1" fmla="val 50000"/>
              <a:gd name="adj2" fmla="val 498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5368" name="Right Arrow 7"/>
          <p:cNvSpPr>
            <a:spLocks noChangeArrowheads="1"/>
          </p:cNvSpPr>
          <p:nvPr/>
        </p:nvSpPr>
        <p:spPr bwMode="auto">
          <a:xfrm>
            <a:off x="1706563" y="3603625"/>
            <a:ext cx="395287" cy="190500"/>
          </a:xfrm>
          <a:prstGeom prst="rightArrow">
            <a:avLst>
              <a:gd name="adj1" fmla="val 50000"/>
              <a:gd name="adj2" fmla="val 50088"/>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5369" name="Right Arrow 8"/>
          <p:cNvSpPr>
            <a:spLocks noChangeArrowheads="1"/>
          </p:cNvSpPr>
          <p:nvPr/>
        </p:nvSpPr>
        <p:spPr bwMode="auto">
          <a:xfrm>
            <a:off x="1735138" y="4478338"/>
            <a:ext cx="396875" cy="192087"/>
          </a:xfrm>
          <a:prstGeom prst="rightArrow">
            <a:avLst>
              <a:gd name="adj1" fmla="val 50000"/>
              <a:gd name="adj2" fmla="val 49874"/>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r" eaLnBrk="1" hangingPunct="1"/>
            <a:endParaRPr lang="de-DE" altLang="de-DE" sz="900">
              <a:solidFill>
                <a:srgbClr val="000000"/>
              </a:solidFill>
              <a:cs typeface="Arial" charset="0"/>
            </a:endParaRPr>
          </a:p>
        </p:txBody>
      </p:sp>
      <p:sp>
        <p:nvSpPr>
          <p:cNvPr id="10" name="Rectangle 9"/>
          <p:cNvSpPr/>
          <p:nvPr/>
        </p:nvSpPr>
        <p:spPr bwMode="auto">
          <a:xfrm>
            <a:off x="2120900" y="3178175"/>
            <a:ext cx="1406525"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1" name="Rectangle 10"/>
          <p:cNvSpPr/>
          <p:nvPr/>
        </p:nvSpPr>
        <p:spPr bwMode="auto">
          <a:xfrm>
            <a:off x="339725" y="3178175"/>
            <a:ext cx="1404938"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5372" name="TextBox 11"/>
          <p:cNvSpPr txBox="1">
            <a:spLocks noChangeArrowheads="1"/>
          </p:cNvSpPr>
          <p:nvPr/>
        </p:nvSpPr>
        <p:spPr bwMode="auto">
          <a:xfrm>
            <a:off x="331788" y="3192463"/>
            <a:ext cx="1419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come to a persistent and stable infrastructure?</a:t>
            </a:r>
          </a:p>
        </p:txBody>
      </p:sp>
      <p:sp>
        <p:nvSpPr>
          <p:cNvPr id="15373" name="TextBox 12"/>
          <p:cNvSpPr txBox="1">
            <a:spLocks noChangeArrowheads="1"/>
          </p:cNvSpPr>
          <p:nvPr/>
        </p:nvSpPr>
        <p:spPr bwMode="auto">
          <a:xfrm>
            <a:off x="2114550" y="3203575"/>
            <a:ext cx="14192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come to a federation and how to get access?</a:t>
            </a:r>
          </a:p>
        </p:txBody>
      </p:sp>
      <p:sp>
        <p:nvSpPr>
          <p:cNvPr id="14" name="Rectangle 13"/>
          <p:cNvSpPr/>
          <p:nvPr/>
        </p:nvSpPr>
        <p:spPr bwMode="auto">
          <a:xfrm>
            <a:off x="3921125" y="3178175"/>
            <a:ext cx="1406525"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5375" name="TextBox 14"/>
          <p:cNvSpPr txBox="1">
            <a:spLocks noChangeArrowheads="1"/>
          </p:cNvSpPr>
          <p:nvPr/>
        </p:nvSpPr>
        <p:spPr bwMode="auto">
          <a:xfrm>
            <a:off x="3914775" y="3300413"/>
            <a:ext cx="1419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make all of their LRT visible?</a:t>
            </a:r>
          </a:p>
        </p:txBody>
      </p:sp>
      <p:sp>
        <p:nvSpPr>
          <p:cNvPr id="16" name="Rectangle 15"/>
          <p:cNvSpPr/>
          <p:nvPr/>
        </p:nvSpPr>
        <p:spPr bwMode="auto">
          <a:xfrm>
            <a:off x="5719763" y="3178175"/>
            <a:ext cx="1404937"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5377" name="TextBox 16"/>
          <p:cNvSpPr txBox="1">
            <a:spLocks noChangeArrowheads="1"/>
          </p:cNvSpPr>
          <p:nvPr/>
        </p:nvSpPr>
        <p:spPr bwMode="auto">
          <a:xfrm>
            <a:off x="5713413" y="3300413"/>
            <a:ext cx="1419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come to interoperable services?</a:t>
            </a:r>
          </a:p>
        </p:txBody>
      </p:sp>
      <p:sp>
        <p:nvSpPr>
          <p:cNvPr id="18" name="Rectangle 17"/>
          <p:cNvSpPr/>
          <p:nvPr/>
        </p:nvSpPr>
        <p:spPr bwMode="auto">
          <a:xfrm>
            <a:off x="7510463" y="3178175"/>
            <a:ext cx="1406525" cy="982663"/>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5379" name="TextBox 18"/>
          <p:cNvSpPr txBox="1">
            <a:spLocks noChangeArrowheads="1"/>
          </p:cNvSpPr>
          <p:nvPr/>
        </p:nvSpPr>
        <p:spPr bwMode="auto">
          <a:xfrm>
            <a:off x="7504113" y="3300413"/>
            <a:ext cx="1419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how to get it all together for user services?</a:t>
            </a:r>
          </a:p>
        </p:txBody>
      </p:sp>
      <p:sp>
        <p:nvSpPr>
          <p:cNvPr id="20" name="Rectangle 19"/>
          <p:cNvSpPr/>
          <p:nvPr/>
        </p:nvSpPr>
        <p:spPr bwMode="auto">
          <a:xfrm>
            <a:off x="339725"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5381" name="TextBox 20"/>
          <p:cNvSpPr txBox="1">
            <a:spLocks noChangeArrowheads="1"/>
          </p:cNvSpPr>
          <p:nvPr/>
        </p:nvSpPr>
        <p:spPr bwMode="auto">
          <a:xfrm>
            <a:off x="331788" y="4281488"/>
            <a:ext cx="141922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community centres</a:t>
            </a:r>
          </a:p>
        </p:txBody>
      </p:sp>
      <p:sp>
        <p:nvSpPr>
          <p:cNvPr id="22" name="Rectangle 21"/>
          <p:cNvSpPr/>
          <p:nvPr/>
        </p:nvSpPr>
        <p:spPr bwMode="auto">
          <a:xfrm>
            <a:off x="2122488"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5383" name="TextBox 22"/>
          <p:cNvSpPr txBox="1">
            <a:spLocks noChangeArrowheads="1"/>
          </p:cNvSpPr>
          <p:nvPr/>
        </p:nvSpPr>
        <p:spPr bwMode="auto">
          <a:xfrm>
            <a:off x="2114550"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service provider federation</a:t>
            </a:r>
          </a:p>
        </p:txBody>
      </p:sp>
      <p:sp>
        <p:nvSpPr>
          <p:cNvPr id="24" name="Rectangle 23"/>
          <p:cNvSpPr/>
          <p:nvPr/>
        </p:nvSpPr>
        <p:spPr bwMode="auto">
          <a:xfrm>
            <a:off x="3922713"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5385" name="TextBox 24"/>
          <p:cNvSpPr txBox="1">
            <a:spLocks noChangeArrowheads="1"/>
          </p:cNvSpPr>
          <p:nvPr/>
        </p:nvSpPr>
        <p:spPr bwMode="auto">
          <a:xfrm>
            <a:off x="3914775"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CMDI future &amp; short term solution</a:t>
            </a:r>
          </a:p>
        </p:txBody>
      </p:sp>
      <p:sp>
        <p:nvSpPr>
          <p:cNvPr id="26" name="Rectangle 25"/>
          <p:cNvSpPr/>
          <p:nvPr/>
        </p:nvSpPr>
        <p:spPr bwMode="auto">
          <a:xfrm>
            <a:off x="5721350"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5387" name="TextBox 26"/>
          <p:cNvSpPr txBox="1">
            <a:spLocks noChangeArrowheads="1"/>
          </p:cNvSpPr>
          <p:nvPr/>
        </p:nvSpPr>
        <p:spPr bwMode="auto">
          <a:xfrm>
            <a:off x="5713413"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service oriented architecture</a:t>
            </a:r>
          </a:p>
        </p:txBody>
      </p:sp>
      <p:sp>
        <p:nvSpPr>
          <p:cNvPr id="28" name="Rectangle 27"/>
          <p:cNvSpPr/>
          <p:nvPr/>
        </p:nvSpPr>
        <p:spPr bwMode="auto">
          <a:xfrm>
            <a:off x="7512050" y="4168775"/>
            <a:ext cx="1403350" cy="763588"/>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lIns="0" anchor="ctr"/>
          <a:lstStyle/>
          <a:p>
            <a:pPr algn="r">
              <a:defRPr/>
            </a:pPr>
            <a:endParaRPr lang="en-US" sz="900">
              <a:solidFill>
                <a:srgbClr val="000000"/>
              </a:solidFill>
              <a:latin typeface="Arial" pitchFamily="34" charset="0"/>
            </a:endParaRPr>
          </a:p>
        </p:txBody>
      </p:sp>
      <p:sp>
        <p:nvSpPr>
          <p:cNvPr id="15389" name="TextBox 28"/>
          <p:cNvSpPr txBox="1">
            <a:spLocks noChangeArrowheads="1"/>
          </p:cNvSpPr>
          <p:nvPr/>
        </p:nvSpPr>
        <p:spPr bwMode="auto">
          <a:xfrm>
            <a:off x="7504113" y="4181475"/>
            <a:ext cx="1419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latin typeface="Calibri" pitchFamily="34" charset="0"/>
                <a:cs typeface="Arial" charset="0"/>
              </a:rPr>
              <a:t>pan-European demo </a:t>
            </a:r>
          </a:p>
          <a:p>
            <a:pPr algn="ctr" eaLnBrk="1" hangingPunct="1"/>
            <a:r>
              <a:rPr lang="en-GB" altLang="de-DE" sz="1400">
                <a:latin typeface="Calibri" pitchFamily="34" charset="0"/>
                <a:cs typeface="Arial" charset="0"/>
              </a:rPr>
              <a:t>cases</a:t>
            </a:r>
          </a:p>
        </p:txBody>
      </p:sp>
      <p:sp>
        <p:nvSpPr>
          <p:cNvPr id="15390" name="TextBox 29"/>
          <p:cNvSpPr txBox="1">
            <a:spLocks noChangeArrowheads="1"/>
          </p:cNvSpPr>
          <p:nvPr/>
        </p:nvSpPr>
        <p:spPr bwMode="auto">
          <a:xfrm>
            <a:off x="4586288" y="2116138"/>
            <a:ext cx="1214437" cy="523875"/>
          </a:xfrm>
          <a:prstGeom prst="rect">
            <a:avLst/>
          </a:prstGeom>
          <a:solidFill>
            <a:srgbClr val="FFC000"/>
          </a:solidFill>
          <a:ln w="9525">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EU Identity Index Case</a:t>
            </a:r>
          </a:p>
        </p:txBody>
      </p:sp>
      <p:sp>
        <p:nvSpPr>
          <p:cNvPr id="15391" name="TextBox 30"/>
          <p:cNvSpPr txBox="1">
            <a:spLocks noChangeArrowheads="1"/>
          </p:cNvSpPr>
          <p:nvPr/>
        </p:nvSpPr>
        <p:spPr bwMode="auto">
          <a:xfrm>
            <a:off x="5840413" y="2116138"/>
            <a:ext cx="1700212" cy="523875"/>
          </a:xfrm>
          <a:prstGeom prst="rect">
            <a:avLst/>
          </a:prstGeom>
          <a:solidFill>
            <a:srgbClr val="FFC000"/>
          </a:solidFill>
          <a:ln w="9525">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Multimedia/multimodal Case</a:t>
            </a:r>
          </a:p>
        </p:txBody>
      </p:sp>
      <p:cxnSp>
        <p:nvCxnSpPr>
          <p:cNvPr id="15392" name="Straight Connector 31"/>
          <p:cNvCxnSpPr>
            <a:cxnSpLocks noChangeShapeType="1"/>
            <a:stCxn id="15390" idx="2"/>
            <a:endCxn id="18" idx="0"/>
          </p:cNvCxnSpPr>
          <p:nvPr/>
        </p:nvCxnSpPr>
        <p:spPr bwMode="auto">
          <a:xfrm rot="16200000" flipH="1">
            <a:off x="6434932" y="1399381"/>
            <a:ext cx="538162" cy="30194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393" name="Straight Connector 32"/>
          <p:cNvCxnSpPr>
            <a:cxnSpLocks noChangeShapeType="1"/>
            <a:stCxn id="15391" idx="2"/>
            <a:endCxn id="18" idx="0"/>
          </p:cNvCxnSpPr>
          <p:nvPr/>
        </p:nvCxnSpPr>
        <p:spPr bwMode="auto">
          <a:xfrm rot="16200000" flipH="1">
            <a:off x="7183438" y="2147888"/>
            <a:ext cx="538162" cy="15224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5394" name="TextBox 33"/>
          <p:cNvSpPr txBox="1">
            <a:spLocks noChangeArrowheads="1"/>
          </p:cNvSpPr>
          <p:nvPr/>
        </p:nvSpPr>
        <p:spPr bwMode="auto">
          <a:xfrm>
            <a:off x="7585075" y="2116138"/>
            <a:ext cx="1262063" cy="523875"/>
          </a:xfrm>
          <a:prstGeom prst="rect">
            <a:avLst/>
          </a:prstGeom>
          <a:solidFill>
            <a:srgbClr val="FFC000"/>
          </a:solidFill>
          <a:ln w="9525">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Folkstory Case</a:t>
            </a:r>
          </a:p>
        </p:txBody>
      </p:sp>
      <p:cxnSp>
        <p:nvCxnSpPr>
          <p:cNvPr id="15395" name="Straight Connector 34"/>
          <p:cNvCxnSpPr>
            <a:cxnSpLocks noChangeShapeType="1"/>
            <a:stCxn id="15394" idx="2"/>
            <a:endCxn id="18" idx="0"/>
          </p:cNvCxnSpPr>
          <p:nvPr/>
        </p:nvCxnSpPr>
        <p:spPr bwMode="auto">
          <a:xfrm rot="5400000">
            <a:off x="7945438" y="2908300"/>
            <a:ext cx="538162"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5396" name="TextBox 35"/>
          <p:cNvSpPr txBox="1">
            <a:spLocks noChangeArrowheads="1"/>
          </p:cNvSpPr>
          <p:nvPr/>
        </p:nvSpPr>
        <p:spPr bwMode="auto">
          <a:xfrm>
            <a:off x="2497138" y="2116138"/>
            <a:ext cx="2032000" cy="523875"/>
          </a:xfrm>
          <a:prstGeom prst="rect">
            <a:avLst/>
          </a:prstGeom>
          <a:solidFill>
            <a:srgbClr val="FFC000"/>
          </a:solidFill>
          <a:ln w="9525">
            <a:solidFill>
              <a:schemeClr val="tx1"/>
            </a:solidFill>
            <a:miter lim="800000"/>
            <a:headEnd/>
            <a:tailEnd/>
          </a:ln>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GB" altLang="de-DE" sz="1400">
                <a:solidFill>
                  <a:schemeClr val="tx1"/>
                </a:solidFill>
                <a:latin typeface="Calibri" pitchFamily="34" charset="0"/>
                <a:cs typeface="Arial" charset="0"/>
              </a:rPr>
              <a:t>C4/WebLicht Corpus Case</a:t>
            </a:r>
          </a:p>
        </p:txBody>
      </p:sp>
      <p:cxnSp>
        <p:nvCxnSpPr>
          <p:cNvPr id="15397" name="Straight Connector 36"/>
          <p:cNvCxnSpPr>
            <a:cxnSpLocks noChangeShapeType="1"/>
            <a:stCxn id="15396" idx="2"/>
            <a:endCxn id="18" idx="0"/>
          </p:cNvCxnSpPr>
          <p:nvPr/>
        </p:nvCxnSpPr>
        <p:spPr bwMode="auto">
          <a:xfrm rot="16200000" flipH="1">
            <a:off x="5594351" y="558800"/>
            <a:ext cx="538162" cy="4700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15398" name="Picture 266" descr="clarin-logo-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3175" y="231775"/>
            <a:ext cx="112077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Diagonal liegende Ecken des Rechtecks abrunden 39"/>
          <p:cNvSpPr/>
          <p:nvPr/>
        </p:nvSpPr>
        <p:spPr bwMode="auto">
          <a:xfrm>
            <a:off x="3937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sp>
        <p:nvSpPr>
          <p:cNvPr id="42" name="TextBox 4"/>
          <p:cNvSpPr txBox="1"/>
          <p:nvPr/>
        </p:nvSpPr>
        <p:spPr>
          <a:xfrm rot="21230655">
            <a:off x="440443" y="4085874"/>
            <a:ext cx="8136031" cy="954107"/>
          </a:xfrm>
          <a:prstGeom prst="rect">
            <a:avLst/>
          </a:prstGeom>
          <a:solidFill>
            <a:schemeClr val="bg1">
              <a:lumMod val="65000"/>
            </a:schemeClr>
          </a:solidFill>
        </p:spPr>
        <p:txBody>
          <a:bodyPr wrap="square">
            <a:spAutoFit/>
          </a:bodyPr>
          <a:lstStyle/>
          <a:p>
            <a:pPr lvl="0" algn="ctr"/>
            <a:r>
              <a:rPr lang="en-US" dirty="0" smtClean="0"/>
              <a:t>It changed culture and will go </a:t>
            </a:r>
            <a:r>
              <a:rPr lang="en-US" dirty="0" smtClean="0"/>
              <a:t>on</a:t>
            </a:r>
          </a:p>
          <a:p>
            <a:pPr lvl="0" algn="ctr"/>
            <a:r>
              <a:rPr lang="en-US" dirty="0" smtClean="0"/>
              <a:t>Many EU RI do almost the same</a:t>
            </a:r>
            <a:endParaRPr lang="en-US" dirty="0" smtClean="0"/>
          </a:p>
        </p:txBody>
      </p:sp>
      <p:sp>
        <p:nvSpPr>
          <p:cNvPr id="43"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err="1" smtClean="0">
                <a:latin typeface="Gisha" pitchFamily="34" charset="-79"/>
                <a:ea typeface="ＭＳ Ｐゴシック" pitchFamily="34" charset="-128"/>
                <a:cs typeface="Gisha" pitchFamily="34" charset="-79"/>
              </a:rPr>
              <a:t>CLARIN</a:t>
            </a:r>
            <a:r>
              <a:rPr lang="en-US" altLang="en-US" sz="3200" dirty="0" smtClean="0">
                <a:latin typeface="Gisha" pitchFamily="34" charset="-79"/>
                <a:ea typeface="ＭＳ Ｐゴシック" pitchFamily="34" charset="-128"/>
                <a:cs typeface="Gisha" pitchFamily="34" charset="-79"/>
              </a:rPr>
              <a:t> RI</a:t>
            </a:r>
          </a:p>
        </p:txBody>
      </p:sp>
    </p:spTree>
    <p:extLst>
      <p:ext uri="{BB962C8B-B14F-4D97-AF65-F5344CB8AC3E}">
        <p14:creationId xmlns:p14="http://schemas.microsoft.com/office/powerpoint/2010/main" val="196312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agonal liegende Ecken des Rechtecks abrunden 33"/>
          <p:cNvSpPr/>
          <p:nvPr/>
        </p:nvSpPr>
        <p:spPr bwMode="auto">
          <a:xfrm>
            <a:off x="3937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sp>
        <p:nvSpPr>
          <p:cNvPr id="5123"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2400" smtClean="0">
                <a:latin typeface="Gisha" pitchFamily="34" charset="-79"/>
                <a:ea typeface="ＭＳ Ｐゴシック" pitchFamily="34" charset="-128"/>
                <a:cs typeface="Gisha" pitchFamily="34" charset="-79"/>
              </a:rPr>
              <a:t>Who am I …</a:t>
            </a:r>
          </a:p>
        </p:txBody>
      </p:sp>
      <p:pic>
        <p:nvPicPr>
          <p:cNvPr id="5124"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5588" y="1887538"/>
            <a:ext cx="2846387"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5" name="Group 11"/>
          <p:cNvGrpSpPr>
            <a:grpSpLocks/>
          </p:cNvGrpSpPr>
          <p:nvPr/>
        </p:nvGrpSpPr>
        <p:grpSpPr bwMode="auto">
          <a:xfrm>
            <a:off x="3311525" y="1168400"/>
            <a:ext cx="3622675" cy="2203450"/>
            <a:chOff x="2539" y="2216"/>
            <a:chExt cx="3089" cy="1814"/>
          </a:xfrm>
        </p:grpSpPr>
        <p:pic>
          <p:nvPicPr>
            <p:cNvPr id="5142" name="Picture 12" descr="gehirn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38" y="2274"/>
              <a:ext cx="754"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3" name="Picture 13" descr="planck"/>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53" y="3110"/>
              <a:ext cx="2061"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4" name="Picture 14" descr="gehirn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94" y="2312"/>
              <a:ext cx="761"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5" name="AutoShape 15"/>
            <p:cNvSpPr>
              <a:spLocks noChangeArrowheads="1"/>
            </p:cNvSpPr>
            <p:nvPr/>
          </p:nvSpPr>
          <p:spPr bwMode="auto">
            <a:xfrm>
              <a:off x="2539" y="2216"/>
              <a:ext cx="917" cy="828"/>
            </a:xfrm>
            <a:prstGeom prst="wedgeEllipseCallout">
              <a:avLst>
                <a:gd name="adj1" fmla="val 46620"/>
                <a:gd name="adj2" fmla="val 76931"/>
              </a:avLst>
            </a:prstGeom>
            <a:noFill/>
            <a:ln w="9525">
              <a:solidFill>
                <a:srgbClr val="2C2CB2"/>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endParaRPr lang="de-DE" altLang="de-DE" sz="2000">
                <a:latin typeface="Bookman Old Style" pitchFamily="18" charset="0"/>
                <a:cs typeface="Arial" charset="0"/>
              </a:endParaRPr>
            </a:p>
          </p:txBody>
        </p:sp>
        <p:sp>
          <p:nvSpPr>
            <p:cNvPr id="5146" name="AutoShape 16"/>
            <p:cNvSpPr>
              <a:spLocks noChangeArrowheads="1"/>
            </p:cNvSpPr>
            <p:nvPr/>
          </p:nvSpPr>
          <p:spPr bwMode="auto">
            <a:xfrm>
              <a:off x="4764" y="2242"/>
              <a:ext cx="864" cy="758"/>
            </a:xfrm>
            <a:prstGeom prst="wedgeEllipseCallout">
              <a:avLst>
                <a:gd name="adj1" fmla="val -19097"/>
                <a:gd name="adj2" fmla="val 78366"/>
              </a:avLst>
            </a:prstGeom>
            <a:noFill/>
            <a:ln w="9525">
              <a:solidFill>
                <a:srgbClr val="2C2CB2"/>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endParaRPr lang="de-DE" altLang="de-DE" sz="2000">
                <a:latin typeface="Bookman Old Style" pitchFamily="18" charset="0"/>
                <a:cs typeface="Arial" charset="0"/>
              </a:endParaRPr>
            </a:p>
          </p:txBody>
        </p:sp>
        <p:pic>
          <p:nvPicPr>
            <p:cNvPr id="5147" name="Picture 17" descr="wave"/>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638" y="2388"/>
              <a:ext cx="910"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8" name="AutoShape 18"/>
            <p:cNvSpPr>
              <a:spLocks noChangeArrowheads="1"/>
            </p:cNvSpPr>
            <p:nvPr/>
          </p:nvSpPr>
          <p:spPr bwMode="auto">
            <a:xfrm>
              <a:off x="3365" y="2578"/>
              <a:ext cx="234" cy="56"/>
            </a:xfrm>
            <a:prstGeom prst="rightArrow">
              <a:avLst>
                <a:gd name="adj1" fmla="val 50000"/>
                <a:gd name="adj2" fmla="val 104464"/>
              </a:avLst>
            </a:prstGeom>
            <a:solidFill>
              <a:srgbClr val="F9053F"/>
            </a:solidFill>
            <a:ln w="9525">
              <a:solidFill>
                <a:schemeClr val="tx1"/>
              </a:solidFill>
              <a:miter lim="800000"/>
              <a:headEnd/>
              <a:tailEnd/>
            </a:ln>
          </p:spPr>
          <p:txBody>
            <a:bodyPr wrap="none"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en-GB" altLang="de-DE">
                <a:solidFill>
                  <a:schemeClr val="tx1"/>
                </a:solidFill>
                <a:latin typeface="Calibri" pitchFamily="34" charset="0"/>
                <a:cs typeface="Arial" charset="0"/>
              </a:endParaRPr>
            </a:p>
          </p:txBody>
        </p:sp>
        <p:sp>
          <p:nvSpPr>
            <p:cNvPr id="5149" name="AutoShape 19"/>
            <p:cNvSpPr>
              <a:spLocks noChangeArrowheads="1"/>
            </p:cNvSpPr>
            <p:nvPr/>
          </p:nvSpPr>
          <p:spPr bwMode="auto">
            <a:xfrm>
              <a:off x="4559" y="2578"/>
              <a:ext cx="234" cy="56"/>
            </a:xfrm>
            <a:prstGeom prst="rightArrow">
              <a:avLst>
                <a:gd name="adj1" fmla="val 50000"/>
                <a:gd name="adj2" fmla="val 104464"/>
              </a:avLst>
            </a:prstGeom>
            <a:solidFill>
              <a:srgbClr val="F9053F"/>
            </a:solidFill>
            <a:ln w="9525">
              <a:solidFill>
                <a:schemeClr val="tx1"/>
              </a:solidFill>
              <a:miter lim="800000"/>
              <a:headEnd/>
              <a:tailEnd/>
            </a:ln>
          </p:spPr>
          <p:txBody>
            <a:bodyPr wrap="none"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en-GB" altLang="de-DE">
                <a:solidFill>
                  <a:schemeClr val="tx1"/>
                </a:solidFill>
                <a:latin typeface="Calibri" pitchFamily="34" charset="0"/>
                <a:cs typeface="Arial" charset="0"/>
              </a:endParaRPr>
            </a:p>
          </p:txBody>
        </p:sp>
      </p:grpSp>
      <p:cxnSp>
        <p:nvCxnSpPr>
          <p:cNvPr id="15" name="Straight Connector 2"/>
          <p:cNvCxnSpPr/>
          <p:nvPr/>
        </p:nvCxnSpPr>
        <p:spPr>
          <a:xfrm flipV="1">
            <a:off x="750888" y="2516188"/>
            <a:ext cx="1003300" cy="1104900"/>
          </a:xfrm>
          <a:prstGeom prst="line">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27" name="Subtitle 2"/>
          <p:cNvSpPr txBox="1">
            <a:spLocks/>
          </p:cNvSpPr>
          <p:nvPr/>
        </p:nvSpPr>
        <p:spPr bwMode="auto">
          <a:xfrm>
            <a:off x="142875" y="2873375"/>
            <a:ext cx="976313"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US" altLang="de-DE" sz="1400">
                <a:solidFill>
                  <a:srgbClr val="FF0000"/>
                </a:solidFill>
                <a:latin typeface="Trebuchet MS" pitchFamily="34" charset="0"/>
                <a:cs typeface="Arial" charset="0"/>
              </a:rPr>
              <a:t>MPI</a:t>
            </a:r>
          </a:p>
          <a:p>
            <a:pPr algn="ctr" eaLnBrk="1" hangingPunct="1"/>
            <a:r>
              <a:rPr lang="en-US" altLang="de-DE" sz="1400">
                <a:solidFill>
                  <a:srgbClr val="FF0000"/>
                </a:solidFill>
                <a:latin typeface="Trebuchet MS" pitchFamily="34" charset="0"/>
                <a:cs typeface="Arial" charset="0"/>
              </a:rPr>
              <a:t>Nijmegen</a:t>
            </a:r>
          </a:p>
          <a:p>
            <a:pPr algn="ctr" eaLnBrk="1" hangingPunct="1"/>
            <a:r>
              <a:rPr lang="en-US" altLang="de-DE" sz="1400">
                <a:solidFill>
                  <a:srgbClr val="FF0000"/>
                </a:solidFill>
                <a:latin typeface="Trebuchet MS" pitchFamily="34" charset="0"/>
                <a:cs typeface="Arial" charset="0"/>
              </a:rPr>
              <a:t>NL</a:t>
            </a:r>
          </a:p>
        </p:txBody>
      </p:sp>
      <p:cxnSp>
        <p:nvCxnSpPr>
          <p:cNvPr id="17" name="Straight Connector 2"/>
          <p:cNvCxnSpPr/>
          <p:nvPr/>
        </p:nvCxnSpPr>
        <p:spPr>
          <a:xfrm flipH="1" flipV="1">
            <a:off x="1795463" y="2516188"/>
            <a:ext cx="327025" cy="2070100"/>
          </a:xfrm>
          <a:prstGeom prst="line">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Subtitle 2"/>
          <p:cNvSpPr txBox="1">
            <a:spLocks/>
          </p:cNvSpPr>
          <p:nvPr/>
        </p:nvSpPr>
        <p:spPr bwMode="auto">
          <a:xfrm>
            <a:off x="2155825" y="3967163"/>
            <a:ext cx="976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US" altLang="de-DE" sz="1400">
                <a:solidFill>
                  <a:srgbClr val="FF0000"/>
                </a:solidFill>
                <a:latin typeface="Trebuchet MS" pitchFamily="34" charset="0"/>
                <a:cs typeface="Arial" charset="0"/>
              </a:rPr>
              <a:t>MPCDF</a:t>
            </a:r>
          </a:p>
          <a:p>
            <a:pPr algn="ctr" eaLnBrk="1" hangingPunct="1"/>
            <a:r>
              <a:rPr lang="en-US" altLang="de-DE" sz="1400">
                <a:solidFill>
                  <a:srgbClr val="FF0000"/>
                </a:solidFill>
                <a:latin typeface="Trebuchet MS" pitchFamily="34" charset="0"/>
                <a:cs typeface="Arial" charset="0"/>
              </a:rPr>
              <a:t>Garching</a:t>
            </a:r>
          </a:p>
          <a:p>
            <a:pPr algn="ctr" eaLnBrk="1" hangingPunct="1"/>
            <a:r>
              <a:rPr lang="en-US" altLang="de-DE" sz="1400">
                <a:solidFill>
                  <a:srgbClr val="FF0000"/>
                </a:solidFill>
                <a:latin typeface="Trebuchet MS" pitchFamily="34" charset="0"/>
                <a:cs typeface="Arial" charset="0"/>
              </a:rPr>
              <a:t>DE</a:t>
            </a:r>
          </a:p>
        </p:txBody>
      </p:sp>
      <p:sp>
        <p:nvSpPr>
          <p:cNvPr id="21" name="Subtitle 2"/>
          <p:cNvSpPr txBox="1">
            <a:spLocks/>
          </p:cNvSpPr>
          <p:nvPr/>
        </p:nvSpPr>
        <p:spPr bwMode="auto">
          <a:xfrm>
            <a:off x="6985000" y="884238"/>
            <a:ext cx="2174875" cy="2976562"/>
          </a:xfrm>
          <a:prstGeom prst="rect">
            <a:avLst/>
          </a:prstGeom>
          <a:solidFill>
            <a:schemeClr val="bg1"/>
          </a:solidFill>
          <a:ln>
            <a:noFill/>
          </a:ln>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de-DE" sz="1400" dirty="0" smtClean="0">
                <a:solidFill>
                  <a:srgbClr val="C55B20"/>
                </a:solidFill>
                <a:latin typeface="Trebuchet MS" pitchFamily="34" charset="0"/>
              </a:rPr>
              <a:t>MPI for Psycholinguistics</a:t>
            </a:r>
          </a:p>
          <a:p>
            <a:pPr algn="ctr" eaLnBrk="1" hangingPunct="1">
              <a:defRPr/>
            </a:pPr>
            <a:endParaRPr lang="en-US" altLang="de-DE" sz="800" dirty="0" smtClean="0">
              <a:solidFill>
                <a:srgbClr val="C55B20"/>
              </a:solidFill>
              <a:latin typeface="Trebuchet MS" pitchFamily="34" charset="0"/>
            </a:endParaRPr>
          </a:p>
          <a:p>
            <a:pPr marL="285750" indent="-285750" eaLnBrk="1" hangingPunct="1">
              <a:buFontTx/>
              <a:buChar char="-"/>
              <a:defRPr/>
            </a:pPr>
            <a:r>
              <a:rPr lang="en-US" altLang="de-DE" sz="1400" dirty="0" smtClean="0">
                <a:solidFill>
                  <a:srgbClr val="C55B20"/>
                </a:solidFill>
                <a:latin typeface="Trebuchet MS" pitchFamily="34" charset="0"/>
              </a:rPr>
              <a:t>Understand human language faculty</a:t>
            </a:r>
          </a:p>
          <a:p>
            <a:pPr marL="285750" indent="-285750" eaLnBrk="1" hangingPunct="1">
              <a:buFontTx/>
              <a:buChar char="-"/>
              <a:defRPr/>
            </a:pPr>
            <a:r>
              <a:rPr lang="en-US" altLang="de-DE" sz="1400" dirty="0" smtClean="0">
                <a:solidFill>
                  <a:srgbClr val="C55B20"/>
                </a:solidFill>
                <a:latin typeface="Trebuchet MS" pitchFamily="34" charset="0"/>
              </a:rPr>
              <a:t>Experimental orientation</a:t>
            </a:r>
          </a:p>
          <a:p>
            <a:pPr marL="285750" indent="-285750" eaLnBrk="1" hangingPunct="1">
              <a:buFontTx/>
              <a:buChar char="-"/>
              <a:defRPr/>
            </a:pPr>
            <a:r>
              <a:rPr lang="en-US" altLang="de-DE" sz="1400" dirty="0" smtClean="0">
                <a:solidFill>
                  <a:srgbClr val="C55B20"/>
                </a:solidFill>
                <a:latin typeface="Trebuchet MS" pitchFamily="34" charset="0"/>
              </a:rPr>
              <a:t>“Data intensive” from the start</a:t>
            </a:r>
          </a:p>
          <a:p>
            <a:pPr marL="285750" indent="-285750" eaLnBrk="1" hangingPunct="1">
              <a:buFontTx/>
              <a:buChar char="-"/>
              <a:defRPr/>
            </a:pPr>
            <a:r>
              <a:rPr lang="en-US" altLang="de-DE" sz="1400" dirty="0" smtClean="0">
                <a:solidFill>
                  <a:srgbClr val="C55B20"/>
                </a:solidFill>
                <a:latin typeface="Trebuchet MS" pitchFamily="34" charset="0"/>
              </a:rPr>
              <a:t>Use all kind of parameters externally available</a:t>
            </a:r>
          </a:p>
          <a:p>
            <a:pPr marL="285750" indent="-285750" eaLnBrk="1" hangingPunct="1">
              <a:buFontTx/>
              <a:buChar char="-"/>
              <a:defRPr/>
            </a:pPr>
            <a:r>
              <a:rPr lang="en-US" altLang="de-DE" sz="1400" dirty="0" smtClean="0">
                <a:solidFill>
                  <a:srgbClr val="C55B20"/>
                </a:solidFill>
                <a:latin typeface="Trebuchet MS" pitchFamily="34" charset="0"/>
              </a:rPr>
              <a:t>Simulations </a:t>
            </a:r>
          </a:p>
          <a:p>
            <a:pPr marL="285750" indent="-285750" eaLnBrk="1" hangingPunct="1">
              <a:buFontTx/>
              <a:buChar char="-"/>
              <a:defRPr/>
            </a:pPr>
            <a:r>
              <a:rPr lang="en-US" altLang="de-DE" sz="1400" dirty="0" smtClean="0">
                <a:solidFill>
                  <a:srgbClr val="FF0000"/>
                </a:solidFill>
                <a:latin typeface="Trebuchet MS" pitchFamily="34" charset="0"/>
              </a:rPr>
              <a:t>Large archive online</a:t>
            </a:r>
          </a:p>
        </p:txBody>
      </p:sp>
      <p:pic>
        <p:nvPicPr>
          <p:cNvPr id="24578"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311525" y="4005263"/>
            <a:ext cx="3717925" cy="20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Subtitle 2"/>
          <p:cNvSpPr txBox="1">
            <a:spLocks/>
          </p:cNvSpPr>
          <p:nvPr/>
        </p:nvSpPr>
        <p:spPr bwMode="auto">
          <a:xfrm>
            <a:off x="6969125" y="4005263"/>
            <a:ext cx="2174875" cy="2592387"/>
          </a:xfrm>
          <a:prstGeom prst="rect">
            <a:avLst/>
          </a:prstGeom>
          <a:solidFill>
            <a:schemeClr val="bg1"/>
          </a:solidFill>
          <a:ln>
            <a:noFill/>
          </a:ln>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de-DE" sz="1400" dirty="0" smtClean="0">
                <a:solidFill>
                  <a:schemeClr val="accent1"/>
                </a:solidFill>
                <a:latin typeface="Trebuchet MS" pitchFamily="34" charset="0"/>
              </a:rPr>
              <a:t>MPCDF</a:t>
            </a:r>
          </a:p>
          <a:p>
            <a:pPr algn="ctr" eaLnBrk="1" hangingPunct="1">
              <a:defRPr/>
            </a:pPr>
            <a:endParaRPr lang="en-US" altLang="de-DE" sz="800" dirty="0" smtClean="0">
              <a:solidFill>
                <a:schemeClr val="accent1"/>
              </a:solidFill>
              <a:latin typeface="Trebuchet MS" pitchFamily="34" charset="0"/>
            </a:endParaRPr>
          </a:p>
          <a:p>
            <a:pPr marL="285750" indent="-285750" eaLnBrk="1" hangingPunct="1">
              <a:buFontTx/>
              <a:buChar char="-"/>
              <a:defRPr/>
            </a:pPr>
            <a:r>
              <a:rPr lang="en-US" altLang="de-DE" sz="1400" dirty="0" smtClean="0">
                <a:solidFill>
                  <a:schemeClr val="accent1"/>
                </a:solidFill>
                <a:latin typeface="Trebuchet MS" pitchFamily="34" charset="0"/>
              </a:rPr>
              <a:t>Offer computing &amp; data services to all MPIs</a:t>
            </a:r>
          </a:p>
          <a:p>
            <a:pPr marL="285750" indent="-285750" eaLnBrk="1" hangingPunct="1">
              <a:buFontTx/>
              <a:buChar char="-"/>
              <a:defRPr/>
            </a:pPr>
            <a:r>
              <a:rPr lang="en-US" altLang="de-DE" sz="1400" dirty="0" smtClean="0">
                <a:solidFill>
                  <a:schemeClr val="accent1"/>
                </a:solidFill>
                <a:latin typeface="Trebuchet MS" pitchFamily="34" charset="0"/>
              </a:rPr>
              <a:t>Offer HPC capacity and knowhow</a:t>
            </a:r>
          </a:p>
          <a:p>
            <a:pPr marL="285750" indent="-285750" eaLnBrk="1" hangingPunct="1">
              <a:buFontTx/>
              <a:buChar char="-"/>
              <a:defRPr/>
            </a:pPr>
            <a:r>
              <a:rPr lang="en-US" altLang="de-DE" sz="1400" dirty="0" smtClean="0">
                <a:solidFill>
                  <a:schemeClr val="accent1"/>
                </a:solidFill>
                <a:latin typeface="Trebuchet MS" pitchFamily="34" charset="0"/>
              </a:rPr>
              <a:t>Offer BDA capacity and knowhow</a:t>
            </a:r>
          </a:p>
          <a:p>
            <a:pPr marL="285750" indent="-285750" eaLnBrk="1" hangingPunct="1">
              <a:buFontTx/>
              <a:buChar char="-"/>
              <a:defRPr/>
            </a:pPr>
            <a:r>
              <a:rPr lang="en-US" altLang="de-DE" sz="1400" dirty="0" smtClean="0">
                <a:solidFill>
                  <a:schemeClr val="accent1"/>
                </a:solidFill>
                <a:latin typeface="Trebuchet MS" pitchFamily="34" charset="0"/>
              </a:rPr>
              <a:t>Help in data solutions</a:t>
            </a:r>
          </a:p>
          <a:p>
            <a:pPr marL="285750" indent="-285750" eaLnBrk="1" hangingPunct="1">
              <a:buFontTx/>
              <a:buChar char="-"/>
              <a:defRPr/>
            </a:pPr>
            <a:r>
              <a:rPr lang="en-US" altLang="de-DE" sz="1400" dirty="0" smtClean="0">
                <a:solidFill>
                  <a:schemeClr val="accent1"/>
                </a:solidFill>
                <a:latin typeface="Trebuchet MS" pitchFamily="34" charset="0"/>
              </a:rPr>
              <a:t>RDA, EUDAT, PRACE</a:t>
            </a:r>
          </a:p>
        </p:txBody>
      </p:sp>
      <p:sp>
        <p:nvSpPr>
          <p:cNvPr id="5133" name="Subtitle 2"/>
          <p:cNvSpPr txBox="1">
            <a:spLocks/>
          </p:cNvSpPr>
          <p:nvPr/>
        </p:nvSpPr>
        <p:spPr bwMode="auto">
          <a:xfrm>
            <a:off x="3276600" y="3344863"/>
            <a:ext cx="35718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US" altLang="de-DE" sz="1400">
                <a:solidFill>
                  <a:schemeClr val="tx1"/>
                </a:solidFill>
                <a:latin typeface="Trebuchet MS" pitchFamily="34" charset="0"/>
                <a:cs typeface="Arial" charset="0"/>
              </a:rPr>
              <a:t>Leading Methodology and Technology work</a:t>
            </a:r>
          </a:p>
        </p:txBody>
      </p:sp>
      <p:sp>
        <p:nvSpPr>
          <p:cNvPr id="25" name="Subtitle 2"/>
          <p:cNvSpPr txBox="1">
            <a:spLocks/>
          </p:cNvSpPr>
          <p:nvPr/>
        </p:nvSpPr>
        <p:spPr bwMode="auto">
          <a:xfrm>
            <a:off x="3378200" y="6092825"/>
            <a:ext cx="35718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eaLnBrk="1" hangingPunct="1"/>
            <a:r>
              <a:rPr lang="en-US" altLang="de-DE" sz="1400">
                <a:solidFill>
                  <a:schemeClr val="tx1"/>
                </a:solidFill>
                <a:latin typeface="Trebuchet MS" pitchFamily="34" charset="0"/>
                <a:cs typeface="Arial" charset="0"/>
              </a:rPr>
              <a:t>Senior Advisor Data Systems</a:t>
            </a:r>
          </a:p>
        </p:txBody>
      </p:sp>
      <p:pic>
        <p:nvPicPr>
          <p:cNvPr id="5135" name="Picture 1"/>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240588" y="47625"/>
            <a:ext cx="8477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175375" y="214313"/>
            <a:ext cx="84613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4"/>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414588" y="801688"/>
            <a:ext cx="727075"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14713" y="188913"/>
            <a:ext cx="11366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7"/>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2849563" y="2197100"/>
            <a:ext cx="746125"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6537325" y="2354263"/>
            <a:ext cx="6223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9"/>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4881563" y="406400"/>
            <a:ext cx="1016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3031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smtClean="0">
                <a:latin typeface="Gisha" pitchFamily="34" charset="-79"/>
                <a:ea typeface="ＭＳ Ｐゴシック" pitchFamily="34" charset="-128"/>
                <a:cs typeface="Gisha" pitchFamily="34" charset="-79"/>
              </a:rPr>
              <a:t>Infrastructure activities</a:t>
            </a:r>
          </a:p>
        </p:txBody>
      </p:sp>
      <p:pic>
        <p:nvPicPr>
          <p:cNvPr id="37892" name="Grafik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4510" y="1726248"/>
            <a:ext cx="6385676" cy="33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7079615" y="4193837"/>
            <a:ext cx="1052083" cy="400110"/>
          </a:xfrm>
          <a:prstGeom prst="rect">
            <a:avLst/>
          </a:prstGeom>
          <a:noFill/>
        </p:spPr>
        <p:txBody>
          <a:bodyPr wrap="none" rtlCol="0">
            <a:spAutoFit/>
          </a:bodyPr>
          <a:lstStyle/>
          <a:p>
            <a:r>
              <a:rPr lang="de-DE" sz="2000" dirty="0" err="1" smtClean="0">
                <a:solidFill>
                  <a:srgbClr val="FF0000"/>
                </a:solidFill>
              </a:rPr>
              <a:t>EUDAT</a:t>
            </a:r>
            <a:endParaRPr lang="de-DE" sz="2000" dirty="0">
              <a:solidFill>
                <a:srgbClr val="FF0000"/>
              </a:solidFill>
            </a:endParaRPr>
          </a:p>
        </p:txBody>
      </p:sp>
      <p:sp>
        <p:nvSpPr>
          <p:cNvPr id="3" name="Rechteck 2"/>
          <p:cNvSpPr/>
          <p:nvPr/>
        </p:nvSpPr>
        <p:spPr bwMode="auto">
          <a:xfrm>
            <a:off x="3436620" y="3299539"/>
            <a:ext cx="739140" cy="125889"/>
          </a:xfrm>
          <a:prstGeom prst="rect">
            <a:avLst/>
          </a:prstGeom>
          <a:solidFill>
            <a:srgbClr val="E4D7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
        <p:nvSpPr>
          <p:cNvPr id="7" name="Rechteck 6"/>
          <p:cNvSpPr/>
          <p:nvPr/>
        </p:nvSpPr>
        <p:spPr bwMode="auto">
          <a:xfrm>
            <a:off x="3421380" y="3933904"/>
            <a:ext cx="739140" cy="125889"/>
          </a:xfrm>
          <a:prstGeom prst="rect">
            <a:avLst/>
          </a:prstGeom>
          <a:solidFill>
            <a:srgbClr val="E4D7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
        <p:nvSpPr>
          <p:cNvPr id="8" name="Rechteck 7"/>
          <p:cNvSpPr/>
          <p:nvPr/>
        </p:nvSpPr>
        <p:spPr bwMode="auto">
          <a:xfrm>
            <a:off x="3493770" y="4686300"/>
            <a:ext cx="624840" cy="125889"/>
          </a:xfrm>
          <a:prstGeom prst="rect">
            <a:avLst/>
          </a:prstGeom>
          <a:solidFill>
            <a:srgbClr val="E4D7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36504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gonal liegende Ecken des Rechtecks abrunden 4"/>
          <p:cNvSpPr/>
          <p:nvPr/>
        </p:nvSpPr>
        <p:spPr bwMode="auto">
          <a:xfrm>
            <a:off x="6985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sp>
        <p:nvSpPr>
          <p:cNvPr id="4" name="Diagonal liegende Ecken des Rechtecks abrunden 3"/>
          <p:cNvSpPr/>
          <p:nvPr/>
        </p:nvSpPr>
        <p:spPr bwMode="auto">
          <a:xfrm>
            <a:off x="5461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sp>
        <p:nvSpPr>
          <p:cNvPr id="19460"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err="1" smtClean="0">
                <a:latin typeface="Gisha" pitchFamily="34" charset="-79"/>
                <a:ea typeface="ＭＳ Ｐゴシック" pitchFamily="34" charset="-128"/>
                <a:cs typeface="Gisha" pitchFamily="34" charset="-79"/>
              </a:rPr>
              <a:t>EUDAT</a:t>
            </a:r>
            <a:r>
              <a:rPr lang="en-US" altLang="en-US" sz="3200" dirty="0" smtClean="0">
                <a:latin typeface="Gisha" pitchFamily="34" charset="-79"/>
                <a:ea typeface="ＭＳ Ｐゴシック" pitchFamily="34" charset="-128"/>
                <a:cs typeface="Gisha" pitchFamily="34" charset="-79"/>
              </a:rPr>
              <a:t> infrastructure</a:t>
            </a:r>
          </a:p>
        </p:txBody>
      </p:sp>
      <p:grpSp>
        <p:nvGrpSpPr>
          <p:cNvPr id="19461" name="Group 38"/>
          <p:cNvGrpSpPr>
            <a:grpSpLocks/>
          </p:cNvGrpSpPr>
          <p:nvPr/>
        </p:nvGrpSpPr>
        <p:grpSpPr bwMode="auto">
          <a:xfrm>
            <a:off x="2674938" y="2190750"/>
            <a:ext cx="3095625" cy="1189038"/>
            <a:chOff x="2909439" y="1419825"/>
            <a:chExt cx="3095253" cy="1188862"/>
          </a:xfrm>
        </p:grpSpPr>
        <p:pic>
          <p:nvPicPr>
            <p:cNvPr id="1948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23928" y="1944494"/>
              <a:ext cx="1332148" cy="6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88" name="Picture 41" descr="VPH-NoE Logo">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909439" y="2078513"/>
              <a:ext cx="1014489" cy="53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9" name="Picture 2" descr="C:\Users\rmb\Documents\EPCC\Projects\EUDAT\presentations\img_header.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913293" y="1419825"/>
              <a:ext cx="1299904" cy="55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0" name="Picture 6" descr="Home">
              <a:hlinkClick r:id="rId7" tooltip="Clarin home pag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4533" y="1558055"/>
              <a:ext cx="1440159"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43"/>
          <p:cNvGrpSpPr>
            <a:grpSpLocks/>
          </p:cNvGrpSpPr>
          <p:nvPr/>
        </p:nvGrpSpPr>
        <p:grpSpPr bwMode="auto">
          <a:xfrm>
            <a:off x="1449388" y="4818063"/>
            <a:ext cx="5641975" cy="1443037"/>
            <a:chOff x="3108125" y="2296116"/>
            <a:chExt cx="5640781" cy="1443925"/>
          </a:xfrm>
        </p:grpSpPr>
        <p:pic>
          <p:nvPicPr>
            <p:cNvPr id="19485"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8125" y="2296116"/>
              <a:ext cx="5640781" cy="1166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86" name="Picture 12" descr="http://www.bsc.es/media/28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0576" y="3396932"/>
              <a:ext cx="1275878" cy="34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Oval 47"/>
          <p:cNvSpPr/>
          <p:nvPr/>
        </p:nvSpPr>
        <p:spPr>
          <a:xfrm>
            <a:off x="1122363" y="4452938"/>
            <a:ext cx="6540500" cy="1895475"/>
          </a:xfrm>
          <a:prstGeom prst="ellipse">
            <a:avLst/>
          </a:prstGeom>
          <a:noFill/>
          <a:ln w="50800"/>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GB" sz="1800" b="0">
              <a:solidFill>
                <a:prstClr val="black"/>
              </a:solidFill>
            </a:endParaRPr>
          </a:p>
        </p:txBody>
      </p:sp>
      <p:pic>
        <p:nvPicPr>
          <p:cNvPr id="19464" name="Picture 2" descr="http://openlandscapes.zalf.de/ImagesWiki/EPOS_Logo.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38575" y="2798763"/>
            <a:ext cx="10890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24" descr="BBMRI Logo">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1738" y="1782763"/>
            <a:ext cx="97948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2" descr="logo -- Dixa-fp7">
            <a:hlinkClick r:id="rId14" tooltip="Homepage"/>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49438" y="3511550"/>
            <a:ext cx="5286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2" descr="http://www.pan-data.eu/imagesGHD/b/bd/Pandata-europ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33863" y="4006850"/>
            <a:ext cx="100806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28" descr="http://upload.wikimedia.org/wikipedia/commons/thumb/a/aa/Icoslogo.jpg/220px-Icoslogo.jpg">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37450" y="2935288"/>
            <a:ext cx="795338"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8" descr="emso logo final CMYK.jpg"/>
          <p:cNvPicPr>
            <a:picLocks noChangeAspect="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5449888" y="3727450"/>
            <a:ext cx="115093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79863" y="3324225"/>
            <a:ext cx="10795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60"/>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486025" y="1455738"/>
            <a:ext cx="5746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2" descr="http://lcg-archive.web.cern.ch/lcg-archive/logos/WLCG-Logo-Comp2L-W-Me.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75025" y="1231900"/>
            <a:ext cx="7921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6" descr="http://www.iagos.org/lw_resource/datapool/_items/item_224/iagos-eri-logo-blue-on-white.png"/>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7140575" y="3471863"/>
            <a:ext cx="6858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8" descr="http://ung.in.ua/upload/user_files/Infrastructure/Biomedical/ELIXIR.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39788" y="2514600"/>
            <a:ext cx="722312"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10" descr="http://www.esds.ac.uk/images/cessdanew.gif"/>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7250113" y="2503488"/>
            <a:ext cx="9779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12" descr="http://t2.gstatic.com/images?q=tbn:ANd9GcTukFhl_T7BzMe8XDTabnUEsDElAQyI7AUzWjcx--bfDDEW_SwPZw"/>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207000" y="2647950"/>
            <a:ext cx="11525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14" descr="http://t2.gstatic.com/images?q=tbn:ANd9GcSHiyoOBsp09yDpvWsA08wmkiWtZT_G5Dm56pgB2eCSv-OkQmzd"/>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529388" y="1855788"/>
            <a:ext cx="100806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16" descr="http://t2.gstatic.com/images?q=tbn:ANd9GcSdSykiNl0Dakf7orGxOe6xlUrbNxDpxhwnKDgbzLeQvv6TnHfZ"/>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487988" y="1554163"/>
            <a:ext cx="10080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81"/>
          <p:cNvPicPr>
            <a:picLocks noChangeAspect="1"/>
          </p:cNvPicPr>
          <p:nvPr/>
        </p:nvPicPr>
        <p:blipFill>
          <a:blip r:embed="rId29" cstate="email">
            <a:extLst>
              <a:ext uri="{28A0092B-C50C-407E-A947-70E740481C1C}">
                <a14:useLocalDpi xmlns:a14="http://schemas.microsoft.com/office/drawing/2010/main" val="0"/>
              </a:ext>
            </a:extLst>
          </a:blip>
          <a:srcRect/>
          <a:stretch>
            <a:fillRect/>
          </a:stretch>
        </p:blipFill>
        <p:spPr bwMode="auto">
          <a:xfrm>
            <a:off x="331788" y="3151188"/>
            <a:ext cx="15319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83"/>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4471988" y="1319213"/>
            <a:ext cx="8715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84"/>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2633663" y="3832225"/>
            <a:ext cx="10572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868738" y="4552950"/>
            <a:ext cx="9525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Oval 46"/>
          <p:cNvSpPr/>
          <p:nvPr/>
        </p:nvSpPr>
        <p:spPr>
          <a:xfrm>
            <a:off x="2052638" y="1981200"/>
            <a:ext cx="4681537" cy="1763713"/>
          </a:xfrm>
          <a:prstGeom prst="ellipse">
            <a:avLst/>
          </a:prstGeom>
          <a:noFill/>
          <a:ln w="50800"/>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GB" sz="1800" b="0">
              <a:solidFill>
                <a:prstClr val="black"/>
              </a:solidFill>
            </a:endParaRPr>
          </a:p>
        </p:txBody>
      </p:sp>
      <p:sp>
        <p:nvSpPr>
          <p:cNvPr id="36" name="Content Placeholder 2"/>
          <p:cNvSpPr>
            <a:spLocks noGrp="1"/>
          </p:cNvSpPr>
          <p:nvPr>
            <p:ph sz="half" idx="1"/>
          </p:nvPr>
        </p:nvSpPr>
        <p:spPr bwMode="auto">
          <a:xfrm>
            <a:off x="754063" y="649288"/>
            <a:ext cx="4038600" cy="474662"/>
          </a:xfrm>
          <a:extLst/>
        </p:spPr>
        <p:txBody>
          <a:bodyPr vert="horz" wrap="square" lIns="91440" tIns="45720" rIns="91440" bIns="45720" numCol="1" anchor="t" anchorCtr="0" compatLnSpc="1">
            <a:prstTxWarp prst="textNoShape">
              <a:avLst/>
            </a:prstTxWarp>
            <a:normAutofit/>
          </a:bodyPr>
          <a:lstStyle/>
          <a:p>
            <a:pPr marL="0" indent="0" algn="ctr">
              <a:spcBef>
                <a:spcPts val="0"/>
              </a:spcBef>
              <a:buFont typeface="Wingdings" charset="2"/>
              <a:buNone/>
              <a:defRPr/>
            </a:pPr>
            <a:r>
              <a:rPr lang="en-US" altLang="en-US" sz="2000" b="1" dirty="0" smtClean="0">
                <a:solidFill>
                  <a:srgbClr val="FF0000"/>
                </a:solidFill>
                <a:latin typeface="+mn-lt"/>
                <a:ea typeface="Arial Unicode MS" pitchFamily="34" charset="-128"/>
                <a:cs typeface="Gisha" pitchFamily="34" charset="-79"/>
              </a:rPr>
              <a:t>some old slides</a:t>
            </a:r>
          </a:p>
        </p:txBody>
      </p:sp>
    </p:spTree>
    <p:extLst>
      <p:ext uri="{BB962C8B-B14F-4D97-AF65-F5344CB8AC3E}">
        <p14:creationId xmlns:p14="http://schemas.microsoft.com/office/powerpoint/2010/main" val="3641196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gonal liegende Ecken des Rechtecks abrunden 3"/>
          <p:cNvSpPr/>
          <p:nvPr/>
        </p:nvSpPr>
        <p:spPr bwMode="auto">
          <a:xfrm>
            <a:off x="3937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pic>
        <p:nvPicPr>
          <p:cNvPr id="20485"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3700" y="1419225"/>
            <a:ext cx="54483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92825" y="1943100"/>
            <a:ext cx="2816225" cy="222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4"/>
          <p:cNvSpPr txBox="1"/>
          <p:nvPr/>
        </p:nvSpPr>
        <p:spPr>
          <a:xfrm rot="21230655">
            <a:off x="440443" y="4301317"/>
            <a:ext cx="8136031" cy="523220"/>
          </a:xfrm>
          <a:prstGeom prst="rect">
            <a:avLst/>
          </a:prstGeom>
          <a:solidFill>
            <a:schemeClr val="bg1">
              <a:lumMod val="65000"/>
            </a:schemeClr>
          </a:solidFill>
        </p:spPr>
        <p:txBody>
          <a:bodyPr wrap="square">
            <a:spAutoFit/>
          </a:bodyPr>
          <a:lstStyle/>
          <a:p>
            <a:pPr lvl="0" algn="ctr"/>
            <a:r>
              <a:rPr lang="en-US" dirty="0" smtClean="0"/>
              <a:t>Don’t know yet – far away from research</a:t>
            </a:r>
          </a:p>
        </p:txBody>
      </p:sp>
      <p:sp>
        <p:nvSpPr>
          <p:cNvPr id="9"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err="1" smtClean="0">
                <a:latin typeface="Gisha" pitchFamily="34" charset="-79"/>
                <a:ea typeface="ＭＳ Ｐゴシック" pitchFamily="34" charset="-128"/>
                <a:cs typeface="Gisha" pitchFamily="34" charset="-79"/>
              </a:rPr>
              <a:t>EUDAT</a:t>
            </a:r>
            <a:r>
              <a:rPr lang="en-US" altLang="en-US" sz="3200" dirty="0" smtClean="0">
                <a:latin typeface="Gisha" pitchFamily="34" charset="-79"/>
                <a:ea typeface="ＭＳ Ｐゴシック" pitchFamily="34" charset="-128"/>
                <a:cs typeface="Gisha" pitchFamily="34" charset="-79"/>
              </a:rPr>
              <a:t> infrastructure</a:t>
            </a:r>
          </a:p>
        </p:txBody>
      </p:sp>
      <p:sp>
        <p:nvSpPr>
          <p:cNvPr id="3" name="Inhaltsplatzhalter 2"/>
          <p:cNvSpPr>
            <a:spLocks noGrp="1"/>
          </p:cNvSpPr>
          <p:nvPr>
            <p:ph sz="half" idx="1"/>
          </p:nvPr>
        </p:nvSpPr>
        <p:spPr/>
        <p:txBody>
          <a:bodyPr/>
          <a:lstStyle/>
          <a:p>
            <a:endParaRPr lang="de-DE"/>
          </a:p>
        </p:txBody>
      </p:sp>
    </p:spTree>
    <p:extLst>
      <p:ext uri="{BB962C8B-B14F-4D97-AF65-F5344CB8AC3E}">
        <p14:creationId xmlns:p14="http://schemas.microsoft.com/office/powerpoint/2010/main" val="911447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smtClean="0">
                <a:latin typeface="Gisha" pitchFamily="34" charset="-79"/>
                <a:ea typeface="ＭＳ Ｐゴシック" pitchFamily="34" charset="-128"/>
                <a:cs typeface="Gisha" pitchFamily="34" charset="-79"/>
              </a:rPr>
              <a:t>State of Infrastructure Building</a:t>
            </a:r>
          </a:p>
        </p:txBody>
      </p:sp>
      <p:sp>
        <p:nvSpPr>
          <p:cNvPr id="4" name="Diagonal liegende Ecken des Rechtecks abrunden 3"/>
          <p:cNvSpPr/>
          <p:nvPr/>
        </p:nvSpPr>
        <p:spPr bwMode="auto">
          <a:xfrm>
            <a:off x="3937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sp>
        <p:nvSpPr>
          <p:cNvPr id="5" name="Content Placeholder 2"/>
          <p:cNvSpPr>
            <a:spLocks noGrp="1"/>
          </p:cNvSpPr>
          <p:nvPr>
            <p:ph sz="half" idx="1"/>
          </p:nvPr>
        </p:nvSpPr>
        <p:spPr bwMode="auto">
          <a:xfrm>
            <a:off x="393700" y="1308100"/>
            <a:ext cx="8559800" cy="4984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buFont typeface="Wingdings" pitchFamily="2" charset="2"/>
              <a:buChar char="§"/>
            </a:pPr>
            <a:r>
              <a:rPr lang="en-US" altLang="en-US" sz="2000" dirty="0" smtClean="0">
                <a:solidFill>
                  <a:srgbClr val="373737"/>
                </a:solidFill>
                <a:latin typeface="Arial" charset="0"/>
                <a:ea typeface="Arial Unicode MS" pitchFamily="34" charset="-128"/>
                <a:cs typeface="Gisha" pitchFamily="34" charset="-79"/>
              </a:rPr>
              <a:t>Have a huge number of infrastructure initiatives in Europe and globally</a:t>
            </a:r>
          </a:p>
          <a:p>
            <a:pPr lvl="1">
              <a:spcBef>
                <a:spcPct val="0"/>
              </a:spcBef>
              <a:buFont typeface="Wingdings" pitchFamily="2" charset="2"/>
              <a:buChar char="§"/>
            </a:pPr>
            <a:r>
              <a:rPr lang="en-US" altLang="en-US" dirty="0" smtClean="0">
                <a:solidFill>
                  <a:srgbClr val="373737"/>
                </a:solidFill>
                <a:latin typeface="Arial" charset="0"/>
                <a:ea typeface="Arial Unicode MS" pitchFamily="34" charset="-128"/>
                <a:cs typeface="Gisha" pitchFamily="34" charset="-79"/>
              </a:rPr>
              <a:t>Created much awareness, initiated changes and allowed knowledge gathering</a:t>
            </a:r>
          </a:p>
          <a:p>
            <a:pPr>
              <a:spcBef>
                <a:spcPct val="0"/>
              </a:spcBef>
              <a:buFont typeface="Wingdings" pitchFamily="2" charset="2"/>
              <a:buChar char="§"/>
            </a:pPr>
            <a:r>
              <a:rPr lang="en-US" altLang="en-US" sz="2000" dirty="0" smtClean="0">
                <a:solidFill>
                  <a:srgbClr val="373737"/>
                </a:solidFill>
                <a:latin typeface="Arial" charset="0"/>
                <a:ea typeface="Arial Unicode MS" pitchFamily="34" charset="-128"/>
                <a:cs typeface="Gisha" pitchFamily="34" charset="-79"/>
              </a:rPr>
              <a:t>Many working in discipline and/or regional/national “silos” believing that their solutions are the best</a:t>
            </a:r>
          </a:p>
          <a:p>
            <a:pPr>
              <a:spcBef>
                <a:spcPct val="0"/>
              </a:spcBef>
              <a:buFont typeface="Wingdings" pitchFamily="2" charset="2"/>
              <a:buChar char="§"/>
            </a:pPr>
            <a:r>
              <a:rPr lang="en-US" altLang="en-US" sz="2000" dirty="0" smtClean="0">
                <a:solidFill>
                  <a:srgbClr val="373737"/>
                </a:solidFill>
                <a:latin typeface="Arial" charset="0"/>
                <a:ea typeface="Arial Unicode MS" pitchFamily="34" charset="-128"/>
                <a:cs typeface="Gisha" pitchFamily="34" charset="-79"/>
              </a:rPr>
              <a:t>There is still a lot of dynamics and despite all progress no satisfaction  (EU Open Science Cloud)</a:t>
            </a:r>
          </a:p>
          <a:p>
            <a:pPr>
              <a:spcBef>
                <a:spcPct val="0"/>
              </a:spcBef>
              <a:buFont typeface="Wingdings" pitchFamily="2" charset="2"/>
              <a:buChar char="§"/>
            </a:pPr>
            <a:r>
              <a:rPr lang="en-US" altLang="en-US" sz="2000" dirty="0" smtClean="0">
                <a:solidFill>
                  <a:srgbClr val="373737"/>
                </a:solidFill>
                <a:latin typeface="Arial" charset="0"/>
                <a:ea typeface="Arial Unicode MS" pitchFamily="34" charset="-128"/>
                <a:cs typeface="Gisha" pitchFamily="34" charset="-79"/>
              </a:rPr>
              <a:t>Outreach is partly still poor (-&gt;120 interviews &amp; interactions)</a:t>
            </a:r>
          </a:p>
          <a:p>
            <a:pPr>
              <a:spcBef>
                <a:spcPct val="0"/>
              </a:spcBef>
              <a:buFont typeface="Wingdings" pitchFamily="2" charset="2"/>
              <a:buChar char="§"/>
            </a:pPr>
            <a:endParaRPr lang="en-US" altLang="en-US" sz="2000" dirty="0" smtClean="0">
              <a:solidFill>
                <a:srgbClr val="373737"/>
              </a:solidFill>
              <a:latin typeface="Arial" charset="0"/>
              <a:ea typeface="Arial Unicode MS" pitchFamily="34" charset="-128"/>
              <a:cs typeface="Gisha" pitchFamily="34" charset="-79"/>
            </a:endParaRPr>
          </a:p>
          <a:p>
            <a:pPr>
              <a:spcBef>
                <a:spcPct val="0"/>
              </a:spcBef>
              <a:buFont typeface="Wingdings" pitchFamily="2" charset="2"/>
              <a:buChar char="§"/>
            </a:pPr>
            <a:r>
              <a:rPr lang="en-US" altLang="en-US" sz="2000" dirty="0" smtClean="0">
                <a:solidFill>
                  <a:srgbClr val="373737"/>
                </a:solidFill>
                <a:latin typeface="Arial" charset="0"/>
                <a:ea typeface="Arial Unicode MS" pitchFamily="34" charset="-128"/>
                <a:cs typeface="Gisha" pitchFamily="34" charset="-79"/>
              </a:rPr>
              <a:t>We can certainly say that much SW that has been built cannot be maintained </a:t>
            </a:r>
          </a:p>
          <a:p>
            <a:pPr lvl="1">
              <a:spcBef>
                <a:spcPct val="0"/>
              </a:spcBef>
              <a:buFont typeface="Wingdings" pitchFamily="2" charset="2"/>
              <a:buChar char="§"/>
            </a:pPr>
            <a:r>
              <a:rPr lang="en-US" altLang="en-US" sz="1800" dirty="0" smtClean="0">
                <a:solidFill>
                  <a:srgbClr val="373737"/>
                </a:solidFill>
                <a:latin typeface="Arial" charset="0"/>
                <a:ea typeface="Arial Unicode MS" pitchFamily="34" charset="-128"/>
                <a:cs typeface="Gisha" pitchFamily="34" charset="-79"/>
              </a:rPr>
              <a:t>Built one of the first full-fledged repository systems and other software – not maintainable</a:t>
            </a:r>
          </a:p>
          <a:p>
            <a:pPr lvl="1">
              <a:spcBef>
                <a:spcPct val="0"/>
              </a:spcBef>
              <a:buFont typeface="Wingdings" pitchFamily="2" charset="2"/>
              <a:buChar char="§"/>
            </a:pPr>
            <a:r>
              <a:rPr lang="en-US" altLang="en-US" sz="1800" dirty="0" smtClean="0">
                <a:solidFill>
                  <a:srgbClr val="373737"/>
                </a:solidFill>
                <a:latin typeface="Arial" charset="0"/>
                <a:ea typeface="Arial Unicode MS" pitchFamily="34" charset="-128"/>
                <a:cs typeface="Gisha" pitchFamily="34" charset="-79"/>
              </a:rPr>
              <a:t>How many </a:t>
            </a:r>
            <a:r>
              <a:rPr lang="en-US" altLang="en-US" sz="1800" dirty="0" err="1" smtClean="0">
                <a:solidFill>
                  <a:srgbClr val="373737"/>
                </a:solidFill>
                <a:latin typeface="Arial" charset="0"/>
                <a:ea typeface="Arial Unicode MS" pitchFamily="34" charset="-128"/>
                <a:cs typeface="Gisha" pitchFamily="34" charset="-79"/>
              </a:rPr>
              <a:t>PID</a:t>
            </a:r>
            <a:r>
              <a:rPr lang="en-US" altLang="en-US" sz="1800" dirty="0" smtClean="0">
                <a:solidFill>
                  <a:srgbClr val="373737"/>
                </a:solidFill>
                <a:latin typeface="Arial" charset="0"/>
                <a:ea typeface="Arial Unicode MS" pitchFamily="34" charset="-128"/>
                <a:cs typeface="Gisha" pitchFamily="34" charset="-79"/>
              </a:rPr>
              <a:t>, AAI, MD, etc. solutions do we want to support?</a:t>
            </a:r>
          </a:p>
          <a:p>
            <a:pPr>
              <a:spcBef>
                <a:spcPct val="0"/>
              </a:spcBef>
              <a:buFont typeface="Wingdings" pitchFamily="2" charset="2"/>
              <a:buChar char="§"/>
            </a:pPr>
            <a:r>
              <a:rPr lang="en-US" altLang="en-US" sz="2000" dirty="0" smtClean="0">
                <a:solidFill>
                  <a:srgbClr val="373737"/>
                </a:solidFill>
                <a:latin typeface="Arial" charset="0"/>
                <a:ea typeface="Arial Unicode MS" pitchFamily="34" charset="-128"/>
                <a:cs typeface="Gisha" pitchFamily="34" charset="-79"/>
              </a:rPr>
              <a:t>Funding and Sustainability in most cases not clarified</a:t>
            </a:r>
          </a:p>
          <a:p>
            <a:pPr>
              <a:spcBef>
                <a:spcPct val="0"/>
              </a:spcBef>
              <a:buFont typeface="Wingdings" pitchFamily="2" charset="2"/>
              <a:buChar char="§"/>
            </a:pPr>
            <a:r>
              <a:rPr lang="en-US" altLang="en-US" sz="2000" dirty="0" smtClean="0">
                <a:solidFill>
                  <a:srgbClr val="373737"/>
                </a:solidFill>
                <a:latin typeface="Arial" charset="0"/>
                <a:ea typeface="Arial Unicode MS" pitchFamily="34" charset="-128"/>
                <a:cs typeface="Gisha" pitchFamily="34" charset="-79"/>
              </a:rPr>
              <a:t>Costs are too high </a:t>
            </a:r>
          </a:p>
          <a:p>
            <a:pPr lvl="1">
              <a:spcBef>
                <a:spcPct val="0"/>
              </a:spcBef>
              <a:buFont typeface="Wingdings" pitchFamily="2" charset="2"/>
              <a:buChar char="§"/>
            </a:pPr>
            <a:r>
              <a:rPr lang="en-US" altLang="en-US" sz="1800" dirty="0" smtClean="0">
                <a:solidFill>
                  <a:srgbClr val="373737"/>
                </a:solidFill>
                <a:latin typeface="Arial" charset="0"/>
                <a:ea typeface="Arial Unicode MS" pitchFamily="34" charset="-128"/>
                <a:cs typeface="Gisha" pitchFamily="34" charset="-79"/>
              </a:rPr>
              <a:t>where can we reduce </a:t>
            </a:r>
          </a:p>
          <a:p>
            <a:pPr lvl="1">
              <a:spcBef>
                <a:spcPct val="0"/>
              </a:spcBef>
              <a:buFont typeface="Wingdings" pitchFamily="2" charset="2"/>
              <a:buChar char="§"/>
            </a:pPr>
            <a:r>
              <a:rPr lang="en-US" altLang="en-US" sz="1800" dirty="0" smtClean="0">
                <a:solidFill>
                  <a:srgbClr val="373737"/>
                </a:solidFill>
                <a:latin typeface="Arial" charset="0"/>
                <a:ea typeface="Arial Unicode MS" pitchFamily="34" charset="-128"/>
                <a:cs typeface="Gisha" pitchFamily="34" charset="-79"/>
              </a:rPr>
              <a:t>where can we extract commons?</a:t>
            </a:r>
          </a:p>
        </p:txBody>
      </p:sp>
    </p:spTree>
    <p:extLst>
      <p:ext uri="{BB962C8B-B14F-4D97-AF65-F5344CB8AC3E}">
        <p14:creationId xmlns:p14="http://schemas.microsoft.com/office/powerpoint/2010/main" val="1301504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0"/>
            <a:ext cx="8352928" cy="981075"/>
          </a:xfrm>
        </p:spPr>
        <p:txBody>
          <a:bodyPr/>
          <a:lstStyle/>
          <a:p>
            <a:r>
              <a:rPr lang="en-US" sz="3200" dirty="0" smtClean="0"/>
              <a:t>Content</a:t>
            </a:r>
            <a:endParaRPr lang="en-US" sz="3200" dirty="0"/>
          </a:p>
        </p:txBody>
      </p:sp>
      <p:sp>
        <p:nvSpPr>
          <p:cNvPr id="4" name="Content Placeholder 2"/>
          <p:cNvSpPr>
            <a:spLocks noGrp="1"/>
          </p:cNvSpPr>
          <p:nvPr>
            <p:ph idx="1"/>
          </p:nvPr>
        </p:nvSpPr>
        <p:spPr bwMode="auto">
          <a:xfrm>
            <a:off x="1640897" y="1933778"/>
            <a:ext cx="5979103" cy="2922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buFont typeface="+mj-lt"/>
              <a:buAutoNum type="arabicPeriod"/>
            </a:pPr>
            <a:r>
              <a:rPr lang="en-CA" dirty="0" smtClean="0">
                <a:solidFill>
                  <a:schemeClr val="tx1"/>
                </a:solidFill>
                <a:latin typeface="Arial" charset="0"/>
                <a:cs typeface="Arial" charset="0"/>
              </a:rPr>
              <a:t>Data Science and Infrastructures</a:t>
            </a:r>
          </a:p>
          <a:p>
            <a:pPr marL="457200" indent="-457200">
              <a:buFont typeface="+mj-lt"/>
              <a:buAutoNum type="arabicPeriod"/>
            </a:pPr>
            <a:r>
              <a:rPr lang="en-CA" dirty="0">
                <a:solidFill>
                  <a:schemeClr val="accent1"/>
                </a:solidFill>
                <a:latin typeface="Arial" charset="0"/>
                <a:cs typeface="Arial" charset="0"/>
              </a:rPr>
              <a:t>Data Practices</a:t>
            </a:r>
          </a:p>
          <a:p>
            <a:pPr marL="457200" indent="-457200">
              <a:buFont typeface="+mj-lt"/>
              <a:buAutoNum type="arabicPeriod"/>
            </a:pPr>
            <a:r>
              <a:rPr lang="en-CA" dirty="0" smtClean="0">
                <a:solidFill>
                  <a:schemeClr val="tx1"/>
                </a:solidFill>
                <a:latin typeface="Arial" charset="0"/>
                <a:cs typeface="Arial" charset="0"/>
              </a:rPr>
              <a:t>Principles &amp; Trends</a:t>
            </a:r>
          </a:p>
          <a:p>
            <a:pPr marL="457200" indent="-457200">
              <a:buFont typeface="+mj-lt"/>
              <a:buAutoNum type="arabicPeriod"/>
            </a:pPr>
            <a:r>
              <a:rPr lang="en-CA" dirty="0" smtClean="0">
                <a:solidFill>
                  <a:schemeClr val="tx1"/>
                </a:solidFill>
                <a:latin typeface="Arial" charset="0"/>
                <a:cs typeface="Arial" charset="0"/>
              </a:rPr>
              <a:t>RDA</a:t>
            </a:r>
          </a:p>
          <a:p>
            <a:pPr marL="457200" indent="-457200">
              <a:buFont typeface="+mj-lt"/>
              <a:buAutoNum type="arabicPeriod"/>
            </a:pPr>
            <a:r>
              <a:rPr lang="en-CA" dirty="0" smtClean="0">
                <a:solidFill>
                  <a:schemeClr val="tx1"/>
                </a:solidFill>
                <a:latin typeface="Arial" charset="0"/>
                <a:cs typeface="Arial" charset="0"/>
              </a:rPr>
              <a:t>RDA Results &amp;Activities</a:t>
            </a:r>
          </a:p>
          <a:p>
            <a:pPr marL="457200" indent="-457200">
              <a:buFont typeface="+mj-lt"/>
              <a:buAutoNum type="arabicPeriod"/>
            </a:pPr>
            <a:r>
              <a:rPr lang="en-CA" dirty="0" smtClean="0">
                <a:solidFill>
                  <a:schemeClr val="tx1"/>
                </a:solidFill>
                <a:latin typeface="Arial" charset="0"/>
                <a:cs typeface="Arial" charset="0"/>
              </a:rPr>
              <a:t>Data Fabric IG</a:t>
            </a:r>
          </a:p>
          <a:p>
            <a:pPr marL="457200" indent="-457200">
              <a:buFont typeface="+mj-lt"/>
              <a:buAutoNum type="arabicPeriod"/>
            </a:pPr>
            <a:endParaRPr lang="en-CA" dirty="0" smtClean="0">
              <a:solidFill>
                <a:schemeClr val="tx1"/>
              </a:solidFill>
              <a:latin typeface="Arial" charset="0"/>
              <a:cs typeface="Arial" charset="0"/>
            </a:endParaRPr>
          </a:p>
        </p:txBody>
      </p:sp>
    </p:spTree>
    <p:extLst>
      <p:ext uri="{BB962C8B-B14F-4D97-AF65-F5344CB8AC3E}">
        <p14:creationId xmlns:p14="http://schemas.microsoft.com/office/powerpoint/2010/main" val="2060093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72918" y="4109008"/>
            <a:ext cx="4848252" cy="2085151"/>
          </a:xfrm>
        </p:spPr>
        <p:txBody>
          <a:bodyPr/>
          <a:lstStyle/>
          <a:p>
            <a:r>
              <a:rPr lang="en-US" sz="2000" dirty="0" smtClean="0">
                <a:solidFill>
                  <a:schemeClr val="tx1"/>
                </a:solidFill>
              </a:rPr>
              <a:t>lack of proper documentation, schemas, semantics, relations, etc. </a:t>
            </a:r>
          </a:p>
          <a:p>
            <a:r>
              <a:rPr lang="en-US" sz="2000" dirty="0" smtClean="0">
                <a:solidFill>
                  <a:schemeClr val="tx1"/>
                </a:solidFill>
              </a:rPr>
              <a:t>directory structures, spreadsheets etc. are ad hoc creations and knowledge fades away</a:t>
            </a:r>
          </a:p>
          <a:p>
            <a:r>
              <a:rPr lang="en-US" sz="2000" dirty="0" smtClean="0">
                <a:solidFill>
                  <a:schemeClr val="tx1"/>
                </a:solidFill>
              </a:rPr>
              <a:t>etc.</a:t>
            </a:r>
            <a:endParaRPr lang="en-US" sz="2000" dirty="0">
              <a:solidFill>
                <a:schemeClr val="tx1"/>
              </a:solidFill>
            </a:endParaRPr>
          </a:p>
        </p:txBody>
      </p:sp>
      <p:sp>
        <p:nvSpPr>
          <p:cNvPr id="3" name="Title 2"/>
          <p:cNvSpPr>
            <a:spLocks noGrp="1"/>
          </p:cNvSpPr>
          <p:nvPr>
            <p:ph type="title"/>
          </p:nvPr>
        </p:nvSpPr>
        <p:spPr/>
        <p:txBody>
          <a:bodyPr/>
          <a:lstStyle/>
          <a:p>
            <a:r>
              <a:rPr lang="en-US" sz="3200" dirty="0" smtClean="0"/>
              <a:t>Data Practices – Data Entropy</a:t>
            </a:r>
            <a:endParaRPr lang="en-US" sz="3200" dirty="0"/>
          </a:p>
        </p:txBody>
      </p:sp>
      <p:pic>
        <p:nvPicPr>
          <p:cNvPr id="4" name="Picture 3"/>
          <p:cNvPicPr/>
          <p:nvPr/>
        </p:nvPicPr>
        <p:blipFill>
          <a:blip r:embed="rId2"/>
          <a:stretch>
            <a:fillRect/>
          </a:stretch>
        </p:blipFill>
        <p:spPr>
          <a:xfrm>
            <a:off x="186747" y="1623965"/>
            <a:ext cx="3751821" cy="2265244"/>
          </a:xfrm>
          <a:prstGeom prst="rect">
            <a:avLst/>
          </a:prstGeom>
        </p:spPr>
      </p:pic>
      <p:pic>
        <p:nvPicPr>
          <p:cNvPr id="5" name="Picture 4"/>
          <p:cNvPicPr/>
          <p:nvPr/>
        </p:nvPicPr>
        <p:blipFill>
          <a:blip r:embed="rId3"/>
          <a:stretch>
            <a:fillRect/>
          </a:stretch>
        </p:blipFill>
        <p:spPr>
          <a:xfrm>
            <a:off x="265302" y="4109009"/>
            <a:ext cx="3594711" cy="1344642"/>
          </a:xfrm>
          <a:prstGeom prst="rect">
            <a:avLst/>
          </a:prstGeom>
        </p:spPr>
      </p:pic>
      <p:pic>
        <p:nvPicPr>
          <p:cNvPr id="6" name="Picture 5"/>
          <p:cNvPicPr/>
          <p:nvPr/>
        </p:nvPicPr>
        <p:blipFill>
          <a:blip r:embed="rId4"/>
          <a:stretch>
            <a:fillRect/>
          </a:stretch>
        </p:blipFill>
        <p:spPr>
          <a:xfrm>
            <a:off x="4172918" y="1494862"/>
            <a:ext cx="4133777" cy="2395783"/>
          </a:xfrm>
          <a:prstGeom prst="rect">
            <a:avLst/>
          </a:prstGeom>
        </p:spPr>
      </p:pic>
    </p:spTree>
    <p:extLst>
      <p:ext uri="{BB962C8B-B14F-4D97-AF65-F5344CB8AC3E}">
        <p14:creationId xmlns:p14="http://schemas.microsoft.com/office/powerpoint/2010/main" val="14510815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p:cNvGrpSpPr>
          <p:nvPr/>
        </p:nvGrpSpPr>
        <p:grpSpPr bwMode="auto">
          <a:xfrm>
            <a:off x="309045" y="932675"/>
            <a:ext cx="8229600" cy="4546600"/>
            <a:chOff x="597648" y="2113148"/>
            <a:chExt cx="8229600" cy="4546600"/>
          </a:xfrm>
        </p:grpSpPr>
        <p:graphicFrame>
          <p:nvGraphicFramePr>
            <p:cNvPr id="14" name="Chart 13"/>
            <p:cNvGraphicFramePr/>
            <p:nvPr/>
          </p:nvGraphicFramePr>
          <p:xfrm>
            <a:off x="597648" y="2113148"/>
            <a:ext cx="822960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18453" name="TextBox 14"/>
            <p:cNvSpPr txBox="1">
              <a:spLocks noChangeArrowheads="1"/>
            </p:cNvSpPr>
            <p:nvPr/>
          </p:nvSpPr>
          <p:spPr bwMode="auto">
            <a:xfrm>
              <a:off x="597648" y="5032795"/>
              <a:ext cx="197471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700">
                  <a:solidFill>
                    <a:srgbClr val="1A435D"/>
                  </a:solidFill>
                  <a:latin typeface="Arial" pitchFamily="34" charset="0"/>
                </a:rPr>
                <a:t>Metadata standards</a:t>
              </a:r>
            </a:p>
          </p:txBody>
        </p:sp>
      </p:grpSp>
      <p:sp>
        <p:nvSpPr>
          <p:cNvPr id="18436" name="Shape 39"/>
          <p:cNvSpPr>
            <a:spLocks noGrp="1"/>
          </p:cNvSpPr>
          <p:nvPr>
            <p:ph type="title"/>
          </p:nvPr>
        </p:nvSpPr>
        <p:spPr>
          <a:xfrm>
            <a:off x="693095" y="0"/>
            <a:ext cx="6873875" cy="982663"/>
          </a:xfrm>
        </p:spPr>
        <p:txBody>
          <a:bodyPr lIns="91425" tIns="46800" rIns="91425" bIns="46800"/>
          <a:lstStyle/>
          <a:p>
            <a:r>
              <a:rPr lang="en-US" sz="3200" dirty="0" smtClean="0">
                <a:latin typeface="Trebuchet MS" pitchFamily="34" charset="0"/>
                <a:cs typeface="Trebuchet MS" pitchFamily="34" charset="0"/>
              </a:rPr>
              <a:t>Data Practices - Metadata</a:t>
            </a:r>
          </a:p>
        </p:txBody>
      </p:sp>
      <p:sp>
        <p:nvSpPr>
          <p:cNvPr id="18439" name="TextBox 19"/>
          <p:cNvSpPr txBox="1">
            <a:spLocks noChangeArrowheads="1"/>
          </p:cNvSpPr>
          <p:nvPr/>
        </p:nvSpPr>
        <p:spPr bwMode="auto">
          <a:xfrm>
            <a:off x="309045" y="5502870"/>
            <a:ext cx="46672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400" i="1" dirty="0">
                <a:solidFill>
                  <a:srgbClr val="69923A"/>
                </a:solidFill>
                <a:latin typeface="Arial" pitchFamily="34" charset="0"/>
              </a:rPr>
              <a:t>slide von Bill Michener, </a:t>
            </a:r>
            <a:r>
              <a:rPr lang="en-US" sz="1400" i="1" dirty="0" err="1">
                <a:solidFill>
                  <a:srgbClr val="69923A"/>
                </a:solidFill>
                <a:latin typeface="Arial" pitchFamily="34" charset="0"/>
              </a:rPr>
              <a:t>DataONE</a:t>
            </a:r>
            <a:endParaRPr lang="en-US" sz="1400" i="1" dirty="0">
              <a:solidFill>
                <a:srgbClr val="69923A"/>
              </a:solidFill>
              <a:latin typeface="Arial" pitchFamily="34" charset="0"/>
            </a:endParaRPr>
          </a:p>
        </p:txBody>
      </p:sp>
    </p:spTree>
    <p:extLst>
      <p:ext uri="{BB962C8B-B14F-4D97-AF65-F5344CB8AC3E}">
        <p14:creationId xmlns:p14="http://schemas.microsoft.com/office/powerpoint/2010/main" val="344894702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755576" y="-9995"/>
            <a:ext cx="756126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nSpc>
                <a:spcPct val="60000"/>
              </a:lnSpc>
            </a:pPr>
            <a:r>
              <a:rPr lang="en-US" sz="3200" dirty="0" smtClean="0">
                <a:latin typeface="Arial" charset="0"/>
                <a:cs typeface="Trebuchet MS" charset="0"/>
              </a:rPr>
              <a:t>Data Practices – Survey  </a:t>
            </a:r>
            <a:endParaRPr lang="en-US" sz="3200" dirty="0">
              <a:latin typeface="Arial" charset="0"/>
              <a:cs typeface="Trebuchet MS" charset="0"/>
            </a:endParaRPr>
          </a:p>
        </p:txBody>
      </p:sp>
      <p:sp>
        <p:nvSpPr>
          <p:cNvPr id="11268" name="AutoShape 7" descr="data:image/jpeg;base64,/9j/4AAQSkZJRgABAQAAAQABAAD/2wCEAAkGBxAPDw8OEBAQEBAPEBANDQ4MDhAMDw0NFBEWFhURFhgYHCggGBolGxQUITEhJTUrLi4uFyszODM4NygtLisBCgoKDg0OFxAQFiwkHCIrLCwuLDcsLCwsLCwsNCwsLSwsLCwsLCwsNyw3LDgsKywrLCwrLCwsOCw3KywsLCwsLP/AABEIAOEA4QMBIgACEQEDEQH/xAAbAAEAAgMBAQAAAAAAAAAAAAAAAwQCBQYHAf/EAEcQAAIBAgIEBhACCAYDAAAAAAABAgMRBBIFBjJREyFScXKyFBUWIiMkMUFhc4GRkrHB0YKhNFNUk6KzwvAXQmLS4eIzNYP/xAAXAQEBAQEAAAAAAAAAAAAAAAAAAQMC/8QAHBEBAQADAQEBAQAAAAAAAAAAAAEREjECIVFB/9oADAMBAAIRAxEAPwD3EAADCpOxmVcbKyYGpxemqkZyjFRtF2u738nOQ9vau6Huf3NZWlec3/qZiazzMM7blte3tXdD3P7jt7V3Q9z+5qgNYbVte3tXdD3P7jt7V3Q9z+5qgNYbVte3tXdD3P7jt7V3Q9z+5qgNYbVte3tXdD3P7jt7V3Q9z+5qgNYbVte31XdD3P7mL1gq8mHuf3NWyOQ1ibVvaGsbvacbemLv+RusPi4zV07nCSLWicc4TVO+1sX8mbk8z+fOyevP46nr9dymfSjgsWpr5rzp7i6mZu30AAAAAAAAAAAAAAAAp4/ZZcKeP2WBx9Tan0mfLiq+/n0mY3Npxlesri5jcXKjK4uY3FwMri5jcXAyuLnMa046rSqU1TqSgnBtqLtd5maXtxif11T3kyuHoDMJHA9uMT+uqe8uaD0lXniaUJ1Zyi3O8ZPidoSf0GTDrpFLEza407NNNPc15GW5spYkqOqpVXaFeHEpxjPL5rNXy+w3eBximrr2p+VPcabVyHCYKn/pc4e6ba/JoTjKlLNH2rzSW4wraOnTPpQwOMVSN1zNPyp7mXkwPoAAAAAAAAAAAAAU8fssuFPH7LA4ys+/n0mY3Fd9/PpMwubTjK9Z3FzC4uVGdxcwuLgZ3FzC4uBy2uL8LS9W+sznzfa4vwtL1b6zNBc4rqPpf1efjdHnn/Lka+5f1efjdHnn/LkFdtNlOuyzNlWsduHZajceFkt1aa/hizaYvDXRq9Q/0afrpdSB0Uo3Mb1rOOZlGVKWaPtXmktxucDjFNXXM0/KnuYxeGujTyhKlLNH2rzSW4iumTPpRwOMU1dczT8qe5l1MD6AAAAAAAAAABTx+yy4U8fssDiMS/CT6X0RHcyxT8JPpfREVzacZXrO4uYXFyozuLmFxcDO4uYXFwJ6WqFPSK4SdadN0/BpQjGSa8t+PnM/8LqP7TW+CB0Op78FU9Z/SjfmXq/Wknx5/wD4XUf2qt8EDCrqBSwa7KjXqTdLjUJRgk83e8dukehms1k/RKv4OvES/Vs+OEmytVJ5MhmjVkoVpSSspSS3Rk0vyKE5VP1lT2TkvqbapArzokwuVSlpLFQ2MTiI28iVepb3XLtHWvHQ2qkay5NenF/nG0vzIHQMHhyYXLotGa4U3JOpB0J+Ru7nRlzvyx9t7bzvsBjI1IqSfEzxqeGOh1K0nKjWVCTbp1OKF/8AJP0ehnN8up6eoo+kVGd0SnDoAAAAAAAAKeP2WXCnj9lgcJjH4SfS+iIbmeOfhanS+iIbm04yvWdxcwuLlRncXMLi4GdxcwuLgdhqb/4qvrP6UdAcZq9pyhhoTjVk4uU80UoSnxZUvMvQbXuvwX6yX7qp9jL1LlpLMN8azWX9Eq/g68Sp3X4L9ZL91U+xT0xrJha9CpSpzk5yy5U6c43tJN8bW5MSXK2zDmGYMyufDVkjcTFwJj5YCB0zF0yxYxaAqypGWDhatSe6pB/xImcRQj38OnH5olI9MwE7xRdNdozZRsTFsAAAAAAAAFPH7LLhTx+ywPP9IPwtTpfRFfMS6RfhqnS+iK2Y2nGV6kzDMR5hmKiTMMxHmGYCTMMxHmGYCvjXxrm+pXJsY+Nc31K5FZEuGffr2/IgJcO++Xt+QGxufLmGYZiokuLkeYZgJLny5hmGYD60faK7+HSj8zG5nRffw6UfmiXhHomjNlGxNdozZRsTFsAAAAAAAAFPH7LLhTx+ywPOdKPw1Tn+iKtyfSz8PU518kU8xtOMr1LcXIswzFRLcZiLMMwEuYXIswzAR4p8a5iE2OHfE+clIrUklDaXt+RsjGq+9f8AfnAiuLkWYZioluLkWYZgJbjMRZhmAluZ4d9/Dpx+aK+Ylwz8JDpx6yJSPS9GbKNia7RmyjYmLYAAAAAAAAKeP2WXCnj9lgeZaYfjFTnXVRTzFjTkrYirzrqoo5zacZXqbMMxDnGcqJswzEOcZwJswzEOcZwL+FfE+cmKuDlxPn+hYzEVkR133r9nzMsxFiZd4/Z8wK+YZiHOM5UTZhmIc4zgTZhmIc4zgTZiXCS8JT6cesipnJsFPwtPpw6yJeEeqaM2UbE12jNlGxMWwAAAAAAAAU8fssuFPH7LA8q0+/GavOuqjX3LusL8aq88eqjXXNpxlepLi5HcXKiS4uR3FwJLi5HcXA6nVXA06tOo5xu1Usu+lHiyrczd9psPyP45/c1epL8DV9b/AEI6M5oodpsPyP45/coae0bRp4arOMLSWWzzTdrzivO/Sb41es/6JW5ofzIjI4S4uR3FzoSXFyO4uBJcXI7i4ElyfAPwtL1kOsipcn0e/DUvWQ6yF4R67ozZRsTXaM2UbEwbAAAAAAAABTx+yy4U8fssDyTWN+NVeePVRrcxf1lfjdXnj1Uay5tOMr1JmGYjuLlRJmGYjuLgSZhmI7i4HbajPwNX1v8AQjpTz7QOsHYkJw4LhM089+EyW4krbL3Gz7tl+zv99/0JgdcarWh+J1uaH8yJpu7Zfs7/AH3/AEKuldaVXozo8Dkz5e+4XNa0k/JlW4mBoMwzEdxc6EmYZiO4uBJmGYjuLgSZixo5+Go+sh1kU7lnRj8PR9ZDrIXhHsejNlGxNdozZRsTBsAAAAAAAAFPH7LLhTx+ywPH9Z343V549VGqubLWl+OVvw9VGpubTjK9SXFyO4uVElxcjufbgZ3FzC58uBJcXI7i4ElxcjufbgZ3FzC58uBJcXI7i4ElxcjuLgSXLWi34ej62HWRRuW9FPxij62HWQvCPadGbKNia7RmyjYmDYAAAAAAAAKeP2WXCnj9lgeNa1vxyt+Hqo1Fzaa2vx2t+HqI1FzacZXrO4uYXFyo5DGYWFXSEqc13s6uWTjlUrZV5G0za1NU8M13k6sJeZ1OCqxv6VGEX+ZQf/sv/suqdTc4kly6tvxzGidIVcPX7GrNuOfgmpSc+Dm3aLi+S7r0Wdzq7nHae48Y8vlvRXFyrRt9DodNYvgqNSa4pPvIdOXFf2K79hfN6X+OZ0uniKmIrpKVOi4U7teSDlljbfeV3+I6TV/F8Jh4Xd5U/BS8773Zfw2NdoethoYXgZ1qUXVU+FWdJxzLKl6Gope25U1YxOStKk2mqiaTTvF1IXaa9DWb8iT5VvG80hoShiJqpU4XMoqHg504xsm/NKD3nN6w6Ko4eUFTUmpRlJ8K4Td0/NlijsrnM64bVLoT+Y9SYTzfq7DVbCNJvh7tJu06KV2vVm5w9KNOEKcb5YRjCOZpyslZXaS4zGm+9j0Y/JFfSeL4GjUqedK0OnLij+bv7DrEiZtc1pvNia1epFKUMMowbfmipZbrnk5PmRvtW8VwmHjHz0nwT6K2fy4vYUNBV8NTw7hUq006zlwsZTV1C2VRfsu/xFPVzEcFiHTzKUal6eaOzKUW8kl6Hx26RxO5dXjr7i5hcXNHDO5b0S/GKHrYdZFG5b0Q/GKHrYdZC8I9v0Zso2JrtGbKNiYNgAAAAAAAAp4/ZZcKeO2WB4rrc/Ha34OojT3Nvrh+m1vwdRGlubTjK9Z3FzC4uVHK4zExpY6dSV2oVczUbZmsq8l2X6utNJLvac3LzcI4Qjf0tNs3ufm9sYv6H1VWvI7PfFKL96OcX9XM/HPaH0dUqVeyq6aWbhYqayurU/ytJ+SK4nf0K1+Mk0xLh8TRwqfFF56tvNdXfM1BfxG7cm+Nu7flb42xm5vcr+8a/MGVbtXhf2eHx1v95odP4ZYerTq0koRdpRScmo1YNX4227PvfzOmufVK272pP5lvnJK+UKyqQjUjsziprmavY53W+SzUuhP5nRN/2lY+qXN7Un8xZmEuKU33sejH5I0mnZcNWoYSL8rU528qvfj9kVN+03Vz7m5vcr+8WZSXCt2rwv7PD46v+80WsWDjRnTq0oqnF+RJtqFWDun3zfl4vhZ0tz6pW/5SfzF8yrKwwuIVWnCovJOKlzPzr2O6JbmLl/aSR8uVGdy5od+M0PW0+sihcu6FfjOH9bT6yF4R7nozZRsTXaM2UbEwbAAAAAAAABXxULosHySA801i1RVavOtnknO14pJpWVvoaV6mvly+FHrtTDJkXYMdxc1MR5N3Gy5cvhQ7jZcuXwo9Z7AjuHYEdw2prHk3cbLly+FDuNly5fCj1nsCO4dgR3DamseTdxsuXL4UO42XLl8KPWewI7h2BHcNqax5N3Gy5cvhQ7jZcuXwo9Z7AjuHYEdw2prHk3cbLly+FDuNly5fCj1nsCO4dgR3DamseTdxsuXL4UO42XLl8KPWewI7h2BHcNqax5N3Gy5cvhQ7jZcuXwo9Z7AjuHYEdw2prHk3cbLly+FDuNly5fCj1nsCO4dgR3DamseTrU2XLl8KNjonUxRq06jqT7ycZpWSTad7Ho/YMdxJTwqQ2piMcFTsi4YxjYyIoAAAAAAAAAAPgAAAAAAAAAAAAAAAAAAAAAAAAAA+gAAAAAAA/9k="/>
          <p:cNvSpPr>
            <a:spLocks noChangeAspect="1" noChangeArrowheads="1"/>
          </p:cNvSpPr>
          <p:nvPr/>
        </p:nvSpPr>
        <p:spPr bwMode="auto">
          <a:xfrm>
            <a:off x="190500"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 name="AutoShape 2" descr="data:image/jpeg;base64,/9j/4AAQSkZJRgABAQAAAQABAAD/2wCEAAkGBxQSEhQUEhMWFhQXGBgaGBcYGBsdGhsYIhodGB0aHRcgICggHhomHCAeJDEjJikrLy4uFx82OjMsNyktLiwBCgoKBQUFDgUFDisZExkrKysrKysrKysrKysrKysrKysrKysrKysrKysrKysrKysrKysrKysrKysrKysrKysrK//AABEIAQkAvgMBIgACEQEDEQH/xAAcAAEAAwEAAwEAAAAAAAAAAAAABQYHBAECAwj/xABQEAACAQMCAwQFBwcJBQYHAAABAgMABBEFIQYSMQcTQVEiMmFxgRRCUmKCkaEVIzNykqLBFiQ0Q2ODsbLCNURTs9IIF3TR4fAlRVVzk6PT/8QAFAEBAAAAAAAAAAAAAAAAAAAAAP/EABQRAQAAAAAAAAAAAAAAAAAAAAD/2gAMAwEAAhEDEQA/ANxpSlApSlApSlApSlArw7AAknAG5J6AV5qF41sjNp95EOrwSgfrchx+OKCZVgRkbg9DXmqb2P33faRaMeqo0Z+w7IP3QD8auVBnHa/Owl0mNWKl7+LoSOhA/wBVaPWWdrNyh1DRAZEHLdc7EsAFVXiJJPh0PWtBj4gtG9W6gPulQ/xoJKqTwtxPPd6pqEIKG0teSNcL6Xe9G9LO4yrj4L7c2fV9VSC2muCQyRRu5wc55VLY+P8AGqZ2Haeyad38mTLdSyTOSME5PKPvxzfboNCrwTjc15rNO1LWZbiWPR7I/n7jHfuOkUHjnyyNyPojHzxQaSjhgCCCDuCNwR5g17VwaFpSWlvFbxZ5IkCjPU46k+0nf4130ClKUClKUClKUClKUClKUCoqx4jtprma1jmU3EODJHgggHG4yMMBkZK5xkZxkVK1n/aNwO87pf6e3dajBupGAJVAxyN4c2NgTsQeVtiCoaBUTxHxFa2MXeXcqxocgA7s3sVBu3wFZwe1+SaGOC1tJG1RyY2hKnkjcbFjnBx44OOXDcxGN5bhnsyBk+V6tJ8svDvh94o/qhOjYyeo5R4LtmgpHZrqGrC1a20y2HcmV2W6uMhQhwBgE4JBGTyht2O3jVuXsyvLrfUtWuJMjeOD0E+GfRP7ArT1GNh0rzQZ7a9jGlKMNDJIfN5Xz+6VH4V927H9IP8AupHumm/66vdQPE/GNnp65up1ViMiMelIfcg3x7Tge2gpeodiNoVYW1xcwcwwVDh0I9qkAnw+d4CvhBFrujoqqsWo2cYChVHLMqAYAAAz+Elcdz20TXDiPT7NRzHCyXUiovxHMF/fqUTh/iC5OZ9ShtkOMLAnMR8eVT++aDqk7YrE2c06krcRjHyaT0ZDJ0A8iuepG4A3AO1eezfRRZRPf6lKi3l4eZ3lYLyKxysQLYwehKjyUY9EVAaj2IPKTM2pSSXPUSPH1YdMnnLD35OKpel6XbXlpfzanduNQhLognmGAwBZQFPpElldeUZAA6UH6ZpVR7KddN5plvI3rovdOT4sno5z45XB95NW6gUpSgUpSgUpSgUpSgVSNM7SYDdyWd3G9nMrlY+9PoyrkhWD4ABbGQOm4wxq71C8U8LWuoRd1dRBhvyuNnQ+av1Hu6HG4NBNVQ+0vjGS27uzsRz6hc7RqN+7U7GQjpnrjOwwSdlwa5Ndajw6PzhN9pgwAxOJYQThVJOdskDxXYY5M4qV7JNCkk7zVrz0rq73Tyjh+aFHhzADG59EL5mgnuz/AIJj02IknvbqXeec5LMxOSATvy5+JO59lsqocW9pFhp5KSy95MP6mL0nB8m+an2iD5A1Szr+vasA9hCtlat6sjleZh0zzMC2D1yieHU0Gx0rJP5Fa+IyRrAMnXk9Llz5c5XI/Zqk6tx9rmnO1rcSZcg8peNSwzsGRl9bfofSH3YoNG4r4yurm6bTtHAMy7XFy3qQ+BAO45gepwdwQAT0qvZZwBDeSTXd4zXKrIVUyE/nX2JdsnJGCuxJySc9N5D/ALPtyVF9aToyXPOsrBwRIysoU5B9LY4O/wDxfbXDwMNQfm021mW3EDSNNLygtkME5cH2jYDHjv4UGoX/AALp8qchtIV22aNBGw9zLg/DpVV0W4m0a8jsp5DLZTnFvI3WNs4CHyGSAR09JWGPSA7+EtZu4b59Ov3WZu77yKYAAlc9CAB4Z8MgodzkGvp2zWwbTXc7NFJGyHxBLCM4PuY0F5rAOL+B1utbvoEwsktt8oh8AJcpkN7GIffw5wfDfddLnMkMTt1aNGPvKgms54TkN5xFqFyu8NvEtup83yud/HdZPvWgneyjiRbyyCFFintz3U0SqF5WGQG5AAFDYO2Bghh4VdKyzU1/JnEMEy+jb6kpjkHh34IAOPMsU3/tHrU6BSlKBSlKBSlKBXoJl5uXmHNjPLkZx5464r3ql8U9mVlfTNcP3sdw3LmWKQgkqAoODlcgADYDpQXSlZgeAdVts/IdZkI8EuF5wPtHnH3KPCuPWuMNc0yJpLy0tpohgd7GxGGOw5hnOM4+aPfvQfPtq1aKS6srCaUR2+flF02/6Nc8qjG5YgOANyWZK8xajqWu+jZg6fpo9HvSMSyKNsIB4eGFIA3HMelUfivSLkXllqOriFobqWMOsTHkSMBNidwAUydmOeVt6/ScaBQFUAKAAABgADYADwFBilzwDaRajZ6fAhICma4lY5kdd8Ln5o9HGFx+kz4A1tcaBQAoAAAAA2AHgAPKs91Nu44it3fZZ7cxqfDnHNt+Cj3uK0SgzSe+vdWu54bS4NraW7cjSqDzu+4OCCD1BxgjAwTnIApna1wre2tukz3bXMUUgKyNkSxMTj1iS3KTjcN1C7dDVr4T1hNJuruzvcxrJM0sUpB5WU4G5xsMBd+gPMDjG8d218dW0tg1rbyLK0rJzMu6qqsH9boWJUbDwznG2Q47u+n7ux4itl53EYivowPWVSUd8D3dd8YjOMA1MalzyMdY0SQSd4uLiELzNkAZzH15thlRvtkZ5jU12H2xXRoOcbO0rAEdVMjDp5HH3GubVuysJMbjSrp7CU7sibwt125MjAyem6+SigguBeI7Y3Mt9qF2PlRUxiPu3ComRnGBjO2ABuN85LGu7iHWfy3IlpaBhaI4e5uGBVeUeAzuNs4BwS2DgBSTzXnCGuS/pjpc7b4llgQv/wAnH4V1WvZRcXAUanqDyRjpb26iOEb56ABfuQH20H34s7QO9P5P0X8/dOOXvY/0cKdCwfoSB4jYeZO1WzgHhRNMtEt0PM/rSv8ATkPU+4bAewDxzX10fSrHTQkECxQGU4UFgHlYb9WPM5Hxxmp6gzjt4tj+TlnQ4e2nikU+W/J/iwPwrQLG5EsaSDo6qw9xAIqndtePyLeZ/sf+fHj8anuCf9nWP/hbf/lLQTVKUoFKUoFKUoFKUoFRnE2jreWs9s/SVGXPk3zW+DYPwqTpQfnrhPg+71mzkSe/YR2bNBDAB6HeIg5WJ29EZxkgtjO4rReyri3v4vkV1lL61HdyI/rMq+iHHmcYB9u/QiuHsbfkn1e2IwY7x2x9ViyjHs9D8RU5xv2fQ6gyzI7W14nqXEezbdAwBBOPAggjzxtQdPaBwwb6Be6PLcwtzwP0w2xK83gDgb+BVT4VGcL9ocb/AM31D+bXaei4kHKjHzDdFJ8id8+iSKio7jiS0wjQ21+g/rAwR8eGclP8p9/jUZr2na3qnoS6fZW4xgSyMGkXz5XVmIHs5aDQ+Jb7TjAXvXt3hX0hz8r7/UG5Lfq7msEOmHXtQEdhbLb2cZwXCAcqZ3d2+dI3zUyeg8AzVo3DnYjaxkSXsr3T/R9SP7geY494HsrTdO0+K3jEcEaRxjoqKFH3Dx9tA06ySCKOGIcscaqijyUDArppSgUpSgz7tu0cS6c1wvoz2jLLE4OGHpKGAPhthvei1b+G9RNzaW85GDLDG5HtZQx/E1Su3DUyLNLKL0ri9kSNEB35QysT7ieVftHyq9aLp4t7eGBekUaRj3KoXP4UFJ7eLvk0mRPGaWKNR4k84kxj7FXjSLTuYIYh0jjRP2VC/wAKznjs/Lta06wXdICbmfoRtuoP7OP74VqNApSlApSlApSlApSlApSlBl3P8g4lOciHUYRg7comUYx7/R++YVqNUjtZ4Ze8sxJb5+VWzCaAj1sjBZQfMgAgeLItSnAHFSalZxzrgP6sqfRkHUe49R7CPbQWOlKUClVrj7ik6ZbpcdwZU71Ekw2ORGzl+hzvgAbbsN6n7O6SVEkjYMjqGVhuCpGQR8KD7UpQmgVDcV8TQadbtPcNgDZVHrO3gqjxP4DqcCq1xV2o28DfJ7NTe3bHlWKH0lDfWcZ6b7Lk7b461wcN8BT3U632tuJZhvFbDBii8cEbgnpsMjbJLHoHjs90Ke9ujrOoLyu68trCf6qLfDb75wTjz5mbxGL9r+rx2dvLcTHEcalj5k9Ao+sTgD2kV3swAydgOp9lZDqM7cRXwgiJGlWrc00g2E8g6KD5dQMdBlvFaCW7HtLkkFxqlyMT3rZQH5sAPogeODtj6qIfGrvr2v29lGZbqZYk8OY7sfJVG7H2AGqRxD2i/nPkOjQi6uQOXK/oIgNuuwOOnUKNtz0rzw/2XhpPlWrym9uj81v0KfVCdGAOdsBd/V8aDlj4+1K/YnSNPHcA/p7k8qt+qOZR122LeGcVWOLuK9egkjF4RZQE8rTW8IkT2Eksxz9XKnGdjW7ogAAAAA2AHQDyxXzvLVJUaOVFdHBDKwyCD4EUGUrea3ZxLdx3EOq2ZAYhVCvyeLLyjP4tj6PWtD4S4lg1G3W4tz6J2ZT6yOOqMPMZ+IIPjWeaMX0DU1s2Zjpt4fzBbfupiQOTPlkgH2Mhzs1c8mox6HrV0uy2t1Cs4ToBJz8u3h17w4HgwHhQbJSlKBSlRercR2lr/SLmGI/ReRQx9y5yfgKCUpWe3/bLpceySSTHyiibc+QL8orik7WZHGbbR76XyyhUEeeVV6DT6yjivSJ9GvH1SwTntpP6bbDyzkyqPLqc/NJPzWOPp/3m6j1/k/dY/Wkz93cZr3PbAIl/numXlvnbLJlQfaWCHHwPuNBfOG+ILe/gWe2kDoeo+creKsvzWHl8RkEGpSvzVwHb6heXFzeaU1tauhBe2VmVHByQO7bmUqd/EAHOOXatI0vtZWJxBq9tJZT/AEuVmibwyMZYDPlzD61BouoWMc8TxTIHjdSrKehB/wDfWsyi4M1bSyw0m6jmtSSRbXHVSd8K3Tz3DJ16HrWj6XrNvcrzW88Uo80dW+/B2Nd1BmA1Hid/R+SWMefn82cf/ub/AAr5ns71G+/2rqjd2c5gthyqR7Tyqp+KN761Oo7VddtrYZuLiKIfXdVJ9wJyT7qDl4Z4StNPXltYFQkYZ+rt+s53I9nT2VKX17HDG0kzrHGoyzMQAB7SazrUu1yOR+50u2mvpvNUZYx4ZJxzYHuA9tZfxF+UdWuVtnl7+5DZMEOPk9uPEvIMqWGcEgtjpzE+jQXfXeI5tc7yK1Y2ulR/0m8k9HnUdVXPgR83ruObGeU8ulQTaqgstMRrPR4yVknIxJcfS95bxH7R6JXvfdjd+bRbdNT50GD3DhxEG6+iQW9HJPzR54qc7JeIryWeezljtu4tF5O9t1KqJA2Ag8GBAY5AHq+2gvPDHDVtp8IhtYwi/Obq7n6Tt1J/AdBgbVL0pQKUpQUnti0UXOlzn58A79D5FN2+9OYfdWXmD+Ud7Dg7w2EXesNh33N6QzjxLH9k1uPFkqpY3bP6gt5i3tHdtkVTewbRkh0xJguJbgszt4kK7Ig9wAzj6x86DQby7SJGkldUjUZZmICgeZJrNdZ7XY5HW20iJru6kPKmVKxjYktvgtjH1RjJ5tt+PUbdtf1SW3dmXTbFgJFUkd9NuCCfeGGfAKcYL5Hv2PaZGb7VbhY0QJMbeJVUAJGpOQAPMCPfxIPnQdH8h9WvcHUNUaJD1htRyjH0Sw5R94apbSeyPS4MFoGmf6UzlsnzKjCH7qvdKDi0/SIIBiCCKIeUcaqPwArtpSgVSO0Xjb5GEtrZO/vp9ooQM4B253Hl5DxwfAGpjjniiPTbSS4kwWHoxpnHPIfVX3dSfIA1XOy7hOSPn1G+9O+uvSPMP0UZ6IB4NjGfIALtg5CkfkG54emtdSlk70TOyXyoo5V5zzbADcA5PQDmQDo1bZd2cF3EBLHHNE4DAMqupB3BGcj2g1669pEd5by28wzHKpU+zxDD6wOCPaBVE7INXki7/Sbo/wA4s2IQ/Tg+aR4kDIx9V08jQcHG3YzBIne6b/N7hcnk5m5H9gJOUbyI28CPEU/g3TJLmQ2curX1jfISGgdnKtj/AIZDr4YPL5bjI3H6Jqrcc8DW+pxjn/N3CforhB6aHqM9OZc+GfcQd6Csp2SysMT6xfSA9QHIyPtM1dNv2UaRaK01wrSBMs0lxKcDzLAcqn4iorT+0C50km11tHcqrGG5jHN3wHRT0y3QZODuObHrH0s9GvOIZFuL/nttNB5orVSQ0o8Gc+R+kfD1QM81Bzi/n1gtZ6NGLLTVPLLcrHyc/mqKMdR83YkEcxUHB0vhPha306EQ2yYG3O5wXc/SZvE+zoM7AVKWNlHDGsUSKkaDCqowAPYK+zMACScAdSaCldrXFn5Psj3Z/nM+Y4QPWBPrOB9UHb2la+PYnFbLpcXyZgxJJnPRhMccysPYMAeahT41B8IqdZ1aXUnGbS0JitQejP4yY88Hm6fPT6NfLXYToGppeRDGn3jclyg9WOTchwPAdWHX+sG2VoNdpXhGBAIOQdwR0IozADJ2A6mg80qh8R9qtlbt3UHNeXBOFitxzDm8i42+C8x9lQn8ntX1jfUJfkNmf92h/SMvk538OvMSMj1BQO0fiU6g40jTWEksrAXMq7pFECOYFht5c2P1d2bA0vR9OS2gigj9SJFRfPCjGT7T1rh4X4WtdPj7u1iCA+sx3dz5s53Pu6DOwFTVBmPYDk2d0X/TG8l7zz5uVP45rx2UOYtQ1m1fAIue9XzKuz748uXkP2q41u/yDq0/fAjT79udZMErFPkkg+QyT8Cp+aa9uNZxp2qWusREPazqIblkwwwQOV8jORgKRj/g48RQazSvSGUOoZSGVgCCDkEHcEHxGK96BSlVbtM4i+QadPMpxIR3cXn3jbAj9UZb7NBT1X8t622d7HTTgD5slxn8RzD2jEY+nWs1Uuy7hz5Bp0MbDErjvZfPvGAOD7VGF+zVtoFZj2tadJay2+sWq5ltiFnUfPgJxv7slScdHB+aK06vld2ySo8cihkdSrKehUjBB9hFB8dJ1GO5hjnhbmjkUMp9hGdx4EdCPAg10TSqiszsFVQSzE4AA3JJ8ABWXdmly2m3s+jTsSoJls3b50ZyxX34ydvFZKie1LiS41GSWw02KSaGAc120XVsNjulPsPgASxBwMKch66jazcUTyGNzDp1vzrC5XeWfGzY646E+S4GxY4tXZnxfJI0mnX/AKF/bbHJ/SoOjjzbGCfMEMOpxE6B2saXaW6QdzPbd0vL3BjyQep3zuScklsEkkmoDXRqGt3CXthZNai2VminkPLLMR6SoB0OdwBuu7ZbfFBu9Z12xa5IIotOtd7q+Pd4HzYicMT1wD6ufo858Kk+CuPYbyzkmmIilt1PyqM5HdlQctg78pwceOxHUVXuy20e/urjWrhT+cLR2qn5kQ9Eke3bl28e8PjQX7hfQ47G1htovVjUAnxZurMfaWyfjXnijREvrWa2k9WRSAfot1Vh7Q2D8KlKUGG8E8V6wYTp1raxPNZkxSTSvsgDMqjlyvQKVGM7KNqsA7Nr2+wdY1J5Fzn5PB6MfXIycAH9jPtrzqP/AMP4khkG0OoxGN99u+XABx55EY/vGrUaCF4c4UtLBeW1gSPPVurt47yHLEezOBU1SlApSlBx6tpcN1E0NxGskbdVYbe/zBHgRuKzu67E7UhkiuruKFzloQ4Kdc9CN8YHXJ2rUKUGQWt3qHDuYpYnvdMGSkqbyQr1ww8APbhdxhh6tTa9tOlFObvZQceoYm5vdkejn41olcx0+ItzGKPm+lyLn78UGajtG1C+/wBk6W5Q4xPc+imPHbIU/Bz7qrF5pOoXWs2VpqV0s+MXMkUe0UaKWIBGACTjlzjI5+u+a3qsw7OV+Vavq18dwri2jPhyrs2PDoiH7RoNPpSlApSlBRu1DgmTUEhktZBFdwN6EhZl9A+svMoJB6EHB6EeNTPBHCkWm2qQRbt1kkxgySeLHyHgB4DHXrVgpQfKS3RiGZFJHQkAkfGvrSlBl/aF2WNeXIns5RAZsJdrkgPHzBi4AG77DKnZiqnYgk6Pp1ikEUcMS8scahFHkAMCumlApSlBm/btasLGK6j/AElpcRSKfIE8v+Yp91aDY3SyxxyocrIqup9jAMPwNQvaDY9/pt5HjJMEhA+so51/eArj7J73vtIsm8o+7/YYx/6aC20pSgUpSgUpSgUpSg49ZvhBbzTHpFG7/sqW/hVI7CLLu9JSQ55p5JZGJ6k83d5PwTPxqU7W7zutIvW84wm313WP/VUjwFa91ptkniLeLPvKBj+JNBPUpSgUpSgUpSgUpSgUpSgUpSg+dxFzoynowI+8YrOP+z9cFtLKEY7q4lT8Fk/1VpdZp2ILyx6ig6LfS4HwUfwoNLpSlApSlApSlApSlBnHb9Py6S4+nLEv4l/9NaDZxckaL9FVH3DFUTt00prjSpCgJMLpMQPFRlW+AVi32at/Desx3ttFcREFZFB9zfOU+0NkH3UElSlKBSlKBSlKBSlKBSlKBSlKBWa9i3/zT/x8taVWZdhL89vfS+D30px9lG/jQabSlKBSlKBSlKBSlKD1dAwIIBBGCDuCPEEeVfn7hnWbrTLi/msoGl0qK5dJYgclACfzieWAOu4xjm8GG667qAt7aec9Ionf9lS38KpnYZp5i0qN2zzTySStnqctyAn3qoPxoLPwvxVa6hH3lrKG+kh2dPYydR7+h8CamqoHEvZZbzSfKLOR7K6BJEkOyk+ZQEYz9Ujqc5qJXiTW9M9G/tBfQD+vt/XA33ZQPAear+saDVaVStB7U9MusAXAhf6E/wCbI9nMfQJ9zGrnHIGAKkEHoQcg/Gg9qUpQKUpQKUpQKUr53E6xqzuyqijLMxAUDxJJ2AoPW8uVijeRzhEVmYnwUDJP3VnXYFA35OkmcY7+5lkX9XCp/mVvuqI4r4qbW5/yVpj/AJpt7m5Ow7tSOYIOrLkj9YkD1ck6tpGmx20EcEQxHGoVR7AOpPiT1J8zQdlKUoFKUoFKUoFKUoKB25an3GkzAHDTMkS/Fudh8UVh8at3DunfJrW3gH9VEifEKAT99ULtRPyjUtHsgdjMZ5B9VMEbe1RIK06gUpSggNf4Msb3JubWN2PzwOWT/wDIuG/GqfL2PrCS2nahdWhJzyhiye7AKk/EmtPpQZh+TuJLbPd3VrdqOgkXlbx8lX8XNfG84/1izjaS90cFEGWeOYBQPMkd5gVqtZv26XbGyhs48d5eTxxAHyDBv8/IPjQcOn9tkciBzp93y5wWjUOvN4gN6IP/AK19x24WA2khu4z5NGmf89evYhF8mbU7HJPye6OCepU5RT5biPPxrUCo8qDMm7ctO+bHdOfIRrn8Xo3a+HB+T6XfSnGwMePxXn2+FabyjyrzQZf/ACo166wLbS0tlPV7h8kfZPIf3TXiLszurxg+s6g84GD8nh9CLPvwB9yg+2tRpQZDxtpMOj3umX1tGsVurfJ5guQORs4ZvpHBcknfKLWvVW+0TQfl2nXEAGXKc0f/ANxfTUfEjHuY1ydlGvfLdMt3LZkQd1Jvk86YGT7SvK32qC30pSgUpSgUpSgUpXwu72OIZlkRB5swH+NBnGlj5VxPcyYytnbLGp8nbB/1SD4Vp1Zj2IJ3y6hfEHN1duRn6A9IfDLsPs1p1ApSlApSlArL9Uze8TW8XWOwgMrDH9Y3TfwPpRH7BrTncAEk4AGSfZWZ9jCG4fUdRbObm4KpnwjXJGPZ6QX+7oGhZt+J76PYJc26SgebLyD/AB7ytOrMeN/5vr+kXHQSiS3J8D1Cj9qX8K06gUpSgUpSgVlvBA/J+t39gdorgfKYBtjJ3ZVHxYe6GtSrMO2SFraSx1WMEtazBZMYyYW8CfLqv97QafSvSCUOqspyrAEEdCCMg/dXvQKUpQK9ZZAqlmICgEknoANya9qi+KrN57K6ii/SSQSom+PSZCo38Nz1oM3g1DUtfeQ2kxsdOViiygHvZSOpGCCPgQBnHpEHElF2K2BDGaS4nkYH85JJuCR1AAHQ775qM7O+PLewgi06/jks5oQRmRTyNlmPNzDpkk7kcv1jWq2N9HMgeGRJEPRkYMp+IOKDKdP0/WNCXu7eKPULJSxCqOWZcnJ2GTknyD/CpjTe2SwZilyJrSQEArLGdj71yR9oCtGrj1HSoLheWeGOVfKRFYfiKDgsuMLCb9He27ezvUB+4nNSiXkZ6SIfcwqp33ZVpUpybNVP1HdP3VYD8Ki5exTSz0SZfdKf4g0GgtdIOrqPtCuK64itIs95dQJjrzSoP8TVKj7EtLHVZm98v/kBXw1/sv0q0s7mcWxZooZHUtLKfSCEjbmAO9B9O0btJsVsLmO3ukknkjaNFjJb1vRJ5wMDCknOfDarT2eaR8k021hIwwjVnHk7emw+DEj4VWOx3hW2GmWs0ttC07h3MjRqz47xinpEZ9ULWk0GZ9uymO2tLpRlra7jfPkuCf8AMqVo9vcK6hkYMDvkEH/CuXW9HhvIWguE7yJ8cy5I6EEbggg5HgayvjbslsLW0uLq3a4jkhjZ0CyArzDpnKlvuYUGx0rHOFOzZrmztrj8p3sbyxK5AkOASM4G4OKlf+6ib/6zf/tt/wBVBp1eksyqMswUeZIFZqOyEH19Tv2/vf8AzBrxbdh2nKcu9zKfHnkUf5UB/Ggt2o8cafBnvb2AEeAkDN+yuT+FUDjLtJtdQt57Kytri8eVCuUjIVT819wW9FgG3UdOoq4ad2YaVD6tlGx/tC0n4OSPwq02tqkShY0VFHRUUKPuG1Bk3Z32l29rbQWWpd7bzxLyZljYKVyQn1hhcDJAG3WtYsryOZBJE6yI24ZGDKfcRtXy1TSoLlO7uIY5U+i6hh7xnofaKyriXhiXQSdQ0t3+Tqw+UWjsWQoSFypOTttuclc5zjIoNhpXNpl8k8Mc0ZykiK6/qsAw/A100ClKUHDq2kQXSclxDHKnk6g49oz0PtFUW67G7MNz2k1zaP8A2UpI/ey371aRSgzKPgLVotoddlI/tIuYjy3Z2oeGOIB6usRH3wr/APzNabSgzL+S+vnrrEfwhX/or0eDiSz9MS2+oIMZjKhHx44wE3+03urUKUGaWXbHbKe71C3uLKYdVdGZfgQA37vjUT2g9p9nd2U1rYmWeecBFCxOOpHN1AJ9HOwBq9cff0f4/wAKhuy71X938TQWnhGxNvY2sLDDRwRKwxj0ggzkeec1L0pQKiOL9Ja7sri3Rgryxsqls4BI2zjfFS9KDItE4t1DSoo7S90qWRIUCJNbZdSq7LkAEZI33YH6orvftSuZcLaaNeSE+MgKKPaSFYfeRWnUoMx/LXEjemun2iL4RtIC5Hv73A+OK8HtE1KAgXeiT48XgYuB8ArD72rT6UGbW/bVp+eWZLmBvKSL8fRJOPhUjF2uaQ3+9498Uw/0VNcYfoT8P8a/MnHn9IP/AL86De7nti0lM4uGc+SxSf4lQKrfEnHU+rW0trp2m3MizKVM0gCIBscg7ruPNx4VBdj/AM39cVvqdB7qCN4W05raztoGILRQxoxHTmVQDj2ZqUpS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Content Placeholder 2"/>
          <p:cNvSpPr>
            <a:spLocks noGrp="1"/>
          </p:cNvSpPr>
          <p:nvPr>
            <p:ph idx="1"/>
          </p:nvPr>
        </p:nvSpPr>
        <p:spPr bwMode="auto">
          <a:xfrm>
            <a:off x="355381" y="1355130"/>
            <a:ext cx="8633194" cy="49158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dirty="0" smtClean="0">
                <a:solidFill>
                  <a:srgbClr val="336600"/>
                </a:solidFill>
                <a:latin typeface="Arial" charset="0"/>
                <a:cs typeface="Arial" charset="0"/>
              </a:rPr>
              <a:t>~120 Interviews/Interactions</a:t>
            </a:r>
          </a:p>
          <a:p>
            <a:r>
              <a:rPr lang="en-CA" dirty="0" smtClean="0">
                <a:solidFill>
                  <a:srgbClr val="336600"/>
                </a:solidFill>
                <a:latin typeface="Arial" charset="0"/>
                <a:cs typeface="Arial" charset="0"/>
              </a:rPr>
              <a:t>2 Workshops with Leading Scientists (EU, US)</a:t>
            </a:r>
          </a:p>
          <a:p>
            <a:endParaRPr lang="en-CA" sz="1000" dirty="0" smtClean="0">
              <a:solidFill>
                <a:srgbClr val="373737"/>
              </a:solidFill>
              <a:latin typeface="Arial" charset="0"/>
              <a:cs typeface="Arial" charset="0"/>
            </a:endParaRPr>
          </a:p>
          <a:p>
            <a:r>
              <a:rPr lang="en-CA" dirty="0" smtClean="0">
                <a:solidFill>
                  <a:srgbClr val="373737"/>
                </a:solidFill>
                <a:latin typeface="Arial" charset="0"/>
                <a:cs typeface="Arial" charset="0"/>
              </a:rPr>
              <a:t>too much manual or via ad hoc scripts</a:t>
            </a:r>
          </a:p>
          <a:p>
            <a:r>
              <a:rPr lang="en-CA" dirty="0" smtClean="0">
                <a:solidFill>
                  <a:srgbClr val="373737"/>
                </a:solidFill>
                <a:latin typeface="Arial" charset="0"/>
                <a:cs typeface="Arial" charset="0"/>
              </a:rPr>
              <a:t>too much in Legacy formats (no PID</a:t>
            </a:r>
            <a:r>
              <a:rPr lang="en-CA" dirty="0">
                <a:solidFill>
                  <a:srgbClr val="373737"/>
                </a:solidFill>
                <a:latin typeface="Arial" charset="0"/>
                <a:cs typeface="Arial" charset="0"/>
              </a:rPr>
              <a:t> </a:t>
            </a:r>
            <a:r>
              <a:rPr lang="en-CA" dirty="0" smtClean="0">
                <a:solidFill>
                  <a:srgbClr val="373737"/>
                </a:solidFill>
                <a:latin typeface="Arial" charset="0"/>
                <a:cs typeface="Arial" charset="0"/>
              </a:rPr>
              <a:t>&amp; MD)</a:t>
            </a:r>
          </a:p>
          <a:p>
            <a:r>
              <a:rPr lang="en-CA" dirty="0" smtClean="0">
                <a:solidFill>
                  <a:srgbClr val="373737"/>
                </a:solidFill>
                <a:latin typeface="Arial" charset="0"/>
                <a:cs typeface="Arial" charset="0"/>
              </a:rPr>
              <a:t>there are lighthouse projects etc. but ...</a:t>
            </a:r>
          </a:p>
          <a:p>
            <a:r>
              <a:rPr lang="en-CA" dirty="0" err="1" smtClean="0">
                <a:solidFill>
                  <a:srgbClr val="373737"/>
                </a:solidFill>
                <a:latin typeface="Arial" charset="0"/>
                <a:cs typeface="Arial" charset="0"/>
              </a:rPr>
              <a:t>DM</a:t>
            </a:r>
            <a:r>
              <a:rPr lang="en-CA" dirty="0" smtClean="0">
                <a:solidFill>
                  <a:srgbClr val="373737"/>
                </a:solidFill>
                <a:latin typeface="Arial" charset="0"/>
                <a:cs typeface="Arial" charset="0"/>
              </a:rPr>
              <a:t> and DP not efficient and too expensive</a:t>
            </a:r>
          </a:p>
          <a:p>
            <a:pPr marL="0" indent="0">
              <a:buNone/>
            </a:pPr>
            <a:r>
              <a:rPr lang="en-CA" dirty="0" smtClean="0">
                <a:solidFill>
                  <a:srgbClr val="373737"/>
                </a:solidFill>
                <a:latin typeface="Arial" charset="0"/>
                <a:cs typeface="Arial" charset="0"/>
              </a:rPr>
              <a:t>     (Biologist for 75% of his time data manager)</a:t>
            </a:r>
            <a:endParaRPr lang="en-CA" dirty="0">
              <a:solidFill>
                <a:srgbClr val="373737"/>
              </a:solidFill>
              <a:latin typeface="Arial" charset="0"/>
              <a:cs typeface="Arial" charset="0"/>
            </a:endParaRPr>
          </a:p>
          <a:p>
            <a:r>
              <a:rPr lang="en-CA" dirty="0" smtClean="0">
                <a:solidFill>
                  <a:srgbClr val="373737"/>
                </a:solidFill>
                <a:latin typeface="Arial" charset="0"/>
                <a:cs typeface="Arial" charset="0"/>
              </a:rPr>
              <a:t>federating data incl. logical information much too expensive</a:t>
            </a:r>
          </a:p>
          <a:p>
            <a:r>
              <a:rPr lang="en-CA" dirty="0" smtClean="0">
                <a:solidFill>
                  <a:srgbClr val="373737"/>
                </a:solidFill>
                <a:latin typeface="Arial" charset="0"/>
                <a:cs typeface="Arial" charset="0"/>
              </a:rPr>
              <a:t>hardly usage of automated workflows and lack of reproducibility </a:t>
            </a:r>
          </a:p>
        </p:txBody>
      </p:sp>
    </p:spTree>
    <p:extLst>
      <p:ext uri="{BB962C8B-B14F-4D97-AF65-F5344CB8AC3E}">
        <p14:creationId xmlns:p14="http://schemas.microsoft.com/office/powerpoint/2010/main" val="14788321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755576" y="-9995"/>
            <a:ext cx="756126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nSpc>
                <a:spcPct val="60000"/>
              </a:lnSpc>
            </a:pPr>
            <a:r>
              <a:rPr lang="en-US" sz="3200" dirty="0" smtClean="0">
                <a:latin typeface="Arial" charset="0"/>
                <a:cs typeface="Trebuchet MS" charset="0"/>
              </a:rPr>
              <a:t>Data Practices – Survey  </a:t>
            </a:r>
            <a:endParaRPr lang="en-US" sz="3200" dirty="0">
              <a:latin typeface="Arial" charset="0"/>
              <a:cs typeface="Trebuchet MS" charset="0"/>
            </a:endParaRPr>
          </a:p>
        </p:txBody>
      </p:sp>
      <p:sp>
        <p:nvSpPr>
          <p:cNvPr id="11268" name="AutoShape 7" descr="data:image/jpeg;base64,/9j/4AAQSkZJRgABAQAAAQABAAD/2wCEAAkGBxAPDw8OEBAQEBAPEBANDQ4MDhAMDw0NFBEWFhURFhgYHCggGBolGxQUITEhJTUrLi4uFyszODM4NygtLisBCgoKDg0OFxAQFiwkHCIrLCwuLDcsLCwsLCwsNCwsLSwsLCwsLCwsNyw3LDgsKywrLCwrLCwsOCw3KywsLCwsLP/AABEIAOEA4QMBIgACEQEDEQH/xAAbAAEAAgMBAQAAAAAAAAAAAAAAAwQCBQYHAf/EAEcQAAIBAgIEBhACCAYDAAAAAAABAgMRBBIFBjJREyFScXKyFBUWIiMkMUFhc4GRkrHB0YKhNFNUk6KzwvAXQmLS4eIzNYP/xAAXAQEBAQEAAAAAAAAAAAAAAAAAAQMC/8QAHBEBAQADAQEBAQAAAAAAAAAAAAEREjECIVFB/9oADAMBAAIRAxEAPwD3EAADCpOxmVcbKyYGpxemqkZyjFRtF2u738nOQ9vau6Huf3NZWlec3/qZiazzMM7blte3tXdD3P7jt7V3Q9z+5qgNYbVte3tXdD3P7jt7V3Q9z+5qgNYbVte3tXdD3P7jt7V3Q9z+5qgNYbVte3tXdD3P7jt7V3Q9z+5qgNYbVte31XdD3P7mL1gq8mHuf3NWyOQ1ibVvaGsbvacbemLv+RusPi4zV07nCSLWicc4TVO+1sX8mbk8z+fOyevP46nr9dymfSjgsWpr5rzp7i6mZu30AAAAAAAAAAAAAAAAp4/ZZcKeP2WBx9Tan0mfLiq+/n0mY3Npxlesri5jcXKjK4uY3FwMri5jcXAyuLnMa046rSqU1TqSgnBtqLtd5maXtxif11T3kyuHoDMJHA9uMT+uqe8uaD0lXniaUJ1Zyi3O8ZPidoSf0GTDrpFLEza407NNNPc15GW5spYkqOqpVXaFeHEpxjPL5rNXy+w3eBximrr2p+VPcabVyHCYKn/pc4e6ba/JoTjKlLNH2rzSW4wraOnTPpQwOMVSN1zNPyp7mXkwPoAAAAAAAAAAAAAU8fssuFPH7LA4ys+/n0mY3Fd9/PpMwubTjK9Z3FzC4uVGdxcwuLgZ3FzC4uBy2uL8LS9W+sznzfa4vwtL1b6zNBc4rqPpf1efjdHnn/Lka+5f1efjdHnn/LkFdtNlOuyzNlWsduHZajceFkt1aa/hizaYvDXRq9Q/0afrpdSB0Uo3Mb1rOOZlGVKWaPtXmktxucDjFNXXM0/KnuYxeGujTyhKlLNH2rzSW4iumTPpRwOMU1dczT8qe5l1MD6AAAAAAAAAABTx+yy4U8fssDiMS/CT6X0RHcyxT8JPpfREVzacZXrO4uYXFyozuLmFxcDO4uYXFwJ6WqFPSK4SdadN0/BpQjGSa8t+PnM/8LqP7TW+CB0Op78FU9Z/SjfmXq/Wknx5/wD4XUf2qt8EDCrqBSwa7KjXqTdLjUJRgk83e8dukehms1k/RKv4OvES/Vs+OEmytVJ5MhmjVkoVpSSspSS3Rk0vyKE5VP1lT2TkvqbapArzokwuVSlpLFQ2MTiI28iVepb3XLtHWvHQ2qkay5NenF/nG0vzIHQMHhyYXLotGa4U3JOpB0J+Ru7nRlzvyx9t7bzvsBjI1IqSfEzxqeGOh1K0nKjWVCTbp1OKF/8AJP0ehnN8up6eoo+kVGd0SnDoAAAAAAAAKeP2WXCnj9lgcJjH4SfS+iIbmeOfhanS+iIbm04yvWdxcwuLlRncXMLi4GdxcwuLgdhqb/4qvrP6UdAcZq9pyhhoTjVk4uU80UoSnxZUvMvQbXuvwX6yX7qp9jL1LlpLMN8azWX9Eq/g68Sp3X4L9ZL91U+xT0xrJha9CpSpzk5yy5U6c43tJN8bW5MSXK2zDmGYMyufDVkjcTFwJj5YCB0zF0yxYxaAqypGWDhatSe6pB/xImcRQj38OnH5olI9MwE7xRdNdozZRsTFsAAAAAAAAFPH7LLhTx+ywPP9IPwtTpfRFfMS6RfhqnS+iK2Y2nGV6kzDMR5hmKiTMMxHmGYCTMMxHmGYCvjXxrm+pXJsY+Nc31K5FZEuGffr2/IgJcO++Xt+QGxufLmGYZiokuLkeYZgJLny5hmGYD60faK7+HSj8zG5nRffw6UfmiXhHomjNlGxNdozZRsTFsAAAAAAAAFPH7LLhTx+ywPOdKPw1Tn+iKtyfSz8PU518kU8xtOMr1LcXIswzFRLcZiLMMwEuYXIswzAR4p8a5iE2OHfE+clIrUklDaXt+RsjGq+9f8AfnAiuLkWYZioluLkWYZgJbjMRZhmAluZ4d9/Dpx+aK+Ylwz8JDpx6yJSPS9GbKNia7RmyjYmLYAAAAAAAAKeP2WXCnj9lgeZaYfjFTnXVRTzFjTkrYirzrqoo5zacZXqbMMxDnGcqJswzEOcZwJswzEOcZwL+FfE+cmKuDlxPn+hYzEVkR133r9nzMsxFiZd4/Z8wK+YZiHOM5UTZhmIc4zgTZhmIc4zgTZiXCS8JT6cesipnJsFPwtPpw6yJeEeqaM2UbE12jNlGxMWwAAAAAAAAU8fssuFPH7LA8q0+/GavOuqjX3LusL8aq88eqjXXNpxlepLi5HcXKiS4uR3FwJLi5HcXA6nVXA06tOo5xu1Usu+lHiyrczd9psPyP45/c1epL8DV9b/AEI6M5oodpsPyP45/coae0bRp4arOMLSWWzzTdrzivO/Sb41es/6JW5ofzIjI4S4uR3FzoSXFyO4uBJcXI7i4ElyfAPwtL1kOsipcn0e/DUvWQ6yF4R67ozZRsTXaM2UbEwbAAAAAAAABTx+yy4U8fssDyTWN+NVeePVRrcxf1lfjdXnj1Uay5tOMr1JmGYjuLlRJmGYjuLgSZhmI7i4HbajPwNX1v8AQjpTz7QOsHYkJw4LhM089+EyW4krbL3Gz7tl+zv99/0JgdcarWh+J1uaH8yJpu7Zfs7/AH3/AEKuldaVXozo8Dkz5e+4XNa0k/JlW4mBoMwzEdxc6EmYZiO4uBJmGYjuLgSZixo5+Go+sh1kU7lnRj8PR9ZDrIXhHsejNlGxNdozZRsTBsAAAAAAAAFPH7LLhTx+ywPH9Z343V549VGqubLWl+OVvw9VGpubTjK9SXFyO4uVElxcjufbgZ3FzC58uBJcXI7i4ElxcjufbgZ3FzC58uBJcXI7i4ElxcjuLgSXLWi34ej62HWRRuW9FPxij62HWQvCPadGbKNia7RmyjYmDYAAAAAAAAKeP2WXCnj9lgeNa1vxyt+Hqo1Fzaa2vx2t+HqI1FzacZXrO4uYXFyo5DGYWFXSEqc13s6uWTjlUrZV5G0za1NU8M13k6sJeZ1OCqxv6VGEX+ZQf/sv/suqdTc4kly6tvxzGidIVcPX7GrNuOfgmpSc+Dm3aLi+S7r0Wdzq7nHae48Y8vlvRXFyrRt9DodNYvgqNSa4pPvIdOXFf2K79hfN6X+OZ0uniKmIrpKVOi4U7teSDlljbfeV3+I6TV/F8Jh4Xd5U/BS8773Zfw2NdoethoYXgZ1qUXVU+FWdJxzLKl6Gope25U1YxOStKk2mqiaTTvF1IXaa9DWb8iT5VvG80hoShiJqpU4XMoqHg504xsm/NKD3nN6w6Ko4eUFTUmpRlJ8K4Td0/NlijsrnM64bVLoT+Y9SYTzfq7DVbCNJvh7tJu06KV2vVm5w9KNOEKcb5YRjCOZpyslZXaS4zGm+9j0Y/JFfSeL4GjUqedK0OnLij+bv7DrEiZtc1pvNia1epFKUMMowbfmipZbrnk5PmRvtW8VwmHjHz0nwT6K2fy4vYUNBV8NTw7hUq006zlwsZTV1C2VRfsu/xFPVzEcFiHTzKUal6eaOzKUW8kl6Hx26RxO5dXjr7i5hcXNHDO5b0S/GKHrYdZFG5b0Q/GKHrYdZC8I9v0Zso2JrtGbKNiYNgAAAAAAAAp4/ZZcKeO2WB4rrc/Ha34OojT3Nvrh+m1vwdRGlubTjK9Z3FzC4uVHK4zExpY6dSV2oVczUbZmsq8l2X6utNJLvac3LzcI4Qjf0tNs3ufm9sYv6H1VWvI7PfFKL96OcX9XM/HPaH0dUqVeyq6aWbhYqayurU/ytJ+SK4nf0K1+Mk0xLh8TRwqfFF56tvNdXfM1BfxG7cm+Nu7flb42xm5vcr+8a/MGVbtXhf2eHx1v95odP4ZYerTq0koRdpRScmo1YNX4227PvfzOmufVK272pP5lvnJK+UKyqQjUjsziprmavY53W+SzUuhP5nRN/2lY+qXN7Un8xZmEuKU33sejH5I0mnZcNWoYSL8rU528qvfj9kVN+03Vz7m5vcr+8WZSXCt2rwv7PD46v+80WsWDjRnTq0oqnF+RJtqFWDun3zfl4vhZ0tz6pW/5SfzF8yrKwwuIVWnCovJOKlzPzr2O6JbmLl/aSR8uVGdy5od+M0PW0+sihcu6FfjOH9bT6yF4R7nozZRsTXaM2UbEwbAAAAAAAABXxULosHySA801i1RVavOtnknO14pJpWVvoaV6mvly+FHrtTDJkXYMdxc1MR5N3Gy5cvhQ7jZcuXwo9Z7AjuHYEdw2prHk3cbLly+FDuNly5fCj1nsCO4dgR3DamseTdxsuXL4UO42XLl8KPWewI7h2BHcNqax5N3Gy5cvhQ7jZcuXwo9Z7AjuHYEdw2prHk3cbLly+FDuNly5fCj1nsCO4dgR3DamseTdxsuXL4UO42XLl8KPWewI7h2BHcNqax5N3Gy5cvhQ7jZcuXwo9Z7AjuHYEdw2prHk3cbLly+FDuNly5fCj1nsCO4dgR3DamseTrU2XLl8KNjonUxRq06jqT7ycZpWSTad7Ho/YMdxJTwqQ2piMcFTsi4YxjYyIoAAAAAAAAAAPgAAAAAAAAAAAAAAAAAAAAAAAAAA+gAAAAAAA/9k="/>
          <p:cNvSpPr>
            <a:spLocks noChangeAspect="1" noChangeArrowheads="1"/>
          </p:cNvSpPr>
          <p:nvPr/>
        </p:nvSpPr>
        <p:spPr bwMode="auto">
          <a:xfrm>
            <a:off x="190500"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 name="AutoShape 2" descr="data:image/jpeg;base64,/9j/4AAQSkZJRgABAQAAAQABAAD/2wCEAAkGBxQSEhQUEhMWFhQXGBgaGBcYGBsdGhsYIhodGB0aHRcgICggHhomHCAeJDEjJikrLy4uFx82OjMsNyktLiwBCgoKBQUFDgUFDisZExkrKysrKysrKysrKysrKysrKysrKysrKysrKysrKysrKysrKysrKysrKysrKysrKysrK//AABEIAQkAvgMBIgACEQEDEQH/xAAcAAEAAwEAAwEAAAAAAAAAAAAABQYHBAECAwj/xABQEAACAQMCAwQFBwcJBQYHAAABAgMABBEFIQYSMQcTQVEiMmFxgRRCUmKCkaEVIzNykqLBFiQ0Q2ODsbLCNURTs9IIF3TR4fAlRVVzk6PT/8QAFAEBAAAAAAAAAAAAAAAAAAAAAP/EABQRAQAAAAAAAAAAAAAAAAAAAAD/2gAMAwEAAhEDEQA/ANxpSlApSlApSlApSlArw7AAknAG5J6AV5qF41sjNp95EOrwSgfrchx+OKCZVgRkbg9DXmqb2P33faRaMeqo0Z+w7IP3QD8auVBnHa/Owl0mNWKl7+LoSOhA/wBVaPWWdrNyh1DRAZEHLdc7EsAFVXiJJPh0PWtBj4gtG9W6gPulQ/xoJKqTwtxPPd6pqEIKG0teSNcL6Xe9G9LO4yrj4L7c2fV9VSC2muCQyRRu5wc55VLY+P8AGqZ2Haeyad38mTLdSyTOSME5PKPvxzfboNCrwTjc15rNO1LWZbiWPR7I/n7jHfuOkUHjnyyNyPojHzxQaSjhgCCCDuCNwR5g17VwaFpSWlvFbxZ5IkCjPU46k+0nf4130ClKUClKUClKUClKUClKUCoqx4jtprma1jmU3EODJHgggHG4yMMBkZK5xkZxkVK1n/aNwO87pf6e3dajBupGAJVAxyN4c2NgTsQeVtiCoaBUTxHxFa2MXeXcqxocgA7s3sVBu3wFZwe1+SaGOC1tJG1RyY2hKnkjcbFjnBx44OOXDcxGN5bhnsyBk+V6tJ8svDvh94o/qhOjYyeo5R4LtmgpHZrqGrC1a20y2HcmV2W6uMhQhwBgE4JBGTyht2O3jVuXsyvLrfUtWuJMjeOD0E+GfRP7ArT1GNh0rzQZ7a9jGlKMNDJIfN5Xz+6VH4V927H9IP8AupHumm/66vdQPE/GNnp65up1ViMiMelIfcg3x7Tge2gpeodiNoVYW1xcwcwwVDh0I9qkAnw+d4CvhBFrujoqqsWo2cYChVHLMqAYAAAz+Elcdz20TXDiPT7NRzHCyXUiovxHMF/fqUTh/iC5OZ9ShtkOMLAnMR8eVT++aDqk7YrE2c06krcRjHyaT0ZDJ0A8iuepG4A3AO1eezfRRZRPf6lKi3l4eZ3lYLyKxysQLYwehKjyUY9EVAaj2IPKTM2pSSXPUSPH1YdMnnLD35OKpel6XbXlpfzanduNQhLognmGAwBZQFPpElldeUZAA6UH6ZpVR7KddN5plvI3rovdOT4sno5z45XB95NW6gUpSgUpSgUpSgUpSgVSNM7SYDdyWd3G9nMrlY+9PoyrkhWD4ABbGQOm4wxq71C8U8LWuoRd1dRBhvyuNnQ+av1Hu6HG4NBNVQ+0vjGS27uzsRz6hc7RqN+7U7GQjpnrjOwwSdlwa5Ndajw6PzhN9pgwAxOJYQThVJOdskDxXYY5M4qV7JNCkk7zVrz0rq73Tyjh+aFHhzADG59EL5mgnuz/AIJj02IknvbqXeec5LMxOSATvy5+JO59lsqocW9pFhp5KSy95MP6mL0nB8m+an2iD5A1Szr+vasA9hCtlat6sjleZh0zzMC2D1yieHU0Gx0rJP5Fa+IyRrAMnXk9Llz5c5XI/Zqk6tx9rmnO1rcSZcg8peNSwzsGRl9bfofSH3YoNG4r4yurm6bTtHAMy7XFy3qQ+BAO45gepwdwQAT0qvZZwBDeSTXd4zXKrIVUyE/nX2JdsnJGCuxJySc9N5D/ALPtyVF9aToyXPOsrBwRIysoU5B9LY4O/wDxfbXDwMNQfm021mW3EDSNNLygtkME5cH2jYDHjv4UGoX/AALp8qchtIV22aNBGw9zLg/DpVV0W4m0a8jsp5DLZTnFvI3WNs4CHyGSAR09JWGPSA7+EtZu4b59Ov3WZu77yKYAAlc9CAB4Z8MgodzkGvp2zWwbTXc7NFJGyHxBLCM4PuY0F5rAOL+B1utbvoEwsktt8oh8AJcpkN7GIffw5wfDfddLnMkMTt1aNGPvKgms54TkN5xFqFyu8NvEtup83yud/HdZPvWgneyjiRbyyCFFintz3U0SqF5WGQG5AAFDYO2Bghh4VdKyzU1/JnEMEy+jb6kpjkHh34IAOPMsU3/tHrU6BSlKBSlKBSlKBXoJl5uXmHNjPLkZx5464r3ql8U9mVlfTNcP3sdw3LmWKQgkqAoODlcgADYDpQXSlZgeAdVts/IdZkI8EuF5wPtHnH3KPCuPWuMNc0yJpLy0tpohgd7GxGGOw5hnOM4+aPfvQfPtq1aKS6srCaUR2+flF02/6Nc8qjG5YgOANyWZK8xajqWu+jZg6fpo9HvSMSyKNsIB4eGFIA3HMelUfivSLkXllqOriFobqWMOsTHkSMBNidwAUydmOeVt6/ScaBQFUAKAAABgADYADwFBilzwDaRajZ6fAhICma4lY5kdd8Ln5o9HGFx+kz4A1tcaBQAoAAAAA2AHgAPKs91Nu44it3fZZ7cxqfDnHNt+Cj3uK0SgzSe+vdWu54bS4NraW7cjSqDzu+4OCCD1BxgjAwTnIApna1wre2tukz3bXMUUgKyNkSxMTj1iS3KTjcN1C7dDVr4T1hNJuruzvcxrJM0sUpB5WU4G5xsMBd+gPMDjG8d218dW0tg1rbyLK0rJzMu6qqsH9boWJUbDwznG2Q47u+n7ux4itl53EYivowPWVSUd8D3dd8YjOMA1MalzyMdY0SQSd4uLiELzNkAZzH15thlRvtkZ5jU12H2xXRoOcbO0rAEdVMjDp5HH3GubVuysJMbjSrp7CU7sibwt125MjAyem6+SigguBeI7Y3Mt9qF2PlRUxiPu3ComRnGBjO2ABuN85LGu7iHWfy3IlpaBhaI4e5uGBVeUeAzuNs4BwS2DgBSTzXnCGuS/pjpc7b4llgQv/wAnH4V1WvZRcXAUanqDyRjpb26iOEb56ABfuQH20H34s7QO9P5P0X8/dOOXvY/0cKdCwfoSB4jYeZO1WzgHhRNMtEt0PM/rSv8ATkPU+4bAewDxzX10fSrHTQkECxQGU4UFgHlYb9WPM5Hxxmp6gzjt4tj+TlnQ4e2nikU+W/J/iwPwrQLG5EsaSDo6qw9xAIqndtePyLeZ/sf+fHj8anuCf9nWP/hbf/lLQTVKUoFKUoFKUoFKUoFRnE2jreWs9s/SVGXPk3zW+DYPwqTpQfnrhPg+71mzkSe/YR2bNBDAB6HeIg5WJ29EZxkgtjO4rReyri3v4vkV1lL61HdyI/rMq+iHHmcYB9u/QiuHsbfkn1e2IwY7x2x9ViyjHs9D8RU5xv2fQ6gyzI7W14nqXEezbdAwBBOPAggjzxtQdPaBwwb6Be6PLcwtzwP0w2xK83gDgb+BVT4VGcL9ocb/AM31D+bXaei4kHKjHzDdFJ8id8+iSKio7jiS0wjQ21+g/rAwR8eGclP8p9/jUZr2na3qnoS6fZW4xgSyMGkXz5XVmIHs5aDQ+Jb7TjAXvXt3hX0hz8r7/UG5Lfq7msEOmHXtQEdhbLb2cZwXCAcqZ3d2+dI3zUyeg8AzVo3DnYjaxkSXsr3T/R9SP7geY494HsrTdO0+K3jEcEaRxjoqKFH3Dx9tA06ySCKOGIcscaqijyUDArppSgUpSgz7tu0cS6c1wvoz2jLLE4OGHpKGAPhthvei1b+G9RNzaW85GDLDG5HtZQx/E1Su3DUyLNLKL0ri9kSNEB35QysT7ieVftHyq9aLp4t7eGBekUaRj3KoXP4UFJ7eLvk0mRPGaWKNR4k84kxj7FXjSLTuYIYh0jjRP2VC/wAKznjs/Lta06wXdICbmfoRtuoP7OP74VqNApSlApSlApSlApSlApSlBl3P8g4lOciHUYRg7comUYx7/R++YVqNUjtZ4Ze8sxJb5+VWzCaAj1sjBZQfMgAgeLItSnAHFSalZxzrgP6sqfRkHUe49R7CPbQWOlKUClVrj7ik6ZbpcdwZU71Ekw2ORGzl+hzvgAbbsN6n7O6SVEkjYMjqGVhuCpGQR8KD7UpQmgVDcV8TQadbtPcNgDZVHrO3gqjxP4DqcCq1xV2o28DfJ7NTe3bHlWKH0lDfWcZ6b7Lk7b461wcN8BT3U632tuJZhvFbDBii8cEbgnpsMjbJLHoHjs90Ke9ujrOoLyu68trCf6qLfDb75wTjz5mbxGL9r+rx2dvLcTHEcalj5k9Ao+sTgD2kV3swAydgOp9lZDqM7cRXwgiJGlWrc00g2E8g6KD5dQMdBlvFaCW7HtLkkFxqlyMT3rZQH5sAPogeODtj6qIfGrvr2v29lGZbqZYk8OY7sfJVG7H2AGqRxD2i/nPkOjQi6uQOXK/oIgNuuwOOnUKNtz0rzw/2XhpPlWrym9uj81v0KfVCdGAOdsBd/V8aDlj4+1K/YnSNPHcA/p7k8qt+qOZR122LeGcVWOLuK9egkjF4RZQE8rTW8IkT2Eksxz9XKnGdjW7ogAAAAA2AHQDyxXzvLVJUaOVFdHBDKwyCD4EUGUrea3ZxLdx3EOq2ZAYhVCvyeLLyjP4tj6PWtD4S4lg1G3W4tz6J2ZT6yOOqMPMZ+IIPjWeaMX0DU1s2Zjpt4fzBbfupiQOTPlkgH2Mhzs1c8mox6HrV0uy2t1Cs4ToBJz8u3h17w4HgwHhQbJSlKBSlRercR2lr/SLmGI/ReRQx9y5yfgKCUpWe3/bLpceySSTHyiibc+QL8orik7WZHGbbR76XyyhUEeeVV6DT6yjivSJ9GvH1SwTntpP6bbDyzkyqPLqc/NJPzWOPp/3m6j1/k/dY/Wkz93cZr3PbAIl/numXlvnbLJlQfaWCHHwPuNBfOG+ILe/gWe2kDoeo+creKsvzWHl8RkEGpSvzVwHb6heXFzeaU1tauhBe2VmVHByQO7bmUqd/EAHOOXatI0vtZWJxBq9tJZT/AEuVmibwyMZYDPlzD61BouoWMc8TxTIHjdSrKehB/wDfWsyi4M1bSyw0m6jmtSSRbXHVSd8K3Tz3DJ16HrWj6XrNvcrzW88Uo80dW+/B2Nd1BmA1Hid/R+SWMefn82cf/ub/AAr5ns71G+/2rqjd2c5gthyqR7Tyqp+KN761Oo7VddtrYZuLiKIfXdVJ9wJyT7qDl4Z4StNPXltYFQkYZ+rt+s53I9nT2VKX17HDG0kzrHGoyzMQAB7SazrUu1yOR+50u2mvpvNUZYx4ZJxzYHuA9tZfxF+UdWuVtnl7+5DZMEOPk9uPEvIMqWGcEgtjpzE+jQXfXeI5tc7yK1Y2ulR/0m8k9HnUdVXPgR83ruObGeU8ulQTaqgstMRrPR4yVknIxJcfS95bxH7R6JXvfdjd+bRbdNT50GD3DhxEG6+iQW9HJPzR54qc7JeIryWeezljtu4tF5O9t1KqJA2Ag8GBAY5AHq+2gvPDHDVtp8IhtYwi/Obq7n6Tt1J/AdBgbVL0pQKUpQUnti0UXOlzn58A79D5FN2+9OYfdWXmD+Ud7Dg7w2EXesNh33N6QzjxLH9k1uPFkqpY3bP6gt5i3tHdtkVTewbRkh0xJguJbgszt4kK7Ig9wAzj6x86DQby7SJGkldUjUZZmICgeZJrNdZ7XY5HW20iJru6kPKmVKxjYktvgtjH1RjJ5tt+PUbdtf1SW3dmXTbFgJFUkd9NuCCfeGGfAKcYL5Hv2PaZGb7VbhY0QJMbeJVUAJGpOQAPMCPfxIPnQdH8h9WvcHUNUaJD1htRyjH0Sw5R94apbSeyPS4MFoGmf6UzlsnzKjCH7qvdKDi0/SIIBiCCKIeUcaqPwArtpSgVSO0Xjb5GEtrZO/vp9ooQM4B253Hl5DxwfAGpjjniiPTbSS4kwWHoxpnHPIfVX3dSfIA1XOy7hOSPn1G+9O+uvSPMP0UZ6IB4NjGfIALtg5CkfkG54emtdSlk70TOyXyoo5V5zzbADcA5PQDmQDo1bZd2cF3EBLHHNE4DAMqupB3BGcj2g1669pEd5by28wzHKpU+zxDD6wOCPaBVE7INXki7/Sbo/wA4s2IQ/Tg+aR4kDIx9V08jQcHG3YzBIne6b/N7hcnk5m5H9gJOUbyI28CPEU/g3TJLmQ2curX1jfISGgdnKtj/AIZDr4YPL5bjI3H6Jqrcc8DW+pxjn/N3CforhB6aHqM9OZc+GfcQd6Csp2SysMT6xfSA9QHIyPtM1dNv2UaRaK01wrSBMs0lxKcDzLAcqn4iorT+0C50km11tHcqrGG5jHN3wHRT0y3QZODuObHrH0s9GvOIZFuL/nttNB5orVSQ0o8Gc+R+kfD1QM81Bzi/n1gtZ6NGLLTVPLLcrHyc/mqKMdR83YkEcxUHB0vhPha306EQ2yYG3O5wXc/SZvE+zoM7AVKWNlHDGsUSKkaDCqowAPYK+zMACScAdSaCldrXFn5Psj3Z/nM+Y4QPWBPrOB9UHb2la+PYnFbLpcXyZgxJJnPRhMccysPYMAeahT41B8IqdZ1aXUnGbS0JitQejP4yY88Hm6fPT6NfLXYToGppeRDGn3jclyg9WOTchwPAdWHX+sG2VoNdpXhGBAIOQdwR0IozADJ2A6mg80qh8R9qtlbt3UHNeXBOFitxzDm8i42+C8x9lQn8ntX1jfUJfkNmf92h/SMvk538OvMSMj1BQO0fiU6g40jTWEksrAXMq7pFECOYFht5c2P1d2bA0vR9OS2gigj9SJFRfPCjGT7T1rh4X4WtdPj7u1iCA+sx3dz5s53Pu6DOwFTVBmPYDk2d0X/TG8l7zz5uVP45rx2UOYtQ1m1fAIue9XzKuz748uXkP2q41u/yDq0/fAjT79udZMErFPkkg+QyT8Cp+aa9uNZxp2qWusREPazqIblkwwwQOV8jORgKRj/g48RQazSvSGUOoZSGVgCCDkEHcEHxGK96BSlVbtM4i+QadPMpxIR3cXn3jbAj9UZb7NBT1X8t622d7HTTgD5slxn8RzD2jEY+nWs1Uuy7hz5Bp0MbDErjvZfPvGAOD7VGF+zVtoFZj2tadJay2+sWq5ltiFnUfPgJxv7slScdHB+aK06vld2ySo8cihkdSrKehUjBB9hFB8dJ1GO5hjnhbmjkUMp9hGdx4EdCPAg10TSqiszsFVQSzE4AA3JJ8ABWXdmly2m3s+jTsSoJls3b50ZyxX34ydvFZKie1LiS41GSWw02KSaGAc120XVsNjulPsPgASxBwMKch66jazcUTyGNzDp1vzrC5XeWfGzY646E+S4GxY4tXZnxfJI0mnX/AKF/bbHJ/SoOjjzbGCfMEMOpxE6B2saXaW6QdzPbd0vL3BjyQep3zuScklsEkkmoDXRqGt3CXthZNai2VminkPLLMR6SoB0OdwBuu7ZbfFBu9Z12xa5IIotOtd7q+Pd4HzYicMT1wD6ufo858Kk+CuPYbyzkmmIilt1PyqM5HdlQctg78pwceOxHUVXuy20e/urjWrhT+cLR2qn5kQ9Eke3bl28e8PjQX7hfQ47G1htovVjUAnxZurMfaWyfjXnijREvrWa2k9WRSAfot1Vh7Q2D8KlKUGG8E8V6wYTp1raxPNZkxSTSvsgDMqjlyvQKVGM7KNqsA7Nr2+wdY1J5Fzn5PB6MfXIycAH9jPtrzqP/AMP4khkG0OoxGN99u+XABx55EY/vGrUaCF4c4UtLBeW1gSPPVurt47yHLEezOBU1SlApSlBx6tpcN1E0NxGskbdVYbe/zBHgRuKzu67E7UhkiuruKFzloQ4Kdc9CN8YHXJ2rUKUGQWt3qHDuYpYnvdMGSkqbyQr1ww8APbhdxhh6tTa9tOlFObvZQceoYm5vdkejn41olcx0+ItzGKPm+lyLn78UGajtG1C+/wBk6W5Q4xPc+imPHbIU/Bz7qrF5pOoXWs2VpqV0s+MXMkUe0UaKWIBGACTjlzjI5+u+a3qsw7OV+Vavq18dwri2jPhyrs2PDoiH7RoNPpSlApSlBRu1DgmTUEhktZBFdwN6EhZl9A+svMoJB6EHB6EeNTPBHCkWm2qQRbt1kkxgySeLHyHgB4DHXrVgpQfKS3RiGZFJHQkAkfGvrSlBl/aF2WNeXIns5RAZsJdrkgPHzBi4AG77DKnZiqnYgk6Pp1ikEUcMS8scahFHkAMCumlApSlBm/btasLGK6j/AElpcRSKfIE8v+Yp91aDY3SyxxyocrIqup9jAMPwNQvaDY9/pt5HjJMEhA+so51/eArj7J73vtIsm8o+7/YYx/6aC20pSgUpSgUpSgUpSg49ZvhBbzTHpFG7/sqW/hVI7CLLu9JSQ55p5JZGJ6k83d5PwTPxqU7W7zutIvW84wm313WP/VUjwFa91ptkniLeLPvKBj+JNBPUpSgUpSgUpSgUpSgUpSgUpSg+dxFzoynowI+8YrOP+z9cFtLKEY7q4lT8Fk/1VpdZp2ILyx6ig6LfS4HwUfwoNLpSlApSlApSlApSlBnHb9Py6S4+nLEv4l/9NaDZxckaL9FVH3DFUTt00prjSpCgJMLpMQPFRlW+AVi32at/Desx3ttFcREFZFB9zfOU+0NkH3UElSlKBSlKBSlKBSlKBSlKBSlKBWa9i3/zT/x8taVWZdhL89vfS+D30px9lG/jQabSlKBSlKBSlKBSlKD1dAwIIBBGCDuCPEEeVfn7hnWbrTLi/msoGl0qK5dJYgclACfzieWAOu4xjm8GG667qAt7aec9Ionf9lS38KpnYZp5i0qN2zzTySStnqctyAn3qoPxoLPwvxVa6hH3lrKG+kh2dPYydR7+h8CamqoHEvZZbzSfKLOR7K6BJEkOyk+ZQEYz9Ujqc5qJXiTW9M9G/tBfQD+vt/XA33ZQPAear+saDVaVStB7U9MusAXAhf6E/wCbI9nMfQJ9zGrnHIGAKkEHoQcg/Gg9qUpQKUpQKUpQKUr53E6xqzuyqijLMxAUDxJJ2AoPW8uVijeRzhEVmYnwUDJP3VnXYFA35OkmcY7+5lkX9XCp/mVvuqI4r4qbW5/yVpj/AJpt7m5Ow7tSOYIOrLkj9YkD1ck6tpGmx20EcEQxHGoVR7AOpPiT1J8zQdlKUoFKUoFKUoFKUoKB25an3GkzAHDTMkS/Fudh8UVh8at3DunfJrW3gH9VEifEKAT99ULtRPyjUtHsgdjMZ5B9VMEbe1RIK06gUpSggNf4Msb3JubWN2PzwOWT/wDIuG/GqfL2PrCS2nahdWhJzyhiye7AKk/EmtPpQZh+TuJLbPd3VrdqOgkXlbx8lX8XNfG84/1izjaS90cFEGWeOYBQPMkd5gVqtZv26XbGyhs48d5eTxxAHyDBv8/IPjQcOn9tkciBzp93y5wWjUOvN4gN6IP/AK19x24WA2khu4z5NGmf89evYhF8mbU7HJPye6OCepU5RT5biPPxrUCo8qDMm7ctO+bHdOfIRrn8Xo3a+HB+T6XfSnGwMePxXn2+FabyjyrzQZf/ACo166wLbS0tlPV7h8kfZPIf3TXiLszurxg+s6g84GD8nh9CLPvwB9yg+2tRpQZDxtpMOj3umX1tGsVurfJ5guQORs4ZvpHBcknfKLWvVW+0TQfl2nXEAGXKc0f/ANxfTUfEjHuY1ydlGvfLdMt3LZkQd1Jvk86YGT7SvK32qC30pSgUpSgUpSgUpXwu72OIZlkRB5swH+NBnGlj5VxPcyYytnbLGp8nbB/1SD4Vp1Zj2IJ3y6hfEHN1duRn6A9IfDLsPs1p1ApSlApSlArL9Uze8TW8XWOwgMrDH9Y3TfwPpRH7BrTncAEk4AGSfZWZ9jCG4fUdRbObm4KpnwjXJGPZ6QX+7oGhZt+J76PYJc26SgebLyD/AB7ytOrMeN/5vr+kXHQSiS3J8D1Cj9qX8K06gUpSgUpSgVlvBA/J+t39gdorgfKYBtjJ3ZVHxYe6GtSrMO2SFraSx1WMEtazBZMYyYW8CfLqv97QafSvSCUOqspyrAEEdCCMg/dXvQKUpQK9ZZAqlmICgEknoANya9qi+KrN57K6ii/SSQSom+PSZCo38Nz1oM3g1DUtfeQ2kxsdOViiygHvZSOpGCCPgQBnHpEHElF2K2BDGaS4nkYH85JJuCR1AAHQ775qM7O+PLewgi06/jks5oQRmRTyNlmPNzDpkk7kcv1jWq2N9HMgeGRJEPRkYMp+IOKDKdP0/WNCXu7eKPULJSxCqOWZcnJ2GTknyD/CpjTe2SwZilyJrSQEArLGdj71yR9oCtGrj1HSoLheWeGOVfKRFYfiKDgsuMLCb9He27ezvUB+4nNSiXkZ6SIfcwqp33ZVpUpybNVP1HdP3VYD8Ki5exTSz0SZfdKf4g0GgtdIOrqPtCuK64itIs95dQJjrzSoP8TVKj7EtLHVZm98v/kBXw1/sv0q0s7mcWxZooZHUtLKfSCEjbmAO9B9O0btJsVsLmO3ukknkjaNFjJb1vRJ5wMDCknOfDarT2eaR8k021hIwwjVnHk7emw+DEj4VWOx3hW2GmWs0ttC07h3MjRqz47xinpEZ9ULWk0GZ9uymO2tLpRlra7jfPkuCf8AMqVo9vcK6hkYMDvkEH/CuXW9HhvIWguE7yJ8cy5I6EEbggg5HgayvjbslsLW0uLq3a4jkhjZ0CyArzDpnKlvuYUGx0rHOFOzZrmztrj8p3sbyxK5AkOASM4G4OKlf+6ib/6zf/tt/wBVBp1eksyqMswUeZIFZqOyEH19Tv2/vf8AzBrxbdh2nKcu9zKfHnkUf5UB/Ggt2o8cafBnvb2AEeAkDN+yuT+FUDjLtJtdQt57Kytri8eVCuUjIVT819wW9FgG3UdOoq4ad2YaVD6tlGx/tC0n4OSPwq02tqkShY0VFHRUUKPuG1Bk3Z32l29rbQWWpd7bzxLyZljYKVyQn1hhcDJAG3WtYsryOZBJE6yI24ZGDKfcRtXy1TSoLlO7uIY5U+i6hh7xnofaKyriXhiXQSdQ0t3+Tqw+UWjsWQoSFypOTttuclc5zjIoNhpXNpl8k8Mc0ZykiK6/qsAw/A100ClKUHDq2kQXSclxDHKnk6g49oz0PtFUW67G7MNz2k1zaP8A2UpI/ey371aRSgzKPgLVotoddlI/tIuYjy3Z2oeGOIB6usRH3wr/APzNabSgzL+S+vnrrEfwhX/or0eDiSz9MS2+oIMZjKhHx44wE3+03urUKUGaWXbHbKe71C3uLKYdVdGZfgQA37vjUT2g9p9nd2U1rYmWeecBFCxOOpHN1AJ9HOwBq9cff0f4/wAKhuy71X938TQWnhGxNvY2sLDDRwRKwxj0ggzkeec1L0pQKiOL9Ja7sri3Rgryxsqls4BI2zjfFS9KDItE4t1DSoo7S90qWRIUCJNbZdSq7LkAEZI33YH6orvftSuZcLaaNeSE+MgKKPaSFYfeRWnUoMx/LXEjemun2iL4RtIC5Hv73A+OK8HtE1KAgXeiT48XgYuB8ArD72rT6UGbW/bVp+eWZLmBvKSL8fRJOPhUjF2uaQ3+9498Uw/0VNcYfoT8P8a/MnHn9IP/AL86De7nti0lM4uGc+SxSf4lQKrfEnHU+rW0trp2m3MizKVM0gCIBscg7ruPNx4VBdj/AM39cVvqdB7qCN4W05raztoGILRQxoxHTmVQDj2ZqUpS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Content Placeholder 2"/>
          <p:cNvSpPr>
            <a:spLocks noGrp="1"/>
          </p:cNvSpPr>
          <p:nvPr>
            <p:ph idx="1"/>
          </p:nvPr>
        </p:nvSpPr>
        <p:spPr bwMode="auto">
          <a:xfrm>
            <a:off x="355381" y="1355130"/>
            <a:ext cx="8633194" cy="49158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dirty="0" smtClean="0">
                <a:solidFill>
                  <a:srgbClr val="336600"/>
                </a:solidFill>
                <a:latin typeface="Arial" charset="0"/>
                <a:cs typeface="Arial" charset="0"/>
              </a:rPr>
              <a:t>~120 Interviews/Interactions</a:t>
            </a:r>
          </a:p>
          <a:p>
            <a:r>
              <a:rPr lang="en-CA" dirty="0" smtClean="0">
                <a:solidFill>
                  <a:srgbClr val="336600"/>
                </a:solidFill>
                <a:latin typeface="Arial" charset="0"/>
                <a:cs typeface="Arial" charset="0"/>
              </a:rPr>
              <a:t>2 Workshops with Leading Scientists (EU, US)</a:t>
            </a:r>
          </a:p>
          <a:p>
            <a:endParaRPr lang="en-CA" sz="1000" dirty="0" smtClean="0">
              <a:solidFill>
                <a:srgbClr val="373737"/>
              </a:solidFill>
              <a:latin typeface="Arial" charset="0"/>
              <a:cs typeface="Arial" charset="0"/>
            </a:endParaRPr>
          </a:p>
          <a:p>
            <a:r>
              <a:rPr lang="en-CA" dirty="0" smtClean="0">
                <a:solidFill>
                  <a:srgbClr val="373737"/>
                </a:solidFill>
                <a:latin typeface="Arial" charset="0"/>
                <a:cs typeface="Arial" charset="0"/>
              </a:rPr>
              <a:t>too much manual or via ad hoc scripts</a:t>
            </a:r>
          </a:p>
          <a:p>
            <a:r>
              <a:rPr lang="en-CA" dirty="0" smtClean="0">
                <a:solidFill>
                  <a:srgbClr val="373737"/>
                </a:solidFill>
                <a:latin typeface="Arial" charset="0"/>
                <a:cs typeface="Arial" charset="0"/>
              </a:rPr>
              <a:t>too much in Legacy formats (no PID</a:t>
            </a:r>
            <a:r>
              <a:rPr lang="en-CA" dirty="0">
                <a:solidFill>
                  <a:srgbClr val="373737"/>
                </a:solidFill>
                <a:latin typeface="Arial" charset="0"/>
                <a:cs typeface="Arial" charset="0"/>
              </a:rPr>
              <a:t> </a:t>
            </a:r>
            <a:r>
              <a:rPr lang="en-CA" dirty="0" smtClean="0">
                <a:solidFill>
                  <a:srgbClr val="373737"/>
                </a:solidFill>
                <a:latin typeface="Arial" charset="0"/>
                <a:cs typeface="Arial" charset="0"/>
              </a:rPr>
              <a:t>&amp; MD)</a:t>
            </a:r>
          </a:p>
          <a:p>
            <a:r>
              <a:rPr lang="en-CA" dirty="0" smtClean="0">
                <a:solidFill>
                  <a:srgbClr val="373737"/>
                </a:solidFill>
                <a:latin typeface="Arial" charset="0"/>
                <a:cs typeface="Arial" charset="0"/>
              </a:rPr>
              <a:t>there are lighthouse projects etc. but ...</a:t>
            </a:r>
          </a:p>
          <a:p>
            <a:r>
              <a:rPr lang="en-CA" dirty="0" err="1" smtClean="0">
                <a:solidFill>
                  <a:srgbClr val="373737"/>
                </a:solidFill>
                <a:latin typeface="Arial" charset="0"/>
                <a:cs typeface="Arial" charset="0"/>
              </a:rPr>
              <a:t>DM</a:t>
            </a:r>
            <a:r>
              <a:rPr lang="en-CA" dirty="0" smtClean="0">
                <a:solidFill>
                  <a:srgbClr val="373737"/>
                </a:solidFill>
                <a:latin typeface="Arial" charset="0"/>
                <a:cs typeface="Arial" charset="0"/>
              </a:rPr>
              <a:t> and DP not efficient and too expensive</a:t>
            </a:r>
          </a:p>
          <a:p>
            <a:pPr marL="0" indent="0">
              <a:buNone/>
            </a:pPr>
            <a:r>
              <a:rPr lang="en-CA" dirty="0" smtClean="0">
                <a:solidFill>
                  <a:srgbClr val="373737"/>
                </a:solidFill>
                <a:latin typeface="Arial" charset="0"/>
                <a:cs typeface="Arial" charset="0"/>
              </a:rPr>
              <a:t>     (Biologist for 75% of his time data manager)</a:t>
            </a:r>
            <a:endParaRPr lang="en-CA" dirty="0">
              <a:solidFill>
                <a:srgbClr val="373737"/>
              </a:solidFill>
              <a:latin typeface="Arial" charset="0"/>
              <a:cs typeface="Arial" charset="0"/>
            </a:endParaRPr>
          </a:p>
          <a:p>
            <a:r>
              <a:rPr lang="en-CA" dirty="0" smtClean="0">
                <a:solidFill>
                  <a:srgbClr val="373737"/>
                </a:solidFill>
                <a:latin typeface="Arial" charset="0"/>
                <a:cs typeface="Arial" charset="0"/>
              </a:rPr>
              <a:t>federating data incl. logical information much too expensive</a:t>
            </a:r>
          </a:p>
          <a:p>
            <a:r>
              <a:rPr lang="en-CA" dirty="0" smtClean="0">
                <a:solidFill>
                  <a:srgbClr val="373737"/>
                </a:solidFill>
                <a:latin typeface="Arial" charset="0"/>
                <a:cs typeface="Arial" charset="0"/>
              </a:rPr>
              <a:t>hardly usage of automated workflows and lack of reproducibility </a:t>
            </a:r>
          </a:p>
        </p:txBody>
      </p:sp>
      <p:sp>
        <p:nvSpPr>
          <p:cNvPr id="10" name="TextBox 9"/>
          <p:cNvSpPr txBox="1"/>
          <p:nvPr/>
        </p:nvSpPr>
        <p:spPr>
          <a:xfrm rot="21230655">
            <a:off x="485014" y="1920576"/>
            <a:ext cx="8136031" cy="3046988"/>
          </a:xfrm>
          <a:prstGeom prst="rect">
            <a:avLst/>
          </a:prstGeom>
          <a:solidFill>
            <a:schemeClr val="bg1">
              <a:lumMod val="65000"/>
            </a:schemeClr>
          </a:solidFill>
        </p:spPr>
        <p:txBody>
          <a:bodyPr wrap="square">
            <a:spAutoFit/>
          </a:bodyPr>
          <a:lstStyle/>
          <a:p>
            <a:pPr marL="800100" lvl="1" indent="-342900">
              <a:buFont typeface="Arial" pitchFamily="34" charset="0"/>
              <a:buChar char="•"/>
            </a:pPr>
            <a:r>
              <a:rPr lang="en-CA" sz="2400" dirty="0" smtClean="0">
                <a:cs typeface="Arial" charset="0"/>
              </a:rPr>
              <a:t>DI research only available for Power-Institutes </a:t>
            </a:r>
          </a:p>
          <a:p>
            <a:pPr marL="800100" lvl="1" indent="-342900">
              <a:buFont typeface="Arial" pitchFamily="34" charset="0"/>
              <a:buChar char="•"/>
            </a:pPr>
            <a:r>
              <a:rPr lang="en-CA" sz="2400" dirty="0" smtClean="0">
                <a:cs typeface="Arial" charset="0"/>
              </a:rPr>
              <a:t>pressure towards DI research is high, but only some departments are fit for the challenges</a:t>
            </a:r>
          </a:p>
          <a:p>
            <a:pPr marL="800100" lvl="1" indent="-342900">
              <a:buFont typeface="Arial" pitchFamily="34" charset="0"/>
              <a:buChar char="•"/>
            </a:pPr>
            <a:r>
              <a:rPr lang="en-CA" sz="2400" dirty="0" smtClean="0">
                <a:solidFill>
                  <a:srgbClr val="FFFF00"/>
                </a:solidFill>
                <a:cs typeface="Arial" charset="0"/>
              </a:rPr>
              <a:t>Senior Researchers: can’t continue like this!</a:t>
            </a:r>
          </a:p>
          <a:p>
            <a:pPr marL="800100" lvl="1" indent="-342900">
              <a:buFont typeface="Arial" pitchFamily="34" charset="0"/>
              <a:buChar char="•"/>
            </a:pPr>
            <a:r>
              <a:rPr lang="en-CA" sz="2400" dirty="0" smtClean="0">
                <a:cs typeface="Arial" charset="0"/>
              </a:rPr>
              <a:t>need to move towards proper data organization and automated workflows is evident</a:t>
            </a:r>
            <a:endParaRPr lang="en-CA" sz="2400" dirty="0">
              <a:cs typeface="Arial" charset="0"/>
            </a:endParaRPr>
          </a:p>
          <a:p>
            <a:pPr marL="800100" lvl="1" indent="-342900">
              <a:buFont typeface="Arial" pitchFamily="34" charset="0"/>
              <a:buChar char="•"/>
            </a:pPr>
            <a:r>
              <a:rPr lang="en-US" sz="2400" dirty="0" smtClean="0"/>
              <a:t>but changes now are risky: lack of trained experts, guidelines and support</a:t>
            </a:r>
          </a:p>
        </p:txBody>
      </p:sp>
    </p:spTree>
    <p:extLst>
      <p:ext uri="{BB962C8B-B14F-4D97-AF65-F5344CB8AC3E}">
        <p14:creationId xmlns:p14="http://schemas.microsoft.com/office/powerpoint/2010/main" val="6907115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0"/>
            <a:ext cx="8352928" cy="981075"/>
          </a:xfrm>
        </p:spPr>
        <p:txBody>
          <a:bodyPr/>
          <a:lstStyle/>
          <a:p>
            <a:r>
              <a:rPr lang="en-US" sz="3200" dirty="0" smtClean="0"/>
              <a:t>Content</a:t>
            </a:r>
            <a:endParaRPr lang="en-US" sz="3200" dirty="0"/>
          </a:p>
        </p:txBody>
      </p:sp>
      <p:sp>
        <p:nvSpPr>
          <p:cNvPr id="4" name="Content Placeholder 2"/>
          <p:cNvSpPr>
            <a:spLocks noGrp="1"/>
          </p:cNvSpPr>
          <p:nvPr>
            <p:ph idx="1"/>
          </p:nvPr>
        </p:nvSpPr>
        <p:spPr bwMode="auto">
          <a:xfrm>
            <a:off x="1640897" y="1933778"/>
            <a:ext cx="5979103" cy="2922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buFont typeface="+mj-lt"/>
              <a:buAutoNum type="arabicPeriod"/>
            </a:pPr>
            <a:r>
              <a:rPr lang="en-CA" dirty="0" smtClean="0">
                <a:solidFill>
                  <a:schemeClr val="tx1"/>
                </a:solidFill>
                <a:latin typeface="Arial" charset="0"/>
                <a:cs typeface="Arial" charset="0"/>
              </a:rPr>
              <a:t>Data Science and Infrastructures</a:t>
            </a:r>
          </a:p>
          <a:p>
            <a:pPr marL="457200" indent="-457200">
              <a:buFont typeface="+mj-lt"/>
              <a:buAutoNum type="arabicPeriod"/>
            </a:pPr>
            <a:r>
              <a:rPr lang="en-CA" dirty="0">
                <a:solidFill>
                  <a:schemeClr val="tx1"/>
                </a:solidFill>
                <a:latin typeface="Arial" charset="0"/>
                <a:cs typeface="Arial" charset="0"/>
              </a:rPr>
              <a:t>Data Practices</a:t>
            </a:r>
          </a:p>
          <a:p>
            <a:pPr marL="457200" indent="-457200">
              <a:buFont typeface="+mj-lt"/>
              <a:buAutoNum type="arabicPeriod"/>
            </a:pPr>
            <a:r>
              <a:rPr lang="en-CA" dirty="0" smtClean="0">
                <a:solidFill>
                  <a:schemeClr val="accent1"/>
                </a:solidFill>
                <a:latin typeface="Arial" charset="0"/>
                <a:cs typeface="Arial" charset="0"/>
              </a:rPr>
              <a:t>Principles &amp; Trends</a:t>
            </a:r>
          </a:p>
          <a:p>
            <a:pPr marL="457200" indent="-457200">
              <a:buFont typeface="+mj-lt"/>
              <a:buAutoNum type="arabicPeriod"/>
            </a:pPr>
            <a:r>
              <a:rPr lang="en-CA" dirty="0" smtClean="0">
                <a:solidFill>
                  <a:schemeClr val="tx1"/>
                </a:solidFill>
                <a:latin typeface="Arial" charset="0"/>
                <a:cs typeface="Arial" charset="0"/>
              </a:rPr>
              <a:t>RDA</a:t>
            </a:r>
          </a:p>
          <a:p>
            <a:pPr marL="457200" indent="-457200">
              <a:buFont typeface="+mj-lt"/>
              <a:buAutoNum type="arabicPeriod"/>
            </a:pPr>
            <a:r>
              <a:rPr lang="en-CA" dirty="0" smtClean="0">
                <a:solidFill>
                  <a:schemeClr val="tx1"/>
                </a:solidFill>
                <a:latin typeface="Arial" charset="0"/>
                <a:cs typeface="Arial" charset="0"/>
              </a:rPr>
              <a:t>RDA Results &amp;Activities</a:t>
            </a:r>
          </a:p>
          <a:p>
            <a:pPr marL="457200" indent="-457200">
              <a:buFont typeface="+mj-lt"/>
              <a:buAutoNum type="arabicPeriod"/>
            </a:pPr>
            <a:r>
              <a:rPr lang="en-CA" dirty="0" smtClean="0">
                <a:solidFill>
                  <a:schemeClr val="tx1"/>
                </a:solidFill>
                <a:latin typeface="Arial" charset="0"/>
                <a:cs typeface="Arial" charset="0"/>
              </a:rPr>
              <a:t>Data Fabric IG</a:t>
            </a:r>
          </a:p>
          <a:p>
            <a:pPr marL="457200" indent="-457200">
              <a:buFont typeface="+mj-lt"/>
              <a:buAutoNum type="arabicPeriod"/>
            </a:pPr>
            <a:endParaRPr lang="en-CA" dirty="0" smtClean="0">
              <a:solidFill>
                <a:schemeClr val="tx1"/>
              </a:solidFill>
              <a:latin typeface="Arial" charset="0"/>
              <a:cs typeface="Arial" charset="0"/>
            </a:endParaRPr>
          </a:p>
        </p:txBody>
      </p:sp>
    </p:spTree>
    <p:extLst>
      <p:ext uri="{BB962C8B-B14F-4D97-AF65-F5344CB8AC3E}">
        <p14:creationId xmlns:p14="http://schemas.microsoft.com/office/powerpoint/2010/main" val="4068195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0"/>
            <a:ext cx="8352928" cy="981075"/>
          </a:xfrm>
        </p:spPr>
        <p:txBody>
          <a:bodyPr/>
          <a:lstStyle/>
          <a:p>
            <a:r>
              <a:rPr lang="en-US" sz="3200" dirty="0" smtClean="0"/>
              <a:t>Content</a:t>
            </a:r>
            <a:endParaRPr lang="en-US" sz="3200" dirty="0"/>
          </a:p>
        </p:txBody>
      </p:sp>
      <p:sp>
        <p:nvSpPr>
          <p:cNvPr id="4" name="Content Placeholder 2"/>
          <p:cNvSpPr>
            <a:spLocks noGrp="1"/>
          </p:cNvSpPr>
          <p:nvPr>
            <p:ph idx="1"/>
          </p:nvPr>
        </p:nvSpPr>
        <p:spPr bwMode="auto">
          <a:xfrm>
            <a:off x="1640897" y="1933778"/>
            <a:ext cx="5979103" cy="2922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buFont typeface="+mj-lt"/>
              <a:buAutoNum type="arabicPeriod"/>
            </a:pPr>
            <a:r>
              <a:rPr lang="en-CA" dirty="0" smtClean="0">
                <a:solidFill>
                  <a:schemeClr val="accent1"/>
                </a:solidFill>
                <a:latin typeface="Arial" charset="0"/>
                <a:cs typeface="Arial" charset="0"/>
              </a:rPr>
              <a:t>Data Science and Infrastructures</a:t>
            </a:r>
          </a:p>
          <a:p>
            <a:pPr marL="457200" indent="-457200">
              <a:buFont typeface="+mj-lt"/>
              <a:buAutoNum type="arabicPeriod"/>
            </a:pPr>
            <a:r>
              <a:rPr lang="en-CA" dirty="0">
                <a:solidFill>
                  <a:schemeClr val="tx1"/>
                </a:solidFill>
                <a:latin typeface="Arial" charset="0"/>
                <a:cs typeface="Arial" charset="0"/>
              </a:rPr>
              <a:t>Data Practices</a:t>
            </a:r>
          </a:p>
          <a:p>
            <a:pPr marL="457200" indent="-457200">
              <a:buFont typeface="+mj-lt"/>
              <a:buAutoNum type="arabicPeriod"/>
            </a:pPr>
            <a:r>
              <a:rPr lang="en-CA" dirty="0" smtClean="0">
                <a:solidFill>
                  <a:schemeClr val="tx1"/>
                </a:solidFill>
                <a:latin typeface="Arial" charset="0"/>
                <a:cs typeface="Arial" charset="0"/>
              </a:rPr>
              <a:t>Principles &amp; Trends</a:t>
            </a:r>
          </a:p>
          <a:p>
            <a:pPr marL="457200" indent="-457200">
              <a:buFont typeface="+mj-lt"/>
              <a:buAutoNum type="arabicPeriod"/>
            </a:pPr>
            <a:r>
              <a:rPr lang="en-CA" dirty="0" smtClean="0">
                <a:solidFill>
                  <a:schemeClr val="tx1"/>
                </a:solidFill>
                <a:latin typeface="Arial" charset="0"/>
                <a:cs typeface="Arial" charset="0"/>
              </a:rPr>
              <a:t>RDA</a:t>
            </a:r>
          </a:p>
          <a:p>
            <a:pPr marL="457200" indent="-457200">
              <a:buFont typeface="+mj-lt"/>
              <a:buAutoNum type="arabicPeriod"/>
            </a:pPr>
            <a:r>
              <a:rPr lang="en-CA" dirty="0" smtClean="0">
                <a:solidFill>
                  <a:schemeClr val="tx1"/>
                </a:solidFill>
                <a:latin typeface="Arial" charset="0"/>
                <a:cs typeface="Arial" charset="0"/>
              </a:rPr>
              <a:t>RDA Results &amp;Activities</a:t>
            </a:r>
          </a:p>
          <a:p>
            <a:pPr marL="457200" indent="-457200">
              <a:buFont typeface="+mj-lt"/>
              <a:buAutoNum type="arabicPeriod"/>
            </a:pPr>
            <a:r>
              <a:rPr lang="en-CA" dirty="0" smtClean="0">
                <a:solidFill>
                  <a:schemeClr val="tx1"/>
                </a:solidFill>
                <a:latin typeface="Arial" charset="0"/>
                <a:cs typeface="Arial" charset="0"/>
              </a:rPr>
              <a:t>Data Fabric IG</a:t>
            </a:r>
          </a:p>
          <a:p>
            <a:pPr marL="457200" indent="-457200">
              <a:buFont typeface="+mj-lt"/>
              <a:buAutoNum type="arabicPeriod"/>
            </a:pPr>
            <a:endParaRPr lang="en-CA" dirty="0" smtClean="0">
              <a:solidFill>
                <a:schemeClr val="tx1"/>
              </a:solidFill>
              <a:latin typeface="Arial" charset="0"/>
              <a:cs typeface="Arial" charset="0"/>
            </a:endParaRPr>
          </a:p>
        </p:txBody>
      </p:sp>
    </p:spTree>
    <p:extLst>
      <p:ext uri="{BB962C8B-B14F-4D97-AF65-F5344CB8AC3E}">
        <p14:creationId xmlns:p14="http://schemas.microsoft.com/office/powerpoint/2010/main" val="39673978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sz="half" idx="1"/>
          </p:nvPr>
        </p:nvSpPr>
        <p:spPr bwMode="auto">
          <a:xfrm>
            <a:off x="468313" y="1341438"/>
            <a:ext cx="8618537" cy="2493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1200"/>
              </a:spcBef>
              <a:buFont typeface="Wingdings" pitchFamily="2" charset="2"/>
              <a:buChar char="§"/>
              <a:defRPr/>
            </a:pPr>
            <a:r>
              <a:rPr lang="en-US" altLang="en-US" sz="2000" b="1" dirty="0" smtClean="0">
                <a:solidFill>
                  <a:srgbClr val="373737"/>
                </a:solidFill>
                <a:latin typeface="Arial" charset="0"/>
                <a:ea typeface="Arial Unicode MS" pitchFamily="34" charset="-128"/>
                <a:cs typeface="Gisha" pitchFamily="34" charset="-79"/>
              </a:rPr>
              <a:t>Comparison </a:t>
            </a:r>
            <a:r>
              <a:rPr lang="en-US" altLang="en-US" sz="2000" b="1" dirty="0" err="1" smtClean="0">
                <a:solidFill>
                  <a:srgbClr val="373737"/>
                </a:solidFill>
                <a:latin typeface="Arial" charset="0"/>
                <a:ea typeface="Arial Unicode MS" pitchFamily="34" charset="-128"/>
                <a:cs typeface="Gisha" pitchFamily="34" charset="-79"/>
              </a:rPr>
              <a:t>G8</a:t>
            </a:r>
            <a:r>
              <a:rPr lang="en-US" altLang="en-US" sz="2000" b="1" dirty="0" smtClean="0">
                <a:solidFill>
                  <a:srgbClr val="373737"/>
                </a:solidFill>
                <a:latin typeface="Arial" charset="0"/>
                <a:ea typeface="Arial Unicode MS" pitchFamily="34" charset="-128"/>
                <a:cs typeface="Gisha" pitchFamily="34" charset="-79"/>
              </a:rPr>
              <a:t>, </a:t>
            </a:r>
            <a:r>
              <a:rPr lang="en-US" altLang="en-US" sz="2000" b="1" dirty="0" err="1" smtClean="0">
                <a:solidFill>
                  <a:srgbClr val="373737"/>
                </a:solidFill>
                <a:latin typeface="Arial" charset="0"/>
                <a:ea typeface="Arial Unicode MS" pitchFamily="34" charset="-128"/>
                <a:cs typeface="Gisha" pitchFamily="34" charset="-79"/>
              </a:rPr>
              <a:t>FORCE11</a:t>
            </a:r>
            <a:r>
              <a:rPr lang="en-US" altLang="en-US" sz="2000" b="1" dirty="0" smtClean="0">
                <a:solidFill>
                  <a:srgbClr val="373737"/>
                </a:solidFill>
                <a:latin typeface="Arial" charset="0"/>
                <a:ea typeface="Arial Unicode MS" pitchFamily="34" charset="-128"/>
                <a:cs typeface="Gisha" pitchFamily="34" charset="-79"/>
              </a:rPr>
              <a:t>, FAIR &amp; Nairobi principles</a:t>
            </a:r>
          </a:p>
          <a:p>
            <a:pPr lvl="1">
              <a:buFont typeface="Wingdings" pitchFamily="2" charset="2"/>
              <a:buChar char="§"/>
              <a:defRPr/>
            </a:pPr>
            <a:r>
              <a:rPr lang="en-CA" altLang="de-DE" sz="1800" dirty="0" smtClean="0">
                <a:solidFill>
                  <a:srgbClr val="58A618"/>
                </a:solidFill>
                <a:latin typeface="Arial" charset="0"/>
                <a:ea typeface="Arial Unicode MS" pitchFamily="34" charset="-128"/>
                <a:cs typeface="Arial" charset="0"/>
              </a:rPr>
              <a:t>Searchable/findable</a:t>
            </a:r>
            <a:r>
              <a:rPr lang="en-CA" altLang="de-DE" sz="1800" dirty="0" smtClean="0">
                <a:solidFill>
                  <a:schemeClr val="tx1"/>
                </a:solidFill>
                <a:latin typeface="Arial" charset="0"/>
                <a:ea typeface="Arial Unicode MS" pitchFamily="34" charset="-128"/>
                <a:cs typeface="Arial" charset="0"/>
              </a:rPr>
              <a:t>	-&gt; create useful metadata </a:t>
            </a:r>
          </a:p>
          <a:p>
            <a:pPr lvl="1">
              <a:buFont typeface="Wingdings" pitchFamily="2" charset="2"/>
              <a:buChar char="§"/>
              <a:defRPr/>
            </a:pPr>
            <a:r>
              <a:rPr lang="en-CA" altLang="de-DE" sz="1800" dirty="0" smtClean="0">
                <a:solidFill>
                  <a:srgbClr val="58A618"/>
                </a:solidFill>
                <a:latin typeface="Arial" charset="0"/>
                <a:ea typeface="Arial Unicode MS" pitchFamily="34" charset="-128"/>
                <a:cs typeface="Arial" charset="0"/>
              </a:rPr>
              <a:t>Accessible</a:t>
            </a:r>
            <a:r>
              <a:rPr lang="en-CA" altLang="de-DE" sz="1800" dirty="0" smtClean="0">
                <a:solidFill>
                  <a:schemeClr val="tx1"/>
                </a:solidFill>
                <a:latin typeface="Arial" charset="0"/>
                <a:ea typeface="Arial Unicode MS" pitchFamily="34" charset="-128"/>
                <a:cs typeface="Arial" charset="0"/>
              </a:rPr>
              <a:t> 		-&gt; deposit in trusted repository, use </a:t>
            </a:r>
            <a:r>
              <a:rPr lang="en-CA" altLang="de-DE" sz="1800" dirty="0" err="1" smtClean="0">
                <a:solidFill>
                  <a:schemeClr val="tx1"/>
                </a:solidFill>
                <a:latin typeface="Arial" charset="0"/>
                <a:ea typeface="Arial Unicode MS" pitchFamily="34" charset="-128"/>
                <a:cs typeface="Arial" charset="0"/>
              </a:rPr>
              <a:t>PIDs</a:t>
            </a:r>
            <a:r>
              <a:rPr lang="en-CA" altLang="de-DE" sz="1800" dirty="0" smtClean="0">
                <a:solidFill>
                  <a:schemeClr val="tx1"/>
                </a:solidFill>
                <a:latin typeface="Arial" charset="0"/>
                <a:ea typeface="Arial Unicode MS" pitchFamily="34" charset="-128"/>
                <a:cs typeface="Arial" charset="0"/>
              </a:rPr>
              <a:t>, have </a:t>
            </a:r>
          </a:p>
          <a:p>
            <a:pPr marL="457200" lvl="1" indent="0">
              <a:buFont typeface="Wingdings" charset="2"/>
              <a:buNone/>
              <a:defRPr/>
            </a:pPr>
            <a:r>
              <a:rPr lang="en-CA" altLang="de-DE" sz="1800" dirty="0">
                <a:solidFill>
                  <a:schemeClr val="tx1"/>
                </a:solidFill>
                <a:latin typeface="Arial" charset="0"/>
                <a:ea typeface="Arial Unicode MS" pitchFamily="34" charset="-128"/>
                <a:cs typeface="Arial" charset="0"/>
              </a:rPr>
              <a:t>	</a:t>
            </a:r>
            <a:r>
              <a:rPr lang="en-CA" altLang="de-DE" sz="1800" dirty="0" smtClean="0">
                <a:solidFill>
                  <a:schemeClr val="tx1"/>
                </a:solidFill>
                <a:latin typeface="Arial" charset="0"/>
                <a:ea typeface="Arial Unicode MS" pitchFamily="34" charset="-128"/>
                <a:cs typeface="Arial" charset="0"/>
              </a:rPr>
              <a:t>			    proper AAI in place etc.</a:t>
            </a:r>
          </a:p>
          <a:p>
            <a:pPr lvl="1">
              <a:buFont typeface="Wingdings" pitchFamily="2" charset="2"/>
              <a:buChar char="§"/>
              <a:defRPr/>
            </a:pPr>
            <a:r>
              <a:rPr lang="en-CA" altLang="de-DE" sz="1800" dirty="0" smtClean="0">
                <a:solidFill>
                  <a:srgbClr val="58A618"/>
                </a:solidFill>
                <a:latin typeface="Arial" charset="0"/>
                <a:ea typeface="Arial Unicode MS" pitchFamily="34" charset="-128"/>
                <a:cs typeface="Arial" charset="0"/>
              </a:rPr>
              <a:t>Interpretable</a:t>
            </a:r>
            <a:r>
              <a:rPr lang="en-CA" altLang="de-DE" sz="1800" dirty="0" smtClean="0">
                <a:solidFill>
                  <a:schemeClr val="tx1"/>
                </a:solidFill>
                <a:latin typeface="Arial" charset="0"/>
                <a:ea typeface="Arial Unicode MS" pitchFamily="34" charset="-128"/>
                <a:cs typeface="Arial" charset="0"/>
              </a:rPr>
              <a:t>		-&gt; use metadata, registered schema and 					     semantics</a:t>
            </a:r>
          </a:p>
          <a:p>
            <a:pPr lvl="1">
              <a:buFont typeface="Wingdings" pitchFamily="2" charset="2"/>
              <a:buChar char="§"/>
              <a:defRPr/>
            </a:pPr>
            <a:r>
              <a:rPr lang="en-CA" altLang="de-DE" sz="1800" dirty="0" smtClean="0">
                <a:solidFill>
                  <a:srgbClr val="58A618"/>
                </a:solidFill>
                <a:latin typeface="Arial" charset="0"/>
                <a:ea typeface="Arial Unicode MS" pitchFamily="34" charset="-128"/>
                <a:cs typeface="Arial" charset="0"/>
              </a:rPr>
              <a:t>Re-usable</a:t>
            </a:r>
            <a:r>
              <a:rPr lang="en-CA" altLang="de-DE" sz="1800" dirty="0" smtClean="0">
                <a:solidFill>
                  <a:schemeClr val="tx1"/>
                </a:solidFill>
                <a:latin typeface="Arial" charset="0"/>
                <a:ea typeface="Arial Unicode MS" pitchFamily="34" charset="-128"/>
                <a:cs typeface="Arial" charset="0"/>
              </a:rPr>
              <a:t>			-&gt; provide contextual metadata</a:t>
            </a:r>
          </a:p>
          <a:p>
            <a:pPr lvl="1">
              <a:buFont typeface="Wingdings" pitchFamily="2" charset="2"/>
              <a:buChar char="§"/>
              <a:defRPr/>
            </a:pPr>
            <a:r>
              <a:rPr lang="en-CA" altLang="de-DE" sz="1800" dirty="0" smtClean="0">
                <a:solidFill>
                  <a:srgbClr val="58A618"/>
                </a:solidFill>
                <a:latin typeface="Arial" charset="0"/>
                <a:ea typeface="Arial Unicode MS" pitchFamily="34" charset="-128"/>
                <a:cs typeface="Arial" charset="0"/>
              </a:rPr>
              <a:t>Manageable/persistent</a:t>
            </a:r>
            <a:r>
              <a:rPr lang="en-CA" altLang="de-DE" sz="1800" dirty="0" smtClean="0">
                <a:solidFill>
                  <a:schemeClr val="tx1"/>
                </a:solidFill>
                <a:latin typeface="Arial" charset="0"/>
                <a:ea typeface="Arial Unicode MS" pitchFamily="34" charset="-128"/>
                <a:cs typeface="Arial" charset="0"/>
              </a:rPr>
              <a:t>	-&gt; provide persistent repositories </a:t>
            </a:r>
          </a:p>
        </p:txBody>
      </p:sp>
      <p:sp>
        <p:nvSpPr>
          <p:cNvPr id="28675"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smtClean="0">
                <a:latin typeface="Gisha" pitchFamily="34" charset="-79"/>
                <a:ea typeface="ＭＳ Ｐゴシック" pitchFamily="34" charset="-128"/>
                <a:cs typeface="Gisha" pitchFamily="34" charset="-79"/>
              </a:rPr>
              <a:t>Trends - Principles</a:t>
            </a:r>
          </a:p>
        </p:txBody>
      </p:sp>
      <p:sp>
        <p:nvSpPr>
          <p:cNvPr id="4" name="Diagonal liegende Ecken des Rechtecks abrunden 3"/>
          <p:cNvSpPr/>
          <p:nvPr/>
        </p:nvSpPr>
        <p:spPr bwMode="auto">
          <a:xfrm>
            <a:off x="3937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pic>
        <p:nvPicPr>
          <p:cNvPr id="286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75" y="4130675"/>
            <a:ext cx="4410075"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8" name="Textfeld 1"/>
          <p:cNvSpPr txBox="1">
            <a:spLocks noChangeArrowheads="1"/>
          </p:cNvSpPr>
          <p:nvPr/>
        </p:nvSpPr>
        <p:spPr bwMode="auto">
          <a:xfrm>
            <a:off x="6280150" y="4892675"/>
            <a:ext cx="12112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r>
              <a:rPr lang="de-DE" altLang="de-DE" sz="1200">
                <a:solidFill>
                  <a:schemeClr val="tx1"/>
                </a:solidFill>
              </a:rPr>
              <a:t>Drawing by</a:t>
            </a:r>
          </a:p>
          <a:p>
            <a:r>
              <a:rPr lang="de-DE" altLang="de-DE" sz="1200">
                <a:solidFill>
                  <a:schemeClr val="tx1"/>
                </a:solidFill>
              </a:rPr>
              <a:t>Larry Lannom</a:t>
            </a:r>
          </a:p>
        </p:txBody>
      </p:sp>
    </p:spTree>
    <p:extLst>
      <p:ext uri="{BB962C8B-B14F-4D97-AF65-F5344CB8AC3E}">
        <p14:creationId xmlns:p14="http://schemas.microsoft.com/office/powerpoint/2010/main" val="14532659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bwMode="auto">
          <a:xfrm rot="5400000">
            <a:off x="5902863" y="2402330"/>
            <a:ext cx="750225" cy="345645"/>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11266" name="Title 1"/>
          <p:cNvSpPr>
            <a:spLocks noGrp="1"/>
          </p:cNvSpPr>
          <p:nvPr>
            <p:ph type="title"/>
          </p:nvPr>
        </p:nvSpPr>
        <p:spPr bwMode="auto">
          <a:xfrm>
            <a:off x="755576" y="-9995"/>
            <a:ext cx="756126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nSpc>
                <a:spcPct val="60000"/>
              </a:lnSpc>
            </a:pPr>
            <a:r>
              <a:rPr lang="en-US" sz="3200" dirty="0" smtClean="0">
                <a:latin typeface="Arial" charset="0"/>
                <a:cs typeface="Trebuchet MS" charset="0"/>
              </a:rPr>
              <a:t>Trends – Volume, Complexity</a:t>
            </a:r>
            <a:endParaRPr lang="en-US" sz="3200" dirty="0">
              <a:latin typeface="Arial" charset="0"/>
              <a:cs typeface="Trebuchet MS" charset="0"/>
            </a:endParaRPr>
          </a:p>
        </p:txBody>
      </p:sp>
      <p:sp>
        <p:nvSpPr>
          <p:cNvPr id="11268" name="AutoShape 7" descr="data:image/jpeg;base64,/9j/4AAQSkZJRgABAQAAAQABAAD/2wCEAAkGBxAPDw8OEBAQEBAPEBANDQ4MDhAMDw0NFBEWFhURFhgYHCggGBolGxQUITEhJTUrLi4uFyszODM4NygtLisBCgoKDg0OFxAQFiwkHCIrLCwuLDcsLCwsLCwsNCwsLSwsLCwsLCwsNyw3LDgsKywrLCwrLCwsOCw3KywsLCwsLP/AABEIAOEA4QMBIgACEQEDEQH/xAAbAAEAAgMBAQAAAAAAAAAAAAAAAwQCBQYHAf/EAEcQAAIBAgIEBhACCAYDAAAAAAABAgMRBBIFBjJREyFScXKyFBUWIiMkMUFhc4GRkrHB0YKhNFNUk6KzwvAXQmLS4eIzNYP/xAAXAQEBAQEAAAAAAAAAAAAAAAAAAQMC/8QAHBEBAQADAQEBAQAAAAAAAAAAAAEREjECIVFB/9oADAMBAAIRAxEAPwD3EAADCpOxmVcbKyYGpxemqkZyjFRtF2u738nOQ9vau6Huf3NZWlec3/qZiazzMM7blte3tXdD3P7jt7V3Q9z+5qgNYbVte3tXdD3P7jt7V3Q9z+5qgNYbVte3tXdD3P7jt7V3Q9z+5qgNYbVte3tXdD3P7jt7V3Q9z+5qgNYbVte31XdD3P7mL1gq8mHuf3NWyOQ1ibVvaGsbvacbemLv+RusPi4zV07nCSLWicc4TVO+1sX8mbk8z+fOyevP46nr9dymfSjgsWpr5rzp7i6mZu30AAAAAAAAAAAAAAAAp4/ZZcKeP2WBx9Tan0mfLiq+/n0mY3Npxlesri5jcXKjK4uY3FwMri5jcXAyuLnMa046rSqU1TqSgnBtqLtd5maXtxif11T3kyuHoDMJHA9uMT+uqe8uaD0lXniaUJ1Zyi3O8ZPidoSf0GTDrpFLEza407NNNPc15GW5spYkqOqpVXaFeHEpxjPL5rNXy+w3eBximrr2p+VPcabVyHCYKn/pc4e6ba/JoTjKlLNH2rzSW4wraOnTPpQwOMVSN1zNPyp7mXkwPoAAAAAAAAAAAAAU8fssuFPH7LA4ys+/n0mY3Fd9/PpMwubTjK9Z3FzC4uVGdxcwuLgZ3FzC4uBy2uL8LS9W+sznzfa4vwtL1b6zNBc4rqPpf1efjdHnn/Lka+5f1efjdHnn/LkFdtNlOuyzNlWsduHZajceFkt1aa/hizaYvDXRq9Q/0afrpdSB0Uo3Mb1rOOZlGVKWaPtXmktxucDjFNXXM0/KnuYxeGujTyhKlLNH2rzSW4iumTPpRwOMU1dczT8qe5l1MD6AAAAAAAAAABTx+yy4U8fssDiMS/CT6X0RHcyxT8JPpfREVzacZXrO4uYXFyozuLmFxcDO4uYXFwJ6WqFPSK4SdadN0/BpQjGSa8t+PnM/8LqP7TW+CB0Op78FU9Z/SjfmXq/Wknx5/wD4XUf2qt8EDCrqBSwa7KjXqTdLjUJRgk83e8dukehms1k/RKv4OvES/Vs+OEmytVJ5MhmjVkoVpSSspSS3Rk0vyKE5VP1lT2TkvqbapArzokwuVSlpLFQ2MTiI28iVepb3XLtHWvHQ2qkay5NenF/nG0vzIHQMHhyYXLotGa4U3JOpB0J+Ru7nRlzvyx9t7bzvsBjI1IqSfEzxqeGOh1K0nKjWVCTbp1OKF/8AJP0ehnN8up6eoo+kVGd0SnDoAAAAAAAAKeP2WXCnj9lgcJjH4SfS+iIbmeOfhanS+iIbm04yvWdxcwuLlRncXMLi4GdxcwuLgdhqb/4qvrP6UdAcZq9pyhhoTjVk4uU80UoSnxZUvMvQbXuvwX6yX7qp9jL1LlpLMN8azWX9Eq/g68Sp3X4L9ZL91U+xT0xrJha9CpSpzk5yy5U6c43tJN8bW5MSXK2zDmGYMyufDVkjcTFwJj5YCB0zF0yxYxaAqypGWDhatSe6pB/xImcRQj38OnH5olI9MwE7xRdNdozZRsTFsAAAAAAAAFPH7LLhTx+ywPP9IPwtTpfRFfMS6RfhqnS+iK2Y2nGV6kzDMR5hmKiTMMxHmGYCTMMxHmGYCvjXxrm+pXJsY+Nc31K5FZEuGffr2/IgJcO++Xt+QGxufLmGYZiokuLkeYZgJLny5hmGYD60faK7+HSj8zG5nRffw6UfmiXhHomjNlGxNdozZRsTFsAAAAAAAAFPH7LLhTx+ywPOdKPw1Tn+iKtyfSz8PU518kU8xtOMr1LcXIswzFRLcZiLMMwEuYXIswzAR4p8a5iE2OHfE+clIrUklDaXt+RsjGq+9f8AfnAiuLkWYZioluLkWYZgJbjMRZhmAluZ4d9/Dpx+aK+Ylwz8JDpx6yJSPS9GbKNia7RmyjYmLYAAAAAAAAKeP2WXCnj9lgeZaYfjFTnXVRTzFjTkrYirzrqoo5zacZXqbMMxDnGcqJswzEOcZwJswzEOcZwL+FfE+cmKuDlxPn+hYzEVkR133r9nzMsxFiZd4/Z8wK+YZiHOM5UTZhmIc4zgTZhmIc4zgTZiXCS8JT6cesipnJsFPwtPpw6yJeEeqaM2UbE12jNlGxMWwAAAAAAAAU8fssuFPH7LA8q0+/GavOuqjX3LusL8aq88eqjXXNpxlepLi5HcXKiS4uR3FwJLi5HcXA6nVXA06tOo5xu1Usu+lHiyrczd9psPyP45/c1epL8DV9b/AEI6M5oodpsPyP45/coae0bRp4arOMLSWWzzTdrzivO/Sb41es/6JW5ofzIjI4S4uR3FzoSXFyO4uBJcXI7i4ElyfAPwtL1kOsipcn0e/DUvWQ6yF4R67ozZRsTXaM2UbEwbAAAAAAAABTx+yy4U8fssDyTWN+NVeePVRrcxf1lfjdXnj1Uay5tOMr1JmGYjuLlRJmGYjuLgSZhmI7i4HbajPwNX1v8AQjpTz7QOsHYkJw4LhM089+EyW4krbL3Gz7tl+zv99/0JgdcarWh+J1uaH8yJpu7Zfs7/AH3/AEKuldaVXozo8Dkz5e+4XNa0k/JlW4mBoMwzEdxc6EmYZiO4uBJmGYjuLgSZixo5+Go+sh1kU7lnRj8PR9ZDrIXhHsejNlGxNdozZRsTBsAAAAAAAAFPH7LLhTx+ywPH9Z343V549VGqubLWl+OVvw9VGpubTjK9SXFyO4uVElxcjufbgZ3FzC58uBJcXI7i4ElxcjufbgZ3FzC58uBJcXI7i4ElxcjuLgSXLWi34ej62HWRRuW9FPxij62HWQvCPadGbKNia7RmyjYmDYAAAAAAAAKeP2WXCnj9lgeNa1vxyt+Hqo1Fzaa2vx2t+HqI1FzacZXrO4uYXFyo5DGYWFXSEqc13s6uWTjlUrZV5G0za1NU8M13k6sJeZ1OCqxv6VGEX+ZQf/sv/suqdTc4kly6tvxzGidIVcPX7GrNuOfgmpSc+Dm3aLi+S7r0Wdzq7nHae48Y8vlvRXFyrRt9DodNYvgqNSa4pPvIdOXFf2K79hfN6X+OZ0uniKmIrpKVOi4U7teSDlljbfeV3+I6TV/F8Jh4Xd5U/BS8773Zfw2NdoethoYXgZ1qUXVU+FWdJxzLKl6Gope25U1YxOStKk2mqiaTTvF1IXaa9DWb8iT5VvG80hoShiJqpU4XMoqHg504xsm/NKD3nN6w6Ko4eUFTUmpRlJ8K4Td0/NlijsrnM64bVLoT+Y9SYTzfq7DVbCNJvh7tJu06KV2vVm5w9KNOEKcb5YRjCOZpyslZXaS4zGm+9j0Y/JFfSeL4GjUqedK0OnLij+bv7DrEiZtc1pvNia1epFKUMMowbfmipZbrnk5PmRvtW8VwmHjHz0nwT6K2fy4vYUNBV8NTw7hUq006zlwsZTV1C2VRfsu/xFPVzEcFiHTzKUal6eaOzKUW8kl6Hx26RxO5dXjr7i5hcXNHDO5b0S/GKHrYdZFG5b0Q/GKHrYdZC8I9v0Zso2JrtGbKNiYNgAAAAAAAAp4/ZZcKeO2WB4rrc/Ha34OojT3Nvrh+m1vwdRGlubTjK9Z3FzC4uVHK4zExpY6dSV2oVczUbZmsq8l2X6utNJLvac3LzcI4Qjf0tNs3ufm9sYv6H1VWvI7PfFKL96OcX9XM/HPaH0dUqVeyq6aWbhYqayurU/ytJ+SK4nf0K1+Mk0xLh8TRwqfFF56tvNdXfM1BfxG7cm+Nu7flb42xm5vcr+8a/MGVbtXhf2eHx1v95odP4ZYerTq0koRdpRScmo1YNX4227PvfzOmufVK272pP5lvnJK+UKyqQjUjsziprmavY53W+SzUuhP5nRN/2lY+qXN7Un8xZmEuKU33sejH5I0mnZcNWoYSL8rU528qvfj9kVN+03Vz7m5vcr+8WZSXCt2rwv7PD46v+80WsWDjRnTq0oqnF+RJtqFWDun3zfl4vhZ0tz6pW/5SfzF8yrKwwuIVWnCovJOKlzPzr2O6JbmLl/aSR8uVGdy5od+M0PW0+sihcu6FfjOH9bT6yF4R7nozZRsTXaM2UbEwbAAAAAAAABXxULosHySA801i1RVavOtnknO14pJpWVvoaV6mvly+FHrtTDJkXYMdxc1MR5N3Gy5cvhQ7jZcuXwo9Z7AjuHYEdw2prHk3cbLly+FDuNly5fCj1nsCO4dgR3DamseTdxsuXL4UO42XLl8KPWewI7h2BHcNqax5N3Gy5cvhQ7jZcuXwo9Z7AjuHYEdw2prHk3cbLly+FDuNly5fCj1nsCO4dgR3DamseTdxsuXL4UO42XLl8KPWewI7h2BHcNqax5N3Gy5cvhQ7jZcuXwo9Z7AjuHYEdw2prHk3cbLly+FDuNly5fCj1nsCO4dgR3DamseTrU2XLl8KNjonUxRq06jqT7ycZpWSTad7Ho/YMdxJTwqQ2piMcFTsi4YxjYyIoAAAAAAAAAAPgAAAAAAAAAAAAAAAAAAAAAAAAAA+gAAAAAAA/9k="/>
          <p:cNvSpPr>
            <a:spLocks noChangeAspect="1" noChangeArrowheads="1"/>
          </p:cNvSpPr>
          <p:nvPr/>
        </p:nvSpPr>
        <p:spPr bwMode="auto">
          <a:xfrm>
            <a:off x="190500"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 name="AutoShape 2" descr="data:image/jpeg;base64,/9j/4AAQSkZJRgABAQAAAQABAAD/2wCEAAkGBxQSEhQUEhMWFhQXGBgaGBcYGBsdGhsYIhodGB0aHRcgICggHhomHCAeJDEjJikrLy4uFx82OjMsNyktLiwBCgoKBQUFDgUFDisZExkrKysrKysrKysrKysrKysrKysrKysrKysrKysrKysrKysrKysrKysrKysrKysrKysrK//AABEIAQkAvgMBIgACEQEDEQH/xAAcAAEAAwEAAwEAAAAAAAAAAAAABQYHBAECAwj/xABQEAACAQMCAwQFBwcJBQYHAAABAgMABBEFIQYSMQcTQVEiMmFxgRRCUmKCkaEVIzNykqLBFiQ0Q2ODsbLCNURTs9IIF3TR4fAlRVVzk6PT/8QAFAEBAAAAAAAAAAAAAAAAAAAAAP/EABQRAQAAAAAAAAAAAAAAAAAAAAD/2gAMAwEAAhEDEQA/ANxpSlApSlApSlApSlArw7AAknAG5J6AV5qF41sjNp95EOrwSgfrchx+OKCZVgRkbg9DXmqb2P33faRaMeqo0Z+w7IP3QD8auVBnHa/Owl0mNWKl7+LoSOhA/wBVaPWWdrNyh1DRAZEHLdc7EsAFVXiJJPh0PWtBj4gtG9W6gPulQ/xoJKqTwtxPPd6pqEIKG0teSNcL6Xe9G9LO4yrj4L7c2fV9VSC2muCQyRRu5wc55VLY+P8AGqZ2Haeyad38mTLdSyTOSME5PKPvxzfboNCrwTjc15rNO1LWZbiWPR7I/n7jHfuOkUHjnyyNyPojHzxQaSjhgCCCDuCNwR5g17VwaFpSWlvFbxZ5IkCjPU46k+0nf4130ClKUClKUClKUClKUClKUCoqx4jtprma1jmU3EODJHgggHG4yMMBkZK5xkZxkVK1n/aNwO87pf6e3dajBupGAJVAxyN4c2NgTsQeVtiCoaBUTxHxFa2MXeXcqxocgA7s3sVBu3wFZwe1+SaGOC1tJG1RyY2hKnkjcbFjnBx44OOXDcxGN5bhnsyBk+V6tJ8svDvh94o/qhOjYyeo5R4LtmgpHZrqGrC1a20y2HcmV2W6uMhQhwBgE4JBGTyht2O3jVuXsyvLrfUtWuJMjeOD0E+GfRP7ArT1GNh0rzQZ7a9jGlKMNDJIfN5Xz+6VH4V927H9IP8AupHumm/66vdQPE/GNnp65up1ViMiMelIfcg3x7Tge2gpeodiNoVYW1xcwcwwVDh0I9qkAnw+d4CvhBFrujoqqsWo2cYChVHLMqAYAAAz+Elcdz20TXDiPT7NRzHCyXUiovxHMF/fqUTh/iC5OZ9ShtkOMLAnMR8eVT++aDqk7YrE2c06krcRjHyaT0ZDJ0A8iuepG4A3AO1eezfRRZRPf6lKi3l4eZ3lYLyKxysQLYwehKjyUY9EVAaj2IPKTM2pSSXPUSPH1YdMnnLD35OKpel6XbXlpfzanduNQhLognmGAwBZQFPpElldeUZAA6UH6ZpVR7KddN5plvI3rovdOT4sno5z45XB95NW6gUpSgUpSgUpSgUpSgVSNM7SYDdyWd3G9nMrlY+9PoyrkhWD4ABbGQOm4wxq71C8U8LWuoRd1dRBhvyuNnQ+av1Hu6HG4NBNVQ+0vjGS27uzsRz6hc7RqN+7U7GQjpnrjOwwSdlwa5Ndajw6PzhN9pgwAxOJYQThVJOdskDxXYY5M4qV7JNCkk7zVrz0rq73Tyjh+aFHhzADG59EL5mgnuz/AIJj02IknvbqXeec5LMxOSATvy5+JO59lsqocW9pFhp5KSy95MP6mL0nB8m+an2iD5A1Szr+vasA9hCtlat6sjleZh0zzMC2D1yieHU0Gx0rJP5Fa+IyRrAMnXk9Llz5c5XI/Zqk6tx9rmnO1rcSZcg8peNSwzsGRl9bfofSH3YoNG4r4yurm6bTtHAMy7XFy3qQ+BAO45gepwdwQAT0qvZZwBDeSTXd4zXKrIVUyE/nX2JdsnJGCuxJySc9N5D/ALPtyVF9aToyXPOsrBwRIysoU5B9LY4O/wDxfbXDwMNQfm021mW3EDSNNLygtkME5cH2jYDHjv4UGoX/AALp8qchtIV22aNBGw9zLg/DpVV0W4m0a8jsp5DLZTnFvI3WNs4CHyGSAR09JWGPSA7+EtZu4b59Ov3WZu77yKYAAlc9CAB4Z8MgodzkGvp2zWwbTXc7NFJGyHxBLCM4PuY0F5rAOL+B1utbvoEwsktt8oh8AJcpkN7GIffw5wfDfddLnMkMTt1aNGPvKgms54TkN5xFqFyu8NvEtup83yud/HdZPvWgneyjiRbyyCFFintz3U0SqF5WGQG5AAFDYO2Bghh4VdKyzU1/JnEMEy+jb6kpjkHh34IAOPMsU3/tHrU6BSlKBSlKBSlKBXoJl5uXmHNjPLkZx5464r3ql8U9mVlfTNcP3sdw3LmWKQgkqAoODlcgADYDpQXSlZgeAdVts/IdZkI8EuF5wPtHnH3KPCuPWuMNc0yJpLy0tpohgd7GxGGOw5hnOM4+aPfvQfPtq1aKS6srCaUR2+flF02/6Nc8qjG5YgOANyWZK8xajqWu+jZg6fpo9HvSMSyKNsIB4eGFIA3HMelUfivSLkXllqOriFobqWMOsTHkSMBNidwAUydmOeVt6/ScaBQFUAKAAABgADYADwFBilzwDaRajZ6fAhICma4lY5kdd8Ln5o9HGFx+kz4A1tcaBQAoAAAAA2AHgAPKs91Nu44it3fZZ7cxqfDnHNt+Cj3uK0SgzSe+vdWu54bS4NraW7cjSqDzu+4OCCD1BxgjAwTnIApna1wre2tukz3bXMUUgKyNkSxMTj1iS3KTjcN1C7dDVr4T1hNJuruzvcxrJM0sUpB5WU4G5xsMBd+gPMDjG8d218dW0tg1rbyLK0rJzMu6qqsH9boWJUbDwznG2Q47u+n7ux4itl53EYivowPWVSUd8D3dd8YjOMA1MalzyMdY0SQSd4uLiELzNkAZzH15thlRvtkZ5jU12H2xXRoOcbO0rAEdVMjDp5HH3GubVuysJMbjSrp7CU7sibwt125MjAyem6+SigguBeI7Y3Mt9qF2PlRUxiPu3ComRnGBjO2ABuN85LGu7iHWfy3IlpaBhaI4e5uGBVeUeAzuNs4BwS2DgBSTzXnCGuS/pjpc7b4llgQv/wAnH4V1WvZRcXAUanqDyRjpb26iOEb56ABfuQH20H34s7QO9P5P0X8/dOOXvY/0cKdCwfoSB4jYeZO1WzgHhRNMtEt0PM/rSv8ATkPU+4bAewDxzX10fSrHTQkECxQGU4UFgHlYb9WPM5Hxxmp6gzjt4tj+TlnQ4e2nikU+W/J/iwPwrQLG5EsaSDo6qw9xAIqndtePyLeZ/sf+fHj8anuCf9nWP/hbf/lLQTVKUoFKUoFKUoFKUoFRnE2jreWs9s/SVGXPk3zW+DYPwqTpQfnrhPg+71mzkSe/YR2bNBDAB6HeIg5WJ29EZxkgtjO4rReyri3v4vkV1lL61HdyI/rMq+iHHmcYB9u/QiuHsbfkn1e2IwY7x2x9ViyjHs9D8RU5xv2fQ6gyzI7W14nqXEezbdAwBBOPAggjzxtQdPaBwwb6Be6PLcwtzwP0w2xK83gDgb+BVT4VGcL9ocb/AM31D+bXaei4kHKjHzDdFJ8id8+iSKio7jiS0wjQ21+g/rAwR8eGclP8p9/jUZr2na3qnoS6fZW4xgSyMGkXz5XVmIHs5aDQ+Jb7TjAXvXt3hX0hz8r7/UG5Lfq7msEOmHXtQEdhbLb2cZwXCAcqZ3d2+dI3zUyeg8AzVo3DnYjaxkSXsr3T/R9SP7geY494HsrTdO0+K3jEcEaRxjoqKFH3Dx9tA06ySCKOGIcscaqijyUDArppSgUpSgz7tu0cS6c1wvoz2jLLE4OGHpKGAPhthvei1b+G9RNzaW85GDLDG5HtZQx/E1Su3DUyLNLKL0ri9kSNEB35QysT7ieVftHyq9aLp4t7eGBekUaRj3KoXP4UFJ7eLvk0mRPGaWKNR4k84kxj7FXjSLTuYIYh0jjRP2VC/wAKznjs/Lta06wXdICbmfoRtuoP7OP74VqNApSlApSlApSlApSlApSlBl3P8g4lOciHUYRg7comUYx7/R++YVqNUjtZ4Ze8sxJb5+VWzCaAj1sjBZQfMgAgeLItSnAHFSalZxzrgP6sqfRkHUe49R7CPbQWOlKUClVrj7ik6ZbpcdwZU71Ekw2ORGzl+hzvgAbbsN6n7O6SVEkjYMjqGVhuCpGQR8KD7UpQmgVDcV8TQadbtPcNgDZVHrO3gqjxP4DqcCq1xV2o28DfJ7NTe3bHlWKH0lDfWcZ6b7Lk7b461wcN8BT3U632tuJZhvFbDBii8cEbgnpsMjbJLHoHjs90Ke9ujrOoLyu68trCf6qLfDb75wTjz5mbxGL9r+rx2dvLcTHEcalj5k9Ao+sTgD2kV3swAydgOp9lZDqM7cRXwgiJGlWrc00g2E8g6KD5dQMdBlvFaCW7HtLkkFxqlyMT3rZQH5sAPogeODtj6qIfGrvr2v29lGZbqZYk8OY7sfJVG7H2AGqRxD2i/nPkOjQi6uQOXK/oIgNuuwOOnUKNtz0rzw/2XhpPlWrym9uj81v0KfVCdGAOdsBd/V8aDlj4+1K/YnSNPHcA/p7k8qt+qOZR122LeGcVWOLuK9egkjF4RZQE8rTW8IkT2Eksxz9XKnGdjW7ogAAAAA2AHQDyxXzvLVJUaOVFdHBDKwyCD4EUGUrea3ZxLdx3EOq2ZAYhVCvyeLLyjP4tj6PWtD4S4lg1G3W4tz6J2ZT6yOOqMPMZ+IIPjWeaMX0DU1s2Zjpt4fzBbfupiQOTPlkgH2Mhzs1c8mox6HrV0uy2t1Cs4ToBJz8u3h17w4HgwHhQbJSlKBSlRercR2lr/SLmGI/ReRQx9y5yfgKCUpWe3/bLpceySSTHyiibc+QL8orik7WZHGbbR76XyyhUEeeVV6DT6yjivSJ9GvH1SwTntpP6bbDyzkyqPLqc/NJPzWOPp/3m6j1/k/dY/Wkz93cZr3PbAIl/numXlvnbLJlQfaWCHHwPuNBfOG+ILe/gWe2kDoeo+creKsvzWHl8RkEGpSvzVwHb6heXFzeaU1tauhBe2VmVHByQO7bmUqd/EAHOOXatI0vtZWJxBq9tJZT/AEuVmibwyMZYDPlzD61BouoWMc8TxTIHjdSrKehB/wDfWsyi4M1bSyw0m6jmtSSRbXHVSd8K3Tz3DJ16HrWj6XrNvcrzW88Uo80dW+/B2Nd1BmA1Hid/R+SWMefn82cf/ub/AAr5ns71G+/2rqjd2c5gthyqR7Tyqp+KN761Oo7VddtrYZuLiKIfXdVJ9wJyT7qDl4Z4StNPXltYFQkYZ+rt+s53I9nT2VKX17HDG0kzrHGoyzMQAB7SazrUu1yOR+50u2mvpvNUZYx4ZJxzYHuA9tZfxF+UdWuVtnl7+5DZMEOPk9uPEvIMqWGcEgtjpzE+jQXfXeI5tc7yK1Y2ulR/0m8k9HnUdVXPgR83ruObGeU8ulQTaqgstMRrPR4yVknIxJcfS95bxH7R6JXvfdjd+bRbdNT50GD3DhxEG6+iQW9HJPzR54qc7JeIryWeezljtu4tF5O9t1KqJA2Ag8GBAY5AHq+2gvPDHDVtp8IhtYwi/Obq7n6Tt1J/AdBgbVL0pQKUpQUnti0UXOlzn58A79D5FN2+9OYfdWXmD+Ud7Dg7w2EXesNh33N6QzjxLH9k1uPFkqpY3bP6gt5i3tHdtkVTewbRkh0xJguJbgszt4kK7Ig9wAzj6x86DQby7SJGkldUjUZZmICgeZJrNdZ7XY5HW20iJru6kPKmVKxjYktvgtjH1RjJ5tt+PUbdtf1SW3dmXTbFgJFUkd9NuCCfeGGfAKcYL5Hv2PaZGb7VbhY0QJMbeJVUAJGpOQAPMCPfxIPnQdH8h9WvcHUNUaJD1htRyjH0Sw5R94apbSeyPS4MFoGmf6UzlsnzKjCH7qvdKDi0/SIIBiCCKIeUcaqPwArtpSgVSO0Xjb5GEtrZO/vp9ooQM4B253Hl5DxwfAGpjjniiPTbSS4kwWHoxpnHPIfVX3dSfIA1XOy7hOSPn1G+9O+uvSPMP0UZ6IB4NjGfIALtg5CkfkG54emtdSlk70TOyXyoo5V5zzbADcA5PQDmQDo1bZd2cF3EBLHHNE4DAMqupB3BGcj2g1669pEd5by28wzHKpU+zxDD6wOCPaBVE7INXki7/Sbo/wA4s2IQ/Tg+aR4kDIx9V08jQcHG3YzBIne6b/N7hcnk5m5H9gJOUbyI28CPEU/g3TJLmQ2curX1jfISGgdnKtj/AIZDr4YPL5bjI3H6Jqrcc8DW+pxjn/N3CforhB6aHqM9OZc+GfcQd6Csp2SysMT6xfSA9QHIyPtM1dNv2UaRaK01wrSBMs0lxKcDzLAcqn4iorT+0C50km11tHcqrGG5jHN3wHRT0y3QZODuObHrH0s9GvOIZFuL/nttNB5orVSQ0o8Gc+R+kfD1QM81Bzi/n1gtZ6NGLLTVPLLcrHyc/mqKMdR83YkEcxUHB0vhPha306EQ2yYG3O5wXc/SZvE+zoM7AVKWNlHDGsUSKkaDCqowAPYK+zMACScAdSaCldrXFn5Psj3Z/nM+Y4QPWBPrOB9UHb2la+PYnFbLpcXyZgxJJnPRhMccysPYMAeahT41B8IqdZ1aXUnGbS0JitQejP4yY88Hm6fPT6NfLXYToGppeRDGn3jclyg9WOTchwPAdWHX+sG2VoNdpXhGBAIOQdwR0IozADJ2A6mg80qh8R9qtlbt3UHNeXBOFitxzDm8i42+C8x9lQn8ntX1jfUJfkNmf92h/SMvk538OvMSMj1BQO0fiU6g40jTWEksrAXMq7pFECOYFht5c2P1d2bA0vR9OS2gigj9SJFRfPCjGT7T1rh4X4WtdPj7u1iCA+sx3dz5s53Pu6DOwFTVBmPYDk2d0X/TG8l7zz5uVP45rx2UOYtQ1m1fAIue9XzKuz748uXkP2q41u/yDq0/fAjT79udZMErFPkkg+QyT8Cp+aa9uNZxp2qWusREPazqIblkwwwQOV8jORgKRj/g48RQazSvSGUOoZSGVgCCDkEHcEHxGK96BSlVbtM4i+QadPMpxIR3cXn3jbAj9UZb7NBT1X8t622d7HTTgD5slxn8RzD2jEY+nWs1Uuy7hz5Bp0MbDErjvZfPvGAOD7VGF+zVtoFZj2tadJay2+sWq5ltiFnUfPgJxv7slScdHB+aK06vld2ySo8cihkdSrKehUjBB9hFB8dJ1GO5hjnhbmjkUMp9hGdx4EdCPAg10TSqiszsFVQSzE4AA3JJ8ABWXdmly2m3s+jTsSoJls3b50ZyxX34ydvFZKie1LiS41GSWw02KSaGAc120XVsNjulPsPgASxBwMKch66jazcUTyGNzDp1vzrC5XeWfGzY646E+S4GxY4tXZnxfJI0mnX/AKF/bbHJ/SoOjjzbGCfMEMOpxE6B2saXaW6QdzPbd0vL3BjyQep3zuScklsEkkmoDXRqGt3CXthZNai2VminkPLLMR6SoB0OdwBuu7ZbfFBu9Z12xa5IIotOtd7q+Pd4HzYicMT1wD6ufo858Kk+CuPYbyzkmmIilt1PyqM5HdlQctg78pwceOxHUVXuy20e/urjWrhT+cLR2qn5kQ9Eke3bl28e8PjQX7hfQ47G1htovVjUAnxZurMfaWyfjXnijREvrWa2k9WRSAfot1Vh7Q2D8KlKUGG8E8V6wYTp1raxPNZkxSTSvsgDMqjlyvQKVGM7KNqsA7Nr2+wdY1J5Fzn5PB6MfXIycAH9jPtrzqP/AMP4khkG0OoxGN99u+XABx55EY/vGrUaCF4c4UtLBeW1gSPPVurt47yHLEezOBU1SlApSlBx6tpcN1E0NxGskbdVYbe/zBHgRuKzu67E7UhkiuruKFzloQ4Kdc9CN8YHXJ2rUKUGQWt3qHDuYpYnvdMGSkqbyQr1ww8APbhdxhh6tTa9tOlFObvZQceoYm5vdkejn41olcx0+ItzGKPm+lyLn78UGajtG1C+/wBk6W5Q4xPc+imPHbIU/Bz7qrF5pOoXWs2VpqV0s+MXMkUe0UaKWIBGACTjlzjI5+u+a3qsw7OV+Vavq18dwri2jPhyrs2PDoiH7RoNPpSlApSlBRu1DgmTUEhktZBFdwN6EhZl9A+svMoJB6EHB6EeNTPBHCkWm2qQRbt1kkxgySeLHyHgB4DHXrVgpQfKS3RiGZFJHQkAkfGvrSlBl/aF2WNeXIns5RAZsJdrkgPHzBi4AG77DKnZiqnYgk6Pp1ikEUcMS8scahFHkAMCumlApSlBm/btasLGK6j/AElpcRSKfIE8v+Yp91aDY3SyxxyocrIqup9jAMPwNQvaDY9/pt5HjJMEhA+so51/eArj7J73vtIsm8o+7/YYx/6aC20pSgUpSgUpSgUpSg49ZvhBbzTHpFG7/sqW/hVI7CLLu9JSQ55p5JZGJ6k83d5PwTPxqU7W7zutIvW84wm313WP/VUjwFa91ptkniLeLPvKBj+JNBPUpSgUpSgUpSgUpSgUpSgUpSg+dxFzoynowI+8YrOP+z9cFtLKEY7q4lT8Fk/1VpdZp2ILyx6ig6LfS4HwUfwoNLpSlApSlApSlApSlBnHb9Py6S4+nLEv4l/9NaDZxckaL9FVH3DFUTt00prjSpCgJMLpMQPFRlW+AVi32at/Desx3ttFcREFZFB9zfOU+0NkH3UElSlKBSlKBSlKBSlKBSlKBSlKBWa9i3/zT/x8taVWZdhL89vfS+D30px9lG/jQabSlKBSlKBSlKBSlKD1dAwIIBBGCDuCPEEeVfn7hnWbrTLi/msoGl0qK5dJYgclACfzieWAOu4xjm8GG667qAt7aec9Ionf9lS38KpnYZp5i0qN2zzTySStnqctyAn3qoPxoLPwvxVa6hH3lrKG+kh2dPYydR7+h8CamqoHEvZZbzSfKLOR7K6BJEkOyk+ZQEYz9Ujqc5qJXiTW9M9G/tBfQD+vt/XA33ZQPAear+saDVaVStB7U9MusAXAhf6E/wCbI9nMfQJ9zGrnHIGAKkEHoQcg/Gg9qUpQKUpQKUpQKUr53E6xqzuyqijLMxAUDxJJ2AoPW8uVijeRzhEVmYnwUDJP3VnXYFA35OkmcY7+5lkX9XCp/mVvuqI4r4qbW5/yVpj/AJpt7m5Ow7tSOYIOrLkj9YkD1ck6tpGmx20EcEQxHGoVR7AOpPiT1J8zQdlKUoFKUoFKUoFKUoKB25an3GkzAHDTMkS/Fudh8UVh8at3DunfJrW3gH9VEifEKAT99ULtRPyjUtHsgdjMZ5B9VMEbe1RIK06gUpSggNf4Msb3JubWN2PzwOWT/wDIuG/GqfL2PrCS2nahdWhJzyhiye7AKk/EmtPpQZh+TuJLbPd3VrdqOgkXlbx8lX8XNfG84/1izjaS90cFEGWeOYBQPMkd5gVqtZv26XbGyhs48d5eTxxAHyDBv8/IPjQcOn9tkciBzp93y5wWjUOvN4gN6IP/AK19x24WA2khu4z5NGmf89evYhF8mbU7HJPye6OCepU5RT5biPPxrUCo8qDMm7ctO+bHdOfIRrn8Xo3a+HB+T6XfSnGwMePxXn2+FabyjyrzQZf/ACo166wLbS0tlPV7h8kfZPIf3TXiLszurxg+s6g84GD8nh9CLPvwB9yg+2tRpQZDxtpMOj3umX1tGsVurfJ5guQORs4ZvpHBcknfKLWvVW+0TQfl2nXEAGXKc0f/ANxfTUfEjHuY1ydlGvfLdMt3LZkQd1Jvk86YGT7SvK32qC30pSgUpSgUpSgUpXwu72OIZlkRB5swH+NBnGlj5VxPcyYytnbLGp8nbB/1SD4Vp1Zj2IJ3y6hfEHN1duRn6A9IfDLsPs1p1ApSlApSlArL9Uze8TW8XWOwgMrDH9Y3TfwPpRH7BrTncAEk4AGSfZWZ9jCG4fUdRbObm4KpnwjXJGPZ6QX+7oGhZt+J76PYJc26SgebLyD/AB7ytOrMeN/5vr+kXHQSiS3J8D1Cj9qX8K06gUpSgUpSgVlvBA/J+t39gdorgfKYBtjJ3ZVHxYe6GtSrMO2SFraSx1WMEtazBZMYyYW8CfLqv97QafSvSCUOqspyrAEEdCCMg/dXvQKUpQK9ZZAqlmICgEknoANya9qi+KrN57K6ii/SSQSom+PSZCo38Nz1oM3g1DUtfeQ2kxsdOViiygHvZSOpGCCPgQBnHpEHElF2K2BDGaS4nkYH85JJuCR1AAHQ775qM7O+PLewgi06/jks5oQRmRTyNlmPNzDpkk7kcv1jWq2N9HMgeGRJEPRkYMp+IOKDKdP0/WNCXu7eKPULJSxCqOWZcnJ2GTknyD/CpjTe2SwZilyJrSQEArLGdj71yR9oCtGrj1HSoLheWeGOVfKRFYfiKDgsuMLCb9He27ezvUB+4nNSiXkZ6SIfcwqp33ZVpUpybNVP1HdP3VYD8Ki5exTSz0SZfdKf4g0GgtdIOrqPtCuK64itIs95dQJjrzSoP8TVKj7EtLHVZm98v/kBXw1/sv0q0s7mcWxZooZHUtLKfSCEjbmAO9B9O0btJsVsLmO3ukknkjaNFjJb1vRJ5wMDCknOfDarT2eaR8k021hIwwjVnHk7emw+DEj4VWOx3hW2GmWs0ttC07h3MjRqz47xinpEZ9ULWk0GZ9uymO2tLpRlra7jfPkuCf8AMqVo9vcK6hkYMDvkEH/CuXW9HhvIWguE7yJ8cy5I6EEbggg5HgayvjbslsLW0uLq3a4jkhjZ0CyArzDpnKlvuYUGx0rHOFOzZrmztrj8p3sbyxK5AkOASM4G4OKlf+6ib/6zf/tt/wBVBp1eksyqMswUeZIFZqOyEH19Tv2/vf8AzBrxbdh2nKcu9zKfHnkUf5UB/Ggt2o8cafBnvb2AEeAkDN+yuT+FUDjLtJtdQt57Kytri8eVCuUjIVT819wW9FgG3UdOoq4ad2YaVD6tlGx/tC0n4OSPwq02tqkShY0VFHRUUKPuG1Bk3Z32l29rbQWWpd7bzxLyZljYKVyQn1hhcDJAG3WtYsryOZBJE6yI24ZGDKfcRtXy1TSoLlO7uIY5U+i6hh7xnofaKyriXhiXQSdQ0t3+Tqw+UWjsWQoSFypOTttuclc5zjIoNhpXNpl8k8Mc0ZykiK6/qsAw/A100ClKUHDq2kQXSclxDHKnk6g49oz0PtFUW67G7MNz2k1zaP8A2UpI/ey371aRSgzKPgLVotoddlI/tIuYjy3Z2oeGOIB6usRH3wr/APzNabSgzL+S+vnrrEfwhX/or0eDiSz9MS2+oIMZjKhHx44wE3+03urUKUGaWXbHbKe71C3uLKYdVdGZfgQA37vjUT2g9p9nd2U1rYmWeecBFCxOOpHN1AJ9HOwBq9cff0f4/wAKhuy71X938TQWnhGxNvY2sLDDRwRKwxj0ggzkeec1L0pQKiOL9Ja7sri3Rgryxsqls4BI2zjfFS9KDItE4t1DSoo7S90qWRIUCJNbZdSq7LkAEZI33YH6orvftSuZcLaaNeSE+MgKKPaSFYfeRWnUoMx/LXEjemun2iL4RtIC5Hv73A+OK8HtE1KAgXeiT48XgYuB8ArD72rT6UGbW/bVp+eWZLmBvKSL8fRJOPhUjF2uaQ3+9498Uw/0VNcYfoT8P8a/MnHn9IP/AL86De7nti0lM4uGc+SxSf4lQKrfEnHU+rW0trp2m3MizKVM0gCIBscg7ruPNx4VBdj/AM39cVvqdB7qCN4W05raztoGILRQxoxHTmVQDj2ZqUpS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4" name="Picture 10" descr="http://blog.cookaround.com/miraccontoincucina/wp-content/uploads/2014/03/aglio-olio-e-p.-spaghetti.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19115" y="2950265"/>
            <a:ext cx="5090738" cy="38209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00960" y="1124700"/>
            <a:ext cx="966246" cy="94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http://whelf.files.wordpress.com/2013/01/information-explosion.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3324" y="2028546"/>
            <a:ext cx="3401280" cy="3427311"/>
          </a:xfrm>
          <a:prstGeom prst="rect">
            <a:avLst/>
          </a:prstGeom>
          <a:noFill/>
          <a:extLst>
            <a:ext uri="{909E8E84-426E-40DD-AFC4-6F175D3DCCD1}">
              <a14:hiddenFill xmlns:a14="http://schemas.microsoft.com/office/drawing/2010/main">
                <a:solidFill>
                  <a:srgbClr val="FFFFFF"/>
                </a:solidFill>
              </a14:hiddenFill>
            </a:ext>
          </a:extLst>
        </p:spPr>
      </p:pic>
      <p:sp>
        <p:nvSpPr>
          <p:cNvPr id="29" name="Content Placeholder 2"/>
          <p:cNvSpPr txBox="1">
            <a:spLocks/>
          </p:cNvSpPr>
          <p:nvPr/>
        </p:nvSpPr>
        <p:spPr bwMode="auto">
          <a:xfrm>
            <a:off x="6590338" y="1567684"/>
            <a:ext cx="2419515" cy="8243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indent="0" algn="ctr">
              <a:buFont typeface="Wingdings" charset="2"/>
              <a:buNone/>
            </a:pPr>
            <a:r>
              <a:rPr lang="en-CA" sz="2000" dirty="0" smtClean="0">
                <a:solidFill>
                  <a:srgbClr val="373737"/>
                </a:solidFill>
                <a:latin typeface="Arial" charset="0"/>
                <a:cs typeface="Arial" charset="0"/>
              </a:rPr>
              <a:t>from simple structures ...</a:t>
            </a:r>
          </a:p>
        </p:txBody>
      </p:sp>
      <p:sp>
        <p:nvSpPr>
          <p:cNvPr id="30" name="Content Placeholder 2"/>
          <p:cNvSpPr txBox="1">
            <a:spLocks/>
          </p:cNvSpPr>
          <p:nvPr/>
        </p:nvSpPr>
        <p:spPr bwMode="auto">
          <a:xfrm>
            <a:off x="2882180" y="5694895"/>
            <a:ext cx="2419515" cy="1076363"/>
          </a:xfrm>
          <a:prstGeom prst="rect">
            <a:avLst/>
          </a:prstGeom>
          <a:solidFill>
            <a:schemeClr val="bg1"/>
          </a:solidFill>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indent="0" algn="ctr">
              <a:buFont typeface="Wingdings" charset="2"/>
              <a:buNone/>
            </a:pPr>
            <a:r>
              <a:rPr lang="en-CA" sz="2000" dirty="0" smtClean="0">
                <a:solidFill>
                  <a:srgbClr val="373737"/>
                </a:solidFill>
                <a:latin typeface="Arial" charset="0"/>
                <a:cs typeface="Arial" charset="0"/>
              </a:rPr>
              <a:t>... towards complex relationships</a:t>
            </a:r>
          </a:p>
        </p:txBody>
      </p:sp>
    </p:spTree>
    <p:extLst>
      <p:ext uri="{BB962C8B-B14F-4D97-AF65-F5344CB8AC3E}">
        <p14:creationId xmlns:p14="http://schemas.microsoft.com/office/powerpoint/2010/main" val="31995114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bwMode="auto">
          <a:xfrm>
            <a:off x="1653220" y="1660638"/>
            <a:ext cx="5832076" cy="345645"/>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11266" name="Title 1"/>
          <p:cNvSpPr>
            <a:spLocks noGrp="1"/>
          </p:cNvSpPr>
          <p:nvPr>
            <p:ph type="title"/>
          </p:nvPr>
        </p:nvSpPr>
        <p:spPr bwMode="auto">
          <a:xfrm>
            <a:off x="755576" y="-9995"/>
            <a:ext cx="756126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nSpc>
                <a:spcPct val="60000"/>
              </a:lnSpc>
            </a:pPr>
            <a:r>
              <a:rPr lang="en-US" sz="3200" dirty="0" smtClean="0">
                <a:latin typeface="Arial" charset="0"/>
                <a:cs typeface="Trebuchet MS" charset="0"/>
              </a:rPr>
              <a:t>Trends – Anonymous use</a:t>
            </a:r>
            <a:endParaRPr lang="en-US" sz="3200" dirty="0">
              <a:latin typeface="Arial" charset="0"/>
              <a:cs typeface="Trebuchet MS" charset="0"/>
            </a:endParaRPr>
          </a:p>
        </p:txBody>
      </p:sp>
      <p:sp>
        <p:nvSpPr>
          <p:cNvPr id="11268" name="AutoShape 7" descr="data:image/jpeg;base64,/9j/4AAQSkZJRgABAQAAAQABAAD/2wCEAAkGBxAPDw8OEBAQEBAPEBANDQ4MDhAMDw0NFBEWFhURFhgYHCggGBolGxQUITEhJTUrLi4uFyszODM4NygtLisBCgoKDg0OFxAQFiwkHCIrLCwuLDcsLCwsLCwsNCwsLSwsLCwsLCwsNyw3LDgsKywrLCwrLCwsOCw3KywsLCwsLP/AABEIAOEA4QMBIgACEQEDEQH/xAAbAAEAAgMBAQAAAAAAAAAAAAAAAwQCBQYHAf/EAEcQAAIBAgIEBhACCAYDAAAAAAABAgMRBBIFBjJREyFScXKyFBUWIiMkMUFhc4GRkrHB0YKhNFNUk6KzwvAXQmLS4eIzNYP/xAAXAQEBAQEAAAAAAAAAAAAAAAAAAQMC/8QAHBEBAQADAQEBAQAAAAAAAAAAAAEREjECIVFB/9oADAMBAAIRAxEAPwD3EAADCpOxmVcbKyYGpxemqkZyjFRtF2u738nOQ9vau6Huf3NZWlec3/qZiazzMM7blte3tXdD3P7jt7V3Q9z+5qgNYbVte3tXdD3P7jt7V3Q9z+5qgNYbVte3tXdD3P7jt7V3Q9z+5qgNYbVte3tXdD3P7jt7V3Q9z+5qgNYbVte31XdD3P7mL1gq8mHuf3NWyOQ1ibVvaGsbvacbemLv+RusPi4zV07nCSLWicc4TVO+1sX8mbk8z+fOyevP46nr9dymfSjgsWpr5rzp7i6mZu30AAAAAAAAAAAAAAAAp4/ZZcKeP2WBx9Tan0mfLiq+/n0mY3Npxlesri5jcXKjK4uY3FwMri5jcXAyuLnMa046rSqU1TqSgnBtqLtd5maXtxif11T3kyuHoDMJHA9uMT+uqe8uaD0lXniaUJ1Zyi3O8ZPidoSf0GTDrpFLEza407NNNPc15GW5spYkqOqpVXaFeHEpxjPL5rNXy+w3eBximrr2p+VPcabVyHCYKn/pc4e6ba/JoTjKlLNH2rzSW4wraOnTPpQwOMVSN1zNPyp7mXkwPoAAAAAAAAAAAAAU8fssuFPH7LA4ys+/n0mY3Fd9/PpMwubTjK9Z3FzC4uVGdxcwuLgZ3FzC4uBy2uL8LS9W+sznzfa4vwtL1b6zNBc4rqPpf1efjdHnn/Lka+5f1efjdHnn/LkFdtNlOuyzNlWsduHZajceFkt1aa/hizaYvDXRq9Q/0afrpdSB0Uo3Mb1rOOZlGVKWaPtXmktxucDjFNXXM0/KnuYxeGujTyhKlLNH2rzSW4iumTPpRwOMU1dczT8qe5l1MD6AAAAAAAAAABTx+yy4U8fssDiMS/CT6X0RHcyxT8JPpfREVzacZXrO4uYXFyozuLmFxcDO4uYXFwJ6WqFPSK4SdadN0/BpQjGSa8t+PnM/8LqP7TW+CB0Op78FU9Z/SjfmXq/Wknx5/wD4XUf2qt8EDCrqBSwa7KjXqTdLjUJRgk83e8dukehms1k/RKv4OvES/Vs+OEmytVJ5MhmjVkoVpSSspSS3Rk0vyKE5VP1lT2TkvqbapArzokwuVSlpLFQ2MTiI28iVepb3XLtHWvHQ2qkay5NenF/nG0vzIHQMHhyYXLotGa4U3JOpB0J+Ru7nRlzvyx9t7bzvsBjI1IqSfEzxqeGOh1K0nKjWVCTbp1OKF/8AJP0ehnN8up6eoo+kVGd0SnDoAAAAAAAAKeP2WXCnj9lgcJjH4SfS+iIbmeOfhanS+iIbm04yvWdxcwuLlRncXMLi4GdxcwuLgdhqb/4qvrP6UdAcZq9pyhhoTjVk4uU80UoSnxZUvMvQbXuvwX6yX7qp9jL1LlpLMN8azWX9Eq/g68Sp3X4L9ZL91U+xT0xrJha9CpSpzk5yy5U6c43tJN8bW5MSXK2zDmGYMyufDVkjcTFwJj5YCB0zF0yxYxaAqypGWDhatSe6pB/xImcRQj38OnH5olI9MwE7xRdNdozZRsTFsAAAAAAAAFPH7LLhTx+ywPP9IPwtTpfRFfMS6RfhqnS+iK2Y2nGV6kzDMR5hmKiTMMxHmGYCTMMxHmGYCvjXxrm+pXJsY+Nc31K5FZEuGffr2/IgJcO++Xt+QGxufLmGYZiokuLkeYZgJLny5hmGYD60faK7+HSj8zG5nRffw6UfmiXhHomjNlGxNdozZRsTFsAAAAAAAAFPH7LLhTx+ywPOdKPw1Tn+iKtyfSz8PU518kU8xtOMr1LcXIswzFRLcZiLMMwEuYXIswzAR4p8a5iE2OHfE+clIrUklDaXt+RsjGq+9f8AfnAiuLkWYZioluLkWYZgJbjMRZhmAluZ4d9/Dpx+aK+Ylwz8JDpx6yJSPS9GbKNia7RmyjYmLYAAAAAAAAKeP2WXCnj9lgeZaYfjFTnXVRTzFjTkrYirzrqoo5zacZXqbMMxDnGcqJswzEOcZwJswzEOcZwL+FfE+cmKuDlxPn+hYzEVkR133r9nzMsxFiZd4/Z8wK+YZiHOM5UTZhmIc4zgTZhmIc4zgTZiXCS8JT6cesipnJsFPwtPpw6yJeEeqaM2UbE12jNlGxMWwAAAAAAAAU8fssuFPH7LA8q0+/GavOuqjX3LusL8aq88eqjXXNpxlepLi5HcXKiS4uR3FwJLi5HcXA6nVXA06tOo5xu1Usu+lHiyrczd9psPyP45/c1epL8DV9b/AEI6M5oodpsPyP45/coae0bRp4arOMLSWWzzTdrzivO/Sb41es/6JW5ofzIjI4S4uR3FzoSXFyO4uBJcXI7i4ElyfAPwtL1kOsipcn0e/DUvWQ6yF4R67ozZRsTXaM2UbEwbAAAAAAAABTx+yy4U8fssDyTWN+NVeePVRrcxf1lfjdXnj1Uay5tOMr1JmGYjuLlRJmGYjuLgSZhmI7i4HbajPwNX1v8AQjpTz7QOsHYkJw4LhM089+EyW4krbL3Gz7tl+zv99/0JgdcarWh+J1uaH8yJpu7Zfs7/AH3/AEKuldaVXozo8Dkz5e+4XNa0k/JlW4mBoMwzEdxc6EmYZiO4uBJmGYjuLgSZixo5+Go+sh1kU7lnRj8PR9ZDrIXhHsejNlGxNdozZRsTBsAAAAAAAAFPH7LLhTx+ywPH9Z343V549VGqubLWl+OVvw9VGpubTjK9SXFyO4uVElxcjufbgZ3FzC58uBJcXI7i4ElxcjufbgZ3FzC58uBJcXI7i4ElxcjuLgSXLWi34ej62HWRRuW9FPxij62HWQvCPadGbKNia7RmyjYmDYAAAAAAAAKeP2WXCnj9lgeNa1vxyt+Hqo1Fzaa2vx2t+HqI1FzacZXrO4uYXFyo5DGYWFXSEqc13s6uWTjlUrZV5G0za1NU8M13k6sJeZ1OCqxv6VGEX+ZQf/sv/suqdTc4kly6tvxzGidIVcPX7GrNuOfgmpSc+Dm3aLi+S7r0Wdzq7nHae48Y8vlvRXFyrRt9DodNYvgqNSa4pPvIdOXFf2K79hfN6X+OZ0uniKmIrpKVOi4U7teSDlljbfeV3+I6TV/F8Jh4Xd5U/BS8773Zfw2NdoethoYXgZ1qUXVU+FWdJxzLKl6Gope25U1YxOStKk2mqiaTTvF1IXaa9DWb8iT5VvG80hoShiJqpU4XMoqHg504xsm/NKD3nN6w6Ko4eUFTUmpRlJ8K4Td0/NlijsrnM64bVLoT+Y9SYTzfq7DVbCNJvh7tJu06KV2vVm5w9KNOEKcb5YRjCOZpyslZXaS4zGm+9j0Y/JFfSeL4GjUqedK0OnLij+bv7DrEiZtc1pvNia1epFKUMMowbfmipZbrnk5PmRvtW8VwmHjHz0nwT6K2fy4vYUNBV8NTw7hUq006zlwsZTV1C2VRfsu/xFPVzEcFiHTzKUal6eaOzKUW8kl6Hx26RxO5dXjr7i5hcXNHDO5b0S/GKHrYdZFG5b0Q/GKHrYdZC8I9v0Zso2JrtGbKNiYNgAAAAAAAAp4/ZZcKeO2WB4rrc/Ha34OojT3Nvrh+m1vwdRGlubTjK9Z3FzC4uVHK4zExpY6dSV2oVczUbZmsq8l2X6utNJLvac3LzcI4Qjf0tNs3ufm9sYv6H1VWvI7PfFKL96OcX9XM/HPaH0dUqVeyq6aWbhYqayurU/ytJ+SK4nf0K1+Mk0xLh8TRwqfFF56tvNdXfM1BfxG7cm+Nu7flb42xm5vcr+8a/MGVbtXhf2eHx1v95odP4ZYerTq0koRdpRScmo1YNX4227PvfzOmufVK272pP5lvnJK+UKyqQjUjsziprmavY53W+SzUuhP5nRN/2lY+qXN7Un8xZmEuKU33sejH5I0mnZcNWoYSL8rU528qvfj9kVN+03Vz7m5vcr+8WZSXCt2rwv7PD46v+80WsWDjRnTq0oqnF+RJtqFWDun3zfl4vhZ0tz6pW/5SfzF8yrKwwuIVWnCovJOKlzPzr2O6JbmLl/aSR8uVGdy5od+M0PW0+sihcu6FfjOH9bT6yF4R7nozZRsTXaM2UbEwbAAAAAAAABXxULosHySA801i1RVavOtnknO14pJpWVvoaV6mvly+FHrtTDJkXYMdxc1MR5N3Gy5cvhQ7jZcuXwo9Z7AjuHYEdw2prHk3cbLly+FDuNly5fCj1nsCO4dgR3DamseTdxsuXL4UO42XLl8KPWewI7h2BHcNqax5N3Gy5cvhQ7jZcuXwo9Z7AjuHYEdw2prHk3cbLly+FDuNly5fCj1nsCO4dgR3DamseTdxsuXL4UO42XLl8KPWewI7h2BHcNqax5N3Gy5cvhQ7jZcuXwo9Z7AjuHYEdw2prHk3cbLly+FDuNly5fCj1nsCO4dgR3DamseTrU2XLl8KNjonUxRq06jqT7ycZpWSTad7Ho/YMdxJTwqQ2piMcFTsi4YxjYyIoAAAAAAAAAAPgAAAAAAAAAAAAAAAAAAAAAAAAAA+gAAAAAAA/9k="/>
          <p:cNvSpPr>
            <a:spLocks noChangeAspect="1" noChangeArrowheads="1"/>
          </p:cNvSpPr>
          <p:nvPr/>
        </p:nvSpPr>
        <p:spPr bwMode="auto">
          <a:xfrm>
            <a:off x="190500"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 name="AutoShape 2" descr="data:image/jpeg;base64,/9j/4AAQSkZJRgABAQAAAQABAAD/2wCEAAkGBxQSEhQUEhMWFhQXGBgaGBcYGBsdGhsYIhodGB0aHRcgICggHhomHCAeJDEjJikrLy4uFx82OjMsNyktLiwBCgoKBQUFDgUFDisZExkrKysrKysrKysrKysrKysrKysrKysrKysrKysrKysrKysrKysrKysrKysrKysrKysrK//AABEIAQkAvgMBIgACEQEDEQH/xAAcAAEAAwEAAwEAAAAAAAAAAAAABQYHBAECAwj/xABQEAACAQMCAwQFBwcJBQYHAAABAgMABBEFIQYSMQcTQVEiMmFxgRRCUmKCkaEVIzNykqLBFiQ0Q2ODsbLCNURTs9IIF3TR4fAlRVVzk6PT/8QAFAEBAAAAAAAAAAAAAAAAAAAAAP/EABQRAQAAAAAAAAAAAAAAAAAAAAD/2gAMAwEAAhEDEQA/ANxpSlApSlApSlApSlArw7AAknAG5J6AV5qF41sjNp95EOrwSgfrchx+OKCZVgRkbg9DXmqb2P33faRaMeqo0Z+w7IP3QD8auVBnHa/Owl0mNWKl7+LoSOhA/wBVaPWWdrNyh1DRAZEHLdc7EsAFVXiJJPh0PWtBj4gtG9W6gPulQ/xoJKqTwtxPPd6pqEIKG0teSNcL6Xe9G9LO4yrj4L7c2fV9VSC2muCQyRRu5wc55VLY+P8AGqZ2Haeyad38mTLdSyTOSME5PKPvxzfboNCrwTjc15rNO1LWZbiWPR7I/n7jHfuOkUHjnyyNyPojHzxQaSjhgCCCDuCNwR5g17VwaFpSWlvFbxZ5IkCjPU46k+0nf4130ClKUClKUClKUClKUClKUCoqx4jtprma1jmU3EODJHgggHG4yMMBkZK5xkZxkVK1n/aNwO87pf6e3dajBupGAJVAxyN4c2NgTsQeVtiCoaBUTxHxFa2MXeXcqxocgA7s3sVBu3wFZwe1+SaGOC1tJG1RyY2hKnkjcbFjnBx44OOXDcxGN5bhnsyBk+V6tJ8svDvh94o/qhOjYyeo5R4LtmgpHZrqGrC1a20y2HcmV2W6uMhQhwBgE4JBGTyht2O3jVuXsyvLrfUtWuJMjeOD0E+GfRP7ArT1GNh0rzQZ7a9jGlKMNDJIfN5Xz+6VH4V927H9IP8AupHumm/66vdQPE/GNnp65up1ViMiMelIfcg3x7Tge2gpeodiNoVYW1xcwcwwVDh0I9qkAnw+d4CvhBFrujoqqsWo2cYChVHLMqAYAAAz+Elcdz20TXDiPT7NRzHCyXUiovxHMF/fqUTh/iC5OZ9ShtkOMLAnMR8eVT++aDqk7YrE2c06krcRjHyaT0ZDJ0A8iuepG4A3AO1eezfRRZRPf6lKi3l4eZ3lYLyKxysQLYwehKjyUY9EVAaj2IPKTM2pSSXPUSPH1YdMnnLD35OKpel6XbXlpfzanduNQhLognmGAwBZQFPpElldeUZAA6UH6ZpVR7KddN5plvI3rovdOT4sno5z45XB95NW6gUpSgUpSgUpSgUpSgVSNM7SYDdyWd3G9nMrlY+9PoyrkhWD4ABbGQOm4wxq71C8U8LWuoRd1dRBhvyuNnQ+av1Hu6HG4NBNVQ+0vjGS27uzsRz6hc7RqN+7U7GQjpnrjOwwSdlwa5Ndajw6PzhN9pgwAxOJYQThVJOdskDxXYY5M4qV7JNCkk7zVrz0rq73Tyjh+aFHhzADG59EL5mgnuz/AIJj02IknvbqXeec5LMxOSATvy5+JO59lsqocW9pFhp5KSy95MP6mL0nB8m+an2iD5A1Szr+vasA9hCtlat6sjleZh0zzMC2D1yieHU0Gx0rJP5Fa+IyRrAMnXk9Llz5c5XI/Zqk6tx9rmnO1rcSZcg8peNSwzsGRl9bfofSH3YoNG4r4yurm6bTtHAMy7XFy3qQ+BAO45gepwdwQAT0qvZZwBDeSTXd4zXKrIVUyE/nX2JdsnJGCuxJySc9N5D/ALPtyVF9aToyXPOsrBwRIysoU5B9LY4O/wDxfbXDwMNQfm021mW3EDSNNLygtkME5cH2jYDHjv4UGoX/AALp8qchtIV22aNBGw9zLg/DpVV0W4m0a8jsp5DLZTnFvI3WNs4CHyGSAR09JWGPSA7+EtZu4b59Ov3WZu77yKYAAlc9CAB4Z8MgodzkGvp2zWwbTXc7NFJGyHxBLCM4PuY0F5rAOL+B1utbvoEwsktt8oh8AJcpkN7GIffw5wfDfddLnMkMTt1aNGPvKgms54TkN5xFqFyu8NvEtup83yud/HdZPvWgneyjiRbyyCFFintz3U0SqF5WGQG5AAFDYO2Bghh4VdKyzU1/JnEMEy+jb6kpjkHh34IAOPMsU3/tHrU6BSlKBSlKBSlKBXoJl5uXmHNjPLkZx5464r3ql8U9mVlfTNcP3sdw3LmWKQgkqAoODlcgADYDpQXSlZgeAdVts/IdZkI8EuF5wPtHnH3KPCuPWuMNc0yJpLy0tpohgd7GxGGOw5hnOM4+aPfvQfPtq1aKS6srCaUR2+flF02/6Nc8qjG5YgOANyWZK8xajqWu+jZg6fpo9HvSMSyKNsIB4eGFIA3HMelUfivSLkXllqOriFobqWMOsTHkSMBNidwAUydmOeVt6/ScaBQFUAKAAABgADYADwFBilzwDaRajZ6fAhICma4lY5kdd8Ln5o9HGFx+kz4A1tcaBQAoAAAAA2AHgAPKs91Nu44it3fZZ7cxqfDnHNt+Cj3uK0SgzSe+vdWu54bS4NraW7cjSqDzu+4OCCD1BxgjAwTnIApna1wre2tukz3bXMUUgKyNkSxMTj1iS3KTjcN1C7dDVr4T1hNJuruzvcxrJM0sUpB5WU4G5xsMBd+gPMDjG8d218dW0tg1rbyLK0rJzMu6qqsH9boWJUbDwznG2Q47u+n7ux4itl53EYivowPWVSUd8D3dd8YjOMA1MalzyMdY0SQSd4uLiELzNkAZzH15thlRvtkZ5jU12H2xXRoOcbO0rAEdVMjDp5HH3GubVuysJMbjSrp7CU7sibwt125MjAyem6+SigguBeI7Y3Mt9qF2PlRUxiPu3ComRnGBjO2ABuN85LGu7iHWfy3IlpaBhaI4e5uGBVeUeAzuNs4BwS2DgBSTzXnCGuS/pjpc7b4llgQv/wAnH4V1WvZRcXAUanqDyRjpb26iOEb56ABfuQH20H34s7QO9P5P0X8/dOOXvY/0cKdCwfoSB4jYeZO1WzgHhRNMtEt0PM/rSv8ATkPU+4bAewDxzX10fSrHTQkECxQGU4UFgHlYb9WPM5Hxxmp6gzjt4tj+TlnQ4e2nikU+W/J/iwPwrQLG5EsaSDo6qw9xAIqndtePyLeZ/sf+fHj8anuCf9nWP/hbf/lLQTVKUoFKUoFKUoFKUoFRnE2jreWs9s/SVGXPk3zW+DYPwqTpQfnrhPg+71mzkSe/YR2bNBDAB6HeIg5WJ29EZxkgtjO4rReyri3v4vkV1lL61HdyI/rMq+iHHmcYB9u/QiuHsbfkn1e2IwY7x2x9ViyjHs9D8RU5xv2fQ6gyzI7W14nqXEezbdAwBBOPAggjzxtQdPaBwwb6Be6PLcwtzwP0w2xK83gDgb+BVT4VGcL9ocb/AM31D+bXaei4kHKjHzDdFJ8id8+iSKio7jiS0wjQ21+g/rAwR8eGclP8p9/jUZr2na3qnoS6fZW4xgSyMGkXz5XVmIHs5aDQ+Jb7TjAXvXt3hX0hz8r7/UG5Lfq7msEOmHXtQEdhbLb2cZwXCAcqZ3d2+dI3zUyeg8AzVo3DnYjaxkSXsr3T/R9SP7geY494HsrTdO0+K3jEcEaRxjoqKFH3Dx9tA06ySCKOGIcscaqijyUDArppSgUpSgz7tu0cS6c1wvoz2jLLE4OGHpKGAPhthvei1b+G9RNzaW85GDLDG5HtZQx/E1Su3DUyLNLKL0ri9kSNEB35QysT7ieVftHyq9aLp4t7eGBekUaRj3KoXP4UFJ7eLvk0mRPGaWKNR4k84kxj7FXjSLTuYIYh0jjRP2VC/wAKznjs/Lta06wXdICbmfoRtuoP7OP74VqNApSlApSlApSlApSlApSlBl3P8g4lOciHUYRg7comUYx7/R++YVqNUjtZ4Ze8sxJb5+VWzCaAj1sjBZQfMgAgeLItSnAHFSalZxzrgP6sqfRkHUe49R7CPbQWOlKUClVrj7ik6ZbpcdwZU71Ekw2ORGzl+hzvgAbbsN6n7O6SVEkjYMjqGVhuCpGQR8KD7UpQmgVDcV8TQadbtPcNgDZVHrO3gqjxP4DqcCq1xV2o28DfJ7NTe3bHlWKH0lDfWcZ6b7Lk7b461wcN8BT3U632tuJZhvFbDBii8cEbgnpsMjbJLHoHjs90Ke9ujrOoLyu68trCf6qLfDb75wTjz5mbxGL9r+rx2dvLcTHEcalj5k9Ao+sTgD2kV3swAydgOp9lZDqM7cRXwgiJGlWrc00g2E8g6KD5dQMdBlvFaCW7HtLkkFxqlyMT3rZQH5sAPogeODtj6qIfGrvr2v29lGZbqZYk8OY7sfJVG7H2AGqRxD2i/nPkOjQi6uQOXK/oIgNuuwOOnUKNtz0rzw/2XhpPlWrym9uj81v0KfVCdGAOdsBd/V8aDlj4+1K/YnSNPHcA/p7k8qt+qOZR122LeGcVWOLuK9egkjF4RZQE8rTW8IkT2Eksxz9XKnGdjW7ogAAAAA2AHQDyxXzvLVJUaOVFdHBDKwyCD4EUGUrea3ZxLdx3EOq2ZAYhVCvyeLLyjP4tj6PWtD4S4lg1G3W4tz6J2ZT6yOOqMPMZ+IIPjWeaMX0DU1s2Zjpt4fzBbfupiQOTPlkgH2Mhzs1c8mox6HrV0uy2t1Cs4ToBJz8u3h17w4HgwHhQbJSlKBSlRercR2lr/SLmGI/ReRQx9y5yfgKCUpWe3/bLpceySSTHyiibc+QL8orik7WZHGbbR76XyyhUEeeVV6DT6yjivSJ9GvH1SwTntpP6bbDyzkyqPLqc/NJPzWOPp/3m6j1/k/dY/Wkz93cZr3PbAIl/numXlvnbLJlQfaWCHHwPuNBfOG+ILe/gWe2kDoeo+creKsvzWHl8RkEGpSvzVwHb6heXFzeaU1tauhBe2VmVHByQO7bmUqd/EAHOOXatI0vtZWJxBq9tJZT/AEuVmibwyMZYDPlzD61BouoWMc8TxTIHjdSrKehB/wDfWsyi4M1bSyw0m6jmtSSRbXHVSd8K3Tz3DJ16HrWj6XrNvcrzW88Uo80dW+/B2Nd1BmA1Hid/R+SWMefn82cf/ub/AAr5ns71G+/2rqjd2c5gthyqR7Tyqp+KN761Oo7VddtrYZuLiKIfXdVJ9wJyT7qDl4Z4StNPXltYFQkYZ+rt+s53I9nT2VKX17HDG0kzrHGoyzMQAB7SazrUu1yOR+50u2mvpvNUZYx4ZJxzYHuA9tZfxF+UdWuVtnl7+5DZMEOPk9uPEvIMqWGcEgtjpzE+jQXfXeI5tc7yK1Y2ulR/0m8k9HnUdVXPgR83ruObGeU8ulQTaqgstMRrPR4yVknIxJcfS95bxH7R6JXvfdjd+bRbdNT50GD3DhxEG6+iQW9HJPzR54qc7JeIryWeezljtu4tF5O9t1KqJA2Ag8GBAY5AHq+2gvPDHDVtp8IhtYwi/Obq7n6Tt1J/AdBgbVL0pQKUpQUnti0UXOlzn58A79D5FN2+9OYfdWXmD+Ud7Dg7w2EXesNh33N6QzjxLH9k1uPFkqpY3bP6gt5i3tHdtkVTewbRkh0xJguJbgszt4kK7Ig9wAzj6x86DQby7SJGkldUjUZZmICgeZJrNdZ7XY5HW20iJru6kPKmVKxjYktvgtjH1RjJ5tt+PUbdtf1SW3dmXTbFgJFUkd9NuCCfeGGfAKcYL5Hv2PaZGb7VbhY0QJMbeJVUAJGpOQAPMCPfxIPnQdH8h9WvcHUNUaJD1htRyjH0Sw5R94apbSeyPS4MFoGmf6UzlsnzKjCH7qvdKDi0/SIIBiCCKIeUcaqPwArtpSgVSO0Xjb5GEtrZO/vp9ooQM4B253Hl5DxwfAGpjjniiPTbSS4kwWHoxpnHPIfVX3dSfIA1XOy7hOSPn1G+9O+uvSPMP0UZ6IB4NjGfIALtg5CkfkG54emtdSlk70TOyXyoo5V5zzbADcA5PQDmQDo1bZd2cF3EBLHHNE4DAMqupB3BGcj2g1669pEd5by28wzHKpU+zxDD6wOCPaBVE7INXki7/Sbo/wA4s2IQ/Tg+aR4kDIx9V08jQcHG3YzBIne6b/N7hcnk5m5H9gJOUbyI28CPEU/g3TJLmQ2curX1jfISGgdnKtj/AIZDr4YPL5bjI3H6Jqrcc8DW+pxjn/N3CforhB6aHqM9OZc+GfcQd6Csp2SysMT6xfSA9QHIyPtM1dNv2UaRaK01wrSBMs0lxKcDzLAcqn4iorT+0C50km11tHcqrGG5jHN3wHRT0y3QZODuObHrH0s9GvOIZFuL/nttNB5orVSQ0o8Gc+R+kfD1QM81Bzi/n1gtZ6NGLLTVPLLcrHyc/mqKMdR83YkEcxUHB0vhPha306EQ2yYG3O5wXc/SZvE+zoM7AVKWNlHDGsUSKkaDCqowAPYK+zMACScAdSaCldrXFn5Psj3Z/nM+Y4QPWBPrOB9UHb2la+PYnFbLpcXyZgxJJnPRhMccysPYMAeahT41B8IqdZ1aXUnGbS0JitQejP4yY88Hm6fPT6NfLXYToGppeRDGn3jclyg9WOTchwPAdWHX+sG2VoNdpXhGBAIOQdwR0IozADJ2A6mg80qh8R9qtlbt3UHNeXBOFitxzDm8i42+C8x9lQn8ntX1jfUJfkNmf92h/SMvk538OvMSMj1BQO0fiU6g40jTWEksrAXMq7pFECOYFht5c2P1d2bA0vR9OS2gigj9SJFRfPCjGT7T1rh4X4WtdPj7u1iCA+sx3dz5s53Pu6DOwFTVBmPYDk2d0X/TG8l7zz5uVP45rx2UOYtQ1m1fAIue9XzKuz748uXkP2q41u/yDq0/fAjT79udZMErFPkkg+QyT8Cp+aa9uNZxp2qWusREPazqIblkwwwQOV8jORgKRj/g48RQazSvSGUOoZSGVgCCDkEHcEHxGK96BSlVbtM4i+QadPMpxIR3cXn3jbAj9UZb7NBT1X8t622d7HTTgD5slxn8RzD2jEY+nWs1Uuy7hz5Bp0MbDErjvZfPvGAOD7VGF+zVtoFZj2tadJay2+sWq5ltiFnUfPgJxv7slScdHB+aK06vld2ySo8cihkdSrKehUjBB9hFB8dJ1GO5hjnhbmjkUMp9hGdx4EdCPAg10TSqiszsFVQSzE4AA3JJ8ABWXdmly2m3s+jTsSoJls3b50ZyxX34ydvFZKie1LiS41GSWw02KSaGAc120XVsNjulPsPgASxBwMKch66jazcUTyGNzDp1vzrC5XeWfGzY646E+S4GxY4tXZnxfJI0mnX/AKF/bbHJ/SoOjjzbGCfMEMOpxE6B2saXaW6QdzPbd0vL3BjyQep3zuScklsEkkmoDXRqGt3CXthZNai2VminkPLLMR6SoB0OdwBuu7ZbfFBu9Z12xa5IIotOtd7q+Pd4HzYicMT1wD6ufo858Kk+CuPYbyzkmmIilt1PyqM5HdlQctg78pwceOxHUVXuy20e/urjWrhT+cLR2qn5kQ9Eke3bl28e8PjQX7hfQ47G1htovVjUAnxZurMfaWyfjXnijREvrWa2k9WRSAfot1Vh7Q2D8KlKUGG8E8V6wYTp1raxPNZkxSTSvsgDMqjlyvQKVGM7KNqsA7Nr2+wdY1J5Fzn5PB6MfXIycAH9jPtrzqP/AMP4khkG0OoxGN99u+XABx55EY/vGrUaCF4c4UtLBeW1gSPPVurt47yHLEezOBU1SlApSlBx6tpcN1E0NxGskbdVYbe/zBHgRuKzu67E7UhkiuruKFzloQ4Kdc9CN8YHXJ2rUKUGQWt3qHDuYpYnvdMGSkqbyQr1ww8APbhdxhh6tTa9tOlFObvZQceoYm5vdkejn41olcx0+ItzGKPm+lyLn78UGajtG1C+/wBk6W5Q4xPc+imPHbIU/Bz7qrF5pOoXWs2VpqV0s+MXMkUe0UaKWIBGACTjlzjI5+u+a3qsw7OV+Vavq18dwri2jPhyrs2PDoiH7RoNPpSlApSlBRu1DgmTUEhktZBFdwN6EhZl9A+svMoJB6EHB6EeNTPBHCkWm2qQRbt1kkxgySeLHyHgB4DHXrVgpQfKS3RiGZFJHQkAkfGvrSlBl/aF2WNeXIns5RAZsJdrkgPHzBi4AG77DKnZiqnYgk6Pp1ikEUcMS8scahFHkAMCumlApSlBm/btasLGK6j/AElpcRSKfIE8v+Yp91aDY3SyxxyocrIqup9jAMPwNQvaDY9/pt5HjJMEhA+so51/eArj7J73vtIsm8o+7/YYx/6aC20pSgUpSgUpSgUpSg49ZvhBbzTHpFG7/sqW/hVI7CLLu9JSQ55p5JZGJ6k83d5PwTPxqU7W7zutIvW84wm313WP/VUjwFa91ptkniLeLPvKBj+JNBPUpSgUpSgUpSgUpSgUpSgUpSg+dxFzoynowI+8YrOP+z9cFtLKEY7q4lT8Fk/1VpdZp2ILyx6ig6LfS4HwUfwoNLpSlApSlApSlApSlBnHb9Py6S4+nLEv4l/9NaDZxckaL9FVH3DFUTt00prjSpCgJMLpMQPFRlW+AVi32at/Desx3ttFcREFZFB9zfOU+0NkH3UElSlKBSlKBSlKBSlKBSlKBSlKBWa9i3/zT/x8taVWZdhL89vfS+D30px9lG/jQabSlKBSlKBSlKBSlKD1dAwIIBBGCDuCPEEeVfn7hnWbrTLi/msoGl0qK5dJYgclACfzieWAOu4xjm8GG667qAt7aec9Ionf9lS38KpnYZp5i0qN2zzTySStnqctyAn3qoPxoLPwvxVa6hH3lrKG+kh2dPYydR7+h8CamqoHEvZZbzSfKLOR7K6BJEkOyk+ZQEYz9Ujqc5qJXiTW9M9G/tBfQD+vt/XA33ZQPAear+saDVaVStB7U9MusAXAhf6E/wCbI9nMfQJ9zGrnHIGAKkEHoQcg/Gg9qUpQKUpQKUpQKUr53E6xqzuyqijLMxAUDxJJ2AoPW8uVijeRzhEVmYnwUDJP3VnXYFA35OkmcY7+5lkX9XCp/mVvuqI4r4qbW5/yVpj/AJpt7m5Ow7tSOYIOrLkj9YkD1ck6tpGmx20EcEQxHGoVR7AOpPiT1J8zQdlKUoFKUoFKUoFKUoKB25an3GkzAHDTMkS/Fudh8UVh8at3DunfJrW3gH9VEifEKAT99ULtRPyjUtHsgdjMZ5B9VMEbe1RIK06gUpSggNf4Msb3JubWN2PzwOWT/wDIuG/GqfL2PrCS2nahdWhJzyhiye7AKk/EmtPpQZh+TuJLbPd3VrdqOgkXlbx8lX8XNfG84/1izjaS90cFEGWeOYBQPMkd5gVqtZv26XbGyhs48d5eTxxAHyDBv8/IPjQcOn9tkciBzp93y5wWjUOvN4gN6IP/AK19x24WA2khu4z5NGmf89evYhF8mbU7HJPye6OCepU5RT5biPPxrUCo8qDMm7ctO+bHdOfIRrn8Xo3a+HB+T6XfSnGwMePxXn2+FabyjyrzQZf/ACo166wLbS0tlPV7h8kfZPIf3TXiLszurxg+s6g84GD8nh9CLPvwB9yg+2tRpQZDxtpMOj3umX1tGsVurfJ5guQORs4ZvpHBcknfKLWvVW+0TQfl2nXEAGXKc0f/ANxfTUfEjHuY1ydlGvfLdMt3LZkQd1Jvk86YGT7SvK32qC30pSgUpSgUpSgUpXwu72OIZlkRB5swH+NBnGlj5VxPcyYytnbLGp8nbB/1SD4Vp1Zj2IJ3y6hfEHN1duRn6A9IfDLsPs1p1ApSlApSlArL9Uze8TW8XWOwgMrDH9Y3TfwPpRH7BrTncAEk4AGSfZWZ9jCG4fUdRbObm4KpnwjXJGPZ6QX+7oGhZt+J76PYJc26SgebLyD/AB7ytOrMeN/5vr+kXHQSiS3J8D1Cj9qX8K06gUpSgUpSgVlvBA/J+t39gdorgfKYBtjJ3ZVHxYe6GtSrMO2SFraSx1WMEtazBZMYyYW8CfLqv97QafSvSCUOqspyrAEEdCCMg/dXvQKUpQK9ZZAqlmICgEknoANya9qi+KrN57K6ii/SSQSom+PSZCo38Nz1oM3g1DUtfeQ2kxsdOViiygHvZSOpGCCPgQBnHpEHElF2K2BDGaS4nkYH85JJuCR1AAHQ775qM7O+PLewgi06/jks5oQRmRTyNlmPNzDpkk7kcv1jWq2N9HMgeGRJEPRkYMp+IOKDKdP0/WNCXu7eKPULJSxCqOWZcnJ2GTknyD/CpjTe2SwZilyJrSQEArLGdj71yR9oCtGrj1HSoLheWeGOVfKRFYfiKDgsuMLCb9He27ezvUB+4nNSiXkZ6SIfcwqp33ZVpUpybNVP1HdP3VYD8Ki5exTSz0SZfdKf4g0GgtdIOrqPtCuK64itIs95dQJjrzSoP8TVKj7EtLHVZm98v/kBXw1/sv0q0s7mcWxZooZHUtLKfSCEjbmAO9B9O0btJsVsLmO3ukknkjaNFjJb1vRJ5wMDCknOfDarT2eaR8k021hIwwjVnHk7emw+DEj4VWOx3hW2GmWs0ttC07h3MjRqz47xinpEZ9ULWk0GZ9uymO2tLpRlra7jfPkuCf8AMqVo9vcK6hkYMDvkEH/CuXW9HhvIWguE7yJ8cy5I6EEbggg5HgayvjbslsLW0uLq3a4jkhjZ0CyArzDpnKlvuYUGx0rHOFOzZrmztrj8p3sbyxK5AkOASM4G4OKlf+6ib/6zf/tt/wBVBp1eksyqMswUeZIFZqOyEH19Tv2/vf8AzBrxbdh2nKcu9zKfHnkUf5UB/Ggt2o8cafBnvb2AEeAkDN+yuT+FUDjLtJtdQt57Kytri8eVCuUjIVT819wW9FgG3UdOoq4ad2YaVD6tlGx/tC0n4OSPwq02tqkShY0VFHRUUKPuG1Bk3Z32l29rbQWWpd7bzxLyZljYKVyQn1hhcDJAG3WtYsryOZBJE6yI24ZGDKfcRtXy1TSoLlO7uIY5U+i6hh7xnofaKyriXhiXQSdQ0t3+Tqw+UWjsWQoSFypOTttuclc5zjIoNhpXNpl8k8Mc0ZykiK6/qsAw/A100ClKUHDq2kQXSclxDHKnk6g49oz0PtFUW67G7MNz2k1zaP8A2UpI/ey371aRSgzKPgLVotoddlI/tIuYjy3Z2oeGOIB6usRH3wr/APzNabSgzL+S+vnrrEfwhX/or0eDiSz9MS2+oIMZjKhHx44wE3+03urUKUGaWXbHbKe71C3uLKYdVdGZfgQA37vjUT2g9p9nd2U1rYmWeecBFCxOOpHN1AJ9HOwBq9cff0f4/wAKhuy71X938TQWnhGxNvY2sLDDRwRKwxj0ggzkeec1L0pQKiOL9Ja7sri3Rgryxsqls4BI2zjfFS9KDItE4t1DSoo7S90qWRIUCJNbZdSq7LkAEZI33YH6orvftSuZcLaaNeSE+MgKKPaSFYfeRWnUoMx/LXEjemun2iL4RtIC5Hv73A+OK8HtE1KAgXeiT48XgYuB8ArD72rT6UGbW/bVp+eWZLmBvKSL8fRJOPhUjF2uaQ3+9498Uw/0VNcYfoT8P8a/MnHn9IP/AL86De7nti0lM4uGc+SxSf4lQKrfEnHU+rW0trp2m3MizKVM0gCIBscg7ruPNx4VBdj/AM39cVvqdB7qCN4W05raztoGILRQxoxHTmVQDj2ZqUpS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descr="http://www.clker.com/cliparts/b/b/b/1/11971019011240434834msewtz_Business_Person.svg.hi.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52358" y="1030616"/>
            <a:ext cx="1028977" cy="13426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lker.com/cliparts/9/8/8/9/12205468841917707763yyycatch_people_biz_-_male_blue_4.svg.med.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4260" y="1012600"/>
            <a:ext cx="1010080" cy="13334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log.joshuakissoon.com/sites/default/files/styles/square_thumbnail/public/4009641-videotape-magnetic-tape-cassette-for-video-recording.jpg?itok=rPfKJurt"/>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919116" y="1293672"/>
            <a:ext cx="1079578" cy="1079578"/>
          </a:xfrm>
          <a:prstGeom prst="rect">
            <a:avLst/>
          </a:prstGeom>
          <a:noFill/>
          <a:extLst>
            <a:ext uri="{909E8E84-426E-40DD-AFC4-6F175D3DCCD1}">
              <a14:hiddenFill xmlns:a14="http://schemas.microsoft.com/office/drawing/2010/main">
                <a:solidFill>
                  <a:srgbClr val="FFFFFF"/>
                </a:solidFill>
              </a14:hiddenFill>
            </a:ext>
          </a:extLst>
        </p:spPr>
      </p:pic>
      <p:sp>
        <p:nvSpPr>
          <p:cNvPr id="11265" name="Content Placeholder 2"/>
          <p:cNvSpPr>
            <a:spLocks noGrp="1"/>
          </p:cNvSpPr>
          <p:nvPr>
            <p:ph idx="1"/>
          </p:nvPr>
        </p:nvSpPr>
        <p:spPr bwMode="auto">
          <a:xfrm>
            <a:off x="1857140" y="2210036"/>
            <a:ext cx="5364804" cy="4608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None/>
            </a:pPr>
            <a:r>
              <a:rPr lang="en-CA" sz="2000" dirty="0" smtClean="0">
                <a:solidFill>
                  <a:srgbClr val="373737"/>
                </a:solidFill>
                <a:latin typeface="Arial" charset="0"/>
                <a:cs typeface="Arial" charset="0"/>
              </a:rPr>
              <a:t>direct exchange between known colleagues</a:t>
            </a:r>
          </a:p>
        </p:txBody>
      </p:sp>
      <p:sp>
        <p:nvSpPr>
          <p:cNvPr id="13" name="Right Arrow 12"/>
          <p:cNvSpPr/>
          <p:nvPr/>
        </p:nvSpPr>
        <p:spPr bwMode="auto">
          <a:xfrm>
            <a:off x="1538005" y="4171231"/>
            <a:ext cx="927205" cy="345645"/>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pic>
        <p:nvPicPr>
          <p:cNvPr id="14" name="Picture 4" descr="http://www.clker.com/cliparts/b/b/b/1/11971019011240434834msewtz_Business_Person.svg.hi.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52358" y="3541209"/>
            <a:ext cx="1028977" cy="13426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www.clker.com/cliparts/9/8/8/9/12205468841917707763yyycatch_people_biz_-_male_blue_4.svg.med.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4260" y="3523193"/>
            <a:ext cx="1010080" cy="1333483"/>
          </a:xfrm>
          <a:prstGeom prst="rect">
            <a:avLst/>
          </a:prstGeom>
          <a:noFill/>
          <a:extLst>
            <a:ext uri="{909E8E84-426E-40DD-AFC4-6F175D3DCCD1}">
              <a14:hiddenFill xmlns:a14="http://schemas.microsoft.com/office/drawing/2010/main">
                <a:solidFill>
                  <a:srgbClr val="FFFFFF"/>
                </a:solidFill>
              </a14:hiddenFill>
            </a:ext>
          </a:extLst>
        </p:spPr>
      </p:pic>
      <p:sp>
        <p:nvSpPr>
          <p:cNvPr id="17" name="Right Arrow 16"/>
          <p:cNvSpPr/>
          <p:nvPr/>
        </p:nvSpPr>
        <p:spPr bwMode="auto">
          <a:xfrm>
            <a:off x="6775678" y="4209110"/>
            <a:ext cx="927205" cy="345645"/>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3" name="Cloud 2"/>
          <p:cNvSpPr/>
          <p:nvPr/>
        </p:nvSpPr>
        <p:spPr bwMode="auto">
          <a:xfrm>
            <a:off x="2459725" y="2827055"/>
            <a:ext cx="4456744" cy="2880375"/>
          </a:xfrm>
          <a:prstGeom prst="cloud">
            <a:avLst/>
          </a:prstGeom>
          <a:solidFill>
            <a:schemeClr val="bg2">
              <a:lumMod val="9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4" name="Can 3"/>
          <p:cNvSpPr/>
          <p:nvPr/>
        </p:nvSpPr>
        <p:spPr bwMode="auto">
          <a:xfrm>
            <a:off x="3790879" y="3249511"/>
            <a:ext cx="847030" cy="768100"/>
          </a:xfrm>
          <a:prstGeom prst="can">
            <a:avLst/>
          </a:prstGeom>
          <a:solidFill>
            <a:schemeClr val="accent1"/>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dirty="0" smtClean="0">
              <a:ln>
                <a:noFill/>
              </a:ln>
              <a:solidFill>
                <a:schemeClr val="bg1"/>
              </a:solidFill>
              <a:effectLst/>
              <a:latin typeface="Arial" charset="0"/>
            </a:endParaRPr>
          </a:p>
        </p:txBody>
      </p:sp>
      <p:sp>
        <p:nvSpPr>
          <p:cNvPr id="19" name="Can 18"/>
          <p:cNvSpPr/>
          <p:nvPr/>
        </p:nvSpPr>
        <p:spPr bwMode="auto">
          <a:xfrm>
            <a:off x="3380386" y="4381932"/>
            <a:ext cx="847030" cy="768100"/>
          </a:xfrm>
          <a:prstGeom prst="can">
            <a:avLst/>
          </a:prstGeom>
          <a:solidFill>
            <a:schemeClr val="accent1"/>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dirty="0" smtClean="0">
              <a:ln>
                <a:noFill/>
              </a:ln>
              <a:solidFill>
                <a:schemeClr val="bg1"/>
              </a:solidFill>
              <a:effectLst/>
              <a:latin typeface="Arial" charset="0"/>
            </a:endParaRPr>
          </a:p>
        </p:txBody>
      </p:sp>
      <p:sp>
        <p:nvSpPr>
          <p:cNvPr id="20" name="Can 19"/>
          <p:cNvSpPr/>
          <p:nvPr/>
        </p:nvSpPr>
        <p:spPr bwMode="auto">
          <a:xfrm>
            <a:off x="4818647" y="4299335"/>
            <a:ext cx="847030" cy="768100"/>
          </a:xfrm>
          <a:prstGeom prst="can">
            <a:avLst/>
          </a:prstGeom>
          <a:solidFill>
            <a:schemeClr val="accent1"/>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dirty="0" smtClean="0">
              <a:ln>
                <a:noFill/>
              </a:ln>
              <a:solidFill>
                <a:schemeClr val="bg1"/>
              </a:solidFill>
              <a:effectLst/>
              <a:latin typeface="Arial" charset="0"/>
            </a:endParaRPr>
          </a:p>
        </p:txBody>
      </p:sp>
      <p:sp>
        <p:nvSpPr>
          <p:cNvPr id="21" name="Can 20"/>
          <p:cNvSpPr/>
          <p:nvPr/>
        </p:nvSpPr>
        <p:spPr bwMode="auto">
          <a:xfrm>
            <a:off x="5455315" y="3333806"/>
            <a:ext cx="847030" cy="768100"/>
          </a:xfrm>
          <a:prstGeom prst="can">
            <a:avLst/>
          </a:prstGeom>
          <a:solidFill>
            <a:schemeClr val="accent1"/>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dirty="0" smtClean="0">
              <a:ln>
                <a:noFill/>
              </a:ln>
              <a:solidFill>
                <a:schemeClr val="bg1"/>
              </a:solidFill>
              <a:effectLst/>
              <a:latin typeface="Arial" charset="0"/>
            </a:endParaRPr>
          </a:p>
        </p:txBody>
      </p:sp>
      <p:sp>
        <p:nvSpPr>
          <p:cNvPr id="22" name="Content Placeholder 2"/>
          <p:cNvSpPr txBox="1">
            <a:spLocks/>
          </p:cNvSpPr>
          <p:nvPr/>
        </p:nvSpPr>
        <p:spPr bwMode="auto">
          <a:xfrm>
            <a:off x="1895546" y="5705639"/>
            <a:ext cx="5364804" cy="4608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indent="0" algn="ctr">
              <a:buFont typeface="Wingdings" charset="2"/>
              <a:buNone/>
            </a:pPr>
            <a:r>
              <a:rPr lang="en-CA" sz="2000" dirty="0" smtClean="0">
                <a:solidFill>
                  <a:srgbClr val="373737"/>
                </a:solidFill>
                <a:latin typeface="Arial" charset="0"/>
                <a:cs typeface="Arial" charset="0"/>
              </a:rPr>
              <a:t>Domain of Repositories</a:t>
            </a:r>
          </a:p>
        </p:txBody>
      </p:sp>
      <p:sp>
        <p:nvSpPr>
          <p:cNvPr id="23" name="TextBox 22"/>
          <p:cNvSpPr txBox="1"/>
          <p:nvPr/>
        </p:nvSpPr>
        <p:spPr>
          <a:xfrm>
            <a:off x="452616" y="6166499"/>
            <a:ext cx="8136031" cy="523220"/>
          </a:xfrm>
          <a:prstGeom prst="rect">
            <a:avLst/>
          </a:prstGeom>
          <a:solidFill>
            <a:schemeClr val="bg1">
              <a:lumMod val="65000"/>
            </a:schemeClr>
          </a:solidFill>
        </p:spPr>
        <p:txBody>
          <a:bodyPr wrap="square">
            <a:spAutoFit/>
          </a:bodyPr>
          <a:lstStyle/>
          <a:p>
            <a:pPr lvl="0" algn="ctr"/>
            <a:r>
              <a:rPr lang="en-US" dirty="0" smtClean="0"/>
              <a:t>new mechanisms of building trust needed</a:t>
            </a:r>
            <a:endParaRPr lang="en-GB" dirty="0">
              <a:solidFill>
                <a:srgbClr val="FFFF00"/>
              </a:solidFill>
            </a:endParaRPr>
          </a:p>
        </p:txBody>
      </p:sp>
    </p:spTree>
    <p:extLst>
      <p:ext uri="{BB962C8B-B14F-4D97-AF65-F5344CB8AC3E}">
        <p14:creationId xmlns:p14="http://schemas.microsoft.com/office/powerpoint/2010/main" val="24360728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755576" y="-9995"/>
            <a:ext cx="756126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nSpc>
                <a:spcPct val="60000"/>
              </a:lnSpc>
            </a:pPr>
            <a:r>
              <a:rPr lang="en-US" sz="3200" dirty="0" smtClean="0">
                <a:latin typeface="Arial" charset="0"/>
                <a:cs typeface="Trebuchet MS" charset="0"/>
              </a:rPr>
              <a:t>Trends – Re-Usage</a:t>
            </a:r>
            <a:endParaRPr lang="en-US" sz="3200" dirty="0">
              <a:latin typeface="Arial" charset="0"/>
              <a:cs typeface="Trebuchet MS" charset="0"/>
            </a:endParaRPr>
          </a:p>
        </p:txBody>
      </p:sp>
      <p:sp>
        <p:nvSpPr>
          <p:cNvPr id="11268" name="AutoShape 7" descr="data:image/jpeg;base64,/9j/4AAQSkZJRgABAQAAAQABAAD/2wCEAAkGBxAPDw8OEBAQEBAPEBANDQ4MDhAMDw0NFBEWFhURFhgYHCggGBolGxQUITEhJTUrLi4uFyszODM4NygtLisBCgoKDg0OFxAQFiwkHCIrLCwuLDcsLCwsLCwsNCwsLSwsLCwsLCwsNyw3LDgsKywrLCwrLCwsOCw3KywsLCwsLP/AABEIAOEA4QMBIgACEQEDEQH/xAAbAAEAAgMBAQAAAAAAAAAAAAAAAwQCBQYHAf/EAEcQAAIBAgIEBhACCAYDAAAAAAABAgMRBBIFBjJREyFScXKyFBUWIiMkMUFhc4GRkrHB0YKhNFNUk6KzwvAXQmLS4eIzNYP/xAAXAQEBAQEAAAAAAAAAAAAAAAAAAQMC/8QAHBEBAQADAQEBAQAAAAAAAAAAAAEREjECIVFB/9oADAMBAAIRAxEAPwD3EAADCpOxmVcbKyYGpxemqkZyjFRtF2u738nOQ9vau6Huf3NZWlec3/qZiazzMM7blte3tXdD3P7jt7V3Q9z+5qgNYbVte3tXdD3P7jt7V3Q9z+5qgNYbVte3tXdD3P7jt7V3Q9z+5qgNYbVte3tXdD3P7jt7V3Q9z+5qgNYbVte31XdD3P7mL1gq8mHuf3NWyOQ1ibVvaGsbvacbemLv+RusPi4zV07nCSLWicc4TVO+1sX8mbk8z+fOyevP46nr9dymfSjgsWpr5rzp7i6mZu30AAAAAAAAAAAAAAAAp4/ZZcKeP2WBx9Tan0mfLiq+/n0mY3Npxlesri5jcXKjK4uY3FwMri5jcXAyuLnMa046rSqU1TqSgnBtqLtd5maXtxif11T3kyuHoDMJHA9uMT+uqe8uaD0lXniaUJ1Zyi3O8ZPidoSf0GTDrpFLEza407NNNPc15GW5spYkqOqpVXaFeHEpxjPL5rNXy+w3eBximrr2p+VPcabVyHCYKn/pc4e6ba/JoTjKlLNH2rzSW4wraOnTPpQwOMVSN1zNPyp7mXkwPoAAAAAAAAAAAAAU8fssuFPH7LA4ys+/n0mY3Fd9/PpMwubTjK9Z3FzC4uVGdxcwuLgZ3FzC4uBy2uL8LS9W+sznzfa4vwtL1b6zNBc4rqPpf1efjdHnn/Lka+5f1efjdHnn/LkFdtNlOuyzNlWsduHZajceFkt1aa/hizaYvDXRq9Q/0afrpdSB0Uo3Mb1rOOZlGVKWaPtXmktxucDjFNXXM0/KnuYxeGujTyhKlLNH2rzSW4iumTPpRwOMU1dczT8qe5l1MD6AAAAAAAAAABTx+yy4U8fssDiMS/CT6X0RHcyxT8JPpfREVzacZXrO4uYXFyozuLmFxcDO4uYXFwJ6WqFPSK4SdadN0/BpQjGSa8t+PnM/8LqP7TW+CB0Op78FU9Z/SjfmXq/Wknx5/wD4XUf2qt8EDCrqBSwa7KjXqTdLjUJRgk83e8dukehms1k/RKv4OvES/Vs+OEmytVJ5MhmjVkoVpSSspSS3Rk0vyKE5VP1lT2TkvqbapArzokwuVSlpLFQ2MTiI28iVepb3XLtHWvHQ2qkay5NenF/nG0vzIHQMHhyYXLotGa4U3JOpB0J+Ru7nRlzvyx9t7bzvsBjI1IqSfEzxqeGOh1K0nKjWVCTbp1OKF/8AJP0ehnN8up6eoo+kVGd0SnDoAAAAAAAAKeP2WXCnj9lgcJjH4SfS+iIbmeOfhanS+iIbm04yvWdxcwuLlRncXMLi4GdxcwuLgdhqb/4qvrP6UdAcZq9pyhhoTjVk4uU80UoSnxZUvMvQbXuvwX6yX7qp9jL1LlpLMN8azWX9Eq/g68Sp3X4L9ZL91U+xT0xrJha9CpSpzk5yy5U6c43tJN8bW5MSXK2zDmGYMyufDVkjcTFwJj5YCB0zF0yxYxaAqypGWDhatSe6pB/xImcRQj38OnH5olI9MwE7xRdNdozZRsTFsAAAAAAAAFPH7LLhTx+ywPP9IPwtTpfRFfMS6RfhqnS+iK2Y2nGV6kzDMR5hmKiTMMxHmGYCTMMxHmGYCvjXxrm+pXJsY+Nc31K5FZEuGffr2/IgJcO++Xt+QGxufLmGYZiokuLkeYZgJLny5hmGYD60faK7+HSj8zG5nRffw6UfmiXhHomjNlGxNdozZRsTFsAAAAAAAAFPH7LLhTx+ywPOdKPw1Tn+iKtyfSz8PU518kU8xtOMr1LcXIswzFRLcZiLMMwEuYXIswzAR4p8a5iE2OHfE+clIrUklDaXt+RsjGq+9f8AfnAiuLkWYZioluLkWYZgJbjMRZhmAluZ4d9/Dpx+aK+Ylwz8JDpx6yJSPS9GbKNia7RmyjYmLYAAAAAAAAKeP2WXCnj9lgeZaYfjFTnXVRTzFjTkrYirzrqoo5zacZXqbMMxDnGcqJswzEOcZwJswzEOcZwL+FfE+cmKuDlxPn+hYzEVkR133r9nzMsxFiZd4/Z8wK+YZiHOM5UTZhmIc4zgTZhmIc4zgTZiXCS8JT6cesipnJsFPwtPpw6yJeEeqaM2UbE12jNlGxMWwAAAAAAAAU8fssuFPH7LA8q0+/GavOuqjX3LusL8aq88eqjXXNpxlepLi5HcXKiS4uR3FwJLi5HcXA6nVXA06tOo5xu1Usu+lHiyrczd9psPyP45/c1epL8DV9b/AEI6M5oodpsPyP45/coae0bRp4arOMLSWWzzTdrzivO/Sb41es/6JW5ofzIjI4S4uR3FzoSXFyO4uBJcXI7i4ElyfAPwtL1kOsipcn0e/DUvWQ6yF4R67ozZRsTXaM2UbEwbAAAAAAAABTx+yy4U8fssDyTWN+NVeePVRrcxf1lfjdXnj1Uay5tOMr1JmGYjuLlRJmGYjuLgSZhmI7i4HbajPwNX1v8AQjpTz7QOsHYkJw4LhM089+EyW4krbL3Gz7tl+zv99/0JgdcarWh+J1uaH8yJpu7Zfs7/AH3/AEKuldaVXozo8Dkz5e+4XNa0k/JlW4mBoMwzEdxc6EmYZiO4uBJmGYjuLgSZixo5+Go+sh1kU7lnRj8PR9ZDrIXhHsejNlGxNdozZRsTBsAAAAAAAAFPH7LLhTx+ywPH9Z343V549VGqubLWl+OVvw9VGpubTjK9SXFyO4uVElxcjufbgZ3FzC58uBJcXI7i4ElxcjufbgZ3FzC58uBJcXI7i4ElxcjuLgSXLWi34ej62HWRRuW9FPxij62HWQvCPadGbKNia7RmyjYmDYAAAAAAAAKeP2WXCnj9lgeNa1vxyt+Hqo1Fzaa2vx2t+HqI1FzacZXrO4uYXFyo5DGYWFXSEqc13s6uWTjlUrZV5G0za1NU8M13k6sJeZ1OCqxv6VGEX+ZQf/sv/suqdTc4kly6tvxzGidIVcPX7GrNuOfgmpSc+Dm3aLi+S7r0Wdzq7nHae48Y8vlvRXFyrRt9DodNYvgqNSa4pPvIdOXFf2K79hfN6X+OZ0uniKmIrpKVOi4U7teSDlljbfeV3+I6TV/F8Jh4Xd5U/BS8773Zfw2NdoethoYXgZ1qUXVU+FWdJxzLKl6Gope25U1YxOStKk2mqiaTTvF1IXaa9DWb8iT5VvG80hoShiJqpU4XMoqHg504xsm/NKD3nN6w6Ko4eUFTUmpRlJ8K4Td0/NlijsrnM64bVLoT+Y9SYTzfq7DVbCNJvh7tJu06KV2vVm5w9KNOEKcb5YRjCOZpyslZXaS4zGm+9j0Y/JFfSeL4GjUqedK0OnLij+bv7DrEiZtc1pvNia1epFKUMMowbfmipZbrnk5PmRvtW8VwmHjHz0nwT6K2fy4vYUNBV8NTw7hUq006zlwsZTV1C2VRfsu/xFPVzEcFiHTzKUal6eaOzKUW8kl6Hx26RxO5dXjr7i5hcXNHDO5b0S/GKHrYdZFG5b0Q/GKHrYdZC8I9v0Zso2JrtGbKNiYNgAAAAAAAAp4/ZZcKeO2WB4rrc/Ha34OojT3Nvrh+m1vwdRGlubTjK9Z3FzC4uVHK4zExpY6dSV2oVczUbZmsq8l2X6utNJLvac3LzcI4Qjf0tNs3ufm9sYv6H1VWvI7PfFKL96OcX9XM/HPaH0dUqVeyq6aWbhYqayurU/ytJ+SK4nf0K1+Mk0xLh8TRwqfFF56tvNdXfM1BfxG7cm+Nu7flb42xm5vcr+8a/MGVbtXhf2eHx1v95odP4ZYerTq0koRdpRScmo1YNX4227PvfzOmufVK272pP5lvnJK+UKyqQjUjsziprmavY53W+SzUuhP5nRN/2lY+qXN7Un8xZmEuKU33sejH5I0mnZcNWoYSL8rU528qvfj9kVN+03Vz7m5vcr+8WZSXCt2rwv7PD46v+80WsWDjRnTq0oqnF+RJtqFWDun3zfl4vhZ0tz6pW/5SfzF8yrKwwuIVWnCovJOKlzPzr2O6JbmLl/aSR8uVGdy5od+M0PW0+sihcu6FfjOH9bT6yF4R7nozZRsTXaM2UbEwbAAAAAAAABXxULosHySA801i1RVavOtnknO14pJpWVvoaV6mvly+FHrtTDJkXYMdxc1MR5N3Gy5cvhQ7jZcuXwo9Z7AjuHYEdw2prHk3cbLly+FDuNly5fCj1nsCO4dgR3DamseTdxsuXL4UO42XLl8KPWewI7h2BHcNqax5N3Gy5cvhQ7jZcuXwo9Z7AjuHYEdw2prHk3cbLly+FDuNly5fCj1nsCO4dgR3DamseTdxsuXL4UO42XLl8KPWewI7h2BHcNqax5N3Gy5cvhQ7jZcuXwo9Z7AjuHYEdw2prHk3cbLly+FDuNly5fCj1nsCO4dgR3DamseTrU2XLl8KNjonUxRq06jqT7ycZpWSTad7Ho/YMdxJTwqQ2piMcFTsi4YxjYyIoAAAAAAAAAAPgAAAAAAAAAAAAAAAAAAAAAAAAAA+gAAAAAAA/9k="/>
          <p:cNvSpPr>
            <a:spLocks noChangeAspect="1" noChangeArrowheads="1"/>
          </p:cNvSpPr>
          <p:nvPr/>
        </p:nvSpPr>
        <p:spPr bwMode="auto">
          <a:xfrm>
            <a:off x="190500"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 name="AutoShape 2" descr="data:image/jpeg;base64,/9j/4AAQSkZJRgABAQAAAQABAAD/2wCEAAkGBxQSEhQUEhMWFhQXGBgaGBcYGBsdGhsYIhodGB0aHRcgICggHhomHCAeJDEjJikrLy4uFx82OjMsNyktLiwBCgoKBQUFDgUFDisZExkrKysrKysrKysrKysrKysrKysrKysrKysrKysrKysrKysrKysrKysrKysrKysrKysrK//AABEIAQkAvgMBIgACEQEDEQH/xAAcAAEAAwEAAwEAAAAAAAAAAAAABQYHBAECAwj/xABQEAACAQMCAwQFBwcJBQYHAAABAgMABBEFIQYSMQcTQVEiMmFxgRRCUmKCkaEVIzNykqLBFiQ0Q2ODsbLCNURTs9IIF3TR4fAlRVVzk6PT/8QAFAEBAAAAAAAAAAAAAAAAAAAAAP/EABQRAQAAAAAAAAAAAAAAAAAAAAD/2gAMAwEAAhEDEQA/ANxpSlApSlApSlApSlArw7AAknAG5J6AV5qF41sjNp95EOrwSgfrchx+OKCZVgRkbg9DXmqb2P33faRaMeqo0Z+w7IP3QD8auVBnHa/Owl0mNWKl7+LoSOhA/wBVaPWWdrNyh1DRAZEHLdc7EsAFVXiJJPh0PWtBj4gtG9W6gPulQ/xoJKqTwtxPPd6pqEIKG0teSNcL6Xe9G9LO4yrj4L7c2fV9VSC2muCQyRRu5wc55VLY+P8AGqZ2Haeyad38mTLdSyTOSME5PKPvxzfboNCrwTjc15rNO1LWZbiWPR7I/n7jHfuOkUHjnyyNyPojHzxQaSjhgCCCDuCNwR5g17VwaFpSWlvFbxZ5IkCjPU46k+0nf4130ClKUClKUClKUClKUClKUCoqx4jtprma1jmU3EODJHgggHG4yMMBkZK5xkZxkVK1n/aNwO87pf6e3dajBupGAJVAxyN4c2NgTsQeVtiCoaBUTxHxFa2MXeXcqxocgA7s3sVBu3wFZwe1+SaGOC1tJG1RyY2hKnkjcbFjnBx44OOXDcxGN5bhnsyBk+V6tJ8svDvh94o/qhOjYyeo5R4LtmgpHZrqGrC1a20y2HcmV2W6uMhQhwBgE4JBGTyht2O3jVuXsyvLrfUtWuJMjeOD0E+GfRP7ArT1GNh0rzQZ7a9jGlKMNDJIfN5Xz+6VH4V927H9IP8AupHumm/66vdQPE/GNnp65up1ViMiMelIfcg3x7Tge2gpeodiNoVYW1xcwcwwVDh0I9qkAnw+d4CvhBFrujoqqsWo2cYChVHLMqAYAAAz+Elcdz20TXDiPT7NRzHCyXUiovxHMF/fqUTh/iC5OZ9ShtkOMLAnMR8eVT++aDqk7YrE2c06krcRjHyaT0ZDJ0A8iuepG4A3AO1eezfRRZRPf6lKi3l4eZ3lYLyKxysQLYwehKjyUY9EVAaj2IPKTM2pSSXPUSPH1YdMnnLD35OKpel6XbXlpfzanduNQhLognmGAwBZQFPpElldeUZAA6UH6ZpVR7KddN5plvI3rovdOT4sno5z45XB95NW6gUpSgUpSgUpSgUpSgVSNM7SYDdyWd3G9nMrlY+9PoyrkhWD4ABbGQOm4wxq71C8U8LWuoRd1dRBhvyuNnQ+av1Hu6HG4NBNVQ+0vjGS27uzsRz6hc7RqN+7U7GQjpnrjOwwSdlwa5Ndajw6PzhN9pgwAxOJYQThVJOdskDxXYY5M4qV7JNCkk7zVrz0rq73Tyjh+aFHhzADG59EL5mgnuz/AIJj02IknvbqXeec5LMxOSATvy5+JO59lsqocW9pFhp5KSy95MP6mL0nB8m+an2iD5A1Szr+vasA9hCtlat6sjleZh0zzMC2D1yieHU0Gx0rJP5Fa+IyRrAMnXk9Llz5c5XI/Zqk6tx9rmnO1rcSZcg8peNSwzsGRl9bfofSH3YoNG4r4yurm6bTtHAMy7XFy3qQ+BAO45gepwdwQAT0qvZZwBDeSTXd4zXKrIVUyE/nX2JdsnJGCuxJySc9N5D/ALPtyVF9aToyXPOsrBwRIysoU5B9LY4O/wDxfbXDwMNQfm021mW3EDSNNLygtkME5cH2jYDHjv4UGoX/AALp8qchtIV22aNBGw9zLg/DpVV0W4m0a8jsp5DLZTnFvI3WNs4CHyGSAR09JWGPSA7+EtZu4b59Ov3WZu77yKYAAlc9CAB4Z8MgodzkGvp2zWwbTXc7NFJGyHxBLCM4PuY0F5rAOL+B1utbvoEwsktt8oh8AJcpkN7GIffw5wfDfddLnMkMTt1aNGPvKgms54TkN5xFqFyu8NvEtup83yud/HdZPvWgneyjiRbyyCFFintz3U0SqF5WGQG5AAFDYO2Bghh4VdKyzU1/JnEMEy+jb6kpjkHh34IAOPMsU3/tHrU6BSlKBSlKBSlKBXoJl5uXmHNjPLkZx5464r3ql8U9mVlfTNcP3sdw3LmWKQgkqAoODlcgADYDpQXSlZgeAdVts/IdZkI8EuF5wPtHnH3KPCuPWuMNc0yJpLy0tpohgd7GxGGOw5hnOM4+aPfvQfPtq1aKS6srCaUR2+flF02/6Nc8qjG5YgOANyWZK8xajqWu+jZg6fpo9HvSMSyKNsIB4eGFIA3HMelUfivSLkXllqOriFobqWMOsTHkSMBNidwAUydmOeVt6/ScaBQFUAKAAABgADYADwFBilzwDaRajZ6fAhICma4lY5kdd8Ln5o9HGFx+kz4A1tcaBQAoAAAAA2AHgAPKs91Nu44it3fZZ7cxqfDnHNt+Cj3uK0SgzSe+vdWu54bS4NraW7cjSqDzu+4OCCD1BxgjAwTnIApna1wre2tukz3bXMUUgKyNkSxMTj1iS3KTjcN1C7dDVr4T1hNJuruzvcxrJM0sUpB5WU4G5xsMBd+gPMDjG8d218dW0tg1rbyLK0rJzMu6qqsH9boWJUbDwznG2Q47u+n7ux4itl53EYivowPWVSUd8D3dd8YjOMA1MalzyMdY0SQSd4uLiELzNkAZzH15thlRvtkZ5jU12H2xXRoOcbO0rAEdVMjDp5HH3GubVuysJMbjSrp7CU7sibwt125MjAyem6+SigguBeI7Y3Mt9qF2PlRUxiPu3ComRnGBjO2ABuN85LGu7iHWfy3IlpaBhaI4e5uGBVeUeAzuNs4BwS2DgBSTzXnCGuS/pjpc7b4llgQv/wAnH4V1WvZRcXAUanqDyRjpb26iOEb56ABfuQH20H34s7QO9P5P0X8/dOOXvY/0cKdCwfoSB4jYeZO1WzgHhRNMtEt0PM/rSv8ATkPU+4bAewDxzX10fSrHTQkECxQGU4UFgHlYb9WPM5Hxxmp6gzjt4tj+TlnQ4e2nikU+W/J/iwPwrQLG5EsaSDo6qw9xAIqndtePyLeZ/sf+fHj8anuCf9nWP/hbf/lLQTVKUoFKUoFKUoFKUoFRnE2jreWs9s/SVGXPk3zW+DYPwqTpQfnrhPg+71mzkSe/YR2bNBDAB6HeIg5WJ29EZxkgtjO4rReyri3v4vkV1lL61HdyI/rMq+iHHmcYB9u/QiuHsbfkn1e2IwY7x2x9ViyjHs9D8RU5xv2fQ6gyzI7W14nqXEezbdAwBBOPAggjzxtQdPaBwwb6Be6PLcwtzwP0w2xK83gDgb+BVT4VGcL9ocb/AM31D+bXaei4kHKjHzDdFJ8id8+iSKio7jiS0wjQ21+g/rAwR8eGclP8p9/jUZr2na3qnoS6fZW4xgSyMGkXz5XVmIHs5aDQ+Jb7TjAXvXt3hX0hz8r7/UG5Lfq7msEOmHXtQEdhbLb2cZwXCAcqZ3d2+dI3zUyeg8AzVo3DnYjaxkSXsr3T/R9SP7geY494HsrTdO0+K3jEcEaRxjoqKFH3Dx9tA06ySCKOGIcscaqijyUDArppSgUpSgz7tu0cS6c1wvoz2jLLE4OGHpKGAPhthvei1b+G9RNzaW85GDLDG5HtZQx/E1Su3DUyLNLKL0ri9kSNEB35QysT7ieVftHyq9aLp4t7eGBekUaRj3KoXP4UFJ7eLvk0mRPGaWKNR4k84kxj7FXjSLTuYIYh0jjRP2VC/wAKznjs/Lta06wXdICbmfoRtuoP7OP74VqNApSlApSlApSlApSlApSlBl3P8g4lOciHUYRg7comUYx7/R++YVqNUjtZ4Ze8sxJb5+VWzCaAj1sjBZQfMgAgeLItSnAHFSalZxzrgP6sqfRkHUe49R7CPbQWOlKUClVrj7ik6ZbpcdwZU71Ekw2ORGzl+hzvgAbbsN6n7O6SVEkjYMjqGVhuCpGQR8KD7UpQmgVDcV8TQadbtPcNgDZVHrO3gqjxP4DqcCq1xV2o28DfJ7NTe3bHlWKH0lDfWcZ6b7Lk7b461wcN8BT3U632tuJZhvFbDBii8cEbgnpsMjbJLHoHjs90Ke9ujrOoLyu68trCf6qLfDb75wTjz5mbxGL9r+rx2dvLcTHEcalj5k9Ao+sTgD2kV3swAydgOp9lZDqM7cRXwgiJGlWrc00g2E8g6KD5dQMdBlvFaCW7HtLkkFxqlyMT3rZQH5sAPogeODtj6qIfGrvr2v29lGZbqZYk8OY7sfJVG7H2AGqRxD2i/nPkOjQi6uQOXK/oIgNuuwOOnUKNtz0rzw/2XhpPlWrym9uj81v0KfVCdGAOdsBd/V8aDlj4+1K/YnSNPHcA/p7k8qt+qOZR122LeGcVWOLuK9egkjF4RZQE8rTW8IkT2Eksxz9XKnGdjW7ogAAAAA2AHQDyxXzvLVJUaOVFdHBDKwyCD4EUGUrea3ZxLdx3EOq2ZAYhVCvyeLLyjP4tj6PWtD4S4lg1G3W4tz6J2ZT6yOOqMPMZ+IIPjWeaMX0DU1s2Zjpt4fzBbfupiQOTPlkgH2Mhzs1c8mox6HrV0uy2t1Cs4ToBJz8u3h17w4HgwHhQbJSlKBSlRercR2lr/SLmGI/ReRQx9y5yfgKCUpWe3/bLpceySSTHyiibc+QL8orik7WZHGbbR76XyyhUEeeVV6DT6yjivSJ9GvH1SwTntpP6bbDyzkyqPLqc/NJPzWOPp/3m6j1/k/dY/Wkz93cZr3PbAIl/numXlvnbLJlQfaWCHHwPuNBfOG+ILe/gWe2kDoeo+creKsvzWHl8RkEGpSvzVwHb6heXFzeaU1tauhBe2VmVHByQO7bmUqd/EAHOOXatI0vtZWJxBq9tJZT/AEuVmibwyMZYDPlzD61BouoWMc8TxTIHjdSrKehB/wDfWsyi4M1bSyw0m6jmtSSRbXHVSd8K3Tz3DJ16HrWj6XrNvcrzW88Uo80dW+/B2Nd1BmA1Hid/R+SWMefn82cf/ub/AAr5ns71G+/2rqjd2c5gthyqR7Tyqp+KN761Oo7VddtrYZuLiKIfXdVJ9wJyT7qDl4Z4StNPXltYFQkYZ+rt+s53I9nT2VKX17HDG0kzrHGoyzMQAB7SazrUu1yOR+50u2mvpvNUZYx4ZJxzYHuA9tZfxF+UdWuVtnl7+5DZMEOPk9uPEvIMqWGcEgtjpzE+jQXfXeI5tc7yK1Y2ulR/0m8k9HnUdVXPgR83ruObGeU8ulQTaqgstMRrPR4yVknIxJcfS95bxH7R6JXvfdjd+bRbdNT50GD3DhxEG6+iQW9HJPzR54qc7JeIryWeezljtu4tF5O9t1KqJA2Ag8GBAY5AHq+2gvPDHDVtp8IhtYwi/Obq7n6Tt1J/AdBgbVL0pQKUpQUnti0UXOlzn58A79D5FN2+9OYfdWXmD+Ud7Dg7w2EXesNh33N6QzjxLH9k1uPFkqpY3bP6gt5i3tHdtkVTewbRkh0xJguJbgszt4kK7Ig9wAzj6x86DQby7SJGkldUjUZZmICgeZJrNdZ7XY5HW20iJru6kPKmVKxjYktvgtjH1RjJ5tt+PUbdtf1SW3dmXTbFgJFUkd9NuCCfeGGfAKcYL5Hv2PaZGb7VbhY0QJMbeJVUAJGpOQAPMCPfxIPnQdH8h9WvcHUNUaJD1htRyjH0Sw5R94apbSeyPS4MFoGmf6UzlsnzKjCH7qvdKDi0/SIIBiCCKIeUcaqPwArtpSgVSO0Xjb5GEtrZO/vp9ooQM4B253Hl5DxwfAGpjjniiPTbSS4kwWHoxpnHPIfVX3dSfIA1XOy7hOSPn1G+9O+uvSPMP0UZ6IB4NjGfIALtg5CkfkG54emtdSlk70TOyXyoo5V5zzbADcA5PQDmQDo1bZd2cF3EBLHHNE4DAMqupB3BGcj2g1669pEd5by28wzHKpU+zxDD6wOCPaBVE7INXki7/Sbo/wA4s2IQ/Tg+aR4kDIx9V08jQcHG3YzBIne6b/N7hcnk5m5H9gJOUbyI28CPEU/g3TJLmQ2curX1jfISGgdnKtj/AIZDr4YPL5bjI3H6Jqrcc8DW+pxjn/N3CforhB6aHqM9OZc+GfcQd6Csp2SysMT6xfSA9QHIyPtM1dNv2UaRaK01wrSBMs0lxKcDzLAcqn4iorT+0C50km11tHcqrGG5jHN3wHRT0y3QZODuObHrH0s9GvOIZFuL/nttNB5orVSQ0o8Gc+R+kfD1QM81Bzi/n1gtZ6NGLLTVPLLcrHyc/mqKMdR83YkEcxUHB0vhPha306EQ2yYG3O5wXc/SZvE+zoM7AVKWNlHDGsUSKkaDCqowAPYK+zMACScAdSaCldrXFn5Psj3Z/nM+Y4QPWBPrOB9UHb2la+PYnFbLpcXyZgxJJnPRhMccysPYMAeahT41B8IqdZ1aXUnGbS0JitQejP4yY88Hm6fPT6NfLXYToGppeRDGn3jclyg9WOTchwPAdWHX+sG2VoNdpXhGBAIOQdwR0IozADJ2A6mg80qh8R9qtlbt3UHNeXBOFitxzDm8i42+C8x9lQn8ntX1jfUJfkNmf92h/SMvk538OvMSMj1BQO0fiU6g40jTWEksrAXMq7pFECOYFht5c2P1d2bA0vR9OS2gigj9SJFRfPCjGT7T1rh4X4WtdPj7u1iCA+sx3dz5s53Pu6DOwFTVBmPYDk2d0X/TG8l7zz5uVP45rx2UOYtQ1m1fAIue9XzKuz748uXkP2q41u/yDq0/fAjT79udZMErFPkkg+QyT8Cp+aa9uNZxp2qWusREPazqIblkwwwQOV8jORgKRj/g48RQazSvSGUOoZSGVgCCDkEHcEHxGK96BSlVbtM4i+QadPMpxIR3cXn3jbAj9UZb7NBT1X8t622d7HTTgD5slxn8RzD2jEY+nWs1Uuy7hz5Bp0MbDErjvZfPvGAOD7VGF+zVtoFZj2tadJay2+sWq5ltiFnUfPgJxv7slScdHB+aK06vld2ySo8cihkdSrKehUjBB9hFB8dJ1GO5hjnhbmjkUMp9hGdx4EdCPAg10TSqiszsFVQSzE4AA3JJ8ABWXdmly2m3s+jTsSoJls3b50ZyxX34ydvFZKie1LiS41GSWw02KSaGAc120XVsNjulPsPgASxBwMKch66jazcUTyGNzDp1vzrC5XeWfGzY646E+S4GxY4tXZnxfJI0mnX/AKF/bbHJ/SoOjjzbGCfMEMOpxE6B2saXaW6QdzPbd0vL3BjyQep3zuScklsEkkmoDXRqGt3CXthZNai2VminkPLLMR6SoB0OdwBuu7ZbfFBu9Z12xa5IIotOtd7q+Pd4HzYicMT1wD6ufo858Kk+CuPYbyzkmmIilt1PyqM5HdlQctg78pwceOxHUVXuy20e/urjWrhT+cLR2qn5kQ9Eke3bl28e8PjQX7hfQ47G1htovVjUAnxZurMfaWyfjXnijREvrWa2k9WRSAfot1Vh7Q2D8KlKUGG8E8V6wYTp1raxPNZkxSTSvsgDMqjlyvQKVGM7KNqsA7Nr2+wdY1J5Fzn5PB6MfXIycAH9jPtrzqP/AMP4khkG0OoxGN99u+XABx55EY/vGrUaCF4c4UtLBeW1gSPPVurt47yHLEezOBU1SlApSlBx6tpcN1E0NxGskbdVYbe/zBHgRuKzu67E7UhkiuruKFzloQ4Kdc9CN8YHXJ2rUKUGQWt3qHDuYpYnvdMGSkqbyQr1ww8APbhdxhh6tTa9tOlFObvZQceoYm5vdkejn41olcx0+ItzGKPm+lyLn78UGajtG1C+/wBk6W5Q4xPc+imPHbIU/Bz7qrF5pOoXWs2VpqV0s+MXMkUe0UaKWIBGACTjlzjI5+u+a3qsw7OV+Vavq18dwri2jPhyrs2PDoiH7RoNPpSlApSlBRu1DgmTUEhktZBFdwN6EhZl9A+svMoJB6EHB6EeNTPBHCkWm2qQRbt1kkxgySeLHyHgB4DHXrVgpQfKS3RiGZFJHQkAkfGvrSlBl/aF2WNeXIns5RAZsJdrkgPHzBi4AG77DKnZiqnYgk6Pp1ikEUcMS8scahFHkAMCumlApSlBm/btasLGK6j/AElpcRSKfIE8v+Yp91aDY3SyxxyocrIqup9jAMPwNQvaDY9/pt5HjJMEhA+so51/eArj7J73vtIsm8o+7/YYx/6aC20pSgUpSgUpSgUpSg49ZvhBbzTHpFG7/sqW/hVI7CLLu9JSQ55p5JZGJ6k83d5PwTPxqU7W7zutIvW84wm313WP/VUjwFa91ptkniLeLPvKBj+JNBPUpSgUpSgUpSgUpSgUpSgUpSg+dxFzoynowI+8YrOP+z9cFtLKEY7q4lT8Fk/1VpdZp2ILyx6ig6LfS4HwUfwoNLpSlApSlApSlApSlBnHb9Py6S4+nLEv4l/9NaDZxckaL9FVH3DFUTt00prjSpCgJMLpMQPFRlW+AVi32at/Desx3ttFcREFZFB9zfOU+0NkH3UElSlKBSlKBSlKBSlKBSlKBSlKBWa9i3/zT/x8taVWZdhL89vfS+D30px9lG/jQabSlKBSlKBSlKBSlKD1dAwIIBBGCDuCPEEeVfn7hnWbrTLi/msoGl0qK5dJYgclACfzieWAOu4xjm8GG667qAt7aec9Ionf9lS38KpnYZp5i0qN2zzTySStnqctyAn3qoPxoLPwvxVa6hH3lrKG+kh2dPYydR7+h8CamqoHEvZZbzSfKLOR7K6BJEkOyk+ZQEYz9Ujqc5qJXiTW9M9G/tBfQD+vt/XA33ZQPAear+saDVaVStB7U9MusAXAhf6E/wCbI9nMfQJ9zGrnHIGAKkEHoQcg/Gg9qUpQKUpQKUpQKUr53E6xqzuyqijLMxAUDxJJ2AoPW8uVijeRzhEVmYnwUDJP3VnXYFA35OkmcY7+5lkX9XCp/mVvuqI4r4qbW5/yVpj/AJpt7m5Ow7tSOYIOrLkj9YkD1ck6tpGmx20EcEQxHGoVR7AOpPiT1J8zQdlKUoFKUoFKUoFKUoKB25an3GkzAHDTMkS/Fudh8UVh8at3DunfJrW3gH9VEifEKAT99ULtRPyjUtHsgdjMZ5B9VMEbe1RIK06gUpSggNf4Msb3JubWN2PzwOWT/wDIuG/GqfL2PrCS2nahdWhJzyhiye7AKk/EmtPpQZh+TuJLbPd3VrdqOgkXlbx8lX8XNfG84/1izjaS90cFEGWeOYBQPMkd5gVqtZv26XbGyhs48d5eTxxAHyDBv8/IPjQcOn9tkciBzp93y5wWjUOvN4gN6IP/AK19x24WA2khu4z5NGmf89evYhF8mbU7HJPye6OCepU5RT5biPPxrUCo8qDMm7ctO+bHdOfIRrn8Xo3a+HB+T6XfSnGwMePxXn2+FabyjyrzQZf/ACo166wLbS0tlPV7h8kfZPIf3TXiLszurxg+s6g84GD8nh9CLPvwB9yg+2tRpQZDxtpMOj3umX1tGsVurfJ5guQORs4ZvpHBcknfKLWvVW+0TQfl2nXEAGXKc0f/ANxfTUfEjHuY1ydlGvfLdMt3LZkQd1Jvk86YGT7SvK32qC30pSgUpSgUpSgUpXwu72OIZlkRB5swH+NBnGlj5VxPcyYytnbLGp8nbB/1SD4Vp1Zj2IJ3y6hfEHN1duRn6A9IfDLsPs1p1ApSlApSlArL9Uze8TW8XWOwgMrDH9Y3TfwPpRH7BrTncAEk4AGSfZWZ9jCG4fUdRbObm4KpnwjXJGPZ6QX+7oGhZt+J76PYJc26SgebLyD/AB7ytOrMeN/5vr+kXHQSiS3J8D1Cj9qX8K06gUpSgUpSgVlvBA/J+t39gdorgfKYBtjJ3ZVHxYe6GtSrMO2SFraSx1WMEtazBZMYyYW8CfLqv97QafSvSCUOqspyrAEEdCCMg/dXvQKUpQK9ZZAqlmICgEknoANya9qi+KrN57K6ii/SSQSom+PSZCo38Nz1oM3g1DUtfeQ2kxsdOViiygHvZSOpGCCPgQBnHpEHElF2K2BDGaS4nkYH85JJuCR1AAHQ775qM7O+PLewgi06/jks5oQRmRTyNlmPNzDpkk7kcv1jWq2N9HMgeGRJEPRkYMp+IOKDKdP0/WNCXu7eKPULJSxCqOWZcnJ2GTknyD/CpjTe2SwZilyJrSQEArLGdj71yR9oCtGrj1HSoLheWeGOVfKRFYfiKDgsuMLCb9He27ezvUB+4nNSiXkZ6SIfcwqp33ZVpUpybNVP1HdP3VYD8Ki5exTSz0SZfdKf4g0GgtdIOrqPtCuK64itIs95dQJjrzSoP8TVKj7EtLHVZm98v/kBXw1/sv0q0s7mcWxZooZHUtLKfSCEjbmAO9B9O0btJsVsLmO3ukknkjaNFjJb1vRJ5wMDCknOfDarT2eaR8k021hIwwjVnHk7emw+DEj4VWOx3hW2GmWs0ttC07h3MjRqz47xinpEZ9ULWk0GZ9uymO2tLpRlra7jfPkuCf8AMqVo9vcK6hkYMDvkEH/CuXW9HhvIWguE7yJ8cy5I6EEbggg5HgayvjbslsLW0uLq3a4jkhjZ0CyArzDpnKlvuYUGx0rHOFOzZrmztrj8p3sbyxK5AkOASM4G4OKlf+6ib/6zf/tt/wBVBp1eksyqMswUeZIFZqOyEH19Tv2/vf8AzBrxbdh2nKcu9zKfHnkUf5UB/Ggt2o8cafBnvb2AEeAkDN+yuT+FUDjLtJtdQt57Kytri8eVCuUjIVT819wW9FgG3UdOoq4ad2YaVD6tlGx/tC0n4OSPwq02tqkShY0VFHRUUKPuG1Bk3Z32l29rbQWWpd7bzxLyZljYKVyQn1hhcDJAG3WtYsryOZBJE6yI24ZGDKfcRtXy1TSoLlO7uIY5U+i6hh7xnofaKyriXhiXQSdQ0t3+Tqw+UWjsWQoSFypOTttuclc5zjIoNhpXNpl8k8Mc0ZykiK6/qsAw/A100ClKUHDq2kQXSclxDHKnk6g49oz0PtFUW67G7MNz2k1zaP8A2UpI/ey371aRSgzKPgLVotoddlI/tIuYjy3Z2oeGOIB6usRH3wr/APzNabSgzL+S+vnrrEfwhX/or0eDiSz9MS2+oIMZjKhHx44wE3+03urUKUGaWXbHbKe71C3uLKYdVdGZfgQA37vjUT2g9p9nd2U1rYmWeecBFCxOOpHN1AJ9HOwBq9cff0f4/wAKhuy71X938TQWnhGxNvY2sLDDRwRKwxj0ggzkeec1L0pQKiOL9Ja7sri3Rgryxsqls4BI2zjfFS9KDItE4t1DSoo7S90qWRIUCJNbZdSq7LkAEZI33YH6orvftSuZcLaaNeSE+MgKKPaSFYfeRWnUoMx/LXEjemun2iL4RtIC5Hv73A+OK8HtE1KAgXeiT48XgYuB8ArD72rT6UGbW/bVp+eWZLmBvKSL8fRJOPhUjF2uaQ3+9498Uw/0VNcYfoT8P8a/MnHn9IP/AL86De7nti0lM4uGc+SxSf4lQKrfEnHU+rW0trp2m3MizKVM0gCIBscg7ruPNx4VBdj/AM39cVvqdB7qCN4W05raztoGILRQxoxHTmVQDj2ZqUpS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4" descr="http://www.clker.com/cliparts/b/b/b/1/11971019011240434834msewtz_Business_Person.svg.hi.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52358" y="3451863"/>
            <a:ext cx="1028977" cy="13426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www.clker.com/cliparts/9/8/8/9/12205468841917707763yyycatch_people_biz_-_male_blue_4.svg.med.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36425" y="1585560"/>
            <a:ext cx="1010080" cy="1333483"/>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p:cNvSpPr/>
          <p:nvPr/>
        </p:nvSpPr>
        <p:spPr bwMode="auto">
          <a:xfrm>
            <a:off x="155575" y="932675"/>
            <a:ext cx="6464705" cy="4883358"/>
          </a:xfrm>
          <a:prstGeom prst="cloud">
            <a:avLst/>
          </a:prstGeom>
          <a:solidFill>
            <a:schemeClr val="bg2">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22" name="Content Placeholder 2"/>
          <p:cNvSpPr txBox="1">
            <a:spLocks/>
          </p:cNvSpPr>
          <p:nvPr/>
        </p:nvSpPr>
        <p:spPr bwMode="auto">
          <a:xfrm>
            <a:off x="329511" y="2779822"/>
            <a:ext cx="2384359" cy="9880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indent="0" algn="ctr">
              <a:buFont typeface="Wingdings" charset="2"/>
              <a:buNone/>
            </a:pPr>
            <a:r>
              <a:rPr lang="en-CA" sz="2000" dirty="0" smtClean="0">
                <a:solidFill>
                  <a:srgbClr val="373737"/>
                </a:solidFill>
                <a:latin typeface="Arial" charset="0"/>
                <a:cs typeface="Arial" charset="0"/>
              </a:rPr>
              <a:t>Domain of </a:t>
            </a:r>
          </a:p>
          <a:p>
            <a:pPr marL="0" indent="0" algn="ctr">
              <a:buFont typeface="Wingdings" charset="2"/>
              <a:buNone/>
            </a:pPr>
            <a:r>
              <a:rPr lang="en-CA" sz="2000" dirty="0" smtClean="0">
                <a:solidFill>
                  <a:srgbClr val="373737"/>
                </a:solidFill>
                <a:latin typeface="Arial" charset="0"/>
                <a:cs typeface="Arial" charset="0"/>
              </a:rPr>
              <a:t>trusted </a:t>
            </a:r>
          </a:p>
          <a:p>
            <a:pPr marL="0" indent="0" algn="ctr">
              <a:buFont typeface="Wingdings" charset="2"/>
              <a:buNone/>
            </a:pPr>
            <a:r>
              <a:rPr lang="en-CA" sz="2000" dirty="0" smtClean="0">
                <a:solidFill>
                  <a:srgbClr val="373737"/>
                </a:solidFill>
                <a:latin typeface="Arial" charset="0"/>
                <a:cs typeface="Arial" charset="0"/>
              </a:rPr>
              <a:t>Repositories</a:t>
            </a:r>
          </a:p>
        </p:txBody>
      </p:sp>
      <p:sp>
        <p:nvSpPr>
          <p:cNvPr id="27" name="Can 26"/>
          <p:cNvSpPr/>
          <p:nvPr/>
        </p:nvSpPr>
        <p:spPr bwMode="auto">
          <a:xfrm>
            <a:off x="2606477" y="3488330"/>
            <a:ext cx="1574605" cy="1728327"/>
          </a:xfrm>
          <a:prstGeom prst="can">
            <a:avLst/>
          </a:prstGeom>
          <a:solidFill>
            <a:schemeClr val="accent1"/>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dirty="0" smtClean="0">
              <a:ln>
                <a:noFill/>
              </a:ln>
              <a:solidFill>
                <a:schemeClr val="bg1"/>
              </a:solidFill>
              <a:effectLst/>
              <a:latin typeface="Arial" charset="0"/>
            </a:endParaRPr>
          </a:p>
        </p:txBody>
      </p:sp>
      <p:sp>
        <p:nvSpPr>
          <p:cNvPr id="28" name="Can 27"/>
          <p:cNvSpPr/>
          <p:nvPr/>
        </p:nvSpPr>
        <p:spPr bwMode="auto">
          <a:xfrm>
            <a:off x="3133604" y="1388137"/>
            <a:ext cx="1574605" cy="1728327"/>
          </a:xfrm>
          <a:prstGeom prst="can">
            <a:avLst/>
          </a:prstGeom>
          <a:solidFill>
            <a:schemeClr val="accent1"/>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dirty="0" smtClean="0">
              <a:ln>
                <a:noFill/>
              </a:ln>
              <a:solidFill>
                <a:schemeClr val="bg1"/>
              </a:solidFill>
              <a:effectLst/>
              <a:latin typeface="Arial" charset="0"/>
            </a:endParaRPr>
          </a:p>
        </p:txBody>
      </p:sp>
      <p:sp>
        <p:nvSpPr>
          <p:cNvPr id="6" name="Rounded Rectangle 5"/>
          <p:cNvSpPr/>
          <p:nvPr/>
        </p:nvSpPr>
        <p:spPr bwMode="auto">
          <a:xfrm>
            <a:off x="3440384" y="1941592"/>
            <a:ext cx="396865" cy="293606"/>
          </a:xfrm>
          <a:prstGeom prst="roundRect">
            <a:avLst/>
          </a:prstGeom>
          <a:solidFill>
            <a:srgbClr val="FFFF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29" name="Rounded Rectangle 28"/>
          <p:cNvSpPr/>
          <p:nvPr/>
        </p:nvSpPr>
        <p:spPr bwMode="auto">
          <a:xfrm>
            <a:off x="3597942" y="2633019"/>
            <a:ext cx="396865" cy="293606"/>
          </a:xfrm>
          <a:prstGeom prst="roundRect">
            <a:avLst/>
          </a:prstGeom>
          <a:solidFill>
            <a:srgbClr val="FFC0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30" name="Rounded Rectangle 29"/>
          <p:cNvSpPr/>
          <p:nvPr/>
        </p:nvSpPr>
        <p:spPr bwMode="auto">
          <a:xfrm>
            <a:off x="3664930" y="4205690"/>
            <a:ext cx="396865" cy="293606"/>
          </a:xfrm>
          <a:prstGeom prst="roundRect">
            <a:avLst/>
          </a:prstGeom>
          <a:solidFill>
            <a:srgbClr val="FF00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34" name="Rounded Rectangle 33"/>
          <p:cNvSpPr/>
          <p:nvPr/>
        </p:nvSpPr>
        <p:spPr bwMode="auto">
          <a:xfrm>
            <a:off x="3271224" y="4630843"/>
            <a:ext cx="396865" cy="293606"/>
          </a:xfrm>
          <a:prstGeom prst="roundRect">
            <a:avLst/>
          </a:prstGeom>
          <a:solidFill>
            <a:srgbClr val="FF00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35" name="Rounded Rectangle 34"/>
          <p:cNvSpPr/>
          <p:nvPr/>
        </p:nvSpPr>
        <p:spPr bwMode="auto">
          <a:xfrm>
            <a:off x="2935171" y="3968736"/>
            <a:ext cx="396865" cy="293606"/>
          </a:xfrm>
          <a:prstGeom prst="roundRect">
            <a:avLst/>
          </a:prstGeom>
          <a:solidFill>
            <a:srgbClr val="FFFF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36" name="Rounded Rectangle 35"/>
          <p:cNvSpPr/>
          <p:nvPr/>
        </p:nvSpPr>
        <p:spPr bwMode="auto">
          <a:xfrm>
            <a:off x="4132134" y="2127427"/>
            <a:ext cx="396865" cy="293606"/>
          </a:xfrm>
          <a:prstGeom prst="roundRect">
            <a:avLst/>
          </a:prstGeom>
          <a:solidFill>
            <a:srgbClr val="FFFF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cxnSp>
        <p:nvCxnSpPr>
          <p:cNvPr id="16" name="Straight Arrow Connector 15"/>
          <p:cNvCxnSpPr>
            <a:stCxn id="34" idx="3"/>
            <a:endCxn id="14" idx="1"/>
          </p:cNvCxnSpPr>
          <p:nvPr/>
        </p:nvCxnSpPr>
        <p:spPr bwMode="auto">
          <a:xfrm flipV="1">
            <a:off x="3668089" y="4123180"/>
            <a:ext cx="3984269" cy="654466"/>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p:cNvCxnSpPr>
            <a:stCxn id="29" idx="3"/>
            <a:endCxn id="14" idx="1"/>
          </p:cNvCxnSpPr>
          <p:nvPr/>
        </p:nvCxnSpPr>
        <p:spPr bwMode="auto">
          <a:xfrm>
            <a:off x="3994807" y="2779822"/>
            <a:ext cx="3657551" cy="1343358"/>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Arrow Connector 44"/>
          <p:cNvCxnSpPr>
            <a:stCxn id="6" idx="3"/>
            <a:endCxn id="15" idx="1"/>
          </p:cNvCxnSpPr>
          <p:nvPr/>
        </p:nvCxnSpPr>
        <p:spPr bwMode="auto">
          <a:xfrm>
            <a:off x="3837249" y="2088395"/>
            <a:ext cx="3999176" cy="163907"/>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p:cNvCxnSpPr>
            <a:stCxn id="35" idx="3"/>
            <a:endCxn id="15" idx="1"/>
          </p:cNvCxnSpPr>
          <p:nvPr/>
        </p:nvCxnSpPr>
        <p:spPr bwMode="auto">
          <a:xfrm flipV="1">
            <a:off x="3332036" y="2252302"/>
            <a:ext cx="4504389" cy="1863237"/>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46"/>
          <p:cNvCxnSpPr>
            <a:stCxn id="30" idx="3"/>
            <a:endCxn id="14" idx="1"/>
          </p:cNvCxnSpPr>
          <p:nvPr/>
        </p:nvCxnSpPr>
        <p:spPr bwMode="auto">
          <a:xfrm flipV="1">
            <a:off x="4061795" y="4123180"/>
            <a:ext cx="3590563" cy="229313"/>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Arrow Connector 56"/>
          <p:cNvCxnSpPr>
            <a:stCxn id="29" idx="3"/>
            <a:endCxn id="15" idx="1"/>
          </p:cNvCxnSpPr>
          <p:nvPr/>
        </p:nvCxnSpPr>
        <p:spPr bwMode="auto">
          <a:xfrm flipV="1">
            <a:off x="3994807" y="2252302"/>
            <a:ext cx="3841618" cy="52752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p:cNvCxnSpPr>
            <a:stCxn id="36" idx="3"/>
            <a:endCxn id="15" idx="1"/>
          </p:cNvCxnSpPr>
          <p:nvPr/>
        </p:nvCxnSpPr>
        <p:spPr bwMode="auto">
          <a:xfrm flipV="1">
            <a:off x="4528999" y="2252302"/>
            <a:ext cx="3307426" cy="21928"/>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287258" y="5495845"/>
            <a:ext cx="8446672" cy="461665"/>
          </a:xfrm>
          <a:prstGeom prst="rect">
            <a:avLst/>
          </a:prstGeom>
          <a:solidFill>
            <a:schemeClr val="bg1">
              <a:lumMod val="65000"/>
            </a:schemeClr>
          </a:solidFill>
        </p:spPr>
        <p:txBody>
          <a:bodyPr wrap="square">
            <a:spAutoFit/>
          </a:bodyPr>
          <a:lstStyle/>
          <a:p>
            <a:pPr lvl="0" algn="ctr"/>
            <a:r>
              <a:rPr lang="en-US" sz="2400" dirty="0" smtClean="0">
                <a:solidFill>
                  <a:schemeClr val="bg2"/>
                </a:solidFill>
              </a:rPr>
              <a:t>Data will be re-used in different contexts</a:t>
            </a:r>
          </a:p>
        </p:txBody>
      </p:sp>
    </p:spTree>
    <p:extLst>
      <p:ext uri="{BB962C8B-B14F-4D97-AF65-F5344CB8AC3E}">
        <p14:creationId xmlns:p14="http://schemas.microsoft.com/office/powerpoint/2010/main" val="18868159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agonal liegende Ecken des Rechtecks abrunden 10"/>
          <p:cNvSpPr/>
          <p:nvPr/>
        </p:nvSpPr>
        <p:spPr bwMode="auto">
          <a:xfrm>
            <a:off x="3937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sp>
        <p:nvSpPr>
          <p:cNvPr id="30724"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smtClean="0">
                <a:latin typeface="Gisha" pitchFamily="34" charset="-79"/>
                <a:ea typeface="ＭＳ Ｐゴシック" pitchFamily="34" charset="-128"/>
                <a:cs typeface="Gisha" pitchFamily="34" charset="-79"/>
              </a:rPr>
              <a:t>Trends – Structuring domains</a:t>
            </a:r>
          </a:p>
        </p:txBody>
      </p:sp>
      <p:pic>
        <p:nvPicPr>
          <p:cNvPr id="30725" name="Picture 1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2805" y="1436370"/>
            <a:ext cx="7346878" cy="4271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22"/>
          <p:cNvSpPr txBox="1"/>
          <p:nvPr/>
        </p:nvSpPr>
        <p:spPr>
          <a:xfrm>
            <a:off x="287258" y="5793025"/>
            <a:ext cx="8446672" cy="461665"/>
          </a:xfrm>
          <a:prstGeom prst="rect">
            <a:avLst/>
          </a:prstGeom>
          <a:solidFill>
            <a:schemeClr val="bg1">
              <a:lumMod val="65000"/>
            </a:schemeClr>
          </a:solidFill>
        </p:spPr>
        <p:txBody>
          <a:bodyPr wrap="square">
            <a:spAutoFit/>
          </a:bodyPr>
          <a:lstStyle/>
          <a:p>
            <a:pPr lvl="0" algn="ctr"/>
            <a:r>
              <a:rPr lang="en-US" sz="2400" dirty="0" err="1" smtClean="0">
                <a:solidFill>
                  <a:schemeClr val="bg2"/>
                </a:solidFill>
              </a:rPr>
              <a:t>Nores</a:t>
            </a:r>
            <a:r>
              <a:rPr lang="en-US" sz="2400" dirty="0" smtClean="0">
                <a:solidFill>
                  <a:schemeClr val="bg2"/>
                </a:solidFill>
              </a:rPr>
              <a:t> to be assessed to increase trustfulness </a:t>
            </a:r>
          </a:p>
        </p:txBody>
      </p:sp>
    </p:spTree>
    <p:extLst>
      <p:ext uri="{BB962C8B-B14F-4D97-AF65-F5344CB8AC3E}">
        <p14:creationId xmlns:p14="http://schemas.microsoft.com/office/powerpoint/2010/main" val="24033835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olo 1"/>
          <p:cNvSpPr txBox="1">
            <a:spLocks/>
          </p:cNvSpPr>
          <p:nvPr/>
        </p:nvSpPr>
        <p:spPr>
          <a:xfrm>
            <a:off x="433388" y="200024"/>
            <a:ext cx="8586862" cy="720725"/>
          </a:xfrm>
          <a:prstGeom prst="rect">
            <a:avLst/>
          </a:prstGeom>
        </p:spPr>
        <p:txBody>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a:lstStyle>
          <a:p>
            <a:r>
              <a:rPr lang="it-IT" sz="3200" dirty="0" smtClean="0">
                <a:solidFill>
                  <a:srgbClr val="58A618"/>
                </a:solidFill>
                <a:latin typeface="Trebuchet MS" pitchFamily="34" charset="0"/>
                <a:cs typeface="Trebuchet MS" pitchFamily="34" charset="0"/>
              </a:rPr>
              <a:t>Trends – large federations </a:t>
            </a:r>
          </a:p>
        </p:txBody>
      </p:sp>
      <p:sp>
        <p:nvSpPr>
          <p:cNvPr id="73" name="TextBox 25"/>
          <p:cNvSpPr txBox="1">
            <a:spLocks noChangeArrowheads="1"/>
          </p:cNvSpPr>
          <p:nvPr/>
        </p:nvSpPr>
        <p:spPr bwMode="auto">
          <a:xfrm>
            <a:off x="4928129" y="2500011"/>
            <a:ext cx="4215871" cy="1938992"/>
          </a:xfrm>
          <a:prstGeom prst="rect">
            <a:avLst/>
          </a:prstGeom>
          <a:solidFill>
            <a:schemeClr val="bg1">
              <a:lumMod val="65000"/>
            </a:schemeClr>
          </a:solidFill>
          <a:ln>
            <a:noFill/>
          </a:ln>
        </p:spPr>
        <p:txBody>
          <a:bodyPr wrap="square">
            <a:spAutoFit/>
          </a:bodyPr>
          <a:lstStyle>
            <a:lvl1pPr eaLnBrk="0" hangingPunct="0">
              <a:defRPr sz="2400">
                <a:solidFill>
                  <a:schemeClr val="tx1"/>
                </a:solidFill>
                <a:latin typeface="Lucida Sans Unicode" pitchFamily="34" charset="0"/>
              </a:defRPr>
            </a:lvl1pPr>
            <a:lvl2pPr marL="742950" indent="-285750" eaLnBrk="0" hangingPunct="0">
              <a:defRPr sz="2400">
                <a:solidFill>
                  <a:schemeClr val="tx1"/>
                </a:solidFill>
                <a:latin typeface="Lucida Sans Unicode" pitchFamily="34" charset="0"/>
              </a:defRPr>
            </a:lvl2pPr>
            <a:lvl3pPr marL="1143000" indent="-228600" eaLnBrk="0" hangingPunct="0">
              <a:defRPr sz="2400">
                <a:solidFill>
                  <a:schemeClr val="tx1"/>
                </a:solidFill>
                <a:latin typeface="Lucida Sans Unicode" pitchFamily="34" charset="0"/>
              </a:defRPr>
            </a:lvl3pPr>
            <a:lvl4pPr marL="1600200" indent="-228600" eaLnBrk="0" hangingPunct="0">
              <a:defRPr sz="2400">
                <a:solidFill>
                  <a:schemeClr val="tx1"/>
                </a:solidFill>
                <a:latin typeface="Lucida Sans Unicode" pitchFamily="34" charset="0"/>
              </a:defRPr>
            </a:lvl4pPr>
            <a:lvl5pPr marL="2057400" indent="-228600" eaLnBrk="0" hangingPunct="0">
              <a:defRPr sz="2400">
                <a:solidFill>
                  <a:schemeClr val="tx1"/>
                </a:solidFill>
                <a:latin typeface="Lucida Sans Unicode" pitchFamily="34" charset="0"/>
              </a:defRPr>
            </a:lvl5pPr>
            <a:lvl6pPr marL="2514600" indent="-228600" eaLnBrk="0" fontAlgn="base" hangingPunct="0">
              <a:spcBef>
                <a:spcPct val="0"/>
              </a:spcBef>
              <a:spcAft>
                <a:spcPct val="0"/>
              </a:spcAft>
              <a:defRPr sz="2400">
                <a:solidFill>
                  <a:schemeClr val="tx1"/>
                </a:solidFill>
                <a:latin typeface="Lucida Sans Unicode" pitchFamily="34" charset="0"/>
              </a:defRPr>
            </a:lvl6pPr>
            <a:lvl7pPr marL="2971800" indent="-228600" eaLnBrk="0" fontAlgn="base" hangingPunct="0">
              <a:spcBef>
                <a:spcPct val="0"/>
              </a:spcBef>
              <a:spcAft>
                <a:spcPct val="0"/>
              </a:spcAft>
              <a:defRPr sz="2400">
                <a:solidFill>
                  <a:schemeClr val="tx1"/>
                </a:solidFill>
                <a:latin typeface="Lucida Sans Unicode" pitchFamily="34" charset="0"/>
              </a:defRPr>
            </a:lvl7pPr>
            <a:lvl8pPr marL="3429000" indent="-228600" eaLnBrk="0" fontAlgn="base" hangingPunct="0">
              <a:spcBef>
                <a:spcPct val="0"/>
              </a:spcBef>
              <a:spcAft>
                <a:spcPct val="0"/>
              </a:spcAft>
              <a:defRPr sz="2400">
                <a:solidFill>
                  <a:schemeClr val="tx1"/>
                </a:solidFill>
                <a:latin typeface="Lucida Sans Unicode" pitchFamily="34" charset="0"/>
              </a:defRPr>
            </a:lvl8pPr>
            <a:lvl9pPr marL="3886200" indent="-228600" eaLnBrk="0" fontAlgn="base" hangingPunct="0">
              <a:spcBef>
                <a:spcPct val="0"/>
              </a:spcBef>
              <a:spcAft>
                <a:spcPct val="0"/>
              </a:spcAft>
              <a:defRPr sz="2400">
                <a:solidFill>
                  <a:schemeClr val="tx1"/>
                </a:solidFill>
                <a:latin typeface="Lucida Sans Unicode" pitchFamily="34" charset="0"/>
              </a:defRPr>
            </a:lvl9pPr>
          </a:lstStyle>
          <a:p>
            <a:pPr marL="342900" indent="-342900" eaLnBrk="1" hangingPunct="1">
              <a:buFont typeface="Arial" pitchFamily="34" charset="0"/>
              <a:buChar char="•"/>
            </a:pPr>
            <a:r>
              <a:rPr lang="en-US" dirty="0" smtClean="0">
                <a:solidFill>
                  <a:schemeClr val="bg1"/>
                </a:solidFill>
                <a:latin typeface="+mn-lt"/>
              </a:rPr>
              <a:t>domain of registered data</a:t>
            </a:r>
          </a:p>
          <a:p>
            <a:pPr marL="342900" indent="-342900" eaLnBrk="1" hangingPunct="1">
              <a:buFont typeface="Arial" pitchFamily="34" charset="0"/>
              <a:buChar char="•"/>
            </a:pPr>
            <a:r>
              <a:rPr lang="en-US" dirty="0">
                <a:solidFill>
                  <a:schemeClr val="bg1"/>
                </a:solidFill>
                <a:latin typeface="+mn-lt"/>
              </a:rPr>
              <a:t>v</a:t>
            </a:r>
            <a:r>
              <a:rPr lang="en-US" dirty="0" smtClean="0">
                <a:solidFill>
                  <a:schemeClr val="bg1"/>
                </a:solidFill>
                <a:latin typeface="+mn-lt"/>
              </a:rPr>
              <a:t>arious common data services (across countries &amp; disciplines)</a:t>
            </a:r>
          </a:p>
        </p:txBody>
      </p:sp>
      <p:pic>
        <p:nvPicPr>
          <p:cNvPr id="77" name="Immagin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44694" y="1335028"/>
            <a:ext cx="6274016" cy="4705512"/>
          </a:xfrm>
          <a:prstGeom prst="rect">
            <a:avLst/>
          </a:prstGeom>
        </p:spPr>
      </p:pic>
      <p:sp>
        <p:nvSpPr>
          <p:cNvPr id="5" name="TextBox 25"/>
          <p:cNvSpPr txBox="1">
            <a:spLocks noChangeArrowheads="1"/>
          </p:cNvSpPr>
          <p:nvPr/>
        </p:nvSpPr>
        <p:spPr bwMode="auto">
          <a:xfrm>
            <a:off x="1592314" y="5641481"/>
            <a:ext cx="1539240" cy="461665"/>
          </a:xfrm>
          <a:prstGeom prst="rect">
            <a:avLst/>
          </a:prstGeom>
          <a:solidFill>
            <a:schemeClr val="bg1"/>
          </a:solidFill>
          <a:ln>
            <a:noFill/>
          </a:ln>
        </p:spPr>
        <p:txBody>
          <a:bodyPr wrap="square">
            <a:spAutoFit/>
          </a:bodyPr>
          <a:lstStyle>
            <a:lvl1pPr eaLnBrk="0" hangingPunct="0">
              <a:defRPr sz="2400">
                <a:solidFill>
                  <a:schemeClr val="tx1"/>
                </a:solidFill>
                <a:latin typeface="Lucida Sans Unicode" pitchFamily="34" charset="0"/>
              </a:defRPr>
            </a:lvl1pPr>
            <a:lvl2pPr marL="742950" indent="-285750" eaLnBrk="0" hangingPunct="0">
              <a:defRPr sz="2400">
                <a:solidFill>
                  <a:schemeClr val="tx1"/>
                </a:solidFill>
                <a:latin typeface="Lucida Sans Unicode" pitchFamily="34" charset="0"/>
              </a:defRPr>
            </a:lvl2pPr>
            <a:lvl3pPr marL="1143000" indent="-228600" eaLnBrk="0" hangingPunct="0">
              <a:defRPr sz="2400">
                <a:solidFill>
                  <a:schemeClr val="tx1"/>
                </a:solidFill>
                <a:latin typeface="Lucida Sans Unicode" pitchFamily="34" charset="0"/>
              </a:defRPr>
            </a:lvl3pPr>
            <a:lvl4pPr marL="1600200" indent="-228600" eaLnBrk="0" hangingPunct="0">
              <a:defRPr sz="2400">
                <a:solidFill>
                  <a:schemeClr val="tx1"/>
                </a:solidFill>
                <a:latin typeface="Lucida Sans Unicode" pitchFamily="34" charset="0"/>
              </a:defRPr>
            </a:lvl4pPr>
            <a:lvl5pPr marL="2057400" indent="-228600" eaLnBrk="0" hangingPunct="0">
              <a:defRPr sz="2400">
                <a:solidFill>
                  <a:schemeClr val="tx1"/>
                </a:solidFill>
                <a:latin typeface="Lucida Sans Unicode" pitchFamily="34" charset="0"/>
              </a:defRPr>
            </a:lvl5pPr>
            <a:lvl6pPr marL="2514600" indent="-228600" eaLnBrk="0" fontAlgn="base" hangingPunct="0">
              <a:spcBef>
                <a:spcPct val="0"/>
              </a:spcBef>
              <a:spcAft>
                <a:spcPct val="0"/>
              </a:spcAft>
              <a:defRPr sz="2400">
                <a:solidFill>
                  <a:schemeClr val="tx1"/>
                </a:solidFill>
                <a:latin typeface="Lucida Sans Unicode" pitchFamily="34" charset="0"/>
              </a:defRPr>
            </a:lvl6pPr>
            <a:lvl7pPr marL="2971800" indent="-228600" eaLnBrk="0" fontAlgn="base" hangingPunct="0">
              <a:spcBef>
                <a:spcPct val="0"/>
              </a:spcBef>
              <a:spcAft>
                <a:spcPct val="0"/>
              </a:spcAft>
              <a:defRPr sz="2400">
                <a:solidFill>
                  <a:schemeClr val="tx1"/>
                </a:solidFill>
                <a:latin typeface="Lucida Sans Unicode" pitchFamily="34" charset="0"/>
              </a:defRPr>
            </a:lvl7pPr>
            <a:lvl8pPr marL="3429000" indent="-228600" eaLnBrk="0" fontAlgn="base" hangingPunct="0">
              <a:spcBef>
                <a:spcPct val="0"/>
              </a:spcBef>
              <a:spcAft>
                <a:spcPct val="0"/>
              </a:spcAft>
              <a:defRPr sz="2400">
                <a:solidFill>
                  <a:schemeClr val="tx1"/>
                </a:solidFill>
                <a:latin typeface="Lucida Sans Unicode" pitchFamily="34" charset="0"/>
              </a:defRPr>
            </a:lvl8pPr>
            <a:lvl9pPr marL="3886200" indent="-228600" eaLnBrk="0" fontAlgn="base" hangingPunct="0">
              <a:spcBef>
                <a:spcPct val="0"/>
              </a:spcBef>
              <a:spcAft>
                <a:spcPct val="0"/>
              </a:spcAft>
              <a:defRPr sz="2400">
                <a:solidFill>
                  <a:schemeClr val="tx1"/>
                </a:solidFill>
                <a:latin typeface="Lucida Sans Unicode" pitchFamily="34" charset="0"/>
              </a:defRPr>
            </a:lvl9pPr>
          </a:lstStyle>
          <a:p>
            <a:pPr algn="ctr" eaLnBrk="1" hangingPunct="1"/>
            <a:r>
              <a:rPr lang="en-US" sz="1200" dirty="0">
                <a:latin typeface="+mn-lt"/>
              </a:rPr>
              <a:t>t</a:t>
            </a:r>
            <a:r>
              <a:rPr lang="en-US" sz="1200" dirty="0" smtClean="0">
                <a:latin typeface="+mn-lt"/>
              </a:rPr>
              <a:t>aken from </a:t>
            </a:r>
          </a:p>
          <a:p>
            <a:pPr algn="ctr" eaLnBrk="1" hangingPunct="1"/>
            <a:r>
              <a:rPr lang="en-US" sz="1200" dirty="0" smtClean="0">
                <a:latin typeface="+mn-lt"/>
              </a:rPr>
              <a:t>EUDAT</a:t>
            </a:r>
          </a:p>
        </p:txBody>
      </p:sp>
    </p:spTree>
    <p:extLst>
      <p:ext uri="{BB962C8B-B14F-4D97-AF65-F5344CB8AC3E}">
        <p14:creationId xmlns:p14="http://schemas.microsoft.com/office/powerpoint/2010/main" val="22009474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Trends – unified Data Management</a:t>
            </a:r>
            <a:endParaRPr lang="en-US" sz="3200" dirty="0"/>
          </a:p>
        </p:txBody>
      </p:sp>
      <p:sp>
        <p:nvSpPr>
          <p:cNvPr id="2" name="Content Placeholder 1"/>
          <p:cNvSpPr>
            <a:spLocks noGrp="1"/>
          </p:cNvSpPr>
          <p:nvPr>
            <p:ph idx="1"/>
          </p:nvPr>
        </p:nvSpPr>
        <p:spPr>
          <a:xfrm>
            <a:off x="448301" y="5448286"/>
            <a:ext cx="8363189" cy="737076"/>
          </a:xfrm>
          <a:solidFill>
            <a:schemeClr val="bg1">
              <a:lumMod val="65000"/>
            </a:schemeClr>
          </a:solidFill>
        </p:spPr>
        <p:txBody>
          <a:bodyPr/>
          <a:lstStyle/>
          <a:p>
            <a:pPr marL="0" indent="0" algn="ctr">
              <a:buNone/>
            </a:pPr>
            <a:r>
              <a:rPr lang="en-US" sz="2000" b="1" dirty="0" smtClean="0">
                <a:solidFill>
                  <a:schemeClr val="bg1"/>
                </a:solidFill>
              </a:rPr>
              <a:t>management of data objects is widely type and discipline independent </a:t>
            </a:r>
          </a:p>
        </p:txBody>
      </p:sp>
      <p:pic>
        <p:nvPicPr>
          <p:cNvPr id="1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38004" y="1533409"/>
            <a:ext cx="5952775" cy="384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1538005" y="3687694"/>
            <a:ext cx="1296144" cy="648072"/>
          </a:xfrm>
          <a:prstGeom prst="rect">
            <a:avLst/>
          </a:prstGeom>
          <a:solidFill>
            <a:schemeClr val="bg1"/>
          </a:solidFill>
          <a:ln>
            <a:solidFill>
              <a:schemeClr val="bg1"/>
            </a:solid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6" name="Rechteck 5"/>
          <p:cNvSpPr/>
          <p:nvPr/>
        </p:nvSpPr>
        <p:spPr bwMode="auto">
          <a:xfrm>
            <a:off x="1683327" y="4225636"/>
            <a:ext cx="1150822" cy="533400"/>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9662703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611560" y="10955"/>
            <a:ext cx="7848872"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nSpc>
                <a:spcPct val="60000"/>
              </a:lnSpc>
            </a:pPr>
            <a:r>
              <a:rPr lang="en-US" sz="3200" dirty="0" smtClean="0">
                <a:latin typeface="Arial" charset="0"/>
                <a:cs typeface="Trebuchet MS" charset="0"/>
              </a:rPr>
              <a:t>Trends – world-wide PID system</a:t>
            </a:r>
            <a:endParaRPr lang="en-US" sz="3200" dirty="0">
              <a:latin typeface="Arial" charset="0"/>
              <a:cs typeface="Trebuchet MS" charset="0"/>
            </a:endParaRPr>
          </a:p>
        </p:txBody>
      </p:sp>
      <p:sp>
        <p:nvSpPr>
          <p:cNvPr id="11268" name="AutoShape 7" descr="data:image/jpeg;base64,/9j/4AAQSkZJRgABAQAAAQABAAD/2wCEAAkGBxAPDw8OEBAQEBAPEBANDQ4MDhAMDw0NFBEWFhURFhgYHCggGBolGxQUITEhJTUrLi4uFyszODM4NygtLisBCgoKDg0OFxAQFiwkHCIrLCwuLDcsLCwsLCwsNCwsLSwsLCwsLCwsNyw3LDgsKywrLCwrLCwsOCw3KywsLCwsLP/AABEIAOEA4QMBIgACEQEDEQH/xAAbAAEAAgMBAQAAAAAAAAAAAAAAAwQCBQYHAf/EAEcQAAIBAgIEBhACCAYDAAAAAAABAgMRBBIFBjJREyFScXKyFBUWIiMkMUFhc4GRkrHB0YKhNFNUk6KzwvAXQmLS4eIzNYP/xAAXAQEBAQEAAAAAAAAAAAAAAAAAAQMC/8QAHBEBAQADAQEBAQAAAAAAAAAAAAEREjECIVFB/9oADAMBAAIRAxEAPwD3EAADCpOxmVcbKyYGpxemqkZyjFRtF2u738nOQ9vau6Huf3NZWlec3/qZiazzMM7blte3tXdD3P7jt7V3Q9z+5qgNYbVte3tXdD3P7jt7V3Q9z+5qgNYbVte3tXdD3P7jt7V3Q9z+5qgNYbVte3tXdD3P7jt7V3Q9z+5qgNYbVte31XdD3P7mL1gq8mHuf3NWyOQ1ibVvaGsbvacbemLv+RusPi4zV07nCSLWicc4TVO+1sX8mbk8z+fOyevP46nr9dymfSjgsWpr5rzp7i6mZu30AAAAAAAAAAAAAAAAp4/ZZcKeP2WBx9Tan0mfLiq+/n0mY3Npxlesri5jcXKjK4uY3FwMri5jcXAyuLnMa046rSqU1TqSgnBtqLtd5maXtxif11T3kyuHoDMJHA9uMT+uqe8uaD0lXniaUJ1Zyi3O8ZPidoSf0GTDrpFLEza407NNNPc15GW5spYkqOqpVXaFeHEpxjPL5rNXy+w3eBximrr2p+VPcabVyHCYKn/pc4e6ba/JoTjKlLNH2rzSW4wraOnTPpQwOMVSN1zNPyp7mXkwPoAAAAAAAAAAAAAU8fssuFPH7LA4ys+/n0mY3Fd9/PpMwubTjK9Z3FzC4uVGdxcwuLgZ3FzC4uBy2uL8LS9W+sznzfa4vwtL1b6zNBc4rqPpf1efjdHnn/Lka+5f1efjdHnn/LkFdtNlOuyzNlWsduHZajceFkt1aa/hizaYvDXRq9Q/0afrpdSB0Uo3Mb1rOOZlGVKWaPtXmktxucDjFNXXM0/KnuYxeGujTyhKlLNH2rzSW4iumTPpRwOMU1dczT8qe5l1MD6AAAAAAAAAABTx+yy4U8fssDiMS/CT6X0RHcyxT8JPpfREVzacZXrO4uYXFyozuLmFxcDO4uYXFwJ6WqFPSK4SdadN0/BpQjGSa8t+PnM/8LqP7TW+CB0Op78FU9Z/SjfmXq/Wknx5/wD4XUf2qt8EDCrqBSwa7KjXqTdLjUJRgk83e8dukehms1k/RKv4OvES/Vs+OEmytVJ5MhmjVkoVpSSspSS3Rk0vyKE5VP1lT2TkvqbapArzokwuVSlpLFQ2MTiI28iVepb3XLtHWvHQ2qkay5NenF/nG0vzIHQMHhyYXLotGa4U3JOpB0J+Ru7nRlzvyx9t7bzvsBjI1IqSfEzxqeGOh1K0nKjWVCTbp1OKF/8AJP0ehnN8up6eoo+kVGd0SnDoAAAAAAAAKeP2WXCnj9lgcJjH4SfS+iIbmeOfhanS+iIbm04yvWdxcwuLlRncXMLi4GdxcwuLgdhqb/4qvrP6UdAcZq9pyhhoTjVk4uU80UoSnxZUvMvQbXuvwX6yX7qp9jL1LlpLMN8azWX9Eq/g68Sp3X4L9ZL91U+xT0xrJha9CpSpzk5yy5U6c43tJN8bW5MSXK2zDmGYMyufDVkjcTFwJj5YCB0zF0yxYxaAqypGWDhatSe6pB/xImcRQj38OnH5olI9MwE7xRdNdozZRsTFsAAAAAAAAFPH7LLhTx+ywPP9IPwtTpfRFfMS6RfhqnS+iK2Y2nGV6kzDMR5hmKiTMMxHmGYCTMMxHmGYCvjXxrm+pXJsY+Nc31K5FZEuGffr2/IgJcO++Xt+QGxufLmGYZiokuLkeYZgJLny5hmGYD60faK7+HSj8zG5nRffw6UfmiXhHomjNlGxNdozZRsTFsAAAAAAAAFPH7LLhTx+ywPOdKPw1Tn+iKtyfSz8PU518kU8xtOMr1LcXIswzFRLcZiLMMwEuYXIswzAR4p8a5iE2OHfE+clIrUklDaXt+RsjGq+9f8AfnAiuLkWYZioluLkWYZgJbjMRZhmAluZ4d9/Dpx+aK+Ylwz8JDpx6yJSPS9GbKNia7RmyjYmLYAAAAAAAAKeP2WXCnj9lgeZaYfjFTnXVRTzFjTkrYirzrqoo5zacZXqbMMxDnGcqJswzEOcZwJswzEOcZwL+FfE+cmKuDlxPn+hYzEVkR133r9nzMsxFiZd4/Z8wK+YZiHOM5UTZhmIc4zgTZhmIc4zgTZiXCS8JT6cesipnJsFPwtPpw6yJeEeqaM2UbE12jNlGxMWwAAAAAAAAU8fssuFPH7LA8q0+/GavOuqjX3LusL8aq88eqjXXNpxlepLi5HcXKiS4uR3FwJLi5HcXA6nVXA06tOo5xu1Usu+lHiyrczd9psPyP45/c1epL8DV9b/AEI6M5oodpsPyP45/coae0bRp4arOMLSWWzzTdrzivO/Sb41es/6JW5ofzIjI4S4uR3FzoSXFyO4uBJcXI7i4ElyfAPwtL1kOsipcn0e/DUvWQ6yF4R67ozZRsTXaM2UbEwbAAAAAAAABTx+yy4U8fssDyTWN+NVeePVRrcxf1lfjdXnj1Uay5tOMr1JmGYjuLlRJmGYjuLgSZhmI7i4HbajPwNX1v8AQjpTz7QOsHYkJw4LhM089+EyW4krbL3Gz7tl+zv99/0JgdcarWh+J1uaH8yJpu7Zfs7/AH3/AEKuldaVXozo8Dkz5e+4XNa0k/JlW4mBoMwzEdxc6EmYZiO4uBJmGYjuLgSZixo5+Go+sh1kU7lnRj8PR9ZDrIXhHsejNlGxNdozZRsTBsAAAAAAAAFPH7LLhTx+ywPH9Z343V549VGqubLWl+OVvw9VGpubTjK9SXFyO4uVElxcjufbgZ3FzC58uBJcXI7i4ElxcjufbgZ3FzC58uBJcXI7i4ElxcjuLgSXLWi34ej62HWRRuW9FPxij62HWQvCPadGbKNia7RmyjYmDYAAAAAAAAKeP2WXCnj9lgeNa1vxyt+Hqo1Fzaa2vx2t+HqI1FzacZXrO4uYXFyo5DGYWFXSEqc13s6uWTjlUrZV5G0za1NU8M13k6sJeZ1OCqxv6VGEX+ZQf/sv/suqdTc4kly6tvxzGidIVcPX7GrNuOfgmpSc+Dm3aLi+S7r0Wdzq7nHae48Y8vlvRXFyrRt9DodNYvgqNSa4pPvIdOXFf2K79hfN6X+OZ0uniKmIrpKVOi4U7teSDlljbfeV3+I6TV/F8Jh4Xd5U/BS8773Zfw2NdoethoYXgZ1qUXVU+FWdJxzLKl6Gope25U1YxOStKk2mqiaTTvF1IXaa9DWb8iT5VvG80hoShiJqpU4XMoqHg504xsm/NKD3nN6w6Ko4eUFTUmpRlJ8K4Td0/NlijsrnM64bVLoT+Y9SYTzfq7DVbCNJvh7tJu06KV2vVm5w9KNOEKcb5YRjCOZpyslZXaS4zGm+9j0Y/JFfSeL4GjUqedK0OnLij+bv7DrEiZtc1pvNia1epFKUMMowbfmipZbrnk5PmRvtW8VwmHjHz0nwT6K2fy4vYUNBV8NTw7hUq006zlwsZTV1C2VRfsu/xFPVzEcFiHTzKUal6eaOzKUW8kl6Hx26RxO5dXjr7i5hcXNHDO5b0S/GKHrYdZFG5b0Q/GKHrYdZC8I9v0Zso2JrtGbKNiYNgAAAAAAAAp4/ZZcKeO2WB4rrc/Ha34OojT3Nvrh+m1vwdRGlubTjK9Z3FzC4uVHK4zExpY6dSV2oVczUbZmsq8l2X6utNJLvac3LzcI4Qjf0tNs3ufm9sYv6H1VWvI7PfFKL96OcX9XM/HPaH0dUqVeyq6aWbhYqayurU/ytJ+SK4nf0K1+Mk0xLh8TRwqfFF56tvNdXfM1BfxG7cm+Nu7flb42xm5vcr+8a/MGVbtXhf2eHx1v95odP4ZYerTq0koRdpRScmo1YNX4227PvfzOmufVK272pP5lvnJK+UKyqQjUjsziprmavY53W+SzUuhP5nRN/2lY+qXN7Un8xZmEuKU33sejH5I0mnZcNWoYSL8rU528qvfj9kVN+03Vz7m5vcr+8WZSXCt2rwv7PD46v+80WsWDjRnTq0oqnF+RJtqFWDun3zfl4vhZ0tz6pW/5SfzF8yrKwwuIVWnCovJOKlzPzr2O6JbmLl/aSR8uVGdy5od+M0PW0+sihcu6FfjOH9bT6yF4R7nozZRsTXaM2UbEwbAAAAAAAABXxULosHySA801i1RVavOtnknO14pJpWVvoaV6mvly+FHrtTDJkXYMdxc1MR5N3Gy5cvhQ7jZcuXwo9Z7AjuHYEdw2prHk3cbLly+FDuNly5fCj1nsCO4dgR3DamseTdxsuXL4UO42XLl8KPWewI7h2BHcNqax5N3Gy5cvhQ7jZcuXwo9Z7AjuHYEdw2prHk3cbLly+FDuNly5fCj1nsCO4dgR3DamseTdxsuXL4UO42XLl8KPWewI7h2BHcNqax5N3Gy5cvhQ7jZcuXwo9Z7AjuHYEdw2prHk3cbLly+FDuNly5fCj1nsCO4dgR3DamseTrU2XLl8KNjonUxRq06jqT7ycZpWSTad7Ho/YMdxJTwqQ2piMcFTsi4YxjYyIoAAAAAAAAAAPgAAAAAAAAAAAAAAAAAAAAAAAAAA+gAAAAAAA/9k="/>
          <p:cNvSpPr>
            <a:spLocks noChangeAspect="1" noChangeArrowheads="1"/>
          </p:cNvSpPr>
          <p:nvPr/>
        </p:nvSpPr>
        <p:spPr bwMode="auto">
          <a:xfrm>
            <a:off x="190500"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30" name="Content Placeholder 1"/>
          <p:cNvSpPr txBox="1">
            <a:spLocks/>
          </p:cNvSpPr>
          <p:nvPr/>
        </p:nvSpPr>
        <p:spPr>
          <a:xfrm>
            <a:off x="495300" y="5877272"/>
            <a:ext cx="8325172" cy="432048"/>
          </a:xfrm>
          <a:prstGeom prst="rect">
            <a:avLst/>
          </a:prstGeom>
        </p:spPr>
        <p:txBody>
          <a:bodyPr/>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indent="0">
              <a:buFont typeface="Wingdings" charset="2"/>
              <a:buNone/>
            </a:pPr>
            <a:r>
              <a:rPr lang="en-US" sz="2000" b="0" dirty="0" smtClean="0">
                <a:solidFill>
                  <a:schemeClr val="tx1"/>
                </a:solidFill>
              </a:rPr>
              <a:t>what</a:t>
            </a:r>
            <a:endParaRPr lang="en-US" sz="2000" b="0" dirty="0">
              <a:solidFill>
                <a:schemeClr val="tx1"/>
              </a:solidFill>
            </a:endParaRPr>
          </a:p>
        </p:txBody>
      </p:sp>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3" y="1128713"/>
            <a:ext cx="3505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0375" y="4786313"/>
            <a:ext cx="2897188"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334000" y="1128713"/>
            <a:ext cx="3505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045075" y="4786313"/>
            <a:ext cx="2994025"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990600" y="2424113"/>
            <a:ext cx="1198563"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6" name="Oval 15"/>
          <p:cNvSpPr/>
          <p:nvPr/>
        </p:nvSpPr>
        <p:spPr>
          <a:xfrm>
            <a:off x="5880100" y="2424113"/>
            <a:ext cx="1198563"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7" name="Freeform 16"/>
          <p:cNvSpPr/>
          <p:nvPr/>
        </p:nvSpPr>
        <p:spPr>
          <a:xfrm>
            <a:off x="2189163" y="2247900"/>
            <a:ext cx="3676650" cy="442913"/>
          </a:xfrm>
          <a:custGeom>
            <a:avLst/>
            <a:gdLst>
              <a:gd name="connsiteX0" fmla="*/ 0 w 3742006"/>
              <a:gd name="connsiteY0" fmla="*/ 436423 h 436423"/>
              <a:gd name="connsiteX1" fmla="*/ 1800664 w 3742006"/>
              <a:gd name="connsiteY1" fmla="*/ 325 h 436423"/>
              <a:gd name="connsiteX2" fmla="*/ 3742006 w 3742006"/>
              <a:gd name="connsiteY2" fmla="*/ 380152 h 436423"/>
            </a:gdLst>
            <a:ahLst/>
            <a:cxnLst>
              <a:cxn ang="0">
                <a:pos x="connsiteX0" y="connsiteY0"/>
              </a:cxn>
              <a:cxn ang="0">
                <a:pos x="connsiteX1" y="connsiteY1"/>
              </a:cxn>
              <a:cxn ang="0">
                <a:pos x="connsiteX2" y="connsiteY2"/>
              </a:cxn>
            </a:cxnLst>
            <a:rect l="l" t="t" r="r" b="b"/>
            <a:pathLst>
              <a:path w="3742006" h="436423">
                <a:moveTo>
                  <a:pt x="0" y="436423"/>
                </a:moveTo>
                <a:cubicBezTo>
                  <a:pt x="588498" y="223063"/>
                  <a:pt x="1176996" y="9703"/>
                  <a:pt x="1800664" y="325"/>
                </a:cubicBezTo>
                <a:cubicBezTo>
                  <a:pt x="2424332" y="-9053"/>
                  <a:pt x="3083169" y="185549"/>
                  <a:pt x="3742006" y="380152"/>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8" name="TextBox 17"/>
          <p:cNvSpPr txBox="1"/>
          <p:nvPr/>
        </p:nvSpPr>
        <p:spPr>
          <a:xfrm rot="21230655">
            <a:off x="206375" y="4553496"/>
            <a:ext cx="3405188" cy="1692771"/>
          </a:xfrm>
          <a:prstGeom prst="rect">
            <a:avLst/>
          </a:prstGeom>
          <a:solidFill>
            <a:schemeClr val="bg1">
              <a:lumMod val="65000"/>
            </a:schemeClr>
          </a:solidFill>
        </p:spPr>
        <p:txBody>
          <a:bodyPr>
            <a:spAutoFit/>
          </a:bodyPr>
          <a:lstStyle/>
          <a:p>
            <a:pPr algn="ctr">
              <a:defRPr/>
            </a:pPr>
            <a:r>
              <a:rPr lang="en-US" sz="2400" dirty="0">
                <a:cs typeface="Arial" charset="0"/>
              </a:rPr>
              <a:t>Internet Domain</a:t>
            </a:r>
          </a:p>
          <a:p>
            <a:pPr algn="ctr">
              <a:defRPr/>
            </a:pPr>
            <a:r>
              <a:rPr lang="en-US" sz="2000" dirty="0">
                <a:cs typeface="Arial" charset="0"/>
              </a:rPr>
              <a:t>nodes with IP numbers</a:t>
            </a:r>
          </a:p>
          <a:p>
            <a:pPr algn="ctr">
              <a:defRPr/>
            </a:pPr>
            <a:r>
              <a:rPr lang="en-US" sz="2000" dirty="0">
                <a:cs typeface="Arial" charset="0"/>
              </a:rPr>
              <a:t>packages being exchanged</a:t>
            </a:r>
          </a:p>
          <a:p>
            <a:pPr algn="ctr">
              <a:defRPr/>
            </a:pPr>
            <a:r>
              <a:rPr lang="en-US" sz="2000" dirty="0">
                <a:cs typeface="Arial" charset="0"/>
              </a:rPr>
              <a:t>standardized protocols</a:t>
            </a:r>
          </a:p>
        </p:txBody>
      </p:sp>
      <p:sp>
        <p:nvSpPr>
          <p:cNvPr id="19" name="TextBox 18"/>
          <p:cNvSpPr txBox="1"/>
          <p:nvPr/>
        </p:nvSpPr>
        <p:spPr>
          <a:xfrm rot="21230655">
            <a:off x="4810125" y="4641850"/>
            <a:ext cx="3463925" cy="1384300"/>
          </a:xfrm>
          <a:prstGeom prst="rect">
            <a:avLst/>
          </a:prstGeom>
          <a:solidFill>
            <a:schemeClr val="bg1">
              <a:lumMod val="65000"/>
            </a:schemeClr>
          </a:solidFill>
        </p:spPr>
        <p:txBody>
          <a:bodyPr>
            <a:spAutoFit/>
          </a:bodyPr>
          <a:lstStyle/>
          <a:p>
            <a:pPr algn="ctr">
              <a:defRPr/>
            </a:pPr>
            <a:r>
              <a:rPr lang="en-US" sz="2400" dirty="0">
                <a:cs typeface="Arial" charset="0"/>
              </a:rPr>
              <a:t>Data Domain</a:t>
            </a:r>
          </a:p>
          <a:p>
            <a:pPr algn="ctr">
              <a:defRPr/>
            </a:pPr>
            <a:r>
              <a:rPr lang="en-US" sz="2000" dirty="0">
                <a:cs typeface="Arial" charset="0"/>
              </a:rPr>
              <a:t>objects with PID numbers</a:t>
            </a:r>
          </a:p>
          <a:p>
            <a:pPr algn="ctr">
              <a:defRPr/>
            </a:pPr>
            <a:r>
              <a:rPr lang="en-US" sz="2000" dirty="0">
                <a:cs typeface="Arial" charset="0"/>
              </a:rPr>
              <a:t>objects being exchanged</a:t>
            </a:r>
          </a:p>
          <a:p>
            <a:pPr algn="ctr">
              <a:defRPr/>
            </a:pPr>
            <a:r>
              <a:rPr lang="en-US" sz="2000" dirty="0">
                <a:cs typeface="Arial" charset="0"/>
              </a:rPr>
              <a:t>standardized protocols</a:t>
            </a:r>
          </a:p>
        </p:txBody>
      </p:sp>
    </p:spTree>
    <p:extLst>
      <p:ext uri="{BB962C8B-B14F-4D97-AF65-F5344CB8AC3E}">
        <p14:creationId xmlns:p14="http://schemas.microsoft.com/office/powerpoint/2010/main" val="20525621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olo 1"/>
          <p:cNvSpPr txBox="1">
            <a:spLocks/>
          </p:cNvSpPr>
          <p:nvPr/>
        </p:nvSpPr>
        <p:spPr>
          <a:xfrm>
            <a:off x="726281" y="200024"/>
            <a:ext cx="7789922" cy="720725"/>
          </a:xfrm>
          <a:prstGeom prst="rect">
            <a:avLst/>
          </a:prstGeom>
        </p:spPr>
        <p:txBody>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a:lstStyle>
          <a:p>
            <a:r>
              <a:rPr lang="it-IT" sz="3200" dirty="0" smtClean="0">
                <a:solidFill>
                  <a:srgbClr val="58A618"/>
                </a:solidFill>
                <a:latin typeface="Trebuchet MS" pitchFamily="34" charset="0"/>
                <a:cs typeface="Trebuchet MS" pitchFamily="34" charset="0"/>
              </a:rPr>
              <a:t>Trends – split of functions</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40271" y="1170176"/>
            <a:ext cx="5961941" cy="3538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ontent Placeholder 1"/>
          <p:cNvSpPr txBox="1">
            <a:spLocks/>
          </p:cNvSpPr>
          <p:nvPr/>
        </p:nvSpPr>
        <p:spPr>
          <a:xfrm>
            <a:off x="687336" y="5013277"/>
            <a:ext cx="8137599" cy="495984"/>
          </a:xfrm>
          <a:prstGeom prst="rect">
            <a:avLst/>
          </a:prstGeom>
          <a:solidFill>
            <a:schemeClr val="bg1">
              <a:lumMod val="65000"/>
            </a:schemeClr>
          </a:solidFill>
        </p:spPr>
        <p:txBody>
          <a:bodyPr/>
          <a:lstStyle>
            <a:lvl1pPr marL="342900" indent="-342900" algn="l" rtl="0" eaLnBrk="1" fontAlgn="base" hangingPunct="1">
              <a:spcBef>
                <a:spcPct val="20000"/>
              </a:spcBef>
              <a:spcAft>
                <a:spcPct val="0"/>
              </a:spcAft>
              <a:buClr>
                <a:schemeClr val="hlink"/>
              </a:buClr>
              <a:buFont typeface="Wingdings" charset="0"/>
              <a:buChar char="§"/>
              <a:defRPr sz="28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lr>
                <a:schemeClr val="hlink"/>
              </a:buClr>
              <a:buFont typeface="Wingdings" charset="0"/>
              <a:buChar char="§"/>
              <a:defRPr sz="2400">
                <a:solidFill>
                  <a:schemeClr val="tx1"/>
                </a:solidFill>
                <a:latin typeface="+mn-lt"/>
                <a:ea typeface="ＭＳ Ｐゴシック" charset="0"/>
              </a:defRPr>
            </a:lvl2pPr>
            <a:lvl3pPr marL="1143000" indent="-228600" algn="l" rtl="0" eaLnBrk="1" fontAlgn="base" hangingPunct="1">
              <a:spcBef>
                <a:spcPct val="20000"/>
              </a:spcBef>
              <a:spcAft>
                <a:spcPct val="0"/>
              </a:spcAft>
              <a:buClr>
                <a:schemeClr val="hlink"/>
              </a:buClr>
              <a:buFont typeface="Wingdings" charset="0"/>
              <a:buChar char="§"/>
              <a:defRPr sz="2400">
                <a:solidFill>
                  <a:schemeClr val="tx1"/>
                </a:solidFill>
                <a:latin typeface="+mn-lt"/>
                <a:ea typeface="ＭＳ Ｐゴシック" charset="0"/>
              </a:defRPr>
            </a:lvl3pPr>
            <a:lvl4pPr marL="1600200" indent="-228600" algn="l" rtl="0" eaLnBrk="1" fontAlgn="base" hangingPunct="1">
              <a:spcBef>
                <a:spcPct val="20000"/>
              </a:spcBef>
              <a:spcAft>
                <a:spcPct val="0"/>
              </a:spcAft>
              <a:buClr>
                <a:schemeClr val="hlink"/>
              </a:buClr>
              <a:buFont typeface="Wingdings" charset="0"/>
              <a:buChar char="§"/>
              <a:defRPr sz="2000">
                <a:solidFill>
                  <a:schemeClr val="tx1"/>
                </a:solidFill>
                <a:latin typeface="+mn-lt"/>
                <a:ea typeface="ＭＳ Ｐゴシック" charset="0"/>
              </a:defRPr>
            </a:lvl4pPr>
            <a:lvl5pPr marL="2057400" indent="-228600" algn="l" rtl="0" eaLnBrk="1" fontAlgn="base" hangingPunct="1">
              <a:spcBef>
                <a:spcPct val="20000"/>
              </a:spcBef>
              <a:spcAft>
                <a:spcPct val="0"/>
              </a:spcAft>
              <a:buClr>
                <a:schemeClr val="hlink"/>
              </a:buClr>
              <a:buFont typeface="Wingdings" charset="0"/>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latin typeface="+mn-lt"/>
              </a:defRPr>
            </a:lvl9pPr>
          </a:lstStyle>
          <a:p>
            <a:pPr marL="0" indent="0" algn="ctr">
              <a:buNone/>
            </a:pPr>
            <a:r>
              <a:rPr lang="en-US" sz="2000" dirty="0" smtClean="0">
                <a:solidFill>
                  <a:schemeClr val="bg1"/>
                </a:solidFill>
              </a:rPr>
              <a:t>“logical layer” operations are complex due to relations, etc.</a:t>
            </a:r>
          </a:p>
        </p:txBody>
      </p:sp>
    </p:spTree>
    <p:extLst>
      <p:ext uri="{BB962C8B-B14F-4D97-AF65-F5344CB8AC3E}">
        <p14:creationId xmlns:p14="http://schemas.microsoft.com/office/powerpoint/2010/main" val="10672504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755576" y="-9995"/>
            <a:ext cx="756126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nSpc>
                <a:spcPct val="60000"/>
              </a:lnSpc>
            </a:pPr>
            <a:r>
              <a:rPr lang="en-US" sz="3200" dirty="0" smtClean="0">
                <a:latin typeface="Arial" charset="0"/>
                <a:cs typeface="Trebuchet MS" charset="0"/>
              </a:rPr>
              <a:t>BIG Questions</a:t>
            </a:r>
            <a:endParaRPr lang="en-US" sz="3200" dirty="0">
              <a:latin typeface="Arial" charset="0"/>
              <a:cs typeface="Trebuchet MS" charset="0"/>
            </a:endParaRPr>
          </a:p>
        </p:txBody>
      </p:sp>
      <p:sp>
        <p:nvSpPr>
          <p:cNvPr id="11268" name="AutoShape 7" descr="data:image/jpeg;base64,/9j/4AAQSkZJRgABAQAAAQABAAD/2wCEAAkGBxAPDw8OEBAQEBAPEBANDQ4MDhAMDw0NFBEWFhURFhgYHCggGBolGxQUITEhJTUrLi4uFyszODM4NygtLisBCgoKDg0OFxAQFiwkHCIrLCwuLDcsLCwsLCwsNCwsLSwsLCwsLCwsNyw3LDgsKywrLCwrLCwsOCw3KywsLCwsLP/AABEIAOEA4QMBIgACEQEDEQH/xAAbAAEAAgMBAQAAAAAAAAAAAAAAAwQCBQYHAf/EAEcQAAIBAgIEBhACCAYDAAAAAAABAgMRBBIFBjJREyFScXKyFBUWIiMkMUFhc4GRkrHB0YKhNFNUk6KzwvAXQmLS4eIzNYP/xAAXAQEBAQEAAAAAAAAAAAAAAAAAAQMC/8QAHBEBAQADAQEBAQAAAAAAAAAAAAEREjECIVFB/9oADAMBAAIRAxEAPwD3EAADCpOxmVcbKyYGpxemqkZyjFRtF2u738nOQ9vau6Huf3NZWlec3/qZiazzMM7blte3tXdD3P7jt7V3Q9z+5qgNYbVte3tXdD3P7jt7V3Q9z+5qgNYbVte3tXdD3P7jt7V3Q9z+5qgNYbVte3tXdD3P7jt7V3Q9z+5qgNYbVte31XdD3P7mL1gq8mHuf3NWyOQ1ibVvaGsbvacbemLv+RusPi4zV07nCSLWicc4TVO+1sX8mbk8z+fOyevP46nr9dymfSjgsWpr5rzp7i6mZu30AAAAAAAAAAAAAAAAp4/ZZcKeP2WBx9Tan0mfLiq+/n0mY3Npxlesri5jcXKjK4uY3FwMri5jcXAyuLnMa046rSqU1TqSgnBtqLtd5maXtxif11T3kyuHoDMJHA9uMT+uqe8uaD0lXniaUJ1Zyi3O8ZPidoSf0GTDrpFLEza407NNNPc15GW5spYkqOqpVXaFeHEpxjPL5rNXy+w3eBximrr2p+VPcabVyHCYKn/pc4e6ba/JoTjKlLNH2rzSW4wraOnTPpQwOMVSN1zNPyp7mXkwPoAAAAAAAAAAAAAU8fssuFPH7LA4ys+/n0mY3Fd9/PpMwubTjK9Z3FzC4uVGdxcwuLgZ3FzC4uBy2uL8LS9W+sznzfa4vwtL1b6zNBc4rqPpf1efjdHnn/Lka+5f1efjdHnn/LkFdtNlOuyzNlWsduHZajceFkt1aa/hizaYvDXRq9Q/0afrpdSB0Uo3Mb1rOOZlGVKWaPtXmktxucDjFNXXM0/KnuYxeGujTyhKlLNH2rzSW4iumTPpRwOMU1dczT8qe5l1MD6AAAAAAAAAABTx+yy4U8fssDiMS/CT6X0RHcyxT8JPpfREVzacZXrO4uYXFyozuLmFxcDO4uYXFwJ6WqFPSK4SdadN0/BpQjGSa8t+PnM/8LqP7TW+CB0Op78FU9Z/SjfmXq/Wknx5/wD4XUf2qt8EDCrqBSwa7KjXqTdLjUJRgk83e8dukehms1k/RKv4OvES/Vs+OEmytVJ5MhmjVkoVpSSspSS3Rk0vyKE5VP1lT2TkvqbapArzokwuVSlpLFQ2MTiI28iVepb3XLtHWvHQ2qkay5NenF/nG0vzIHQMHhyYXLotGa4U3JOpB0J+Ru7nRlzvyx9t7bzvsBjI1IqSfEzxqeGOh1K0nKjWVCTbp1OKF/8AJP0ehnN8up6eoo+kVGd0SnDoAAAAAAAAKeP2WXCnj9lgcJjH4SfS+iIbmeOfhanS+iIbm04yvWdxcwuLlRncXMLi4GdxcwuLgdhqb/4qvrP6UdAcZq9pyhhoTjVk4uU80UoSnxZUvMvQbXuvwX6yX7qp9jL1LlpLMN8azWX9Eq/g68Sp3X4L9ZL91U+xT0xrJha9CpSpzk5yy5U6c43tJN8bW5MSXK2zDmGYMyufDVkjcTFwJj5YCB0zF0yxYxaAqypGWDhatSe6pB/xImcRQj38OnH5olI9MwE7xRdNdozZRsTFsAAAAAAAAFPH7LLhTx+ywPP9IPwtTpfRFfMS6RfhqnS+iK2Y2nGV6kzDMR5hmKiTMMxHmGYCTMMxHmGYCvjXxrm+pXJsY+Nc31K5FZEuGffr2/IgJcO++Xt+QGxufLmGYZiokuLkeYZgJLny5hmGYD60faK7+HSj8zG5nRffw6UfmiXhHomjNlGxNdozZRsTFsAAAAAAAAFPH7LLhTx+ywPOdKPw1Tn+iKtyfSz8PU518kU8xtOMr1LcXIswzFRLcZiLMMwEuYXIswzAR4p8a5iE2OHfE+clIrUklDaXt+RsjGq+9f8AfnAiuLkWYZioluLkWYZgJbjMRZhmAluZ4d9/Dpx+aK+Ylwz8JDpx6yJSPS9GbKNia7RmyjYmLYAAAAAAAAKeP2WXCnj9lgeZaYfjFTnXVRTzFjTkrYirzrqoo5zacZXqbMMxDnGcqJswzEOcZwJswzEOcZwL+FfE+cmKuDlxPn+hYzEVkR133r9nzMsxFiZd4/Z8wK+YZiHOM5UTZhmIc4zgTZhmIc4zgTZiXCS8JT6cesipnJsFPwtPpw6yJeEeqaM2UbE12jNlGxMWwAAAAAAAAU8fssuFPH7LA8q0+/GavOuqjX3LusL8aq88eqjXXNpxlepLi5HcXKiS4uR3FwJLi5HcXA6nVXA06tOo5xu1Usu+lHiyrczd9psPyP45/c1epL8DV9b/AEI6M5oodpsPyP45/coae0bRp4arOMLSWWzzTdrzivO/Sb41es/6JW5ofzIjI4S4uR3FzoSXFyO4uBJcXI7i4ElyfAPwtL1kOsipcn0e/DUvWQ6yF4R67ozZRsTXaM2UbEwbAAAAAAAABTx+yy4U8fssDyTWN+NVeePVRrcxf1lfjdXnj1Uay5tOMr1JmGYjuLlRJmGYjuLgSZhmI7i4HbajPwNX1v8AQjpTz7QOsHYkJw4LhM089+EyW4krbL3Gz7tl+zv99/0JgdcarWh+J1uaH8yJpu7Zfs7/AH3/AEKuldaVXozo8Dkz5e+4XNa0k/JlW4mBoMwzEdxc6EmYZiO4uBJmGYjuLgSZixo5+Go+sh1kU7lnRj8PR9ZDrIXhHsejNlGxNdozZRsTBsAAAAAAAAFPH7LLhTx+ywPH9Z343V549VGqubLWl+OVvw9VGpubTjK9SXFyO4uVElxcjufbgZ3FzC58uBJcXI7i4ElxcjufbgZ3FzC58uBJcXI7i4ElxcjuLgSXLWi34ej62HWRRuW9FPxij62HWQvCPadGbKNia7RmyjYmDYAAAAAAAAKeP2WXCnj9lgeNa1vxyt+Hqo1Fzaa2vx2t+HqI1FzacZXrO4uYXFyo5DGYWFXSEqc13s6uWTjlUrZV5G0za1NU8M13k6sJeZ1OCqxv6VGEX+ZQf/sv/suqdTc4kly6tvxzGidIVcPX7GrNuOfgmpSc+Dm3aLi+S7r0Wdzq7nHae48Y8vlvRXFyrRt9DodNYvgqNSa4pPvIdOXFf2K79hfN6X+OZ0uniKmIrpKVOi4U7teSDlljbfeV3+I6TV/F8Jh4Xd5U/BS8773Zfw2NdoethoYXgZ1qUXVU+FWdJxzLKl6Gope25U1YxOStKk2mqiaTTvF1IXaa9DWb8iT5VvG80hoShiJqpU4XMoqHg504xsm/NKD3nN6w6Ko4eUFTUmpRlJ8K4Td0/NlijsrnM64bVLoT+Y9SYTzfq7DVbCNJvh7tJu06KV2vVm5w9KNOEKcb5YRjCOZpyslZXaS4zGm+9j0Y/JFfSeL4GjUqedK0OnLij+bv7DrEiZtc1pvNia1epFKUMMowbfmipZbrnk5PmRvtW8VwmHjHz0nwT6K2fy4vYUNBV8NTw7hUq006zlwsZTV1C2VRfsu/xFPVzEcFiHTzKUal6eaOzKUW8kl6Hx26RxO5dXjr7i5hcXNHDO5b0S/GKHrYdZFG5b0Q/GKHrYdZC8I9v0Zso2JrtGbKNiYNgAAAAAAAAp4/ZZcKeO2WB4rrc/Ha34OojT3Nvrh+m1vwdRGlubTjK9Z3FzC4uVHK4zExpY6dSV2oVczUbZmsq8l2X6utNJLvac3LzcI4Qjf0tNs3ufm9sYv6H1VWvI7PfFKL96OcX9XM/HPaH0dUqVeyq6aWbhYqayurU/ytJ+SK4nf0K1+Mk0xLh8TRwqfFF56tvNdXfM1BfxG7cm+Nu7flb42xm5vcr+8a/MGVbtXhf2eHx1v95odP4ZYerTq0koRdpRScmo1YNX4227PvfzOmufVK272pP5lvnJK+UKyqQjUjsziprmavY53W+SzUuhP5nRN/2lY+qXN7Un8xZmEuKU33sejH5I0mnZcNWoYSL8rU528qvfj9kVN+03Vz7m5vcr+8WZSXCt2rwv7PD46v+80WsWDjRnTq0oqnF+RJtqFWDun3zfl4vhZ0tz6pW/5SfzF8yrKwwuIVWnCovJOKlzPzr2O6JbmLl/aSR8uVGdy5od+M0PW0+sihcu6FfjOH9bT6yF4R7nozZRsTXaM2UbEwbAAAAAAAABXxULosHySA801i1RVavOtnknO14pJpWVvoaV6mvly+FHrtTDJkXYMdxc1MR5N3Gy5cvhQ7jZcuXwo9Z7AjuHYEdw2prHk3cbLly+FDuNly5fCj1nsCO4dgR3DamseTdxsuXL4UO42XLl8KPWewI7h2BHcNqax5N3Gy5cvhQ7jZcuXwo9Z7AjuHYEdw2prHk3cbLly+FDuNly5fCj1nsCO4dgR3DamseTdxsuXL4UO42XLl8KPWewI7h2BHcNqax5N3Gy5cvhQ7jZcuXwo9Z7AjuHYEdw2prHk3cbLly+FDuNly5fCj1nsCO4dgR3DamseTrU2XLl8KNjonUxRq06jqT7ycZpWSTad7Ho/YMdxJTwqQ2piMcFTsi4YxjYyIoAAAAAAAAAAPgAAAAAAAAAAAAAAAAAAAAAAAAAA+gAAAAAAA/9k="/>
          <p:cNvSpPr>
            <a:spLocks noChangeAspect="1" noChangeArrowheads="1"/>
          </p:cNvSpPr>
          <p:nvPr/>
        </p:nvSpPr>
        <p:spPr bwMode="auto">
          <a:xfrm>
            <a:off x="190500"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 name="AutoShape 2" descr="data:image/jpeg;base64,/9j/4AAQSkZJRgABAQAAAQABAAD/2wCEAAkGBxQSEhQUEhMWFhQXGBgaGBcYGBsdGhsYIhodGB0aHRcgICggHhomHCAeJDEjJikrLy4uFx82OjMsNyktLiwBCgoKBQUFDgUFDisZExkrKysrKysrKysrKysrKysrKysrKysrKysrKysrKysrKysrKysrKysrKysrKysrKysrK//AABEIAQkAvgMBIgACEQEDEQH/xAAcAAEAAwEAAwEAAAAAAAAAAAAABQYHBAECAwj/xABQEAACAQMCAwQFBwcJBQYHAAABAgMABBEFIQYSMQcTQVEiMmFxgRRCUmKCkaEVIzNykqLBFiQ0Q2ODsbLCNURTs9IIF3TR4fAlRVVzk6PT/8QAFAEBAAAAAAAAAAAAAAAAAAAAAP/EABQRAQAAAAAAAAAAAAAAAAAAAAD/2gAMAwEAAhEDEQA/ANxpSlApSlApSlApSlArw7AAknAG5J6AV5qF41sjNp95EOrwSgfrchx+OKCZVgRkbg9DXmqb2P33faRaMeqo0Z+w7IP3QD8auVBnHa/Owl0mNWKl7+LoSOhA/wBVaPWWdrNyh1DRAZEHLdc7EsAFVXiJJPh0PWtBj4gtG9W6gPulQ/xoJKqTwtxPPd6pqEIKG0teSNcL6Xe9G9LO4yrj4L7c2fV9VSC2muCQyRRu5wc55VLY+P8AGqZ2Haeyad38mTLdSyTOSME5PKPvxzfboNCrwTjc15rNO1LWZbiWPR7I/n7jHfuOkUHjnyyNyPojHzxQaSjhgCCCDuCNwR5g17VwaFpSWlvFbxZ5IkCjPU46k+0nf4130ClKUClKUClKUClKUClKUCoqx4jtprma1jmU3EODJHgggHG4yMMBkZK5xkZxkVK1n/aNwO87pf6e3dajBupGAJVAxyN4c2NgTsQeVtiCoaBUTxHxFa2MXeXcqxocgA7s3sVBu3wFZwe1+SaGOC1tJG1RyY2hKnkjcbFjnBx44OOXDcxGN5bhnsyBk+V6tJ8svDvh94o/qhOjYyeo5R4LtmgpHZrqGrC1a20y2HcmV2W6uMhQhwBgE4JBGTyht2O3jVuXsyvLrfUtWuJMjeOD0E+GfRP7ArT1GNh0rzQZ7a9jGlKMNDJIfN5Xz+6VH4V927H9IP8AupHumm/66vdQPE/GNnp65up1ViMiMelIfcg3x7Tge2gpeodiNoVYW1xcwcwwVDh0I9qkAnw+d4CvhBFrujoqqsWo2cYChVHLMqAYAAAz+Elcdz20TXDiPT7NRzHCyXUiovxHMF/fqUTh/iC5OZ9ShtkOMLAnMR8eVT++aDqk7YrE2c06krcRjHyaT0ZDJ0A8iuepG4A3AO1eezfRRZRPf6lKi3l4eZ3lYLyKxysQLYwehKjyUY9EVAaj2IPKTM2pSSXPUSPH1YdMnnLD35OKpel6XbXlpfzanduNQhLognmGAwBZQFPpElldeUZAA6UH6ZpVR7KddN5plvI3rovdOT4sno5z45XB95NW6gUpSgUpSgUpSgUpSgVSNM7SYDdyWd3G9nMrlY+9PoyrkhWD4ABbGQOm4wxq71C8U8LWuoRd1dRBhvyuNnQ+av1Hu6HG4NBNVQ+0vjGS27uzsRz6hc7RqN+7U7GQjpnrjOwwSdlwa5Ndajw6PzhN9pgwAxOJYQThVJOdskDxXYY5M4qV7JNCkk7zVrz0rq73Tyjh+aFHhzADG59EL5mgnuz/AIJj02IknvbqXeec5LMxOSATvy5+JO59lsqocW9pFhp5KSy95MP6mL0nB8m+an2iD5A1Szr+vasA9hCtlat6sjleZh0zzMC2D1yieHU0Gx0rJP5Fa+IyRrAMnXk9Llz5c5XI/Zqk6tx9rmnO1rcSZcg8peNSwzsGRl9bfofSH3YoNG4r4yurm6bTtHAMy7XFy3qQ+BAO45gepwdwQAT0qvZZwBDeSTXd4zXKrIVUyE/nX2JdsnJGCuxJySc9N5D/ALPtyVF9aToyXPOsrBwRIysoU5B9LY4O/wDxfbXDwMNQfm021mW3EDSNNLygtkME5cH2jYDHjv4UGoX/AALp8qchtIV22aNBGw9zLg/DpVV0W4m0a8jsp5DLZTnFvI3WNs4CHyGSAR09JWGPSA7+EtZu4b59Ov3WZu77yKYAAlc9CAB4Z8MgodzkGvp2zWwbTXc7NFJGyHxBLCM4PuY0F5rAOL+B1utbvoEwsktt8oh8AJcpkN7GIffw5wfDfddLnMkMTt1aNGPvKgms54TkN5xFqFyu8NvEtup83yud/HdZPvWgneyjiRbyyCFFintz3U0SqF5WGQG5AAFDYO2Bghh4VdKyzU1/JnEMEy+jb6kpjkHh34IAOPMsU3/tHrU6BSlKBSlKBSlKBXoJl5uXmHNjPLkZx5464r3ql8U9mVlfTNcP3sdw3LmWKQgkqAoODlcgADYDpQXSlZgeAdVts/IdZkI8EuF5wPtHnH3KPCuPWuMNc0yJpLy0tpohgd7GxGGOw5hnOM4+aPfvQfPtq1aKS6srCaUR2+flF02/6Nc8qjG5YgOANyWZK8xajqWu+jZg6fpo9HvSMSyKNsIB4eGFIA3HMelUfivSLkXllqOriFobqWMOsTHkSMBNidwAUydmOeVt6/ScaBQFUAKAAABgADYADwFBilzwDaRajZ6fAhICma4lY5kdd8Ln5o9HGFx+kz4A1tcaBQAoAAAAA2AHgAPKs91Nu44it3fZZ7cxqfDnHNt+Cj3uK0SgzSe+vdWu54bS4NraW7cjSqDzu+4OCCD1BxgjAwTnIApna1wre2tukz3bXMUUgKyNkSxMTj1iS3KTjcN1C7dDVr4T1hNJuruzvcxrJM0sUpB5WU4G5xsMBd+gPMDjG8d218dW0tg1rbyLK0rJzMu6qqsH9boWJUbDwznG2Q47u+n7ux4itl53EYivowPWVSUd8D3dd8YjOMA1MalzyMdY0SQSd4uLiELzNkAZzH15thlRvtkZ5jU12H2xXRoOcbO0rAEdVMjDp5HH3GubVuysJMbjSrp7CU7sibwt125MjAyem6+SigguBeI7Y3Mt9qF2PlRUxiPu3ComRnGBjO2ABuN85LGu7iHWfy3IlpaBhaI4e5uGBVeUeAzuNs4BwS2DgBSTzXnCGuS/pjpc7b4llgQv/wAnH4V1WvZRcXAUanqDyRjpb26iOEb56ABfuQH20H34s7QO9P5P0X8/dOOXvY/0cKdCwfoSB4jYeZO1WzgHhRNMtEt0PM/rSv8ATkPU+4bAewDxzX10fSrHTQkECxQGU4UFgHlYb9WPM5Hxxmp6gzjt4tj+TlnQ4e2nikU+W/J/iwPwrQLG5EsaSDo6qw9xAIqndtePyLeZ/sf+fHj8anuCf9nWP/hbf/lLQTVKUoFKUoFKUoFKUoFRnE2jreWs9s/SVGXPk3zW+DYPwqTpQfnrhPg+71mzkSe/YR2bNBDAB6HeIg5WJ29EZxkgtjO4rReyri3v4vkV1lL61HdyI/rMq+iHHmcYB9u/QiuHsbfkn1e2IwY7x2x9ViyjHs9D8RU5xv2fQ6gyzI7W14nqXEezbdAwBBOPAggjzxtQdPaBwwb6Be6PLcwtzwP0w2xK83gDgb+BVT4VGcL9ocb/AM31D+bXaei4kHKjHzDdFJ8id8+iSKio7jiS0wjQ21+g/rAwR8eGclP8p9/jUZr2na3qnoS6fZW4xgSyMGkXz5XVmIHs5aDQ+Jb7TjAXvXt3hX0hz8r7/UG5Lfq7msEOmHXtQEdhbLb2cZwXCAcqZ3d2+dI3zUyeg8AzVo3DnYjaxkSXsr3T/R9SP7geY494HsrTdO0+K3jEcEaRxjoqKFH3Dx9tA06ySCKOGIcscaqijyUDArppSgUpSgz7tu0cS6c1wvoz2jLLE4OGHpKGAPhthvei1b+G9RNzaW85GDLDG5HtZQx/E1Su3DUyLNLKL0ri9kSNEB35QysT7ieVftHyq9aLp4t7eGBekUaRj3KoXP4UFJ7eLvk0mRPGaWKNR4k84kxj7FXjSLTuYIYh0jjRP2VC/wAKznjs/Lta06wXdICbmfoRtuoP7OP74VqNApSlApSlApSlApSlApSlBl3P8g4lOciHUYRg7comUYx7/R++YVqNUjtZ4Ze8sxJb5+VWzCaAj1sjBZQfMgAgeLItSnAHFSalZxzrgP6sqfRkHUe49R7CPbQWOlKUClVrj7ik6ZbpcdwZU71Ekw2ORGzl+hzvgAbbsN6n7O6SVEkjYMjqGVhuCpGQR8KD7UpQmgVDcV8TQadbtPcNgDZVHrO3gqjxP4DqcCq1xV2o28DfJ7NTe3bHlWKH0lDfWcZ6b7Lk7b461wcN8BT3U632tuJZhvFbDBii8cEbgnpsMjbJLHoHjs90Ke9ujrOoLyu68trCf6qLfDb75wTjz5mbxGL9r+rx2dvLcTHEcalj5k9Ao+sTgD2kV3swAydgOp9lZDqM7cRXwgiJGlWrc00g2E8g6KD5dQMdBlvFaCW7HtLkkFxqlyMT3rZQH5sAPogeODtj6qIfGrvr2v29lGZbqZYk8OY7sfJVG7H2AGqRxD2i/nPkOjQi6uQOXK/oIgNuuwOOnUKNtz0rzw/2XhpPlWrym9uj81v0KfVCdGAOdsBd/V8aDlj4+1K/YnSNPHcA/p7k8qt+qOZR122LeGcVWOLuK9egkjF4RZQE8rTW8IkT2Eksxz9XKnGdjW7ogAAAAA2AHQDyxXzvLVJUaOVFdHBDKwyCD4EUGUrea3ZxLdx3EOq2ZAYhVCvyeLLyjP4tj6PWtD4S4lg1G3W4tz6J2ZT6yOOqMPMZ+IIPjWeaMX0DU1s2Zjpt4fzBbfupiQOTPlkgH2Mhzs1c8mox6HrV0uy2t1Cs4ToBJz8u3h17w4HgwHhQbJSlKBSlRercR2lr/SLmGI/ReRQx9y5yfgKCUpWe3/bLpceySSTHyiibc+QL8orik7WZHGbbR76XyyhUEeeVV6DT6yjivSJ9GvH1SwTntpP6bbDyzkyqPLqc/NJPzWOPp/3m6j1/k/dY/Wkz93cZr3PbAIl/numXlvnbLJlQfaWCHHwPuNBfOG+ILe/gWe2kDoeo+creKsvzWHl8RkEGpSvzVwHb6heXFzeaU1tauhBe2VmVHByQO7bmUqd/EAHOOXatI0vtZWJxBq9tJZT/AEuVmibwyMZYDPlzD61BouoWMc8TxTIHjdSrKehB/wDfWsyi4M1bSyw0m6jmtSSRbXHVSd8K3Tz3DJ16HrWj6XrNvcrzW88Uo80dW+/B2Nd1BmA1Hid/R+SWMefn82cf/ub/AAr5ns71G+/2rqjd2c5gthyqR7Tyqp+KN761Oo7VddtrYZuLiKIfXdVJ9wJyT7qDl4Z4StNPXltYFQkYZ+rt+s53I9nT2VKX17HDG0kzrHGoyzMQAB7SazrUu1yOR+50u2mvpvNUZYx4ZJxzYHuA9tZfxF+UdWuVtnl7+5DZMEOPk9uPEvIMqWGcEgtjpzE+jQXfXeI5tc7yK1Y2ulR/0m8k9HnUdVXPgR83ruObGeU8ulQTaqgstMRrPR4yVknIxJcfS95bxH7R6JXvfdjd+bRbdNT50GD3DhxEG6+iQW9HJPzR54qc7JeIryWeezljtu4tF5O9t1KqJA2Ag8GBAY5AHq+2gvPDHDVtp8IhtYwi/Obq7n6Tt1J/AdBgbVL0pQKUpQUnti0UXOlzn58A79D5FN2+9OYfdWXmD+Ud7Dg7w2EXesNh33N6QzjxLH9k1uPFkqpY3bP6gt5i3tHdtkVTewbRkh0xJguJbgszt4kK7Ig9wAzj6x86DQby7SJGkldUjUZZmICgeZJrNdZ7XY5HW20iJru6kPKmVKxjYktvgtjH1RjJ5tt+PUbdtf1SW3dmXTbFgJFUkd9NuCCfeGGfAKcYL5Hv2PaZGb7VbhY0QJMbeJVUAJGpOQAPMCPfxIPnQdH8h9WvcHUNUaJD1htRyjH0Sw5R94apbSeyPS4MFoGmf6UzlsnzKjCH7qvdKDi0/SIIBiCCKIeUcaqPwArtpSgVSO0Xjb5GEtrZO/vp9ooQM4B253Hl5DxwfAGpjjniiPTbSS4kwWHoxpnHPIfVX3dSfIA1XOy7hOSPn1G+9O+uvSPMP0UZ6IB4NjGfIALtg5CkfkG54emtdSlk70TOyXyoo5V5zzbADcA5PQDmQDo1bZd2cF3EBLHHNE4DAMqupB3BGcj2g1669pEd5by28wzHKpU+zxDD6wOCPaBVE7INXki7/Sbo/wA4s2IQ/Tg+aR4kDIx9V08jQcHG3YzBIne6b/N7hcnk5m5H9gJOUbyI28CPEU/g3TJLmQ2curX1jfISGgdnKtj/AIZDr4YPL5bjI3H6Jqrcc8DW+pxjn/N3CforhB6aHqM9OZc+GfcQd6Csp2SysMT6xfSA9QHIyPtM1dNv2UaRaK01wrSBMs0lxKcDzLAcqn4iorT+0C50km11tHcqrGG5jHN3wHRT0y3QZODuObHrH0s9GvOIZFuL/nttNB5orVSQ0o8Gc+R+kfD1QM81Bzi/n1gtZ6NGLLTVPLLcrHyc/mqKMdR83YkEcxUHB0vhPha306EQ2yYG3O5wXc/SZvE+zoM7AVKWNlHDGsUSKkaDCqowAPYK+zMACScAdSaCldrXFn5Psj3Z/nM+Y4QPWBPrOB9UHb2la+PYnFbLpcXyZgxJJnPRhMccysPYMAeahT41B8IqdZ1aXUnGbS0JitQejP4yY88Hm6fPT6NfLXYToGppeRDGn3jclyg9WOTchwPAdWHX+sG2VoNdpXhGBAIOQdwR0IozADJ2A6mg80qh8R9qtlbt3UHNeXBOFitxzDm8i42+C8x9lQn8ntX1jfUJfkNmf92h/SMvk538OvMSMj1BQO0fiU6g40jTWEksrAXMq7pFECOYFht5c2P1d2bA0vR9OS2gigj9SJFRfPCjGT7T1rh4X4WtdPj7u1iCA+sx3dz5s53Pu6DOwFTVBmPYDk2d0X/TG8l7zz5uVP45rx2UOYtQ1m1fAIue9XzKuz748uXkP2q41u/yDq0/fAjT79udZMErFPkkg+QyT8Cp+aa9uNZxp2qWusREPazqIblkwwwQOV8jORgKRj/g48RQazSvSGUOoZSGVgCCDkEHcEHxGK96BSlVbtM4i+QadPMpxIR3cXn3jbAj9UZb7NBT1X8t622d7HTTgD5slxn8RzD2jEY+nWs1Uuy7hz5Bp0MbDErjvZfPvGAOD7VGF+zVtoFZj2tadJay2+sWq5ltiFnUfPgJxv7slScdHB+aK06vld2ySo8cihkdSrKehUjBB9hFB8dJ1GO5hjnhbmjkUMp9hGdx4EdCPAg10TSqiszsFVQSzE4AA3JJ8ABWXdmly2m3s+jTsSoJls3b50ZyxX34ydvFZKie1LiS41GSWw02KSaGAc120XVsNjulPsPgASxBwMKch66jazcUTyGNzDp1vzrC5XeWfGzY646E+S4GxY4tXZnxfJI0mnX/AKF/bbHJ/SoOjjzbGCfMEMOpxE6B2saXaW6QdzPbd0vL3BjyQep3zuScklsEkkmoDXRqGt3CXthZNai2VminkPLLMR6SoB0OdwBuu7ZbfFBu9Z12xa5IIotOtd7q+Pd4HzYicMT1wD6ufo858Kk+CuPYbyzkmmIilt1PyqM5HdlQctg78pwceOxHUVXuy20e/urjWrhT+cLR2qn5kQ9Eke3bl28e8PjQX7hfQ47G1htovVjUAnxZurMfaWyfjXnijREvrWa2k9WRSAfot1Vh7Q2D8KlKUGG8E8V6wYTp1raxPNZkxSTSvsgDMqjlyvQKVGM7KNqsA7Nr2+wdY1J5Fzn5PB6MfXIycAH9jPtrzqP/AMP4khkG0OoxGN99u+XABx55EY/vGrUaCF4c4UtLBeW1gSPPVurt47yHLEezOBU1SlApSlBx6tpcN1E0NxGskbdVYbe/zBHgRuKzu67E7UhkiuruKFzloQ4Kdc9CN8YHXJ2rUKUGQWt3qHDuYpYnvdMGSkqbyQr1ww8APbhdxhh6tTa9tOlFObvZQceoYm5vdkejn41olcx0+ItzGKPm+lyLn78UGajtG1C+/wBk6W5Q4xPc+imPHbIU/Bz7qrF5pOoXWs2VpqV0s+MXMkUe0UaKWIBGACTjlzjI5+u+a3qsw7OV+Vavq18dwri2jPhyrs2PDoiH7RoNPpSlApSlBRu1DgmTUEhktZBFdwN6EhZl9A+svMoJB6EHB6EeNTPBHCkWm2qQRbt1kkxgySeLHyHgB4DHXrVgpQfKS3RiGZFJHQkAkfGvrSlBl/aF2WNeXIns5RAZsJdrkgPHzBi4AG77DKnZiqnYgk6Pp1ikEUcMS8scahFHkAMCumlApSlBm/btasLGK6j/AElpcRSKfIE8v+Yp91aDY3SyxxyocrIqup9jAMPwNQvaDY9/pt5HjJMEhA+so51/eArj7J73vtIsm8o+7/YYx/6aC20pSgUpSgUpSgUpSg49ZvhBbzTHpFG7/sqW/hVI7CLLu9JSQ55p5JZGJ6k83d5PwTPxqU7W7zutIvW84wm313WP/VUjwFa91ptkniLeLPvKBj+JNBPUpSgUpSgUpSgUpSgUpSgUpSg+dxFzoynowI+8YrOP+z9cFtLKEY7q4lT8Fk/1VpdZp2ILyx6ig6LfS4HwUfwoNLpSlApSlApSlApSlBnHb9Py6S4+nLEv4l/9NaDZxckaL9FVH3DFUTt00prjSpCgJMLpMQPFRlW+AVi32at/Desx3ttFcREFZFB9zfOU+0NkH3UElSlKBSlKBSlKBSlKBSlKBSlKBWa9i3/zT/x8taVWZdhL89vfS+D30px9lG/jQabSlKBSlKBSlKBSlKD1dAwIIBBGCDuCPEEeVfn7hnWbrTLi/msoGl0qK5dJYgclACfzieWAOu4xjm8GG667qAt7aec9Ionf9lS38KpnYZp5i0qN2zzTySStnqctyAn3qoPxoLPwvxVa6hH3lrKG+kh2dPYydR7+h8CamqoHEvZZbzSfKLOR7K6BJEkOyk+ZQEYz9Ujqc5qJXiTW9M9G/tBfQD+vt/XA33ZQPAear+saDVaVStB7U9MusAXAhf6E/wCbI9nMfQJ9zGrnHIGAKkEHoQcg/Gg9qUpQKUpQKUpQKUr53E6xqzuyqijLMxAUDxJJ2AoPW8uVijeRzhEVmYnwUDJP3VnXYFA35OkmcY7+5lkX9XCp/mVvuqI4r4qbW5/yVpj/AJpt7m5Ow7tSOYIOrLkj9YkD1ck6tpGmx20EcEQxHGoVR7AOpPiT1J8zQdlKUoFKUoFKUoFKUoKB25an3GkzAHDTMkS/Fudh8UVh8at3DunfJrW3gH9VEifEKAT99ULtRPyjUtHsgdjMZ5B9VMEbe1RIK06gUpSggNf4Msb3JubWN2PzwOWT/wDIuG/GqfL2PrCS2nahdWhJzyhiye7AKk/EmtPpQZh+TuJLbPd3VrdqOgkXlbx8lX8XNfG84/1izjaS90cFEGWeOYBQPMkd5gVqtZv26XbGyhs48d5eTxxAHyDBv8/IPjQcOn9tkciBzp93y5wWjUOvN4gN6IP/AK19x24WA2khu4z5NGmf89evYhF8mbU7HJPye6OCepU5RT5biPPxrUCo8qDMm7ctO+bHdOfIRrn8Xo3a+HB+T6XfSnGwMePxXn2+FabyjyrzQZf/ACo166wLbS0tlPV7h8kfZPIf3TXiLszurxg+s6g84GD8nh9CLPvwB9yg+2tRpQZDxtpMOj3umX1tGsVurfJ5guQORs4ZvpHBcknfKLWvVW+0TQfl2nXEAGXKc0f/ANxfTUfEjHuY1ydlGvfLdMt3LZkQd1Jvk86YGT7SvK32qC30pSgUpSgUpSgUpXwu72OIZlkRB5swH+NBnGlj5VxPcyYytnbLGp8nbB/1SD4Vp1Zj2IJ3y6hfEHN1duRn6A9IfDLsPs1p1ApSlApSlArL9Uze8TW8XWOwgMrDH9Y3TfwPpRH7BrTncAEk4AGSfZWZ9jCG4fUdRbObm4KpnwjXJGPZ6QX+7oGhZt+J76PYJc26SgebLyD/AB7ytOrMeN/5vr+kXHQSiS3J8D1Cj9qX8K06gUpSgUpSgVlvBA/J+t39gdorgfKYBtjJ3ZVHxYe6GtSrMO2SFraSx1WMEtazBZMYyYW8CfLqv97QafSvSCUOqspyrAEEdCCMg/dXvQKUpQK9ZZAqlmICgEknoANya9qi+KrN57K6ii/SSQSom+PSZCo38Nz1oM3g1DUtfeQ2kxsdOViiygHvZSOpGCCPgQBnHpEHElF2K2BDGaS4nkYH85JJuCR1AAHQ775qM7O+PLewgi06/jks5oQRmRTyNlmPNzDpkk7kcv1jWq2N9HMgeGRJEPRkYMp+IOKDKdP0/WNCXu7eKPULJSxCqOWZcnJ2GTknyD/CpjTe2SwZilyJrSQEArLGdj71yR9oCtGrj1HSoLheWeGOVfKRFYfiKDgsuMLCb9He27ezvUB+4nNSiXkZ6SIfcwqp33ZVpUpybNVP1HdP3VYD8Ki5exTSz0SZfdKf4g0GgtdIOrqPtCuK64itIs95dQJjrzSoP8TVKj7EtLHVZm98v/kBXw1/sv0q0s7mcWxZooZHUtLKfSCEjbmAO9B9O0btJsVsLmO3ukknkjaNFjJb1vRJ5wMDCknOfDarT2eaR8k021hIwwjVnHk7emw+DEj4VWOx3hW2GmWs0ttC07h3MjRqz47xinpEZ9ULWk0GZ9uymO2tLpRlra7jfPkuCf8AMqVo9vcK6hkYMDvkEH/CuXW9HhvIWguE7yJ8cy5I6EEbggg5HgayvjbslsLW0uLq3a4jkhjZ0CyArzDpnKlvuYUGx0rHOFOzZrmztrj8p3sbyxK5AkOASM4G4OKlf+6ib/6zf/tt/wBVBp1eksyqMswUeZIFZqOyEH19Tv2/vf8AzBrxbdh2nKcu9zKfHnkUf5UB/Ggt2o8cafBnvb2AEeAkDN+yuT+FUDjLtJtdQt57Kytri8eVCuUjIVT819wW9FgG3UdOoq4ad2YaVD6tlGx/tC0n4OSPwq02tqkShY0VFHRUUKPuG1Bk3Z32l29rbQWWpd7bzxLyZljYKVyQn1hhcDJAG3WtYsryOZBJE6yI24ZGDKfcRtXy1TSoLlO7uIY5U+i6hh7xnofaKyriXhiXQSdQ0t3+Tqw+UWjsWQoSFypOTttuclc5zjIoNhpXNpl8k8Mc0ZykiK6/qsAw/A100ClKUHDq2kQXSclxDHKnk6g49oz0PtFUW67G7MNz2k1zaP8A2UpI/ey371aRSgzKPgLVotoddlI/tIuYjy3Z2oeGOIB6usRH3wr/APzNabSgzL+S+vnrrEfwhX/or0eDiSz9MS2+oIMZjKhHx44wE3+03urUKUGaWXbHbKe71C3uLKYdVdGZfgQA37vjUT2g9p9nd2U1rYmWeecBFCxOOpHN1AJ9HOwBq9cff0f4/wAKhuy71X938TQWnhGxNvY2sLDDRwRKwxj0ggzkeec1L0pQKiOL9Ja7sri3Rgryxsqls4BI2zjfFS9KDItE4t1DSoo7S90qWRIUCJNbZdSq7LkAEZI33YH6orvftSuZcLaaNeSE+MgKKPaSFYfeRWnUoMx/LXEjemun2iL4RtIC5Hv73A+OK8HtE1KAgXeiT48XgYuB8ArD72rT6UGbW/bVp+eWZLmBvKSL8fRJOPhUjF2uaQ3+9498Uw/0VNcYfoT8P8a/MnHn9IP/AL86De7nti0lM4uGc+SxSf4lQKrfEnHU+rW0trp2m3MizKVM0gCIBscg7ruPNx4VBdj/AM39cVvqdB7qCN4W05raztoGILRQxoxHTmVQDj2ZqUpS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Content Placeholder 2"/>
          <p:cNvSpPr>
            <a:spLocks noGrp="1"/>
          </p:cNvSpPr>
          <p:nvPr>
            <p:ph idx="1"/>
          </p:nvPr>
        </p:nvSpPr>
        <p:spPr bwMode="auto">
          <a:xfrm>
            <a:off x="355381" y="1355130"/>
            <a:ext cx="8633194" cy="49158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sz="2800" dirty="0" smtClean="0">
                <a:solidFill>
                  <a:srgbClr val="336600"/>
                </a:solidFill>
                <a:latin typeface="Arial" charset="0"/>
                <a:cs typeface="Arial" charset="0"/>
              </a:rPr>
              <a:t>How to change inefficient practices?</a:t>
            </a:r>
          </a:p>
          <a:p>
            <a:endParaRPr lang="en-CA" sz="2800" dirty="0">
              <a:solidFill>
                <a:srgbClr val="336600"/>
              </a:solidFill>
              <a:latin typeface="Arial" charset="0"/>
              <a:cs typeface="Arial" charset="0"/>
            </a:endParaRPr>
          </a:p>
          <a:p>
            <a:r>
              <a:rPr lang="en-CA" sz="2800" dirty="0" smtClean="0">
                <a:solidFill>
                  <a:srgbClr val="336600"/>
                </a:solidFill>
                <a:latin typeface="Arial" charset="0"/>
                <a:cs typeface="Arial" charset="0"/>
              </a:rPr>
              <a:t>How to overcome infrastructure barriers?</a:t>
            </a:r>
          </a:p>
          <a:p>
            <a:r>
              <a:rPr lang="en-CA" sz="2800" dirty="0" smtClean="0">
                <a:solidFill>
                  <a:srgbClr val="336600"/>
                </a:solidFill>
                <a:latin typeface="Arial" charset="0"/>
                <a:cs typeface="Arial" charset="0"/>
              </a:rPr>
              <a:t>How to come to fundable infrastructure eco-system?</a:t>
            </a:r>
          </a:p>
          <a:p>
            <a:endParaRPr lang="en-CA" sz="2800" dirty="0">
              <a:solidFill>
                <a:srgbClr val="336600"/>
              </a:solidFill>
              <a:latin typeface="Arial" charset="0"/>
              <a:cs typeface="Arial" charset="0"/>
            </a:endParaRPr>
          </a:p>
          <a:p>
            <a:r>
              <a:rPr lang="en-CA" sz="2800" dirty="0" smtClean="0">
                <a:solidFill>
                  <a:srgbClr val="336600"/>
                </a:solidFill>
                <a:latin typeface="Arial" charset="0"/>
                <a:cs typeface="Arial" charset="0"/>
              </a:rPr>
              <a:t>Ho to turn trends and principles into action?</a:t>
            </a:r>
            <a:endParaRPr lang="en-CA" sz="2800" dirty="0" smtClean="0">
              <a:solidFill>
                <a:srgbClr val="373737"/>
              </a:solidFill>
              <a:latin typeface="Arial" charset="0"/>
              <a:cs typeface="Arial" charset="0"/>
            </a:endParaRPr>
          </a:p>
        </p:txBody>
      </p:sp>
    </p:spTree>
    <p:extLst>
      <p:ext uri="{BB962C8B-B14F-4D97-AF65-F5344CB8AC3E}">
        <p14:creationId xmlns:p14="http://schemas.microsoft.com/office/powerpoint/2010/main" val="21352955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Content Placeholder 2"/>
          <p:cNvSpPr>
            <a:spLocks noGrp="1"/>
          </p:cNvSpPr>
          <p:nvPr>
            <p:ph idx="1"/>
          </p:nvPr>
        </p:nvSpPr>
        <p:spPr bwMode="auto">
          <a:xfrm>
            <a:off x="428625" y="1268760"/>
            <a:ext cx="8535863" cy="46805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CA" dirty="0" smtClean="0">
                <a:solidFill>
                  <a:srgbClr val="373737"/>
                </a:solidFill>
                <a:latin typeface="Arial" charset="0"/>
                <a:cs typeface="Arial" charset="0"/>
              </a:rPr>
              <a:t>A few factors</a:t>
            </a:r>
          </a:p>
          <a:p>
            <a:pPr marL="0" indent="0">
              <a:buNone/>
            </a:pPr>
            <a:endParaRPr lang="en-CA" dirty="0" smtClean="0">
              <a:solidFill>
                <a:srgbClr val="373737"/>
              </a:solidFill>
              <a:latin typeface="Arial" charset="0"/>
              <a:cs typeface="Arial" charset="0"/>
            </a:endParaRPr>
          </a:p>
          <a:p>
            <a:r>
              <a:rPr lang="en-CA" dirty="0" err="1" smtClean="0">
                <a:solidFill>
                  <a:srgbClr val="373737"/>
                </a:solidFill>
                <a:latin typeface="Arial" charset="0"/>
                <a:cs typeface="Arial" charset="0"/>
              </a:rPr>
              <a:t>nr</a:t>
            </a:r>
            <a:r>
              <a:rPr lang="en-CA" dirty="0" smtClean="0">
                <a:solidFill>
                  <a:srgbClr val="373737"/>
                </a:solidFill>
                <a:latin typeface="Arial" charset="0"/>
                <a:cs typeface="Arial" charset="0"/>
              </a:rPr>
              <a:t>. of researchers increases enormously</a:t>
            </a:r>
          </a:p>
          <a:p>
            <a:r>
              <a:rPr lang="en-CA" dirty="0" smtClean="0">
                <a:solidFill>
                  <a:srgbClr val="373737"/>
                </a:solidFill>
                <a:latin typeface="Arial" charset="0"/>
                <a:cs typeface="Arial" charset="0"/>
              </a:rPr>
              <a:t>there is a pressure in the direction of Grand Challenges and those topics relevant for societies</a:t>
            </a:r>
          </a:p>
          <a:p>
            <a:r>
              <a:rPr lang="en-CA" dirty="0" smtClean="0">
                <a:solidFill>
                  <a:srgbClr val="373737"/>
                </a:solidFill>
                <a:latin typeface="Arial" charset="0"/>
                <a:cs typeface="Arial" charset="0"/>
              </a:rPr>
              <a:t>research is increasingly often data intensive </a:t>
            </a:r>
          </a:p>
          <a:p>
            <a:r>
              <a:rPr lang="en-CA" dirty="0" smtClean="0">
                <a:solidFill>
                  <a:srgbClr val="373737"/>
                </a:solidFill>
                <a:latin typeface="Arial" charset="0"/>
                <a:cs typeface="Arial" charset="0"/>
              </a:rPr>
              <a:t>border-crossing research is a fact (countries, disciplines)</a:t>
            </a:r>
          </a:p>
          <a:p>
            <a:pPr marL="0" indent="0">
              <a:buNone/>
            </a:pPr>
            <a:endParaRPr lang="en-CA" dirty="0" smtClean="0">
              <a:solidFill>
                <a:srgbClr val="373737"/>
              </a:solidFill>
              <a:latin typeface="Arial" charset="0"/>
              <a:cs typeface="Arial" charset="0"/>
            </a:endParaRPr>
          </a:p>
        </p:txBody>
      </p:sp>
      <p:sp>
        <p:nvSpPr>
          <p:cNvPr id="11266" name="Title 1"/>
          <p:cNvSpPr>
            <a:spLocks noGrp="1"/>
          </p:cNvSpPr>
          <p:nvPr>
            <p:ph type="title"/>
          </p:nvPr>
        </p:nvSpPr>
        <p:spPr bwMode="auto">
          <a:xfrm>
            <a:off x="755576" y="10955"/>
            <a:ext cx="756126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nSpc>
                <a:spcPct val="60000"/>
              </a:lnSpc>
            </a:pPr>
            <a:r>
              <a:rPr lang="en-US" sz="3200" dirty="0" smtClean="0">
                <a:latin typeface="Arial" charset="0"/>
                <a:cs typeface="Trebuchet MS" charset="0"/>
              </a:rPr>
              <a:t>Research is changing</a:t>
            </a:r>
            <a:endParaRPr lang="en-US" sz="3200" dirty="0">
              <a:latin typeface="Arial" charset="0"/>
              <a:cs typeface="Trebuchet MS" charset="0"/>
            </a:endParaRPr>
          </a:p>
        </p:txBody>
      </p:sp>
      <p:sp>
        <p:nvSpPr>
          <p:cNvPr id="11268" name="AutoShape 7" descr="data:image/jpeg;base64,/9j/4AAQSkZJRgABAQAAAQABAAD/2wCEAAkGBxAPDw8OEBAQEBAPEBANDQ4MDhAMDw0NFBEWFhURFhgYHCggGBolGxQUITEhJTUrLi4uFyszODM4NygtLisBCgoKDg0OFxAQFiwkHCIrLCwuLDcsLCwsLCwsNCwsLSwsLCwsLCwsNyw3LDgsKywrLCwrLCwsOCw3KywsLCwsLP/AABEIAOEA4QMBIgACEQEDEQH/xAAbAAEAAgMBAQAAAAAAAAAAAAAAAwQCBQYHAf/EAEcQAAIBAgIEBhACCAYDAAAAAAABAgMRBBIFBjJREyFScXKyFBUWIiMkMUFhc4GRkrHB0YKhNFNUk6KzwvAXQmLS4eIzNYP/xAAXAQEBAQEAAAAAAAAAAAAAAAAAAQMC/8QAHBEBAQADAQEBAQAAAAAAAAAAAAEREjECIVFB/9oADAMBAAIRAxEAPwD3EAADCpOxmVcbKyYGpxemqkZyjFRtF2u738nOQ9vau6Huf3NZWlec3/qZiazzMM7blte3tXdD3P7jt7V3Q9z+5qgNYbVte3tXdD3P7jt7V3Q9z+5qgNYbVte3tXdD3P7jt7V3Q9z+5qgNYbVte3tXdD3P7jt7V3Q9z+5qgNYbVte31XdD3P7mL1gq8mHuf3NWyOQ1ibVvaGsbvacbemLv+RusPi4zV07nCSLWicc4TVO+1sX8mbk8z+fOyevP46nr9dymfSjgsWpr5rzp7i6mZu30AAAAAAAAAAAAAAAAp4/ZZcKeP2WBx9Tan0mfLiq+/n0mY3Npxlesri5jcXKjK4uY3FwMri5jcXAyuLnMa046rSqU1TqSgnBtqLtd5maXtxif11T3kyuHoDMJHA9uMT+uqe8uaD0lXniaUJ1Zyi3O8ZPidoSf0GTDrpFLEza407NNNPc15GW5spYkqOqpVXaFeHEpxjPL5rNXy+w3eBximrr2p+VPcabVyHCYKn/pc4e6ba/JoTjKlLNH2rzSW4wraOnTPpQwOMVSN1zNPyp7mXkwPoAAAAAAAAAAAAAU8fssuFPH7LA4ys+/n0mY3Fd9/PpMwubTjK9Z3FzC4uVGdxcwuLgZ3FzC4uBy2uL8LS9W+sznzfa4vwtL1b6zNBc4rqPpf1efjdHnn/Lka+5f1efjdHnn/LkFdtNlOuyzNlWsduHZajceFkt1aa/hizaYvDXRq9Q/0afrpdSB0Uo3Mb1rOOZlGVKWaPtXmktxucDjFNXXM0/KnuYxeGujTyhKlLNH2rzSW4iumTPpRwOMU1dczT8qe5l1MD6AAAAAAAAAABTx+yy4U8fssDiMS/CT6X0RHcyxT8JPpfREVzacZXrO4uYXFyozuLmFxcDO4uYXFwJ6WqFPSK4SdadN0/BpQjGSa8t+PnM/8LqP7TW+CB0Op78FU9Z/SjfmXq/Wknx5/wD4XUf2qt8EDCrqBSwa7KjXqTdLjUJRgk83e8dukehms1k/RKv4OvES/Vs+OEmytVJ5MhmjVkoVpSSspSS3Rk0vyKE5VP1lT2TkvqbapArzokwuVSlpLFQ2MTiI28iVepb3XLtHWvHQ2qkay5NenF/nG0vzIHQMHhyYXLotGa4U3JOpB0J+Ru7nRlzvyx9t7bzvsBjI1IqSfEzxqeGOh1K0nKjWVCTbp1OKF/8AJP0ehnN8up6eoo+kVGd0SnDoAAAAAAAAKeP2WXCnj9lgcJjH4SfS+iIbmeOfhanS+iIbm04yvWdxcwuLlRncXMLi4GdxcwuLgdhqb/4qvrP6UdAcZq9pyhhoTjVk4uU80UoSnxZUvMvQbXuvwX6yX7qp9jL1LlpLMN8azWX9Eq/g68Sp3X4L9ZL91U+xT0xrJha9CpSpzk5yy5U6c43tJN8bW5MSXK2zDmGYMyufDVkjcTFwJj5YCB0zF0yxYxaAqypGWDhatSe6pB/xImcRQj38OnH5olI9MwE7xRdNdozZRsTFsAAAAAAAAFPH7LLhTx+ywPP9IPwtTpfRFfMS6RfhqnS+iK2Y2nGV6kzDMR5hmKiTMMxHmGYCTMMxHmGYCvjXxrm+pXJsY+Nc31K5FZEuGffr2/IgJcO++Xt+QGxufLmGYZiokuLkeYZgJLny5hmGYD60faK7+HSj8zG5nRffw6UfmiXhHomjNlGxNdozZRsTFsAAAAAAAAFPH7LLhTx+ywPOdKPw1Tn+iKtyfSz8PU518kU8xtOMr1LcXIswzFRLcZiLMMwEuYXIswzAR4p8a5iE2OHfE+clIrUklDaXt+RsjGq+9f8AfnAiuLkWYZioluLkWYZgJbjMRZhmAluZ4d9/Dpx+aK+Ylwz8JDpx6yJSPS9GbKNia7RmyjYmLYAAAAAAAAKeP2WXCnj9lgeZaYfjFTnXVRTzFjTkrYirzrqoo5zacZXqbMMxDnGcqJswzEOcZwJswzEOcZwL+FfE+cmKuDlxPn+hYzEVkR133r9nzMsxFiZd4/Z8wK+YZiHOM5UTZhmIc4zgTZhmIc4zgTZiXCS8JT6cesipnJsFPwtPpw6yJeEeqaM2UbE12jNlGxMWwAAAAAAAAU8fssuFPH7LA8q0+/GavOuqjX3LusL8aq88eqjXXNpxlepLi5HcXKiS4uR3FwJLi5HcXA6nVXA06tOo5xu1Usu+lHiyrczd9psPyP45/c1epL8DV9b/AEI6M5oodpsPyP45/coae0bRp4arOMLSWWzzTdrzivO/Sb41es/6JW5ofzIjI4S4uR3FzoSXFyO4uBJcXI7i4ElyfAPwtL1kOsipcn0e/DUvWQ6yF4R67ozZRsTXaM2UbEwbAAAAAAAABTx+yy4U8fssDyTWN+NVeePVRrcxf1lfjdXnj1Uay5tOMr1JmGYjuLlRJmGYjuLgSZhmI7i4HbajPwNX1v8AQjpTz7QOsHYkJw4LhM089+EyW4krbL3Gz7tl+zv99/0JgdcarWh+J1uaH8yJpu7Zfs7/AH3/AEKuldaVXozo8Dkz5e+4XNa0k/JlW4mBoMwzEdxc6EmYZiO4uBJmGYjuLgSZixo5+Go+sh1kU7lnRj8PR9ZDrIXhHsejNlGxNdozZRsTBsAAAAAAAAFPH7LLhTx+ywPH9Z343V549VGqubLWl+OVvw9VGpubTjK9SXFyO4uVElxcjufbgZ3FzC58uBJcXI7i4ElxcjufbgZ3FzC58uBJcXI7i4ElxcjuLgSXLWi34ej62HWRRuW9FPxij62HWQvCPadGbKNia7RmyjYmDYAAAAAAAAKeP2WXCnj9lgeNa1vxyt+Hqo1Fzaa2vx2t+HqI1FzacZXrO4uYXFyo5DGYWFXSEqc13s6uWTjlUrZV5G0za1NU8M13k6sJeZ1OCqxv6VGEX+ZQf/sv/suqdTc4kly6tvxzGidIVcPX7GrNuOfgmpSc+Dm3aLi+S7r0Wdzq7nHae48Y8vlvRXFyrRt9DodNYvgqNSa4pPvIdOXFf2K79hfN6X+OZ0uniKmIrpKVOi4U7teSDlljbfeV3+I6TV/F8Jh4Xd5U/BS8773Zfw2NdoethoYXgZ1qUXVU+FWdJxzLKl6Gope25U1YxOStKk2mqiaTTvF1IXaa9DWb8iT5VvG80hoShiJqpU4XMoqHg504xsm/NKD3nN6w6Ko4eUFTUmpRlJ8K4Td0/NlijsrnM64bVLoT+Y9SYTzfq7DVbCNJvh7tJu06KV2vVm5w9KNOEKcb5YRjCOZpyslZXaS4zGm+9j0Y/JFfSeL4GjUqedK0OnLij+bv7DrEiZtc1pvNia1epFKUMMowbfmipZbrnk5PmRvtW8VwmHjHz0nwT6K2fy4vYUNBV8NTw7hUq006zlwsZTV1C2VRfsu/xFPVzEcFiHTzKUal6eaOzKUW8kl6Hx26RxO5dXjr7i5hcXNHDO5b0S/GKHrYdZFG5b0Q/GKHrYdZC8I9v0Zso2JrtGbKNiYNgAAAAAAAAp4/ZZcKeO2WB4rrc/Ha34OojT3Nvrh+m1vwdRGlubTjK9Z3FzC4uVHK4zExpY6dSV2oVczUbZmsq8l2X6utNJLvac3LzcI4Qjf0tNs3ufm9sYv6H1VWvI7PfFKL96OcX9XM/HPaH0dUqVeyq6aWbhYqayurU/ytJ+SK4nf0K1+Mk0xLh8TRwqfFF56tvNdXfM1BfxG7cm+Nu7flb42xm5vcr+8a/MGVbtXhf2eHx1v95odP4ZYerTq0koRdpRScmo1YNX4227PvfzOmufVK272pP5lvnJK+UKyqQjUjsziprmavY53W+SzUuhP5nRN/2lY+qXN7Un8xZmEuKU33sejH5I0mnZcNWoYSL8rU528qvfj9kVN+03Vz7m5vcr+8WZSXCt2rwv7PD46v+80WsWDjRnTq0oqnF+RJtqFWDun3zfl4vhZ0tz6pW/5SfzF8yrKwwuIVWnCovJOKlzPzr2O6JbmLl/aSR8uVGdy5od+M0PW0+sihcu6FfjOH9bT6yF4R7nozZRsTXaM2UbEwbAAAAAAAABXxULosHySA801i1RVavOtnknO14pJpWVvoaV6mvly+FHrtTDJkXYMdxc1MR5N3Gy5cvhQ7jZcuXwo9Z7AjuHYEdw2prHk3cbLly+FDuNly5fCj1nsCO4dgR3DamseTdxsuXL4UO42XLl8KPWewI7h2BHcNqax5N3Gy5cvhQ7jZcuXwo9Z7AjuHYEdw2prHk3cbLly+FDuNly5fCj1nsCO4dgR3DamseTdxsuXL4UO42XLl8KPWewI7h2BHcNqax5N3Gy5cvhQ7jZcuXwo9Z7AjuHYEdw2prHk3cbLly+FDuNly5fCj1nsCO4dgR3DamseTrU2XLl8KNjonUxRq06jqT7ycZpWSTad7Ho/YMdxJTwqQ2piMcFTsi4YxjYyIoAAAAAAAAAAPgAAAAAAAAAAAAAAAAAAAAAAAAAA+gAAAAAAA/9k="/>
          <p:cNvSpPr>
            <a:spLocks noChangeAspect="1" noChangeArrowheads="1"/>
          </p:cNvSpPr>
          <p:nvPr/>
        </p:nvSpPr>
        <p:spPr bwMode="auto">
          <a:xfrm>
            <a:off x="190500"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2664014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smtClean="0">
                <a:latin typeface="Gisha" pitchFamily="34" charset="-79"/>
                <a:ea typeface="ＭＳ Ｐゴシック" pitchFamily="34" charset="-128"/>
                <a:cs typeface="Gisha" pitchFamily="34" charset="-79"/>
              </a:rPr>
              <a:t>Network Example</a:t>
            </a:r>
          </a:p>
        </p:txBody>
      </p:sp>
      <p:sp>
        <p:nvSpPr>
          <p:cNvPr id="5" name="Right Arrow 32"/>
          <p:cNvSpPr/>
          <p:nvPr/>
        </p:nvSpPr>
        <p:spPr bwMode="auto">
          <a:xfrm>
            <a:off x="3455988" y="3573463"/>
            <a:ext cx="998537" cy="346075"/>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extLst/>
        </p:spPr>
        <p:txBody>
          <a:bodyPr anchor="ctr"/>
          <a:lstStyle/>
          <a:p>
            <a:pPr eaLnBrk="1" hangingPunct="1">
              <a:defRPr/>
            </a:pPr>
            <a:endParaRPr lang="en-GB"/>
          </a:p>
        </p:txBody>
      </p:sp>
      <p:sp>
        <p:nvSpPr>
          <p:cNvPr id="6" name="Right Arrow 31"/>
          <p:cNvSpPr/>
          <p:nvPr/>
        </p:nvSpPr>
        <p:spPr bwMode="auto">
          <a:xfrm>
            <a:off x="2593975" y="3573463"/>
            <a:ext cx="998538" cy="346075"/>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extLst/>
        </p:spPr>
        <p:txBody>
          <a:bodyPr anchor="ctr"/>
          <a:lstStyle/>
          <a:p>
            <a:pPr eaLnBrk="1" hangingPunct="1">
              <a:defRPr/>
            </a:pPr>
            <a:endParaRPr lang="en-GB"/>
          </a:p>
        </p:txBody>
      </p:sp>
      <p:sp>
        <p:nvSpPr>
          <p:cNvPr id="7" name="Right Arrow 7"/>
          <p:cNvSpPr/>
          <p:nvPr/>
        </p:nvSpPr>
        <p:spPr bwMode="auto">
          <a:xfrm>
            <a:off x="1730375" y="3573463"/>
            <a:ext cx="998538" cy="346075"/>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extLst/>
        </p:spPr>
        <p:txBody>
          <a:bodyPr anchor="ctr"/>
          <a:lstStyle/>
          <a:p>
            <a:pPr eaLnBrk="1" hangingPunct="1">
              <a:defRPr/>
            </a:pPr>
            <a:endParaRPr lang="en-GB"/>
          </a:p>
        </p:txBody>
      </p:sp>
      <p:sp>
        <p:nvSpPr>
          <p:cNvPr id="55302" name="Content Placeholder 2"/>
          <p:cNvSpPr>
            <a:spLocks noGrp="1"/>
          </p:cNvSpPr>
          <p:nvPr>
            <p:ph idx="1"/>
          </p:nvPr>
        </p:nvSpPr>
        <p:spPr bwMode="auto">
          <a:xfrm>
            <a:off x="423863" y="2782888"/>
            <a:ext cx="993775" cy="382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Wingdings" pitchFamily="2" charset="2"/>
              <a:buNone/>
            </a:pPr>
            <a:r>
              <a:rPr lang="en-CA" altLang="de-DE" sz="1600" b="1" smtClean="0">
                <a:solidFill>
                  <a:srgbClr val="373737"/>
                </a:solidFill>
                <a:latin typeface="Arial" charset="0"/>
                <a:ea typeface="ＭＳ Ｐゴシック" pitchFamily="34" charset="-128"/>
                <a:cs typeface="Arial" charset="0"/>
              </a:rPr>
              <a:t>1973</a:t>
            </a:r>
          </a:p>
        </p:txBody>
      </p:sp>
      <p:sp>
        <p:nvSpPr>
          <p:cNvPr id="9" name="Right Arrow 1"/>
          <p:cNvSpPr/>
          <p:nvPr/>
        </p:nvSpPr>
        <p:spPr bwMode="auto">
          <a:xfrm>
            <a:off x="885825" y="3082925"/>
            <a:ext cx="4760913" cy="346075"/>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extLst/>
        </p:spPr>
        <p:txBody>
          <a:bodyPr anchor="ctr"/>
          <a:lstStyle/>
          <a:p>
            <a:pPr eaLnBrk="1" hangingPunct="1">
              <a:defRPr/>
            </a:pPr>
            <a:endParaRPr lang="en-GB"/>
          </a:p>
        </p:txBody>
      </p:sp>
      <p:sp>
        <p:nvSpPr>
          <p:cNvPr id="10" name="Right Arrow 6"/>
          <p:cNvSpPr/>
          <p:nvPr/>
        </p:nvSpPr>
        <p:spPr bwMode="auto">
          <a:xfrm>
            <a:off x="885825" y="3573463"/>
            <a:ext cx="998538" cy="346075"/>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extLst/>
        </p:spPr>
        <p:txBody>
          <a:bodyPr anchor="ctr"/>
          <a:lstStyle/>
          <a:p>
            <a:pPr eaLnBrk="1" hangingPunct="1">
              <a:defRPr/>
            </a:pPr>
            <a:endParaRPr lang="en-GB"/>
          </a:p>
        </p:txBody>
      </p:sp>
      <p:pic>
        <p:nvPicPr>
          <p:cNvPr id="55305" name="Picture 2" descr="http://userpage.chemie.fu-berlin.de/~sunny/Internet_Arbeit/images/internet1.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69013" y="2354263"/>
            <a:ext cx="3041650"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6" name="Content Placeholder 2"/>
          <p:cNvSpPr txBox="1">
            <a:spLocks/>
          </p:cNvSpPr>
          <p:nvPr/>
        </p:nvSpPr>
        <p:spPr bwMode="auto">
          <a:xfrm>
            <a:off x="4033838" y="2782888"/>
            <a:ext cx="995362"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a:spcBef>
                <a:spcPct val="20000"/>
              </a:spcBef>
              <a:buClr>
                <a:srgbClr val="58A618"/>
              </a:buClr>
              <a:buFont typeface="Wingdings" pitchFamily="2" charset="2"/>
              <a:buNone/>
            </a:pPr>
            <a:r>
              <a:rPr lang="en-CA" altLang="de-DE" sz="1600">
                <a:solidFill>
                  <a:srgbClr val="373737"/>
                </a:solidFill>
                <a:cs typeface="Arial" charset="0"/>
              </a:rPr>
              <a:t>1990</a:t>
            </a:r>
          </a:p>
        </p:txBody>
      </p:sp>
      <p:sp>
        <p:nvSpPr>
          <p:cNvPr id="55307" name="Content Placeholder 2"/>
          <p:cNvSpPr txBox="1">
            <a:spLocks/>
          </p:cNvSpPr>
          <p:nvPr/>
        </p:nvSpPr>
        <p:spPr bwMode="auto">
          <a:xfrm>
            <a:off x="4879975" y="2782888"/>
            <a:ext cx="99377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a:spcBef>
                <a:spcPct val="20000"/>
              </a:spcBef>
              <a:buClr>
                <a:srgbClr val="58A618"/>
              </a:buClr>
              <a:buFont typeface="Wingdings" pitchFamily="2" charset="2"/>
              <a:buNone/>
            </a:pPr>
            <a:r>
              <a:rPr lang="en-CA" altLang="de-DE" sz="1600">
                <a:solidFill>
                  <a:srgbClr val="373737"/>
                </a:solidFill>
                <a:cs typeface="Arial" charset="0"/>
              </a:rPr>
              <a:t>1993</a:t>
            </a:r>
          </a:p>
        </p:txBody>
      </p:sp>
      <p:sp>
        <p:nvSpPr>
          <p:cNvPr id="55308" name="Content Placeholder 2"/>
          <p:cNvSpPr txBox="1">
            <a:spLocks/>
          </p:cNvSpPr>
          <p:nvPr/>
        </p:nvSpPr>
        <p:spPr bwMode="auto">
          <a:xfrm>
            <a:off x="53975" y="1662113"/>
            <a:ext cx="17351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a:spcBef>
                <a:spcPct val="20000"/>
              </a:spcBef>
              <a:buClr>
                <a:srgbClr val="58A618"/>
              </a:buClr>
              <a:buFont typeface="Wingdings" pitchFamily="2" charset="2"/>
              <a:buNone/>
            </a:pPr>
            <a:r>
              <a:rPr lang="en-CA" altLang="de-DE" sz="1600">
                <a:solidFill>
                  <a:srgbClr val="373737"/>
                </a:solidFill>
                <a:cs typeface="Arial" charset="0"/>
              </a:rPr>
              <a:t>TCP/IP Specification</a:t>
            </a:r>
          </a:p>
        </p:txBody>
      </p:sp>
      <p:sp>
        <p:nvSpPr>
          <p:cNvPr id="55309" name="Content Placeholder 2"/>
          <p:cNvSpPr txBox="1">
            <a:spLocks/>
          </p:cNvSpPr>
          <p:nvPr/>
        </p:nvSpPr>
        <p:spPr bwMode="auto">
          <a:xfrm>
            <a:off x="1471613" y="2782888"/>
            <a:ext cx="995362"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a:spcBef>
                <a:spcPct val="20000"/>
              </a:spcBef>
              <a:buClr>
                <a:srgbClr val="58A618"/>
              </a:buClr>
              <a:buFont typeface="Wingdings" pitchFamily="2" charset="2"/>
              <a:buNone/>
            </a:pPr>
            <a:r>
              <a:rPr lang="en-CA" altLang="de-DE" sz="1600">
                <a:solidFill>
                  <a:srgbClr val="373737"/>
                </a:solidFill>
                <a:cs typeface="Arial" charset="0"/>
              </a:rPr>
              <a:t>1977</a:t>
            </a:r>
          </a:p>
        </p:txBody>
      </p:sp>
      <p:sp>
        <p:nvSpPr>
          <p:cNvPr id="55310" name="Content Placeholder 2"/>
          <p:cNvSpPr txBox="1">
            <a:spLocks/>
          </p:cNvSpPr>
          <p:nvPr/>
        </p:nvSpPr>
        <p:spPr bwMode="auto">
          <a:xfrm>
            <a:off x="1236663" y="2084388"/>
            <a:ext cx="14922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a:spcBef>
                <a:spcPct val="20000"/>
              </a:spcBef>
              <a:buClr>
                <a:srgbClr val="58A618"/>
              </a:buClr>
              <a:buFont typeface="Wingdings" pitchFamily="2" charset="2"/>
              <a:buNone/>
            </a:pPr>
            <a:r>
              <a:rPr lang="en-CA" altLang="de-DE" sz="1600">
                <a:solidFill>
                  <a:srgbClr val="373737"/>
                </a:solidFill>
                <a:cs typeface="Arial" charset="0"/>
              </a:rPr>
              <a:t>TCP/IP Stress-test</a:t>
            </a:r>
          </a:p>
        </p:txBody>
      </p:sp>
      <p:sp>
        <p:nvSpPr>
          <p:cNvPr id="55311" name="Content Placeholder 2"/>
          <p:cNvSpPr txBox="1">
            <a:spLocks/>
          </p:cNvSpPr>
          <p:nvPr/>
        </p:nvSpPr>
        <p:spPr bwMode="auto">
          <a:xfrm>
            <a:off x="4510088" y="1662113"/>
            <a:ext cx="1733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a:spcBef>
                <a:spcPct val="20000"/>
              </a:spcBef>
              <a:buClr>
                <a:srgbClr val="58A618"/>
              </a:buClr>
              <a:buFont typeface="Wingdings" pitchFamily="2" charset="2"/>
              <a:buNone/>
            </a:pPr>
            <a:r>
              <a:rPr lang="en-CA" altLang="de-DE" sz="1600">
                <a:solidFill>
                  <a:srgbClr val="373737"/>
                </a:solidFill>
                <a:cs typeface="Arial" charset="0"/>
              </a:rPr>
              <a:t>WWW-Mosaic available</a:t>
            </a:r>
          </a:p>
        </p:txBody>
      </p:sp>
      <p:sp>
        <p:nvSpPr>
          <p:cNvPr id="55312" name="Content Placeholder 2"/>
          <p:cNvSpPr txBox="1">
            <a:spLocks/>
          </p:cNvSpPr>
          <p:nvPr/>
        </p:nvSpPr>
        <p:spPr bwMode="auto">
          <a:xfrm>
            <a:off x="3663950" y="2084388"/>
            <a:ext cx="17351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a:spcBef>
                <a:spcPct val="20000"/>
              </a:spcBef>
              <a:buClr>
                <a:srgbClr val="58A618"/>
              </a:buClr>
              <a:buFont typeface="Wingdings" pitchFamily="2" charset="2"/>
              <a:buNone/>
            </a:pPr>
            <a:r>
              <a:rPr lang="en-CA" altLang="de-DE" sz="1600">
                <a:solidFill>
                  <a:srgbClr val="373737"/>
                </a:solidFill>
                <a:cs typeface="Arial" charset="0"/>
              </a:rPr>
              <a:t>worldwide</a:t>
            </a:r>
          </a:p>
          <a:p>
            <a:pPr algn="ctr">
              <a:spcBef>
                <a:spcPct val="20000"/>
              </a:spcBef>
              <a:buClr>
                <a:srgbClr val="58A618"/>
              </a:buClr>
              <a:buFont typeface="Wingdings" pitchFamily="2" charset="2"/>
              <a:buNone/>
            </a:pPr>
            <a:r>
              <a:rPr lang="en-CA" altLang="de-DE" sz="1600">
                <a:solidFill>
                  <a:srgbClr val="373737"/>
                </a:solidFill>
                <a:cs typeface="Arial" charset="0"/>
              </a:rPr>
              <a:t>adoption</a:t>
            </a:r>
          </a:p>
        </p:txBody>
      </p:sp>
      <p:cxnSp>
        <p:nvCxnSpPr>
          <p:cNvPr id="55313" name="Straight Arrow Connector 3"/>
          <p:cNvCxnSpPr>
            <a:cxnSpLocks noChangeShapeType="1"/>
            <a:stCxn id="55302" idx="0"/>
            <a:endCxn id="55308" idx="2"/>
          </p:cNvCxnSpPr>
          <p:nvPr/>
        </p:nvCxnSpPr>
        <p:spPr bwMode="auto">
          <a:xfrm flipV="1">
            <a:off x="920750" y="2238375"/>
            <a:ext cx="0" cy="544513"/>
          </a:xfrm>
          <a:prstGeom prst="straightConnector1">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314" name="Straight Arrow Connector 19"/>
          <p:cNvCxnSpPr>
            <a:cxnSpLocks noChangeShapeType="1"/>
            <a:stCxn id="55307" idx="0"/>
            <a:endCxn id="55311" idx="2"/>
          </p:cNvCxnSpPr>
          <p:nvPr/>
        </p:nvCxnSpPr>
        <p:spPr bwMode="auto">
          <a:xfrm flipV="1">
            <a:off x="5376863" y="2238375"/>
            <a:ext cx="0" cy="544513"/>
          </a:xfrm>
          <a:prstGeom prst="straightConnector1">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315" name="Straight Arrow Connector 22"/>
          <p:cNvCxnSpPr>
            <a:cxnSpLocks noChangeShapeType="1"/>
            <a:stCxn id="55306" idx="0"/>
            <a:endCxn id="55312" idx="2"/>
          </p:cNvCxnSpPr>
          <p:nvPr/>
        </p:nvCxnSpPr>
        <p:spPr bwMode="auto">
          <a:xfrm flipH="1" flipV="1">
            <a:off x="4530725" y="2660650"/>
            <a:ext cx="0" cy="122238"/>
          </a:xfrm>
          <a:prstGeom prst="straightConnector1">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316" name="Straight Arrow Connector 23"/>
          <p:cNvCxnSpPr>
            <a:cxnSpLocks noChangeShapeType="1"/>
            <a:stCxn id="55309" idx="0"/>
            <a:endCxn id="55310" idx="2"/>
          </p:cNvCxnSpPr>
          <p:nvPr/>
        </p:nvCxnSpPr>
        <p:spPr bwMode="auto">
          <a:xfrm flipV="1">
            <a:off x="1970088" y="2660650"/>
            <a:ext cx="12700" cy="122238"/>
          </a:xfrm>
          <a:prstGeom prst="straightConnector1">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317" name="Freeform 28"/>
          <p:cNvSpPr>
            <a:spLocks/>
          </p:cNvSpPr>
          <p:nvPr/>
        </p:nvSpPr>
        <p:spPr bwMode="auto">
          <a:xfrm>
            <a:off x="6018213" y="1984375"/>
            <a:ext cx="1516062" cy="1268413"/>
          </a:xfrm>
          <a:custGeom>
            <a:avLst/>
            <a:gdLst>
              <a:gd name="T0" fmla="*/ 0 w 1514901"/>
              <a:gd name="T1" fmla="*/ 0 h 1269241"/>
              <a:gd name="T2" fmla="*/ 1256556 w 1514901"/>
              <a:gd name="T3" fmla="*/ 259138 h 1269241"/>
              <a:gd name="T4" fmla="*/ 1516062 w 1514901"/>
              <a:gd name="T5" fmla="*/ 1268413 h 1269241"/>
              <a:gd name="T6" fmla="*/ 0 60000 65536"/>
              <a:gd name="T7" fmla="*/ 0 60000 65536"/>
              <a:gd name="T8" fmla="*/ 0 60000 65536"/>
            </a:gdLst>
            <a:ahLst/>
            <a:cxnLst>
              <a:cxn ang="T6">
                <a:pos x="T0" y="T1"/>
              </a:cxn>
              <a:cxn ang="T7">
                <a:pos x="T2" y="T3"/>
              </a:cxn>
              <a:cxn ang="T8">
                <a:pos x="T4" y="T5"/>
              </a:cxn>
            </a:cxnLst>
            <a:rect l="0" t="0" r="r" b="b"/>
            <a:pathLst>
              <a:path w="1514901" h="1269241">
                <a:moveTo>
                  <a:pt x="0" y="0"/>
                </a:moveTo>
                <a:cubicBezTo>
                  <a:pt x="501555" y="23883"/>
                  <a:pt x="1003111" y="47767"/>
                  <a:pt x="1255594" y="259307"/>
                </a:cubicBezTo>
                <a:cubicBezTo>
                  <a:pt x="1508077" y="470847"/>
                  <a:pt x="1511489" y="870044"/>
                  <a:pt x="1514901" y="1269241"/>
                </a:cubicBezTo>
              </a:path>
            </a:pathLst>
          </a:custGeom>
          <a:noFill/>
          <a:ln w="9525" cap="flat" cmpd="sng" algn="ctr">
            <a:solidFill>
              <a:srgbClr val="92D05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55318" name="Freeform 34"/>
          <p:cNvSpPr>
            <a:spLocks/>
          </p:cNvSpPr>
          <p:nvPr/>
        </p:nvSpPr>
        <p:spPr bwMode="auto">
          <a:xfrm>
            <a:off x="5029200" y="2449513"/>
            <a:ext cx="1885950" cy="1095375"/>
          </a:xfrm>
          <a:custGeom>
            <a:avLst/>
            <a:gdLst>
              <a:gd name="T0" fmla="*/ 0 w 1514901"/>
              <a:gd name="T1" fmla="*/ 0 h 1269241"/>
              <a:gd name="T2" fmla="*/ 1946261 w 1514901"/>
              <a:gd name="T3" fmla="*/ 193150 h 1269241"/>
              <a:gd name="T4" fmla="*/ 2348205 w 1514901"/>
              <a:gd name="T5" fmla="*/ 945418 h 1269241"/>
              <a:gd name="T6" fmla="*/ 0 60000 65536"/>
              <a:gd name="T7" fmla="*/ 0 60000 65536"/>
              <a:gd name="T8" fmla="*/ 0 60000 65536"/>
            </a:gdLst>
            <a:ahLst/>
            <a:cxnLst>
              <a:cxn ang="T6">
                <a:pos x="T0" y="T1"/>
              </a:cxn>
              <a:cxn ang="T7">
                <a:pos x="T2" y="T3"/>
              </a:cxn>
              <a:cxn ang="T8">
                <a:pos x="T4" y="T5"/>
              </a:cxn>
            </a:cxnLst>
            <a:rect l="0" t="0" r="r" b="b"/>
            <a:pathLst>
              <a:path w="1514901" h="1269241">
                <a:moveTo>
                  <a:pt x="0" y="0"/>
                </a:moveTo>
                <a:cubicBezTo>
                  <a:pt x="501555" y="23883"/>
                  <a:pt x="1003111" y="47767"/>
                  <a:pt x="1255594" y="259307"/>
                </a:cubicBezTo>
                <a:cubicBezTo>
                  <a:pt x="1508077" y="470847"/>
                  <a:pt x="1511489" y="870044"/>
                  <a:pt x="1514901" y="1269241"/>
                </a:cubicBezTo>
              </a:path>
            </a:pathLst>
          </a:custGeom>
          <a:noFill/>
          <a:ln w="9525" cap="flat" cmpd="sng" algn="ctr">
            <a:solidFill>
              <a:srgbClr val="92D05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25" name="Content Placeholder 2"/>
          <p:cNvSpPr txBox="1">
            <a:spLocks/>
          </p:cNvSpPr>
          <p:nvPr/>
        </p:nvSpPr>
        <p:spPr bwMode="auto">
          <a:xfrm>
            <a:off x="539750" y="4005263"/>
            <a:ext cx="8142288" cy="23034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a:defRPr/>
            </a:pPr>
            <a:r>
              <a:rPr lang="en-CA" sz="1600" dirty="0" smtClean="0">
                <a:solidFill>
                  <a:srgbClr val="373737"/>
                </a:solidFill>
                <a:latin typeface="Arial" charset="0"/>
                <a:cs typeface="Arial" charset="0"/>
              </a:rPr>
              <a:t>many different suggestion &amp; protocols </a:t>
            </a:r>
          </a:p>
          <a:p>
            <a:pPr>
              <a:defRPr/>
            </a:pPr>
            <a:r>
              <a:rPr lang="en-CA" sz="1600" dirty="0" smtClean="0">
                <a:solidFill>
                  <a:srgbClr val="373737"/>
                </a:solidFill>
                <a:latin typeface="Arial" charset="0"/>
                <a:cs typeface="Arial" charset="0"/>
              </a:rPr>
              <a:t>first TCP/IP just one suggestion amongst many</a:t>
            </a:r>
          </a:p>
          <a:p>
            <a:pPr>
              <a:defRPr/>
            </a:pPr>
            <a:r>
              <a:rPr lang="en-CA" sz="1600" dirty="0" smtClean="0">
                <a:solidFill>
                  <a:srgbClr val="373737"/>
                </a:solidFill>
                <a:latin typeface="Arial" charset="0"/>
                <a:cs typeface="Arial" charset="0"/>
              </a:rPr>
              <a:t>at the beginning discussion about different email systems</a:t>
            </a:r>
          </a:p>
          <a:p>
            <a:pPr>
              <a:defRPr/>
            </a:pPr>
            <a:r>
              <a:rPr lang="en-CA" sz="1600" dirty="0" smtClean="0">
                <a:solidFill>
                  <a:srgbClr val="373737"/>
                </a:solidFill>
                <a:latin typeface="Arial" charset="0"/>
                <a:cs typeface="Arial" charset="0"/>
              </a:rPr>
              <a:t>at the beginning no interest from researchers and also industry </a:t>
            </a:r>
          </a:p>
          <a:p>
            <a:pPr marL="0" indent="0">
              <a:buFont typeface="Wingdings" charset="2"/>
              <a:buNone/>
              <a:defRPr/>
            </a:pPr>
            <a:r>
              <a:rPr lang="en-CA" sz="1600" dirty="0" smtClean="0">
                <a:solidFill>
                  <a:srgbClr val="373737"/>
                </a:solidFill>
                <a:latin typeface="Arial" charset="0"/>
                <a:cs typeface="Arial" charset="0"/>
              </a:rPr>
              <a:t>      (toy of some freaks)</a:t>
            </a:r>
          </a:p>
          <a:p>
            <a:pPr marL="0" indent="0">
              <a:buFont typeface="Wingdings" charset="2"/>
              <a:buNone/>
              <a:defRPr/>
            </a:pPr>
            <a:endParaRPr lang="en-CA" sz="800" dirty="0">
              <a:solidFill>
                <a:srgbClr val="373737"/>
              </a:solidFill>
              <a:latin typeface="Arial" charset="0"/>
              <a:cs typeface="Arial" charset="0"/>
            </a:endParaRPr>
          </a:p>
          <a:p>
            <a:pPr>
              <a:defRPr/>
            </a:pPr>
            <a:r>
              <a:rPr lang="en-CA" sz="1800" dirty="0" smtClean="0">
                <a:solidFill>
                  <a:schemeClr val="accent1"/>
                </a:solidFill>
                <a:latin typeface="Arial" charset="0"/>
                <a:cs typeface="Arial" charset="0"/>
              </a:rPr>
              <a:t>required some smart policy decisions to push unification </a:t>
            </a:r>
          </a:p>
        </p:txBody>
      </p:sp>
      <p:sp>
        <p:nvSpPr>
          <p:cNvPr id="55320" name="Curved Down Arrow 29"/>
          <p:cNvSpPr>
            <a:spLocks noChangeArrowheads="1"/>
          </p:cNvSpPr>
          <p:nvPr/>
        </p:nvSpPr>
        <p:spPr bwMode="auto">
          <a:xfrm>
            <a:off x="885825" y="1201738"/>
            <a:ext cx="4491038" cy="506412"/>
          </a:xfrm>
          <a:prstGeom prst="curvedDownArrow">
            <a:avLst>
              <a:gd name="adj1" fmla="val 25045"/>
              <a:gd name="adj2" fmla="val 50008"/>
              <a:gd name="adj3" fmla="val 25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en-GB" altLang="de-DE"/>
          </a:p>
        </p:txBody>
      </p:sp>
      <p:sp>
        <p:nvSpPr>
          <p:cNvPr id="55321" name="Content Placeholder 2"/>
          <p:cNvSpPr txBox="1">
            <a:spLocks/>
          </p:cNvSpPr>
          <p:nvPr/>
        </p:nvSpPr>
        <p:spPr bwMode="auto">
          <a:xfrm>
            <a:off x="2220913" y="1201738"/>
            <a:ext cx="1733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a:spcBef>
                <a:spcPct val="20000"/>
              </a:spcBef>
              <a:buClr>
                <a:srgbClr val="58A618"/>
              </a:buClr>
              <a:buFont typeface="Wingdings" pitchFamily="2" charset="2"/>
              <a:buNone/>
            </a:pPr>
            <a:r>
              <a:rPr lang="en-CA" altLang="de-DE" sz="2400">
                <a:solidFill>
                  <a:srgbClr val="FF0000"/>
                </a:solidFill>
                <a:cs typeface="Arial" charset="0"/>
              </a:rPr>
              <a:t>20 years!</a:t>
            </a:r>
          </a:p>
        </p:txBody>
      </p:sp>
    </p:spTree>
    <p:extLst>
      <p:ext uri="{BB962C8B-B14F-4D97-AF65-F5344CB8AC3E}">
        <p14:creationId xmlns:p14="http://schemas.microsoft.com/office/powerpoint/2010/main" val="37055531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0"/>
            <a:ext cx="8352928" cy="981075"/>
          </a:xfrm>
        </p:spPr>
        <p:txBody>
          <a:bodyPr/>
          <a:lstStyle/>
          <a:p>
            <a:r>
              <a:rPr lang="en-US" sz="3200" dirty="0" smtClean="0"/>
              <a:t>Content</a:t>
            </a:r>
            <a:endParaRPr lang="en-US" sz="3200" dirty="0"/>
          </a:p>
        </p:txBody>
      </p:sp>
      <p:sp>
        <p:nvSpPr>
          <p:cNvPr id="4" name="Content Placeholder 2"/>
          <p:cNvSpPr>
            <a:spLocks noGrp="1"/>
          </p:cNvSpPr>
          <p:nvPr>
            <p:ph idx="1"/>
          </p:nvPr>
        </p:nvSpPr>
        <p:spPr bwMode="auto">
          <a:xfrm>
            <a:off x="1640897" y="1933778"/>
            <a:ext cx="5979103" cy="2922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buFont typeface="+mj-lt"/>
              <a:buAutoNum type="arabicPeriod"/>
            </a:pPr>
            <a:r>
              <a:rPr lang="en-CA" dirty="0" smtClean="0">
                <a:solidFill>
                  <a:schemeClr val="tx1"/>
                </a:solidFill>
                <a:latin typeface="Arial" charset="0"/>
                <a:cs typeface="Arial" charset="0"/>
              </a:rPr>
              <a:t>Data Science and Infrastructures</a:t>
            </a:r>
          </a:p>
          <a:p>
            <a:pPr marL="457200" indent="-457200">
              <a:buFont typeface="+mj-lt"/>
              <a:buAutoNum type="arabicPeriod"/>
            </a:pPr>
            <a:r>
              <a:rPr lang="en-CA" dirty="0">
                <a:solidFill>
                  <a:schemeClr val="tx1"/>
                </a:solidFill>
                <a:latin typeface="Arial" charset="0"/>
                <a:cs typeface="Arial" charset="0"/>
              </a:rPr>
              <a:t>Data Practices</a:t>
            </a:r>
          </a:p>
          <a:p>
            <a:pPr marL="457200" indent="-457200">
              <a:buFont typeface="+mj-lt"/>
              <a:buAutoNum type="arabicPeriod"/>
            </a:pPr>
            <a:r>
              <a:rPr lang="en-CA" dirty="0" smtClean="0">
                <a:solidFill>
                  <a:schemeClr val="tx1"/>
                </a:solidFill>
                <a:latin typeface="Arial" charset="0"/>
                <a:cs typeface="Arial" charset="0"/>
              </a:rPr>
              <a:t>Principles &amp; Trends</a:t>
            </a:r>
          </a:p>
          <a:p>
            <a:pPr marL="457200" indent="-457200">
              <a:buFont typeface="+mj-lt"/>
              <a:buAutoNum type="arabicPeriod"/>
            </a:pPr>
            <a:r>
              <a:rPr lang="en-CA" dirty="0" smtClean="0">
                <a:solidFill>
                  <a:schemeClr val="accent1"/>
                </a:solidFill>
                <a:latin typeface="Arial" charset="0"/>
                <a:cs typeface="Arial" charset="0"/>
              </a:rPr>
              <a:t>RDA</a:t>
            </a:r>
          </a:p>
          <a:p>
            <a:pPr marL="457200" indent="-457200">
              <a:buFont typeface="+mj-lt"/>
              <a:buAutoNum type="arabicPeriod"/>
            </a:pPr>
            <a:r>
              <a:rPr lang="en-CA" dirty="0" smtClean="0">
                <a:solidFill>
                  <a:schemeClr val="tx1"/>
                </a:solidFill>
                <a:latin typeface="Arial" charset="0"/>
                <a:cs typeface="Arial" charset="0"/>
              </a:rPr>
              <a:t>RDA Results &amp;Activities</a:t>
            </a:r>
          </a:p>
          <a:p>
            <a:pPr marL="457200" indent="-457200">
              <a:buFont typeface="+mj-lt"/>
              <a:buAutoNum type="arabicPeriod"/>
            </a:pPr>
            <a:r>
              <a:rPr lang="en-CA" dirty="0" smtClean="0">
                <a:solidFill>
                  <a:schemeClr val="tx1"/>
                </a:solidFill>
                <a:latin typeface="Arial" charset="0"/>
                <a:cs typeface="Arial" charset="0"/>
              </a:rPr>
              <a:t>Data Fabric IG</a:t>
            </a:r>
          </a:p>
          <a:p>
            <a:pPr marL="457200" indent="-457200">
              <a:buFont typeface="+mj-lt"/>
              <a:buAutoNum type="arabicPeriod"/>
            </a:pPr>
            <a:endParaRPr lang="en-CA" dirty="0" smtClean="0">
              <a:solidFill>
                <a:schemeClr val="tx1"/>
              </a:solidFill>
              <a:latin typeface="Arial" charset="0"/>
              <a:cs typeface="Arial" charset="0"/>
            </a:endParaRPr>
          </a:p>
        </p:txBody>
      </p:sp>
    </p:spTree>
    <p:extLst>
      <p:ext uri="{BB962C8B-B14F-4D97-AF65-F5344CB8AC3E}">
        <p14:creationId xmlns:p14="http://schemas.microsoft.com/office/powerpoint/2010/main" val="6840283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smtClean="0">
                <a:latin typeface="Gisha" pitchFamily="34" charset="-79"/>
                <a:ea typeface="ＭＳ Ｐゴシック" pitchFamily="34" charset="-128"/>
                <a:cs typeface="Gisha" pitchFamily="34" charset="-79"/>
              </a:rPr>
              <a:t>Role of RDA</a:t>
            </a:r>
          </a:p>
        </p:txBody>
      </p:sp>
      <p:pic>
        <p:nvPicPr>
          <p:cNvPr id="37892" name="Grafik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5191" y="1514793"/>
            <a:ext cx="6792538" cy="356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4671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577880" y="0"/>
            <a:ext cx="773903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fi-FI" altLang="it-IT" sz="3200" dirty="0" smtClean="0">
                <a:latin typeface="Arial" charset="0"/>
                <a:ea typeface="ＭＳ Ｐゴシック" pitchFamily="34" charset="-128"/>
              </a:rPr>
              <a:t>RDA is about changing data practices</a:t>
            </a:r>
            <a:endParaRPr lang="en-US" altLang="it-IT" dirty="0" smtClean="0">
              <a:latin typeface="Arial" charset="0"/>
              <a:ea typeface="ＭＳ Ｐゴシック" pitchFamily="34" charset="-128"/>
            </a:endParaRPr>
          </a:p>
        </p:txBody>
      </p:sp>
      <p:sp>
        <p:nvSpPr>
          <p:cNvPr id="7171"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bg1"/>
                </a:solidFill>
                <a:latin typeface="Arial" charset="0"/>
                <a:ea typeface="ＭＳ Ｐゴシック" pitchFamily="34" charset="-128"/>
              </a:defRPr>
            </a:lvl1pPr>
            <a:lvl2pPr marL="742950" indent="-285750" eaLnBrk="0" hangingPunct="0">
              <a:defRPr sz="2800" b="1">
                <a:solidFill>
                  <a:schemeClr val="bg1"/>
                </a:solidFill>
                <a:latin typeface="Arial" charset="0"/>
                <a:ea typeface="ＭＳ Ｐゴシック" pitchFamily="34" charset="-128"/>
              </a:defRPr>
            </a:lvl2pPr>
            <a:lvl3pPr marL="1143000" indent="-228600" eaLnBrk="0" hangingPunct="0">
              <a:defRPr sz="2800" b="1">
                <a:solidFill>
                  <a:schemeClr val="bg1"/>
                </a:solidFill>
                <a:latin typeface="Arial" charset="0"/>
                <a:ea typeface="ＭＳ Ｐゴシック" pitchFamily="34" charset="-128"/>
              </a:defRPr>
            </a:lvl3pPr>
            <a:lvl4pPr marL="1600200" indent="-228600" eaLnBrk="0" hangingPunct="0">
              <a:defRPr sz="2800" b="1">
                <a:solidFill>
                  <a:schemeClr val="bg1"/>
                </a:solidFill>
                <a:latin typeface="Arial" charset="0"/>
                <a:ea typeface="ＭＳ Ｐゴシック" pitchFamily="34" charset="-128"/>
              </a:defRPr>
            </a:lvl4pPr>
            <a:lvl5pPr marL="2057400" indent="-228600" eaLnBrk="0" hangingPunct="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fld id="{D2A45120-2190-476B-BD9B-AB75061602D5}" type="slidenum">
              <a:rPr lang="it-IT" altLang="it-IT"/>
              <a:pPr eaLnBrk="1" hangingPunct="1"/>
              <a:t>43</a:t>
            </a:fld>
            <a:endParaRPr lang="it-IT" altLang="it-IT"/>
          </a:p>
        </p:txBody>
      </p:sp>
      <p:sp>
        <p:nvSpPr>
          <p:cNvPr id="6" name="Rectangle 4"/>
          <p:cNvSpPr/>
          <p:nvPr/>
        </p:nvSpPr>
        <p:spPr>
          <a:xfrm>
            <a:off x="280534" y="3928265"/>
            <a:ext cx="8640638" cy="2123658"/>
          </a:xfrm>
          <a:prstGeom prst="rect">
            <a:avLst/>
          </a:prstGeom>
        </p:spPr>
        <p:txBody>
          <a:bodyPr wrap="square">
            <a:spAutoFit/>
          </a:bodyPr>
          <a:lstStyle/>
          <a:p>
            <a:pPr marL="0" lvl="1" algn="r">
              <a:defRPr/>
            </a:pPr>
            <a:r>
              <a:rPr lang="en-US" sz="2200" i="1" dirty="0" smtClean="0">
                <a:solidFill>
                  <a:schemeClr val="tx1">
                    <a:lumMod val="75000"/>
                    <a:lumOff val="25000"/>
                  </a:schemeClr>
                </a:solidFill>
                <a:ea typeface="ＭＳ Ｐゴシック" charset="0"/>
                <a:cs typeface="ＭＳ Ｐゴシック" charset="0"/>
              </a:rPr>
              <a:t>RDA is about building </a:t>
            </a:r>
            <a:r>
              <a:rPr lang="en-US" sz="2200" i="1" dirty="0">
                <a:solidFill>
                  <a:schemeClr val="tx1">
                    <a:lumMod val="75000"/>
                    <a:lumOff val="25000"/>
                  </a:schemeClr>
                </a:solidFill>
                <a:ea typeface="ＭＳ Ｐゴシック" charset="0"/>
                <a:cs typeface="ＭＳ Ｐゴシック" charset="0"/>
              </a:rPr>
              <a:t>the social and technical bridges that enable </a:t>
            </a:r>
            <a:r>
              <a:rPr lang="en-US" sz="2200" i="1" dirty="0" smtClean="0">
                <a:solidFill>
                  <a:schemeClr val="tx1">
                    <a:lumMod val="75000"/>
                    <a:lumOff val="25000"/>
                  </a:schemeClr>
                </a:solidFill>
                <a:ea typeface="ＭＳ Ｐゴシック" charset="0"/>
                <a:cs typeface="ＭＳ Ｐゴシック" charset="0"/>
              </a:rPr>
              <a:t>global open </a:t>
            </a:r>
            <a:r>
              <a:rPr lang="en-US" sz="2200" i="1" dirty="0">
                <a:solidFill>
                  <a:schemeClr val="tx1">
                    <a:lumMod val="75000"/>
                    <a:lumOff val="25000"/>
                  </a:schemeClr>
                </a:solidFill>
                <a:ea typeface="ＭＳ Ｐゴシック" charset="0"/>
                <a:cs typeface="ＭＳ Ｐゴシック" charset="0"/>
              </a:rPr>
              <a:t>sharing of data. </a:t>
            </a:r>
            <a:endParaRPr lang="en-US" sz="2200" i="1" dirty="0" smtClean="0">
              <a:solidFill>
                <a:schemeClr val="tx1">
                  <a:lumMod val="75000"/>
                  <a:lumOff val="25000"/>
                </a:schemeClr>
              </a:solidFill>
              <a:ea typeface="ＭＳ Ｐゴシック" charset="0"/>
              <a:cs typeface="ＭＳ Ｐゴシック" charset="0"/>
            </a:endParaRPr>
          </a:p>
          <a:p>
            <a:pPr marL="0" lvl="1" algn="r">
              <a:defRPr/>
            </a:pPr>
            <a:r>
              <a:rPr lang="en-US" sz="2200" i="1" dirty="0" smtClean="0">
                <a:solidFill>
                  <a:srgbClr val="D96A2C"/>
                </a:solidFill>
                <a:ea typeface="ＭＳ Ｐゴシック" charset="0"/>
                <a:cs typeface="ＭＳ Ｐゴシック" charset="0"/>
              </a:rPr>
              <a:t>Researchers</a:t>
            </a:r>
            <a:r>
              <a:rPr lang="en-US" sz="2200" i="1" dirty="0">
                <a:solidFill>
                  <a:srgbClr val="D96A2C"/>
                </a:solidFill>
                <a:ea typeface="ＭＳ Ｐゴシック" charset="0"/>
                <a:cs typeface="ＭＳ Ｐゴシック" charset="0"/>
              </a:rPr>
              <a:t>, scientists, data practitioners </a:t>
            </a:r>
            <a:r>
              <a:rPr lang="en-US" sz="2200" i="1" dirty="0">
                <a:solidFill>
                  <a:schemeClr val="tx1">
                    <a:lumMod val="75000"/>
                    <a:lumOff val="25000"/>
                  </a:schemeClr>
                </a:solidFill>
                <a:ea typeface="ＭＳ Ｐゴシック" charset="0"/>
                <a:cs typeface="ＭＳ Ｐゴシック" charset="0"/>
              </a:rPr>
              <a:t>from around the world are </a:t>
            </a:r>
            <a:r>
              <a:rPr lang="en-US" sz="2200" i="1" dirty="0" smtClean="0">
                <a:solidFill>
                  <a:schemeClr val="tx1">
                    <a:lumMod val="75000"/>
                    <a:lumOff val="25000"/>
                  </a:schemeClr>
                </a:solidFill>
                <a:ea typeface="ＭＳ Ｐゴシック" charset="0"/>
                <a:cs typeface="ＭＳ Ｐゴシック" charset="0"/>
              </a:rPr>
              <a:t>invited </a:t>
            </a:r>
            <a:r>
              <a:rPr lang="en-US" sz="2200" i="1" dirty="0">
                <a:solidFill>
                  <a:schemeClr val="tx1">
                    <a:lumMod val="75000"/>
                    <a:lumOff val="25000"/>
                  </a:schemeClr>
                </a:solidFill>
                <a:ea typeface="ＭＳ Ｐゴシック" charset="0"/>
                <a:cs typeface="ＭＳ Ｐゴシック" charset="0"/>
              </a:rPr>
              <a:t>to work together </a:t>
            </a:r>
            <a:r>
              <a:rPr lang="en-US" sz="2200" i="1" dirty="0" smtClean="0">
                <a:solidFill>
                  <a:schemeClr val="tx1">
                    <a:lumMod val="75000"/>
                    <a:lumOff val="25000"/>
                  </a:schemeClr>
                </a:solidFill>
                <a:ea typeface="ＭＳ Ｐゴシック" charset="0"/>
                <a:cs typeface="ＭＳ Ｐゴシック" charset="0"/>
              </a:rPr>
              <a:t>to </a:t>
            </a:r>
            <a:r>
              <a:rPr lang="en-US" sz="2200" i="1" dirty="0">
                <a:solidFill>
                  <a:schemeClr val="tx1">
                    <a:lumMod val="75000"/>
                    <a:lumOff val="25000"/>
                  </a:schemeClr>
                </a:solidFill>
                <a:ea typeface="ＭＳ Ｐゴシック" charset="0"/>
                <a:cs typeface="ＭＳ Ｐゴシック" charset="0"/>
              </a:rPr>
              <a:t>achieve the </a:t>
            </a:r>
            <a:r>
              <a:rPr lang="en-US" sz="2200" i="1" dirty="0" smtClean="0">
                <a:solidFill>
                  <a:schemeClr val="tx1">
                    <a:lumMod val="75000"/>
                    <a:lumOff val="25000"/>
                  </a:schemeClr>
                </a:solidFill>
                <a:ea typeface="ＭＳ Ｐゴシック" charset="0"/>
                <a:cs typeface="ＭＳ Ｐゴシック" charset="0"/>
              </a:rPr>
              <a:t>vision</a:t>
            </a:r>
          </a:p>
          <a:p>
            <a:pPr marL="0" lvl="1" algn="r">
              <a:defRPr/>
            </a:pPr>
            <a:endParaRPr lang="en-US" sz="2200" i="1" dirty="0">
              <a:solidFill>
                <a:schemeClr val="tx1">
                  <a:lumMod val="75000"/>
                  <a:lumOff val="25000"/>
                </a:schemeClr>
              </a:solidFill>
            </a:endParaRPr>
          </a:p>
          <a:p>
            <a:pPr marL="0" lvl="1" algn="r">
              <a:defRPr/>
            </a:pPr>
            <a:r>
              <a:rPr lang="en-US" sz="2200" i="1" dirty="0" smtClean="0">
                <a:solidFill>
                  <a:schemeClr val="tx1">
                    <a:lumMod val="75000"/>
                    <a:lumOff val="25000"/>
                  </a:schemeClr>
                </a:solidFill>
                <a:ea typeface="ＭＳ Ｐゴシック" charset="0"/>
                <a:cs typeface="ＭＳ Ｐゴシック" charset="0"/>
              </a:rPr>
              <a:t>Funders: NSF, EC, AU , </a:t>
            </a:r>
            <a:r>
              <a:rPr lang="en-US" sz="2200" i="1" dirty="0" smtClean="0">
                <a:solidFill>
                  <a:schemeClr val="tx2">
                    <a:lumMod val="50000"/>
                  </a:schemeClr>
                </a:solidFill>
                <a:ea typeface="ＭＳ Ｐゴシック" charset="0"/>
                <a:cs typeface="ＭＳ Ｐゴシック" charset="0"/>
              </a:rPr>
              <a:t>Japan</a:t>
            </a:r>
            <a:r>
              <a:rPr lang="en-US" sz="2200" i="1" dirty="0" smtClean="0">
                <a:solidFill>
                  <a:srgbClr val="D96A2C"/>
                </a:solidFill>
                <a:ea typeface="ＭＳ Ｐゴシック" charset="0"/>
                <a:cs typeface="ＭＳ Ｐゴシック" charset="0"/>
              </a:rPr>
              <a:t>, Brazil, DE?, UK?, </a:t>
            </a:r>
            <a:r>
              <a:rPr lang="en-US" sz="2200" i="1" dirty="0" err="1" smtClean="0">
                <a:solidFill>
                  <a:srgbClr val="D96A2C"/>
                </a:solidFill>
                <a:ea typeface="ＭＳ Ｐゴシック" charset="0"/>
                <a:cs typeface="ＭＳ Ｐゴシック" charset="0"/>
              </a:rPr>
              <a:t>ZA</a:t>
            </a:r>
            <a:r>
              <a:rPr lang="en-US" sz="2200" i="1" dirty="0" smtClean="0">
                <a:solidFill>
                  <a:srgbClr val="D96A2C"/>
                </a:solidFill>
                <a:ea typeface="ＭＳ Ｐゴシック" charset="0"/>
                <a:cs typeface="ＭＳ Ｐゴシック" charset="0"/>
              </a:rPr>
              <a:t>?, FI?, etc.</a:t>
            </a:r>
            <a:endParaRPr lang="en-US" sz="2200" dirty="0">
              <a:solidFill>
                <a:srgbClr val="D96A2C"/>
              </a:solidFill>
              <a:ea typeface="ＭＳ Ｐゴシック" charset="0"/>
              <a:cs typeface="ＭＳ Ｐゴシック" charset="0"/>
            </a:endParaRPr>
          </a:p>
        </p:txBody>
      </p:sp>
      <p:pic>
        <p:nvPicPr>
          <p:cNvPr id="7" name="Picture 2" descr="http://onlylola.files.wordpress.com/2011/09/puente-nuevo-ronda-turismoderonda-es.jpg"/>
          <p:cNvPicPr>
            <a:picLocks noChangeAspect="1" noChangeArrowheads="1"/>
          </p:cNvPicPr>
          <p:nvPr/>
        </p:nvPicPr>
        <p:blipFill>
          <a:blip r:embed="rId3" cstate="print"/>
          <a:srcRect/>
          <a:stretch>
            <a:fillRect/>
          </a:stretch>
        </p:blipFill>
        <p:spPr bwMode="auto">
          <a:xfrm>
            <a:off x="-1" y="1361738"/>
            <a:ext cx="3851920" cy="2412907"/>
          </a:xfrm>
          <a:prstGeom prst="rect">
            <a:avLst/>
          </a:prstGeom>
          <a:noFill/>
        </p:spPr>
      </p:pic>
      <p:pic>
        <p:nvPicPr>
          <p:cNvPr id="8" name="Picture 2" descr="http://markcorporation.in/wp-content/uploads/2012/07/Pont-Du-Gard.jpg"/>
          <p:cNvPicPr>
            <a:picLocks noChangeAspect="1" noChangeArrowheads="1"/>
          </p:cNvPicPr>
          <p:nvPr/>
        </p:nvPicPr>
        <p:blipFill>
          <a:blip r:embed="rId4" cstate="print"/>
          <a:srcRect/>
          <a:stretch>
            <a:fillRect/>
          </a:stretch>
        </p:blipFill>
        <p:spPr bwMode="auto">
          <a:xfrm>
            <a:off x="1535791" y="1342831"/>
            <a:ext cx="4564799" cy="2418424"/>
          </a:xfrm>
          <a:prstGeom prst="rect">
            <a:avLst/>
          </a:prstGeom>
          <a:noFill/>
        </p:spPr>
      </p:pic>
      <p:pic>
        <p:nvPicPr>
          <p:cNvPr id="9" name="Picture 2" descr="http://upload.wikimedia.org/wikipedia/commons/4/40/Forth_Railway_Bridge,_Firth_of_Forth,_Scotland-9April2011.jpg"/>
          <p:cNvPicPr>
            <a:picLocks noChangeAspect="1" noChangeArrowheads="1"/>
          </p:cNvPicPr>
          <p:nvPr/>
        </p:nvPicPr>
        <p:blipFill>
          <a:blip r:embed="rId5" cstate="print"/>
          <a:srcRect/>
          <a:stretch>
            <a:fillRect/>
          </a:stretch>
        </p:blipFill>
        <p:spPr bwMode="auto">
          <a:xfrm>
            <a:off x="3088625" y="1348347"/>
            <a:ext cx="4363694" cy="2412907"/>
          </a:xfrm>
          <a:prstGeom prst="rect">
            <a:avLst/>
          </a:prstGeom>
          <a:noFill/>
        </p:spPr>
      </p:pic>
      <p:pic>
        <p:nvPicPr>
          <p:cNvPr id="10" name="Picture 2" descr="http://4.bp.blogspot.com/_iz9TvWDq2ik/TOOuiBfelbI/AAAAAAAAA_E/T42Z-rHzvww/s400/Millau-Viaduct-France-2-20070909.JPG"/>
          <p:cNvPicPr>
            <a:picLocks noChangeAspect="1" noChangeArrowheads="1"/>
          </p:cNvPicPr>
          <p:nvPr/>
        </p:nvPicPr>
        <p:blipFill>
          <a:blip r:embed="rId6" cstate="print"/>
          <a:srcRect/>
          <a:stretch>
            <a:fillRect/>
          </a:stretch>
        </p:blipFill>
        <p:spPr bwMode="auto">
          <a:xfrm>
            <a:off x="4805675" y="1355130"/>
            <a:ext cx="4329447" cy="2412907"/>
          </a:xfrm>
          <a:prstGeom prst="rect">
            <a:avLst/>
          </a:prstGeom>
          <a:noFill/>
        </p:spPr>
      </p:pic>
    </p:spTree>
    <p:extLst>
      <p:ext uri="{BB962C8B-B14F-4D97-AF65-F5344CB8AC3E}">
        <p14:creationId xmlns:p14="http://schemas.microsoft.com/office/powerpoint/2010/main" val="20864948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ppt_x"/>
                                          </p:val>
                                        </p:tav>
                                        <p:tav tm="100000">
                                          <p:val>
                                            <p:strVal val="#ppt_x"/>
                                          </p:val>
                                        </p:tav>
                                      </p:tavLst>
                                    </p:anim>
                                    <p:anim calcmode="lin" valueType="num">
                                      <p:cBhvr additive="base">
                                        <p:cTn id="2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577880" y="0"/>
            <a:ext cx="773903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fi-FI" altLang="it-IT" sz="3200" dirty="0" smtClean="0">
                <a:latin typeface="Arial" charset="0"/>
                <a:ea typeface="ＭＳ Ｐゴシック" pitchFamily="34" charset="-128"/>
              </a:rPr>
              <a:t>RDA is about changing data practices</a:t>
            </a:r>
            <a:endParaRPr lang="en-US" altLang="it-IT" dirty="0" smtClean="0">
              <a:latin typeface="Arial" charset="0"/>
              <a:ea typeface="ＭＳ Ｐゴシック" pitchFamily="34" charset="-128"/>
            </a:endParaRPr>
          </a:p>
        </p:txBody>
      </p:sp>
      <p:sp>
        <p:nvSpPr>
          <p:cNvPr id="7171"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bg1"/>
                </a:solidFill>
                <a:latin typeface="Arial" charset="0"/>
                <a:ea typeface="ＭＳ Ｐゴシック" pitchFamily="34" charset="-128"/>
              </a:defRPr>
            </a:lvl1pPr>
            <a:lvl2pPr marL="742950" indent="-285750" eaLnBrk="0" hangingPunct="0">
              <a:defRPr sz="2800" b="1">
                <a:solidFill>
                  <a:schemeClr val="bg1"/>
                </a:solidFill>
                <a:latin typeface="Arial" charset="0"/>
                <a:ea typeface="ＭＳ Ｐゴシック" pitchFamily="34" charset="-128"/>
              </a:defRPr>
            </a:lvl2pPr>
            <a:lvl3pPr marL="1143000" indent="-228600" eaLnBrk="0" hangingPunct="0">
              <a:defRPr sz="2800" b="1">
                <a:solidFill>
                  <a:schemeClr val="bg1"/>
                </a:solidFill>
                <a:latin typeface="Arial" charset="0"/>
                <a:ea typeface="ＭＳ Ｐゴシック" pitchFamily="34" charset="-128"/>
              </a:defRPr>
            </a:lvl3pPr>
            <a:lvl4pPr marL="1600200" indent="-228600" eaLnBrk="0" hangingPunct="0">
              <a:defRPr sz="2800" b="1">
                <a:solidFill>
                  <a:schemeClr val="bg1"/>
                </a:solidFill>
                <a:latin typeface="Arial" charset="0"/>
                <a:ea typeface="ＭＳ Ｐゴシック" pitchFamily="34" charset="-128"/>
              </a:defRPr>
            </a:lvl4pPr>
            <a:lvl5pPr marL="2057400" indent="-228600" eaLnBrk="0" hangingPunct="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fld id="{D2A45120-2190-476B-BD9B-AB75061602D5}" type="slidenum">
              <a:rPr lang="it-IT" altLang="it-IT"/>
              <a:pPr eaLnBrk="1" hangingPunct="1"/>
              <a:t>44</a:t>
            </a:fld>
            <a:endParaRPr lang="it-IT" altLang="it-IT"/>
          </a:p>
        </p:txBody>
      </p:sp>
      <p:sp>
        <p:nvSpPr>
          <p:cNvPr id="2" name="Würfel 1"/>
          <p:cNvSpPr/>
          <p:nvPr/>
        </p:nvSpPr>
        <p:spPr bwMode="auto">
          <a:xfrm>
            <a:off x="1889760" y="1950273"/>
            <a:ext cx="2247900" cy="1386840"/>
          </a:xfrm>
          <a:prstGeom prst="cube">
            <a:avLst/>
          </a:prstGeom>
          <a:solidFill>
            <a:schemeClr val="accent1">
              <a:lumMod val="60000"/>
              <a:lumOff val="40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
        <p:nvSpPr>
          <p:cNvPr id="3" name="Textfeld 2"/>
          <p:cNvSpPr txBox="1"/>
          <p:nvPr/>
        </p:nvSpPr>
        <p:spPr>
          <a:xfrm>
            <a:off x="2186940" y="2407473"/>
            <a:ext cx="1316771" cy="830997"/>
          </a:xfrm>
          <a:prstGeom prst="rect">
            <a:avLst/>
          </a:prstGeom>
          <a:noFill/>
        </p:spPr>
        <p:txBody>
          <a:bodyPr wrap="none" rtlCol="0">
            <a:spAutoFit/>
          </a:bodyPr>
          <a:lstStyle/>
          <a:p>
            <a:pPr algn="ctr"/>
            <a:r>
              <a:rPr lang="de-DE" sz="1600" dirty="0" err="1" smtClean="0">
                <a:solidFill>
                  <a:schemeClr val="tx1"/>
                </a:solidFill>
              </a:rPr>
              <a:t>RDA</a:t>
            </a:r>
            <a:r>
              <a:rPr lang="de-DE" sz="1600" dirty="0" smtClean="0">
                <a:solidFill>
                  <a:schemeClr val="tx1"/>
                </a:solidFill>
              </a:rPr>
              <a:t> Global</a:t>
            </a:r>
          </a:p>
          <a:p>
            <a:pPr algn="ctr"/>
            <a:r>
              <a:rPr lang="de-DE" sz="1600" dirty="0" smtClean="0">
                <a:solidFill>
                  <a:schemeClr val="tx1"/>
                </a:solidFill>
              </a:rPr>
              <a:t>WG/IG/</a:t>
            </a:r>
            <a:r>
              <a:rPr lang="de-DE" sz="1600" dirty="0" err="1" smtClean="0">
                <a:solidFill>
                  <a:schemeClr val="tx1"/>
                </a:solidFill>
              </a:rPr>
              <a:t>BoF</a:t>
            </a:r>
            <a:endParaRPr lang="de-DE" sz="1600" dirty="0" smtClean="0">
              <a:solidFill>
                <a:schemeClr val="tx1"/>
              </a:solidFill>
            </a:endParaRPr>
          </a:p>
          <a:p>
            <a:pPr algn="ctr"/>
            <a:r>
              <a:rPr lang="de-DE" sz="1600" dirty="0" smtClean="0">
                <a:solidFill>
                  <a:schemeClr val="tx1"/>
                </a:solidFill>
              </a:rPr>
              <a:t>initiative</a:t>
            </a:r>
            <a:endParaRPr lang="de-DE" sz="1600" dirty="0">
              <a:solidFill>
                <a:schemeClr val="tx1"/>
              </a:solidFill>
            </a:endParaRPr>
          </a:p>
        </p:txBody>
      </p:sp>
      <p:sp>
        <p:nvSpPr>
          <p:cNvPr id="11" name="Textfeld 10"/>
          <p:cNvSpPr txBox="1"/>
          <p:nvPr/>
        </p:nvSpPr>
        <p:spPr>
          <a:xfrm>
            <a:off x="2427697" y="1365498"/>
            <a:ext cx="1140057" cy="584775"/>
          </a:xfrm>
          <a:prstGeom prst="rect">
            <a:avLst/>
          </a:prstGeom>
          <a:noFill/>
        </p:spPr>
        <p:txBody>
          <a:bodyPr wrap="none" rtlCol="0">
            <a:spAutoFit/>
          </a:bodyPr>
          <a:lstStyle/>
          <a:p>
            <a:pPr algn="ctr"/>
            <a:r>
              <a:rPr lang="de-DE" sz="1600" dirty="0" smtClean="0">
                <a:solidFill>
                  <a:schemeClr val="tx1"/>
                </a:solidFill>
              </a:rPr>
              <a:t>THE</a:t>
            </a:r>
          </a:p>
          <a:p>
            <a:pPr algn="ctr"/>
            <a:r>
              <a:rPr lang="de-DE" sz="1600" dirty="0" err="1" smtClean="0">
                <a:solidFill>
                  <a:schemeClr val="tx1"/>
                </a:solidFill>
              </a:rPr>
              <a:t>MACHINE</a:t>
            </a:r>
            <a:endParaRPr lang="de-DE" sz="1600" dirty="0">
              <a:solidFill>
                <a:schemeClr val="tx1"/>
              </a:solidFill>
            </a:endParaRPr>
          </a:p>
        </p:txBody>
      </p:sp>
      <p:sp>
        <p:nvSpPr>
          <p:cNvPr id="12" name="Würfel 11"/>
          <p:cNvSpPr/>
          <p:nvPr/>
        </p:nvSpPr>
        <p:spPr bwMode="auto">
          <a:xfrm>
            <a:off x="5204460" y="2201733"/>
            <a:ext cx="2247900" cy="987444"/>
          </a:xfrm>
          <a:prstGeom prst="cube">
            <a:avLst/>
          </a:prstGeom>
          <a:solidFill>
            <a:schemeClr val="accent1">
              <a:lumMod val="60000"/>
              <a:lumOff val="40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
        <p:nvSpPr>
          <p:cNvPr id="13" name="Textfeld 12"/>
          <p:cNvSpPr txBox="1"/>
          <p:nvPr/>
        </p:nvSpPr>
        <p:spPr>
          <a:xfrm>
            <a:off x="5544978" y="2538203"/>
            <a:ext cx="1382493" cy="584775"/>
          </a:xfrm>
          <a:prstGeom prst="rect">
            <a:avLst/>
          </a:prstGeom>
          <a:noFill/>
        </p:spPr>
        <p:txBody>
          <a:bodyPr wrap="none" rtlCol="0">
            <a:spAutoFit/>
          </a:bodyPr>
          <a:lstStyle/>
          <a:p>
            <a:pPr algn="ctr"/>
            <a:r>
              <a:rPr lang="de-DE" sz="1600" dirty="0" err="1" smtClean="0">
                <a:solidFill>
                  <a:schemeClr val="tx1"/>
                </a:solidFill>
              </a:rPr>
              <a:t>RDA</a:t>
            </a:r>
            <a:r>
              <a:rPr lang="de-DE" sz="1600" dirty="0" smtClean="0">
                <a:solidFill>
                  <a:schemeClr val="tx1"/>
                </a:solidFill>
              </a:rPr>
              <a:t> Europe</a:t>
            </a:r>
          </a:p>
          <a:p>
            <a:pPr algn="ctr"/>
            <a:r>
              <a:rPr lang="de-DE" sz="1600" dirty="0" smtClean="0">
                <a:solidFill>
                  <a:schemeClr val="tx1"/>
                </a:solidFill>
              </a:rPr>
              <a:t>Project</a:t>
            </a:r>
          </a:p>
        </p:txBody>
      </p:sp>
      <p:sp>
        <p:nvSpPr>
          <p:cNvPr id="14" name="Textfeld 13"/>
          <p:cNvSpPr txBox="1"/>
          <p:nvPr/>
        </p:nvSpPr>
        <p:spPr>
          <a:xfrm>
            <a:off x="5725566" y="1653421"/>
            <a:ext cx="1173719" cy="584775"/>
          </a:xfrm>
          <a:prstGeom prst="rect">
            <a:avLst/>
          </a:prstGeom>
          <a:noFill/>
        </p:spPr>
        <p:txBody>
          <a:bodyPr wrap="none" rtlCol="0">
            <a:spAutoFit/>
          </a:bodyPr>
          <a:lstStyle/>
          <a:p>
            <a:pPr algn="ctr"/>
            <a:r>
              <a:rPr lang="de-DE" sz="1600" dirty="0" smtClean="0">
                <a:solidFill>
                  <a:schemeClr val="tx1"/>
                </a:solidFill>
              </a:rPr>
              <a:t>THE</a:t>
            </a:r>
          </a:p>
          <a:p>
            <a:pPr algn="ctr"/>
            <a:r>
              <a:rPr lang="de-DE" sz="1600" dirty="0" smtClean="0">
                <a:solidFill>
                  <a:schemeClr val="tx1"/>
                </a:solidFill>
              </a:rPr>
              <a:t>SUPPORT</a:t>
            </a:r>
            <a:endParaRPr lang="de-DE" sz="1600" dirty="0">
              <a:solidFill>
                <a:schemeClr val="tx1"/>
              </a:solidFill>
            </a:endParaRPr>
          </a:p>
        </p:txBody>
      </p:sp>
      <p:sp>
        <p:nvSpPr>
          <p:cNvPr id="15" name="Textfeld 14"/>
          <p:cNvSpPr txBox="1"/>
          <p:nvPr/>
        </p:nvSpPr>
        <p:spPr>
          <a:xfrm>
            <a:off x="8265168" y="2650866"/>
            <a:ext cx="468398" cy="338554"/>
          </a:xfrm>
          <a:prstGeom prst="rect">
            <a:avLst/>
          </a:prstGeom>
          <a:noFill/>
        </p:spPr>
        <p:txBody>
          <a:bodyPr wrap="none" rtlCol="0">
            <a:spAutoFit/>
          </a:bodyPr>
          <a:lstStyle/>
          <a:p>
            <a:pPr algn="ctr"/>
            <a:r>
              <a:rPr lang="de-DE" sz="1600" dirty="0" smtClean="0">
                <a:solidFill>
                  <a:schemeClr val="tx1"/>
                </a:solidFill>
              </a:rPr>
              <a:t>EC</a:t>
            </a:r>
            <a:endParaRPr lang="de-DE" sz="1600" dirty="0">
              <a:solidFill>
                <a:schemeClr val="tx1"/>
              </a:solidFill>
            </a:endParaRPr>
          </a:p>
        </p:txBody>
      </p:sp>
      <p:cxnSp>
        <p:nvCxnSpPr>
          <p:cNvPr id="5" name="Gerade Verbindung mit Pfeil 4"/>
          <p:cNvCxnSpPr>
            <a:stCxn id="12" idx="2"/>
            <a:endCxn id="2" idx="4"/>
          </p:cNvCxnSpPr>
          <p:nvPr/>
        </p:nvCxnSpPr>
        <p:spPr bwMode="auto">
          <a:xfrm flipH="1" flipV="1">
            <a:off x="3790950" y="2817048"/>
            <a:ext cx="1413510" cy="1838"/>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mit Pfeil 18"/>
          <p:cNvCxnSpPr>
            <a:stCxn id="15" idx="1"/>
            <a:endCxn id="12" idx="4"/>
          </p:cNvCxnSpPr>
          <p:nvPr/>
        </p:nvCxnSpPr>
        <p:spPr bwMode="auto">
          <a:xfrm flipH="1" flipV="1">
            <a:off x="7205499" y="2818886"/>
            <a:ext cx="1059669" cy="1257"/>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feld 21"/>
          <p:cNvSpPr txBox="1"/>
          <p:nvPr/>
        </p:nvSpPr>
        <p:spPr>
          <a:xfrm>
            <a:off x="0" y="3519992"/>
            <a:ext cx="1439818" cy="584775"/>
          </a:xfrm>
          <a:prstGeom prst="rect">
            <a:avLst/>
          </a:prstGeom>
          <a:noFill/>
        </p:spPr>
        <p:txBody>
          <a:bodyPr wrap="none" rtlCol="0">
            <a:spAutoFit/>
          </a:bodyPr>
          <a:lstStyle/>
          <a:p>
            <a:pPr algn="ctr"/>
            <a:r>
              <a:rPr lang="de-DE" sz="1600" dirty="0" smtClean="0">
                <a:solidFill>
                  <a:schemeClr val="tx1"/>
                </a:solidFill>
              </a:rPr>
              <a:t>Data</a:t>
            </a:r>
          </a:p>
          <a:p>
            <a:pPr algn="ctr"/>
            <a:r>
              <a:rPr lang="de-DE" sz="1600" dirty="0" err="1" smtClean="0">
                <a:solidFill>
                  <a:schemeClr val="tx1"/>
                </a:solidFill>
              </a:rPr>
              <a:t>Practitioners</a:t>
            </a:r>
            <a:endParaRPr lang="de-DE" sz="1600" dirty="0">
              <a:solidFill>
                <a:schemeClr val="tx1"/>
              </a:solidFill>
            </a:endParaRPr>
          </a:p>
        </p:txBody>
      </p:sp>
      <p:cxnSp>
        <p:nvCxnSpPr>
          <p:cNvPr id="23" name="Gerade Verbindung mit Pfeil 22"/>
          <p:cNvCxnSpPr>
            <a:stCxn id="22" idx="3"/>
            <a:endCxn id="2" idx="2"/>
          </p:cNvCxnSpPr>
          <p:nvPr/>
        </p:nvCxnSpPr>
        <p:spPr bwMode="auto">
          <a:xfrm flipV="1">
            <a:off x="1439818" y="2817048"/>
            <a:ext cx="449942" cy="995332"/>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feld 25"/>
          <p:cNvSpPr txBox="1"/>
          <p:nvPr/>
        </p:nvSpPr>
        <p:spPr>
          <a:xfrm rot="20409534">
            <a:off x="7602967" y="2410241"/>
            <a:ext cx="856324" cy="338554"/>
          </a:xfrm>
          <a:prstGeom prst="rect">
            <a:avLst/>
          </a:prstGeom>
          <a:noFill/>
        </p:spPr>
        <p:txBody>
          <a:bodyPr wrap="none" rtlCol="0">
            <a:spAutoFit/>
          </a:bodyPr>
          <a:lstStyle/>
          <a:p>
            <a:pPr algn="ctr"/>
            <a:r>
              <a:rPr lang="de-DE" sz="1600" b="0" dirty="0" err="1" smtClean="0">
                <a:solidFill>
                  <a:schemeClr val="tx1"/>
                </a:solidFill>
              </a:rPr>
              <a:t>funding</a:t>
            </a:r>
            <a:endParaRPr lang="de-DE" sz="1600" b="0" dirty="0" smtClean="0">
              <a:solidFill>
                <a:schemeClr val="tx1"/>
              </a:solidFill>
            </a:endParaRPr>
          </a:p>
        </p:txBody>
      </p:sp>
      <p:sp>
        <p:nvSpPr>
          <p:cNvPr id="27" name="Textfeld 26"/>
          <p:cNvSpPr txBox="1"/>
          <p:nvPr/>
        </p:nvSpPr>
        <p:spPr>
          <a:xfrm rot="20409534">
            <a:off x="4278401" y="2426811"/>
            <a:ext cx="856324" cy="338554"/>
          </a:xfrm>
          <a:prstGeom prst="rect">
            <a:avLst/>
          </a:prstGeom>
          <a:noFill/>
        </p:spPr>
        <p:txBody>
          <a:bodyPr wrap="none" rtlCol="0">
            <a:spAutoFit/>
          </a:bodyPr>
          <a:lstStyle/>
          <a:p>
            <a:pPr algn="ctr"/>
            <a:r>
              <a:rPr lang="de-DE" sz="1600" b="0" dirty="0" err="1" smtClean="0">
                <a:solidFill>
                  <a:schemeClr val="tx1"/>
                </a:solidFill>
              </a:rPr>
              <a:t>funding</a:t>
            </a:r>
            <a:endParaRPr lang="de-DE" sz="1600" b="0" dirty="0" smtClean="0">
              <a:solidFill>
                <a:schemeClr val="tx1"/>
              </a:solidFill>
            </a:endParaRPr>
          </a:p>
        </p:txBody>
      </p:sp>
      <p:sp>
        <p:nvSpPr>
          <p:cNvPr id="28" name="Textfeld 27"/>
          <p:cNvSpPr txBox="1"/>
          <p:nvPr/>
        </p:nvSpPr>
        <p:spPr>
          <a:xfrm rot="20409534">
            <a:off x="941252" y="3042030"/>
            <a:ext cx="832279" cy="338554"/>
          </a:xfrm>
          <a:prstGeom prst="rect">
            <a:avLst/>
          </a:prstGeom>
          <a:noFill/>
        </p:spPr>
        <p:txBody>
          <a:bodyPr wrap="none" rtlCol="0">
            <a:spAutoFit/>
          </a:bodyPr>
          <a:lstStyle/>
          <a:p>
            <a:pPr algn="ctr"/>
            <a:r>
              <a:rPr lang="de-DE" sz="1600" b="0" dirty="0" err="1" smtClean="0">
                <a:solidFill>
                  <a:schemeClr val="tx1"/>
                </a:solidFill>
              </a:rPr>
              <a:t>owning</a:t>
            </a:r>
            <a:endParaRPr lang="de-DE" sz="1600" b="0" dirty="0" smtClean="0">
              <a:solidFill>
                <a:schemeClr val="tx1"/>
              </a:solidFill>
            </a:endParaRPr>
          </a:p>
        </p:txBody>
      </p:sp>
      <p:sp>
        <p:nvSpPr>
          <p:cNvPr id="29" name="Würfel 28"/>
          <p:cNvSpPr/>
          <p:nvPr/>
        </p:nvSpPr>
        <p:spPr bwMode="auto">
          <a:xfrm>
            <a:off x="2213610" y="4203949"/>
            <a:ext cx="769620" cy="693420"/>
          </a:xfrm>
          <a:prstGeom prst="cube">
            <a:avLst/>
          </a:prstGeom>
          <a:solidFill>
            <a:schemeClr val="accent1">
              <a:lumMod val="60000"/>
              <a:lumOff val="40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
        <p:nvSpPr>
          <p:cNvPr id="31" name="Würfel 30"/>
          <p:cNvSpPr/>
          <p:nvPr/>
        </p:nvSpPr>
        <p:spPr bwMode="auto">
          <a:xfrm>
            <a:off x="2419350" y="4323903"/>
            <a:ext cx="769620" cy="693420"/>
          </a:xfrm>
          <a:prstGeom prst="cube">
            <a:avLst/>
          </a:prstGeom>
          <a:solidFill>
            <a:schemeClr val="accent1">
              <a:lumMod val="60000"/>
              <a:lumOff val="40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
        <p:nvSpPr>
          <p:cNvPr id="32" name="Würfel 31"/>
          <p:cNvSpPr/>
          <p:nvPr/>
        </p:nvSpPr>
        <p:spPr bwMode="auto">
          <a:xfrm>
            <a:off x="2571750" y="4476303"/>
            <a:ext cx="769620" cy="693420"/>
          </a:xfrm>
          <a:prstGeom prst="cube">
            <a:avLst/>
          </a:prstGeom>
          <a:solidFill>
            <a:schemeClr val="accent1">
              <a:lumMod val="60000"/>
              <a:lumOff val="40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
        <p:nvSpPr>
          <p:cNvPr id="33" name="Würfel 32"/>
          <p:cNvSpPr/>
          <p:nvPr/>
        </p:nvSpPr>
        <p:spPr bwMode="auto">
          <a:xfrm>
            <a:off x="2724150" y="4628703"/>
            <a:ext cx="769620" cy="693420"/>
          </a:xfrm>
          <a:prstGeom prst="cube">
            <a:avLst/>
          </a:prstGeom>
          <a:solidFill>
            <a:schemeClr val="accent1">
              <a:lumMod val="60000"/>
              <a:lumOff val="40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
        <p:nvSpPr>
          <p:cNvPr id="30" name="Textfeld 29"/>
          <p:cNvSpPr txBox="1"/>
          <p:nvPr/>
        </p:nvSpPr>
        <p:spPr>
          <a:xfrm>
            <a:off x="2341533" y="4432548"/>
            <a:ext cx="925253" cy="584775"/>
          </a:xfrm>
          <a:prstGeom prst="rect">
            <a:avLst/>
          </a:prstGeom>
          <a:noFill/>
        </p:spPr>
        <p:txBody>
          <a:bodyPr wrap="none" rtlCol="0">
            <a:spAutoFit/>
          </a:bodyPr>
          <a:lstStyle/>
          <a:p>
            <a:pPr algn="ctr"/>
            <a:r>
              <a:rPr lang="de-DE" sz="1600" dirty="0" err="1" smtClean="0">
                <a:solidFill>
                  <a:schemeClr val="tx1"/>
                </a:solidFill>
              </a:rPr>
              <a:t>RDA</a:t>
            </a:r>
            <a:r>
              <a:rPr lang="de-DE" sz="1600" dirty="0" smtClean="0">
                <a:solidFill>
                  <a:schemeClr val="tx1"/>
                </a:solidFill>
              </a:rPr>
              <a:t> </a:t>
            </a:r>
          </a:p>
          <a:p>
            <a:pPr algn="ctr"/>
            <a:r>
              <a:rPr lang="de-DE" sz="1600" dirty="0" err="1" smtClean="0">
                <a:solidFill>
                  <a:schemeClr val="tx1"/>
                </a:solidFill>
              </a:rPr>
              <a:t>Results</a:t>
            </a:r>
            <a:endParaRPr lang="de-DE" sz="1600" dirty="0">
              <a:solidFill>
                <a:schemeClr val="tx1"/>
              </a:solidFill>
            </a:endParaRPr>
          </a:p>
        </p:txBody>
      </p:sp>
      <p:cxnSp>
        <p:nvCxnSpPr>
          <p:cNvPr id="34" name="Gerade Verbindung mit Pfeil 33"/>
          <p:cNvCxnSpPr>
            <a:stCxn id="22" idx="3"/>
            <a:endCxn id="29" idx="2"/>
          </p:cNvCxnSpPr>
          <p:nvPr/>
        </p:nvCxnSpPr>
        <p:spPr bwMode="auto">
          <a:xfrm>
            <a:off x="1439818" y="3812380"/>
            <a:ext cx="773792" cy="824957"/>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feld 36"/>
          <p:cNvSpPr txBox="1"/>
          <p:nvPr/>
        </p:nvSpPr>
        <p:spPr>
          <a:xfrm rot="20409534">
            <a:off x="918044" y="4165312"/>
            <a:ext cx="970137" cy="584775"/>
          </a:xfrm>
          <a:prstGeom prst="rect">
            <a:avLst/>
          </a:prstGeom>
          <a:noFill/>
        </p:spPr>
        <p:txBody>
          <a:bodyPr wrap="none" rtlCol="0">
            <a:spAutoFit/>
          </a:bodyPr>
          <a:lstStyle/>
          <a:p>
            <a:pPr algn="ctr"/>
            <a:r>
              <a:rPr lang="de-DE" sz="1600" b="0" dirty="0" err="1">
                <a:solidFill>
                  <a:schemeClr val="tx1"/>
                </a:solidFill>
              </a:rPr>
              <a:t>t</a:t>
            </a:r>
            <a:r>
              <a:rPr lang="de-DE" sz="1600" b="0" dirty="0" err="1" smtClean="0">
                <a:solidFill>
                  <a:schemeClr val="tx1"/>
                </a:solidFill>
              </a:rPr>
              <a:t>esting</a:t>
            </a:r>
            <a:endParaRPr lang="de-DE" sz="1600" b="0" dirty="0" smtClean="0">
              <a:solidFill>
                <a:schemeClr val="tx1"/>
              </a:solidFill>
            </a:endParaRPr>
          </a:p>
          <a:p>
            <a:pPr algn="ctr"/>
            <a:r>
              <a:rPr lang="de-DE" sz="1600" b="0" dirty="0" err="1" smtClean="0">
                <a:solidFill>
                  <a:schemeClr val="tx1"/>
                </a:solidFill>
              </a:rPr>
              <a:t>adopting</a:t>
            </a:r>
            <a:endParaRPr lang="de-DE" sz="1600" b="0" dirty="0" smtClean="0">
              <a:solidFill>
                <a:schemeClr val="tx1"/>
              </a:solidFill>
            </a:endParaRPr>
          </a:p>
        </p:txBody>
      </p:sp>
      <p:cxnSp>
        <p:nvCxnSpPr>
          <p:cNvPr id="38" name="Gerade Verbindung mit Pfeil 37"/>
          <p:cNvCxnSpPr>
            <a:stCxn id="12" idx="3"/>
          </p:cNvCxnSpPr>
          <p:nvPr/>
        </p:nvCxnSpPr>
        <p:spPr bwMode="auto">
          <a:xfrm flipH="1">
            <a:off x="3341370" y="3189177"/>
            <a:ext cx="2863610" cy="1287126"/>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Textfeld 38"/>
          <p:cNvSpPr txBox="1"/>
          <p:nvPr/>
        </p:nvSpPr>
        <p:spPr>
          <a:xfrm rot="20728024">
            <a:off x="3812994" y="3597541"/>
            <a:ext cx="1186543" cy="338554"/>
          </a:xfrm>
          <a:prstGeom prst="rect">
            <a:avLst/>
          </a:prstGeom>
          <a:noFill/>
        </p:spPr>
        <p:txBody>
          <a:bodyPr wrap="none" rtlCol="0">
            <a:spAutoFit/>
          </a:bodyPr>
          <a:lstStyle/>
          <a:p>
            <a:pPr algn="ctr"/>
            <a:r>
              <a:rPr lang="de-DE" sz="1600" b="0" dirty="0" smtClean="0">
                <a:solidFill>
                  <a:schemeClr val="tx1"/>
                </a:solidFill>
              </a:rPr>
              <a:t>Co-</a:t>
            </a:r>
            <a:r>
              <a:rPr lang="de-DE" sz="1600" b="0" dirty="0" err="1" smtClean="0">
                <a:solidFill>
                  <a:schemeClr val="tx1"/>
                </a:solidFill>
              </a:rPr>
              <a:t>funding</a:t>
            </a:r>
            <a:endParaRPr lang="de-DE" sz="1600" b="0" dirty="0" smtClean="0">
              <a:solidFill>
                <a:schemeClr val="tx1"/>
              </a:solidFill>
            </a:endParaRPr>
          </a:p>
        </p:txBody>
      </p:sp>
      <p:sp>
        <p:nvSpPr>
          <p:cNvPr id="42" name="Textfeld 41"/>
          <p:cNvSpPr txBox="1"/>
          <p:nvPr/>
        </p:nvSpPr>
        <p:spPr>
          <a:xfrm>
            <a:off x="5448246" y="4378225"/>
            <a:ext cx="2674130" cy="1569660"/>
          </a:xfrm>
          <a:prstGeom prst="rect">
            <a:avLst/>
          </a:prstGeom>
          <a:noFill/>
        </p:spPr>
        <p:txBody>
          <a:bodyPr wrap="none" rtlCol="0">
            <a:spAutoFit/>
          </a:bodyPr>
          <a:lstStyle/>
          <a:p>
            <a:pPr marL="285750" indent="-285750">
              <a:buFont typeface="Arial" panose="020B0604020202020204" pitchFamily="34" charset="0"/>
              <a:buChar char="•"/>
            </a:pPr>
            <a:r>
              <a:rPr lang="de-DE" sz="1600" dirty="0" smtClean="0">
                <a:solidFill>
                  <a:schemeClr val="tx1"/>
                </a:solidFill>
              </a:rPr>
              <a:t>Workshops/Sessions</a:t>
            </a:r>
          </a:p>
          <a:p>
            <a:pPr marL="285750" indent="-285750">
              <a:buFont typeface="Arial" panose="020B0604020202020204" pitchFamily="34" charset="0"/>
              <a:buChar char="•"/>
            </a:pPr>
            <a:r>
              <a:rPr lang="de-DE" sz="1600" dirty="0" smtClean="0">
                <a:solidFill>
                  <a:schemeClr val="tx1"/>
                </a:solidFill>
              </a:rPr>
              <a:t>Training</a:t>
            </a:r>
          </a:p>
          <a:p>
            <a:pPr marL="285750" indent="-285750">
              <a:buFont typeface="Arial" panose="020B0604020202020204" pitchFamily="34" charset="0"/>
              <a:buChar char="•"/>
            </a:pPr>
            <a:r>
              <a:rPr lang="de-DE" sz="1600" dirty="0" err="1" smtClean="0">
                <a:solidFill>
                  <a:schemeClr val="tx1"/>
                </a:solidFill>
              </a:rPr>
              <a:t>Helping</a:t>
            </a:r>
            <a:endParaRPr lang="de-DE" sz="1600" dirty="0" smtClean="0">
              <a:solidFill>
                <a:schemeClr val="tx1"/>
              </a:solidFill>
            </a:endParaRPr>
          </a:p>
          <a:p>
            <a:pPr marL="285750" indent="-285750">
              <a:buFont typeface="Arial" panose="020B0604020202020204" pitchFamily="34" charset="0"/>
              <a:buChar char="•"/>
            </a:pPr>
            <a:r>
              <a:rPr lang="de-DE" sz="1600" dirty="0">
                <a:solidFill>
                  <a:schemeClr val="tx1"/>
                </a:solidFill>
              </a:rPr>
              <a:t>K</a:t>
            </a:r>
            <a:r>
              <a:rPr lang="de-DE" sz="1600" dirty="0" smtClean="0">
                <a:solidFill>
                  <a:schemeClr val="tx1"/>
                </a:solidFill>
              </a:rPr>
              <a:t>nowledge Base</a:t>
            </a:r>
          </a:p>
          <a:p>
            <a:pPr marL="285750" indent="-285750">
              <a:buFont typeface="Arial" panose="020B0604020202020204" pitchFamily="34" charset="0"/>
              <a:buChar char="•"/>
            </a:pPr>
            <a:r>
              <a:rPr lang="de-DE" sz="1600" dirty="0" err="1" smtClean="0">
                <a:solidFill>
                  <a:schemeClr val="tx1"/>
                </a:solidFill>
              </a:rPr>
              <a:t>Leading</a:t>
            </a:r>
            <a:r>
              <a:rPr lang="de-DE" sz="1600" dirty="0" smtClean="0">
                <a:solidFill>
                  <a:schemeClr val="tx1"/>
                </a:solidFill>
              </a:rPr>
              <a:t> </a:t>
            </a:r>
            <a:r>
              <a:rPr lang="de-DE" sz="1600" dirty="0" err="1" smtClean="0">
                <a:solidFill>
                  <a:schemeClr val="tx1"/>
                </a:solidFill>
              </a:rPr>
              <a:t>Scientists</a:t>
            </a:r>
            <a:r>
              <a:rPr lang="de-DE" sz="1600" dirty="0" smtClean="0">
                <a:solidFill>
                  <a:schemeClr val="tx1"/>
                </a:solidFill>
              </a:rPr>
              <a:t> WS</a:t>
            </a:r>
          </a:p>
          <a:p>
            <a:pPr marL="285750" indent="-285750">
              <a:buFont typeface="Arial" panose="020B0604020202020204" pitchFamily="34" charset="0"/>
              <a:buChar char="•"/>
            </a:pPr>
            <a:r>
              <a:rPr lang="de-DE" sz="1600" dirty="0" err="1" smtClean="0">
                <a:solidFill>
                  <a:schemeClr val="tx1"/>
                </a:solidFill>
              </a:rPr>
              <a:t>Policy</a:t>
            </a:r>
            <a:r>
              <a:rPr lang="de-DE" sz="1600" dirty="0" smtClean="0">
                <a:solidFill>
                  <a:schemeClr val="tx1"/>
                </a:solidFill>
              </a:rPr>
              <a:t> </a:t>
            </a:r>
            <a:r>
              <a:rPr lang="de-DE" sz="1600" dirty="0" err="1" smtClean="0">
                <a:solidFill>
                  <a:schemeClr val="tx1"/>
                </a:solidFill>
              </a:rPr>
              <a:t>Activities</a:t>
            </a:r>
            <a:endParaRPr lang="de-DE" sz="1600" dirty="0">
              <a:solidFill>
                <a:schemeClr val="tx1"/>
              </a:solidFill>
            </a:endParaRPr>
          </a:p>
        </p:txBody>
      </p:sp>
      <p:cxnSp>
        <p:nvCxnSpPr>
          <p:cNvPr id="43" name="Gerade Verbindung mit Pfeil 42"/>
          <p:cNvCxnSpPr>
            <a:stCxn id="12" idx="3"/>
            <a:endCxn id="42" idx="0"/>
          </p:cNvCxnSpPr>
          <p:nvPr/>
        </p:nvCxnSpPr>
        <p:spPr bwMode="auto">
          <a:xfrm>
            <a:off x="6204980" y="3189177"/>
            <a:ext cx="580331" cy="1189048"/>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feld 45"/>
          <p:cNvSpPr txBox="1"/>
          <p:nvPr/>
        </p:nvSpPr>
        <p:spPr>
          <a:xfrm rot="20409534">
            <a:off x="6463502" y="3472387"/>
            <a:ext cx="856324" cy="338554"/>
          </a:xfrm>
          <a:prstGeom prst="rect">
            <a:avLst/>
          </a:prstGeom>
          <a:noFill/>
        </p:spPr>
        <p:txBody>
          <a:bodyPr wrap="none" rtlCol="0">
            <a:spAutoFit/>
          </a:bodyPr>
          <a:lstStyle/>
          <a:p>
            <a:pPr algn="ctr"/>
            <a:r>
              <a:rPr lang="de-DE" sz="1600" b="0" dirty="0" err="1" smtClean="0">
                <a:solidFill>
                  <a:schemeClr val="tx1"/>
                </a:solidFill>
              </a:rPr>
              <a:t>funding</a:t>
            </a:r>
            <a:endParaRPr lang="de-DE" sz="1600" b="0" dirty="0" smtClean="0">
              <a:solidFill>
                <a:schemeClr val="tx1"/>
              </a:solidFill>
            </a:endParaRPr>
          </a:p>
        </p:txBody>
      </p:sp>
      <p:sp>
        <p:nvSpPr>
          <p:cNvPr id="7174" name="Pfeil nach unten 7173"/>
          <p:cNvSpPr/>
          <p:nvPr/>
        </p:nvSpPr>
        <p:spPr bwMode="auto">
          <a:xfrm>
            <a:off x="2484120" y="3337113"/>
            <a:ext cx="205739" cy="866836"/>
          </a:xfrm>
          <a:prstGeom prst="downArrow">
            <a:avLst/>
          </a:prstGeom>
          <a:solidFill>
            <a:schemeClr val="accent1"/>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
        <p:nvSpPr>
          <p:cNvPr id="48" name="Textfeld 47"/>
          <p:cNvSpPr txBox="1"/>
          <p:nvPr/>
        </p:nvSpPr>
        <p:spPr>
          <a:xfrm rot="20409534">
            <a:off x="1657871" y="3649108"/>
            <a:ext cx="914033" cy="338554"/>
          </a:xfrm>
          <a:prstGeom prst="rect">
            <a:avLst/>
          </a:prstGeom>
          <a:noFill/>
        </p:spPr>
        <p:txBody>
          <a:bodyPr wrap="none" rtlCol="0">
            <a:spAutoFit/>
          </a:bodyPr>
          <a:lstStyle/>
          <a:p>
            <a:pPr algn="ctr"/>
            <a:r>
              <a:rPr lang="de-DE" sz="1600" b="0" dirty="0" err="1" smtClean="0">
                <a:solidFill>
                  <a:schemeClr val="tx1"/>
                </a:solidFill>
              </a:rPr>
              <a:t>creating</a:t>
            </a:r>
            <a:endParaRPr lang="de-DE" sz="1600" b="0" dirty="0" smtClean="0">
              <a:solidFill>
                <a:schemeClr val="tx1"/>
              </a:solidFill>
            </a:endParaRPr>
          </a:p>
        </p:txBody>
      </p:sp>
      <p:sp>
        <p:nvSpPr>
          <p:cNvPr id="49" name="Pfeil nach unten 48"/>
          <p:cNvSpPr/>
          <p:nvPr/>
        </p:nvSpPr>
        <p:spPr bwMode="auto">
          <a:xfrm rot="10800000">
            <a:off x="2689859" y="3333400"/>
            <a:ext cx="205739" cy="866836"/>
          </a:xfrm>
          <a:prstGeom prst="downArrow">
            <a:avLst/>
          </a:prstGeom>
          <a:solidFill>
            <a:schemeClr val="accent1"/>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
        <p:nvSpPr>
          <p:cNvPr id="50" name="Textfeld 49"/>
          <p:cNvSpPr txBox="1"/>
          <p:nvPr/>
        </p:nvSpPr>
        <p:spPr>
          <a:xfrm rot="20409534">
            <a:off x="2790773" y="3468688"/>
            <a:ext cx="1301958" cy="338554"/>
          </a:xfrm>
          <a:prstGeom prst="rect">
            <a:avLst/>
          </a:prstGeom>
          <a:noFill/>
        </p:spPr>
        <p:txBody>
          <a:bodyPr wrap="none" rtlCol="0">
            <a:spAutoFit/>
          </a:bodyPr>
          <a:lstStyle/>
          <a:p>
            <a:pPr algn="ctr"/>
            <a:r>
              <a:rPr lang="de-DE" sz="1600" b="0" dirty="0" err="1" smtClean="0">
                <a:solidFill>
                  <a:schemeClr val="tx1"/>
                </a:solidFill>
              </a:rPr>
              <a:t>commenting</a:t>
            </a:r>
            <a:endParaRPr lang="de-DE" sz="1600" b="0" dirty="0" smtClean="0">
              <a:solidFill>
                <a:schemeClr val="tx1"/>
              </a:solidFill>
            </a:endParaRPr>
          </a:p>
        </p:txBody>
      </p:sp>
    </p:spTree>
    <p:extLst>
      <p:ext uri="{BB962C8B-B14F-4D97-AF65-F5344CB8AC3E}">
        <p14:creationId xmlns:p14="http://schemas.microsoft.com/office/powerpoint/2010/main" val="5842195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26" grpId="0"/>
      <p:bldP spid="27" grpId="0"/>
      <p:bldP spid="39" grpId="0"/>
      <p:bldP spid="42" grpId="0"/>
      <p:bldP spid="4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577880" y="0"/>
            <a:ext cx="773903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fi-FI" altLang="it-IT" sz="3200" dirty="0" smtClean="0">
                <a:latin typeface="Arial" charset="0"/>
                <a:ea typeface="ＭＳ Ｐゴシック" pitchFamily="34" charset="-128"/>
              </a:rPr>
              <a:t>RDA Governance</a:t>
            </a:r>
            <a:endParaRPr lang="en-US" altLang="it-IT" dirty="0" smtClean="0">
              <a:latin typeface="Arial" charset="0"/>
              <a:ea typeface="ＭＳ Ｐゴシック" pitchFamily="34" charset="-128"/>
            </a:endParaRPr>
          </a:p>
        </p:txBody>
      </p:sp>
      <p:sp>
        <p:nvSpPr>
          <p:cNvPr id="7171"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bg1"/>
                </a:solidFill>
                <a:latin typeface="Arial" charset="0"/>
                <a:ea typeface="ＭＳ Ｐゴシック" pitchFamily="34" charset="-128"/>
              </a:defRPr>
            </a:lvl1pPr>
            <a:lvl2pPr marL="742950" indent="-285750" eaLnBrk="0" hangingPunct="0">
              <a:defRPr sz="2800" b="1">
                <a:solidFill>
                  <a:schemeClr val="bg1"/>
                </a:solidFill>
                <a:latin typeface="Arial" charset="0"/>
                <a:ea typeface="ＭＳ Ｐゴシック" pitchFamily="34" charset="-128"/>
              </a:defRPr>
            </a:lvl2pPr>
            <a:lvl3pPr marL="1143000" indent="-228600" eaLnBrk="0" hangingPunct="0">
              <a:defRPr sz="2800" b="1">
                <a:solidFill>
                  <a:schemeClr val="bg1"/>
                </a:solidFill>
                <a:latin typeface="Arial" charset="0"/>
                <a:ea typeface="ＭＳ Ｐゴシック" pitchFamily="34" charset="-128"/>
              </a:defRPr>
            </a:lvl3pPr>
            <a:lvl4pPr marL="1600200" indent="-228600" eaLnBrk="0" hangingPunct="0">
              <a:defRPr sz="2800" b="1">
                <a:solidFill>
                  <a:schemeClr val="bg1"/>
                </a:solidFill>
                <a:latin typeface="Arial" charset="0"/>
                <a:ea typeface="ＭＳ Ｐゴシック" pitchFamily="34" charset="-128"/>
              </a:defRPr>
            </a:lvl4pPr>
            <a:lvl5pPr marL="2057400" indent="-228600" eaLnBrk="0" hangingPunct="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fld id="{D2A45120-2190-476B-BD9B-AB75061602D5}" type="slidenum">
              <a:rPr lang="it-IT" altLang="it-IT"/>
              <a:pPr eaLnBrk="1" hangingPunct="1"/>
              <a:t>45</a:t>
            </a:fld>
            <a:endParaRPr lang="it-IT" altLang="it-IT"/>
          </a:p>
        </p:txBody>
      </p:sp>
      <p:grpSp>
        <p:nvGrpSpPr>
          <p:cNvPr id="11" name="Group 726"/>
          <p:cNvGrpSpPr/>
          <p:nvPr/>
        </p:nvGrpSpPr>
        <p:grpSpPr>
          <a:xfrm>
            <a:off x="696659" y="1237553"/>
            <a:ext cx="7300806" cy="4928390"/>
            <a:chOff x="-22965" y="0"/>
            <a:chExt cx="10383367" cy="7009264"/>
          </a:xfrm>
        </p:grpSpPr>
        <p:sp>
          <p:nvSpPr>
            <p:cNvPr id="12" name="Shape 715"/>
            <p:cNvSpPr/>
            <p:nvPr/>
          </p:nvSpPr>
          <p:spPr>
            <a:xfrm>
              <a:off x="9174" y="0"/>
              <a:ext cx="10351228" cy="7009264"/>
            </a:xfrm>
            <a:prstGeom prst="roundRect">
              <a:avLst>
                <a:gd name="adj" fmla="val 8682"/>
              </a:avLst>
            </a:prstGeom>
            <a:solidFill>
              <a:srgbClr val="005493">
                <a:alpha val="23000"/>
              </a:srgbClr>
            </a:solidFill>
            <a:ln w="38100" cap="flat">
              <a:solidFill>
                <a:srgbClr val="005493"/>
              </a:solidFill>
              <a:prstDash val="solid"/>
              <a:miter lim="400000"/>
            </a:ln>
            <a:effectLst/>
          </p:spPr>
          <p:txBody>
            <a:bodyPr wrap="square" lIns="0" tIns="0" rIns="0" bIns="0" numCol="1" anchor="ctr">
              <a:noAutofit/>
            </a:bodyPr>
            <a:lstStyle/>
            <a:p>
              <a:pPr algn="ctr" defTabSz="410751">
                <a:defRPr sz="3600">
                  <a:latin typeface="+mn-lt"/>
                  <a:ea typeface="+mn-ea"/>
                  <a:cs typeface="+mn-cs"/>
                  <a:sym typeface="Helvetica Neue Light"/>
                </a:defRPr>
              </a:pPr>
              <a:endParaRPr>
                <a:solidFill>
                  <a:schemeClr val="tx1"/>
                </a:solidFill>
              </a:endParaRPr>
            </a:p>
          </p:txBody>
        </p:sp>
        <p:sp>
          <p:nvSpPr>
            <p:cNvPr id="13" name="Shape 717"/>
            <p:cNvSpPr/>
            <p:nvPr/>
          </p:nvSpPr>
          <p:spPr>
            <a:xfrm>
              <a:off x="818418" y="1451415"/>
              <a:ext cx="9277539" cy="1143001"/>
            </a:xfrm>
            <a:prstGeom prst="roundRect">
              <a:avLst>
                <a:gd name="adj" fmla="val 26914"/>
              </a:avLst>
            </a:prstGeom>
            <a:solidFill>
              <a:srgbClr val="FF9300">
                <a:alpha val="50000"/>
              </a:srgbClr>
            </a:solidFill>
            <a:ln w="381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algn="ctr" defTabSz="410751">
                <a:defRPr sz="1800"/>
              </a:pPr>
              <a:r>
                <a:rPr sz="2400">
                  <a:latin typeface="+mn-lt"/>
                  <a:ea typeface="+mn-ea"/>
                  <a:cs typeface="+mn-cs"/>
                  <a:sym typeface="Helvetica Neue Light"/>
                </a:rPr>
                <a:t>Interest Groups</a:t>
              </a:r>
              <a:r>
                <a:rPr sz="2500">
                  <a:latin typeface="+mn-lt"/>
                  <a:ea typeface="+mn-ea"/>
                  <a:cs typeface="+mn-cs"/>
                  <a:sym typeface="Helvetica Neue Light"/>
                </a:rPr>
                <a:t/>
              </a:r>
              <a:br>
                <a:rPr sz="2500">
                  <a:latin typeface="+mn-lt"/>
                  <a:ea typeface="+mn-ea"/>
                  <a:cs typeface="+mn-cs"/>
                  <a:sym typeface="Helvetica Neue Light"/>
                </a:rPr>
              </a:br>
              <a:r>
                <a:rPr sz="1700" i="1">
                  <a:latin typeface="+mn-lt"/>
                  <a:ea typeface="+mn-ea"/>
                  <a:cs typeface="+mn-cs"/>
                  <a:sym typeface="Helvetica Neue Light"/>
                </a:rPr>
                <a:t>domain coordination, idea generation, maintenance, …</a:t>
              </a:r>
            </a:p>
          </p:txBody>
        </p:sp>
        <p:sp>
          <p:nvSpPr>
            <p:cNvPr id="14" name="Shape 718"/>
            <p:cNvSpPr/>
            <p:nvPr/>
          </p:nvSpPr>
          <p:spPr>
            <a:xfrm rot="16200000">
              <a:off x="-1640000" y="3158099"/>
              <a:ext cx="3927137" cy="693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3600">
                  <a:latin typeface="+mn-lt"/>
                  <a:ea typeface="+mn-ea"/>
                  <a:cs typeface="+mn-cs"/>
                  <a:sym typeface="Helvetica Neue Light"/>
                </a:defRPr>
              </a:lvl1pPr>
            </a:lstStyle>
            <a:p>
              <a:pPr lvl="0">
                <a:defRPr sz="1800"/>
              </a:pPr>
              <a:r>
                <a:rPr sz="2500" dirty="0">
                  <a:solidFill>
                    <a:schemeClr val="tx1"/>
                  </a:solidFill>
                </a:rPr>
                <a:t>RDA Membership</a:t>
              </a:r>
            </a:p>
          </p:txBody>
        </p:sp>
        <p:sp>
          <p:nvSpPr>
            <p:cNvPr id="15" name="Shape 719"/>
            <p:cNvSpPr/>
            <p:nvPr/>
          </p:nvSpPr>
          <p:spPr>
            <a:xfrm>
              <a:off x="818418" y="174547"/>
              <a:ext cx="9277539" cy="1143001"/>
            </a:xfrm>
            <a:prstGeom prst="roundRect">
              <a:avLst>
                <a:gd name="adj" fmla="val 26914"/>
              </a:avLst>
            </a:prstGeom>
            <a:solidFill>
              <a:srgbClr val="FF9300">
                <a:alpha val="50000"/>
              </a:srgbClr>
            </a:solidFill>
            <a:ln w="381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algn="ctr" defTabSz="410751">
                <a:defRPr sz="1800"/>
              </a:pPr>
              <a:r>
                <a:rPr sz="2400">
                  <a:latin typeface="+mn-lt"/>
                  <a:ea typeface="+mn-ea"/>
                  <a:cs typeface="+mn-cs"/>
                  <a:sym typeface="Helvetica Neue Light"/>
                </a:rPr>
                <a:t>Working Groups</a:t>
              </a:r>
            </a:p>
            <a:p>
              <a:pPr algn="ctr" defTabSz="410751">
                <a:defRPr sz="1800"/>
              </a:pPr>
              <a:r>
                <a:rPr sz="1700" i="1">
                  <a:latin typeface="+mn-lt"/>
                  <a:ea typeface="+mn-ea"/>
                  <a:cs typeface="+mn-cs"/>
                  <a:sym typeface="Helvetica Neue Light"/>
                </a:rPr>
                <a:t>implementable, impactful outcomes</a:t>
              </a:r>
            </a:p>
          </p:txBody>
        </p:sp>
        <p:sp>
          <p:nvSpPr>
            <p:cNvPr id="16" name="Shape 720"/>
            <p:cNvSpPr/>
            <p:nvPr/>
          </p:nvSpPr>
          <p:spPr>
            <a:xfrm>
              <a:off x="818418" y="5708013"/>
              <a:ext cx="9277539" cy="1143001"/>
            </a:xfrm>
            <a:prstGeom prst="roundRect">
              <a:avLst>
                <a:gd name="adj" fmla="val 26914"/>
              </a:avLst>
            </a:prstGeom>
            <a:solidFill>
              <a:srgbClr val="FFFB00">
                <a:alpha val="49000"/>
              </a:srgbClr>
            </a:solidFill>
            <a:ln w="381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algn="ctr" defTabSz="410751">
                <a:defRPr sz="1800"/>
              </a:pPr>
              <a:r>
                <a:rPr sz="2400" dirty="0">
                  <a:solidFill>
                    <a:schemeClr val="tx1"/>
                  </a:solidFill>
                  <a:latin typeface="+mn-lt"/>
                  <a:ea typeface="+mn-ea"/>
                  <a:cs typeface="+mn-cs"/>
                  <a:sym typeface="Helvetica Neue Light"/>
                </a:rPr>
                <a:t>Council</a:t>
              </a:r>
              <a:r>
                <a:rPr sz="2500" dirty="0">
                  <a:solidFill>
                    <a:schemeClr val="tx1"/>
                  </a:solidFill>
                  <a:latin typeface="+mn-lt"/>
                  <a:ea typeface="+mn-ea"/>
                  <a:cs typeface="+mn-cs"/>
                  <a:sym typeface="Helvetica Neue Light"/>
                </a:rPr>
                <a:t/>
              </a:r>
              <a:br>
                <a:rPr sz="2500" dirty="0">
                  <a:solidFill>
                    <a:schemeClr val="tx1"/>
                  </a:solidFill>
                  <a:latin typeface="+mn-lt"/>
                  <a:ea typeface="+mn-ea"/>
                  <a:cs typeface="+mn-cs"/>
                  <a:sym typeface="Helvetica Neue Light"/>
                </a:rPr>
              </a:br>
              <a:r>
                <a:rPr sz="1700" i="1" dirty="0" err="1">
                  <a:solidFill>
                    <a:schemeClr val="tx1"/>
                  </a:solidFill>
                  <a:latin typeface="+mn-lt"/>
                  <a:ea typeface="+mn-ea"/>
                  <a:cs typeface="+mn-cs"/>
                  <a:sym typeface="Helvetica Neue Light"/>
                </a:rPr>
                <a:t>organisational</a:t>
              </a:r>
              <a:r>
                <a:rPr sz="1700" i="1" dirty="0">
                  <a:solidFill>
                    <a:schemeClr val="tx1"/>
                  </a:solidFill>
                  <a:latin typeface="+mn-lt"/>
                  <a:ea typeface="+mn-ea"/>
                  <a:cs typeface="+mn-cs"/>
                  <a:sym typeface="Helvetica Neue Light"/>
                </a:rPr>
                <a:t> vision and strategy</a:t>
              </a:r>
            </a:p>
          </p:txBody>
        </p:sp>
        <p:grpSp>
          <p:nvGrpSpPr>
            <p:cNvPr id="17" name="Group 724"/>
            <p:cNvGrpSpPr/>
            <p:nvPr/>
          </p:nvGrpSpPr>
          <p:grpSpPr>
            <a:xfrm>
              <a:off x="890407" y="2799808"/>
              <a:ext cx="9133561" cy="2702813"/>
              <a:chOff x="0" y="0"/>
              <a:chExt cx="9133559" cy="2702812"/>
            </a:xfrm>
          </p:grpSpPr>
          <p:sp>
            <p:nvSpPr>
              <p:cNvPr id="18" name="Shape 721"/>
              <p:cNvSpPr/>
              <p:nvPr/>
            </p:nvSpPr>
            <p:spPr>
              <a:xfrm>
                <a:off x="0" y="0"/>
                <a:ext cx="2971800" cy="2702813"/>
              </a:xfrm>
              <a:prstGeom prst="roundRect">
                <a:avLst>
                  <a:gd name="adj" fmla="val 11382"/>
                </a:avLst>
              </a:prstGeom>
              <a:solidFill>
                <a:srgbClr val="FFFB00">
                  <a:alpha val="49000"/>
                </a:srgbClr>
              </a:solidFill>
              <a:ln w="381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algn="ctr" defTabSz="410751">
                  <a:defRPr sz="1800"/>
                </a:pPr>
                <a:r>
                  <a:rPr sz="2400" dirty="0">
                    <a:solidFill>
                      <a:schemeClr val="tx1"/>
                    </a:solidFill>
                    <a:latin typeface="+mn-lt"/>
                    <a:ea typeface="+mn-ea"/>
                    <a:cs typeface="+mn-cs"/>
                    <a:sym typeface="Helvetica Neue Light"/>
                  </a:rPr>
                  <a:t>Technical Advisory Board</a:t>
                </a:r>
                <a:r>
                  <a:rPr sz="2500" dirty="0">
                    <a:solidFill>
                      <a:schemeClr val="tx1"/>
                    </a:solidFill>
                    <a:latin typeface="+mn-lt"/>
                    <a:ea typeface="+mn-ea"/>
                    <a:cs typeface="+mn-cs"/>
                    <a:sym typeface="Helvetica Neue Light"/>
                  </a:rPr>
                  <a:t/>
                </a:r>
                <a:br>
                  <a:rPr sz="2500" dirty="0">
                    <a:solidFill>
                      <a:schemeClr val="tx1"/>
                    </a:solidFill>
                    <a:latin typeface="+mn-lt"/>
                    <a:ea typeface="+mn-ea"/>
                    <a:cs typeface="+mn-cs"/>
                    <a:sym typeface="Helvetica Neue Light"/>
                  </a:rPr>
                </a:br>
                <a:r>
                  <a:rPr sz="1700" i="1" dirty="0">
                    <a:solidFill>
                      <a:schemeClr val="tx1"/>
                    </a:solidFill>
                    <a:latin typeface="+mn-lt"/>
                    <a:ea typeface="+mn-ea"/>
                    <a:cs typeface="+mn-cs"/>
                    <a:sym typeface="Helvetica Neue Light"/>
                  </a:rPr>
                  <a:t>socio-technical vision and strategy</a:t>
                </a:r>
              </a:p>
            </p:txBody>
          </p:sp>
          <p:sp>
            <p:nvSpPr>
              <p:cNvPr id="19" name="Shape 722"/>
              <p:cNvSpPr/>
              <p:nvPr/>
            </p:nvSpPr>
            <p:spPr>
              <a:xfrm>
                <a:off x="3080879" y="0"/>
                <a:ext cx="2971801" cy="2702813"/>
              </a:xfrm>
              <a:prstGeom prst="roundRect">
                <a:avLst>
                  <a:gd name="adj" fmla="val 11382"/>
                </a:avLst>
              </a:prstGeom>
              <a:solidFill>
                <a:srgbClr val="FFFB00">
                  <a:alpha val="49000"/>
                </a:srgbClr>
              </a:solidFill>
              <a:ln w="381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algn="ctr" defTabSz="410751">
                  <a:defRPr sz="1800"/>
                </a:pPr>
                <a:r>
                  <a:rPr sz="2400" dirty="0">
                    <a:solidFill>
                      <a:schemeClr val="tx1"/>
                    </a:solidFill>
                    <a:latin typeface="+mn-lt"/>
                    <a:ea typeface="+mn-ea"/>
                    <a:cs typeface="+mn-cs"/>
                    <a:sym typeface="Helvetica Neue Light"/>
                  </a:rPr>
                  <a:t>Secretariat</a:t>
                </a:r>
                <a:r>
                  <a:rPr sz="2500" dirty="0">
                    <a:solidFill>
                      <a:schemeClr val="tx1"/>
                    </a:solidFill>
                    <a:latin typeface="+mn-lt"/>
                    <a:ea typeface="+mn-ea"/>
                    <a:cs typeface="+mn-cs"/>
                    <a:sym typeface="Helvetica Neue Light"/>
                  </a:rPr>
                  <a:t> </a:t>
                </a:r>
                <a:br>
                  <a:rPr sz="2500" dirty="0">
                    <a:solidFill>
                      <a:schemeClr val="tx1"/>
                    </a:solidFill>
                    <a:latin typeface="+mn-lt"/>
                    <a:ea typeface="+mn-ea"/>
                    <a:cs typeface="+mn-cs"/>
                    <a:sym typeface="Helvetica Neue Light"/>
                  </a:rPr>
                </a:br>
                <a:r>
                  <a:rPr sz="1700" i="1" dirty="0">
                    <a:solidFill>
                      <a:schemeClr val="tx1"/>
                    </a:solidFill>
                    <a:latin typeface="+mn-lt"/>
                    <a:ea typeface="+mn-ea"/>
                    <a:cs typeface="+mn-cs"/>
                    <a:sym typeface="Helvetica Neue Light"/>
                  </a:rPr>
                  <a:t>administration and operations</a:t>
                </a:r>
              </a:p>
            </p:txBody>
          </p:sp>
          <p:sp>
            <p:nvSpPr>
              <p:cNvPr id="20" name="Shape 723"/>
              <p:cNvSpPr/>
              <p:nvPr/>
            </p:nvSpPr>
            <p:spPr>
              <a:xfrm>
                <a:off x="6161759" y="0"/>
                <a:ext cx="2971801" cy="2702813"/>
              </a:xfrm>
              <a:prstGeom prst="roundRect">
                <a:avLst>
                  <a:gd name="adj" fmla="val 11382"/>
                </a:avLst>
              </a:prstGeom>
              <a:solidFill>
                <a:srgbClr val="FFFB00">
                  <a:alpha val="49000"/>
                </a:srgbClr>
              </a:solidFill>
              <a:ln w="381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algn="ctr" defTabSz="410751">
                  <a:defRPr sz="1800"/>
                </a:pPr>
                <a:r>
                  <a:rPr sz="2000" dirty="0" err="1">
                    <a:solidFill>
                      <a:schemeClr val="tx1"/>
                    </a:solidFill>
                    <a:latin typeface="+mn-lt"/>
                    <a:ea typeface="+mn-ea"/>
                    <a:cs typeface="+mn-cs"/>
                    <a:sym typeface="Helvetica Neue Light"/>
                  </a:rPr>
                  <a:t>Organisational</a:t>
                </a:r>
                <a:r>
                  <a:rPr sz="2000" dirty="0">
                    <a:solidFill>
                      <a:schemeClr val="tx1"/>
                    </a:solidFill>
                    <a:latin typeface="+mn-lt"/>
                    <a:ea typeface="+mn-ea"/>
                    <a:cs typeface="+mn-cs"/>
                    <a:sym typeface="Helvetica Neue Light"/>
                  </a:rPr>
                  <a:t/>
                </a:r>
                <a:br>
                  <a:rPr sz="2000" dirty="0">
                    <a:solidFill>
                      <a:schemeClr val="tx1"/>
                    </a:solidFill>
                    <a:latin typeface="+mn-lt"/>
                    <a:ea typeface="+mn-ea"/>
                    <a:cs typeface="+mn-cs"/>
                    <a:sym typeface="Helvetica Neue Light"/>
                  </a:rPr>
                </a:br>
                <a:r>
                  <a:rPr sz="2000" dirty="0">
                    <a:solidFill>
                      <a:schemeClr val="tx1"/>
                    </a:solidFill>
                    <a:latin typeface="+mn-lt"/>
                    <a:ea typeface="+mn-ea"/>
                    <a:cs typeface="+mn-cs"/>
                    <a:sym typeface="Helvetica Neue Light"/>
                  </a:rPr>
                  <a:t>Advisory Board</a:t>
                </a:r>
                <a:br>
                  <a:rPr sz="2000" dirty="0">
                    <a:solidFill>
                      <a:schemeClr val="tx1"/>
                    </a:solidFill>
                    <a:latin typeface="+mn-lt"/>
                    <a:ea typeface="+mn-ea"/>
                    <a:cs typeface="+mn-cs"/>
                    <a:sym typeface="Helvetica Neue Light"/>
                  </a:rPr>
                </a:br>
                <a:r>
                  <a:rPr sz="1700" i="1" dirty="0">
                    <a:solidFill>
                      <a:schemeClr val="tx1"/>
                    </a:solidFill>
                    <a:latin typeface="+mn-lt"/>
                    <a:ea typeface="+mn-ea"/>
                    <a:cs typeface="+mn-cs"/>
                    <a:sym typeface="Helvetica Neue Light"/>
                  </a:rPr>
                  <a:t>needs, adoption, business advice</a:t>
                </a:r>
              </a:p>
            </p:txBody>
          </p:sp>
        </p:grpSp>
      </p:grpSp>
    </p:spTree>
    <p:extLst>
      <p:ext uri="{BB962C8B-B14F-4D97-AF65-F5344CB8AC3E}">
        <p14:creationId xmlns:p14="http://schemas.microsoft.com/office/powerpoint/2010/main" val="77309100"/>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7547" y="0"/>
            <a:ext cx="8788516" cy="981075"/>
          </a:xfrm>
        </p:spPr>
        <p:txBody>
          <a:bodyPr/>
          <a:lstStyle/>
          <a:p>
            <a:r>
              <a:rPr lang="en-US" sz="3200" dirty="0" smtClean="0"/>
              <a:t>Use Cases are the basis!</a:t>
            </a:r>
            <a:endParaRPr lang="en-US" sz="3200" dirty="0"/>
          </a:p>
        </p:txBody>
      </p:sp>
      <p:sp>
        <p:nvSpPr>
          <p:cNvPr id="29" name="TextBox 28"/>
          <p:cNvSpPr txBox="1"/>
          <p:nvPr/>
        </p:nvSpPr>
        <p:spPr>
          <a:xfrm>
            <a:off x="1360049" y="5958098"/>
            <a:ext cx="6431056" cy="307777"/>
          </a:xfrm>
          <a:prstGeom prst="rect">
            <a:avLst/>
          </a:prstGeom>
          <a:noFill/>
        </p:spPr>
        <p:txBody>
          <a:bodyPr wrap="none" rtlCol="0">
            <a:spAutoFit/>
          </a:bodyPr>
          <a:lstStyle/>
          <a:p>
            <a:r>
              <a:rPr lang="en-US" sz="1400" b="1" dirty="0" smtClean="0">
                <a:solidFill>
                  <a:schemeClr val="bg1"/>
                </a:solidFill>
                <a:latin typeface="Calibri" pitchFamily="34" charset="0"/>
              </a:rPr>
              <a:t>all indicated nodes are centers of national, regional and even worldwide federations</a:t>
            </a:r>
          </a:p>
        </p:txBody>
      </p:sp>
      <p:graphicFrame>
        <p:nvGraphicFramePr>
          <p:cNvPr id="2" name="Table 1"/>
          <p:cNvGraphicFramePr>
            <a:graphicFrameLocks noGrp="1"/>
          </p:cNvGraphicFramePr>
          <p:nvPr>
            <p:extLst>
              <p:ext uri="{D42A27DB-BD31-4B8C-83A1-F6EECF244321}">
                <p14:modId xmlns:p14="http://schemas.microsoft.com/office/powerpoint/2010/main" val="1788557399"/>
              </p:ext>
            </p:extLst>
          </p:nvPr>
        </p:nvGraphicFramePr>
        <p:xfrm>
          <a:off x="150124" y="1173712"/>
          <a:ext cx="8884694" cy="5628160"/>
        </p:xfrm>
        <a:graphic>
          <a:graphicData uri="http://schemas.openxmlformats.org/drawingml/2006/table">
            <a:tbl>
              <a:tblPr firstRow="1" bandRow="1">
                <a:tableStyleId>{5C22544A-7EE6-4342-B048-85BDC9FD1C3A}</a:tableStyleId>
              </a:tblPr>
              <a:tblGrid>
                <a:gridCol w="436730"/>
                <a:gridCol w="3657600"/>
                <a:gridCol w="3051639"/>
                <a:gridCol w="1738725"/>
              </a:tblGrid>
              <a:tr h="388016">
                <a:tc>
                  <a:txBody>
                    <a:bodyPr/>
                    <a:lstStyle/>
                    <a:p>
                      <a:endParaRPr lang="en-GB" sz="1600" dirty="0"/>
                    </a:p>
                  </a:txBody>
                  <a:tcPr/>
                </a:tc>
                <a:tc>
                  <a:txBody>
                    <a:bodyPr/>
                    <a:lstStyle/>
                    <a:p>
                      <a:r>
                        <a:rPr lang="en-US" sz="1600" dirty="0" smtClean="0"/>
                        <a:t>Name</a:t>
                      </a:r>
                      <a:endParaRPr lang="en-GB" sz="1600" dirty="0"/>
                    </a:p>
                  </a:txBody>
                  <a:tcPr/>
                </a:tc>
                <a:tc>
                  <a:txBody>
                    <a:bodyPr/>
                    <a:lstStyle/>
                    <a:p>
                      <a:r>
                        <a:rPr lang="en-US" sz="1600" dirty="0" smtClean="0"/>
                        <a:t>Institute</a:t>
                      </a:r>
                      <a:endParaRPr lang="en-GB" sz="1600" dirty="0"/>
                    </a:p>
                  </a:txBody>
                  <a:tcPr/>
                </a:tc>
                <a:tc>
                  <a:txBody>
                    <a:bodyPr/>
                    <a:lstStyle/>
                    <a:p>
                      <a:r>
                        <a:rPr lang="en-US" sz="1600" dirty="0" smtClean="0"/>
                        <a:t>state</a:t>
                      </a:r>
                      <a:endParaRPr lang="en-GB" sz="1600" dirty="0"/>
                    </a:p>
                  </a:txBody>
                  <a:tcPr/>
                </a:tc>
              </a:tr>
              <a:tr h="0">
                <a:tc>
                  <a:txBody>
                    <a:bodyPr/>
                    <a:lstStyle/>
                    <a:p>
                      <a:r>
                        <a:rPr lang="en-US" sz="1600" dirty="0" smtClean="0"/>
                        <a:t>1</a:t>
                      </a:r>
                      <a:endParaRPr lang="en-GB" sz="1600" dirty="0"/>
                    </a:p>
                  </a:txBody>
                  <a:tcPr/>
                </a:tc>
                <a:tc>
                  <a:txBody>
                    <a:bodyPr/>
                    <a:lstStyle/>
                    <a:p>
                      <a:r>
                        <a:rPr lang="en-US" sz="1600" dirty="0" smtClean="0"/>
                        <a:t>Language Archive</a:t>
                      </a:r>
                      <a:endParaRPr lang="en-GB" sz="1600" dirty="0"/>
                    </a:p>
                  </a:txBody>
                  <a:tcPr/>
                </a:tc>
                <a:tc>
                  <a:txBody>
                    <a:bodyPr/>
                    <a:lstStyle/>
                    <a:p>
                      <a:r>
                        <a:rPr lang="en-US" sz="1600" dirty="0" smtClean="0"/>
                        <a:t>Max Planck Institute NL</a:t>
                      </a:r>
                      <a:endParaRPr lang="en-GB" sz="1600" dirty="0"/>
                    </a:p>
                  </a:txBody>
                  <a:tcPr/>
                </a:tc>
                <a:tc>
                  <a:txBody>
                    <a:bodyPr/>
                    <a:lstStyle/>
                    <a:p>
                      <a:r>
                        <a:rPr lang="en-US" sz="1600" dirty="0" smtClean="0"/>
                        <a:t>in operation </a:t>
                      </a:r>
                      <a:endParaRPr lang="en-GB" sz="1600" dirty="0"/>
                    </a:p>
                  </a:txBody>
                  <a:tcPr/>
                </a:tc>
              </a:tr>
              <a:tr h="0">
                <a:tc>
                  <a:txBody>
                    <a:bodyPr/>
                    <a:lstStyle/>
                    <a:p>
                      <a:r>
                        <a:rPr lang="en-US" sz="1600" dirty="0" smtClean="0"/>
                        <a:t>2</a:t>
                      </a:r>
                      <a:endParaRPr lang="en-GB" sz="1600" dirty="0"/>
                    </a:p>
                  </a:txBody>
                  <a:tcPr/>
                </a:tc>
                <a:tc>
                  <a:txBody>
                    <a:bodyPr/>
                    <a:lstStyle/>
                    <a:p>
                      <a:r>
                        <a:rPr lang="en-US" sz="1600" dirty="0" err="1" smtClean="0"/>
                        <a:t>Geodata</a:t>
                      </a:r>
                      <a:r>
                        <a:rPr lang="en-US" sz="1600" dirty="0" smtClean="0"/>
                        <a:t> Sharing Platform</a:t>
                      </a:r>
                      <a:endParaRPr lang="en-GB" sz="1600" dirty="0"/>
                    </a:p>
                  </a:txBody>
                  <a:tcPr/>
                </a:tc>
                <a:tc>
                  <a:txBody>
                    <a:bodyPr/>
                    <a:lstStyle/>
                    <a:p>
                      <a:r>
                        <a:rPr lang="en-US" sz="1600" dirty="0" smtClean="0"/>
                        <a:t>Academy</a:t>
                      </a:r>
                      <a:r>
                        <a:rPr lang="en-US" sz="1600" baseline="0" dirty="0" smtClean="0"/>
                        <a:t> of China</a:t>
                      </a:r>
                      <a:endParaRPr lang="en-GB" sz="1600" dirty="0"/>
                    </a:p>
                  </a:txBody>
                  <a:tcPr/>
                </a:tc>
                <a:tc>
                  <a:txBody>
                    <a:bodyPr/>
                    <a:lstStyle/>
                    <a:p>
                      <a:r>
                        <a:rPr lang="en-US" sz="1600" dirty="0" smtClean="0"/>
                        <a:t>In operation</a:t>
                      </a:r>
                      <a:endParaRPr lang="en-GB" sz="1600" dirty="0"/>
                    </a:p>
                  </a:txBody>
                  <a:tcPr/>
                </a:tc>
              </a:tr>
              <a:tr h="0">
                <a:tc>
                  <a:txBody>
                    <a:bodyPr/>
                    <a:lstStyle/>
                    <a:p>
                      <a:r>
                        <a:rPr lang="en-US" sz="1600" dirty="0" smtClean="0"/>
                        <a:t>3</a:t>
                      </a:r>
                      <a:endParaRPr lang="en-GB" sz="1600" dirty="0"/>
                    </a:p>
                  </a:txBody>
                  <a:tcPr/>
                </a:tc>
                <a:tc>
                  <a:txBody>
                    <a:bodyPr/>
                    <a:lstStyle/>
                    <a:p>
                      <a:r>
                        <a:rPr lang="en-US" sz="1600" dirty="0" err="1" smtClean="0"/>
                        <a:t>Datanet</a:t>
                      </a:r>
                      <a:r>
                        <a:rPr lang="en-US" sz="1600" dirty="0" smtClean="0"/>
                        <a:t> Federation </a:t>
                      </a:r>
                      <a:r>
                        <a:rPr lang="en-US" sz="1600" dirty="0" err="1" smtClean="0"/>
                        <a:t>Concortium</a:t>
                      </a:r>
                      <a:endParaRPr lang="en-GB" sz="1600" dirty="0"/>
                    </a:p>
                  </a:txBody>
                  <a:tcPr/>
                </a:tc>
                <a:tc>
                  <a:txBody>
                    <a:bodyPr/>
                    <a:lstStyle/>
                    <a:p>
                      <a:r>
                        <a:rPr lang="en-US" sz="1600" dirty="0" err="1" smtClean="0"/>
                        <a:t>RENCI</a:t>
                      </a:r>
                      <a:r>
                        <a:rPr lang="en-US" sz="1600" baseline="0" dirty="0" smtClean="0"/>
                        <a:t> US</a:t>
                      </a:r>
                      <a:endParaRPr lang="en-GB" sz="1600" dirty="0"/>
                    </a:p>
                  </a:txBody>
                  <a:tcPr/>
                </a:tc>
                <a:tc>
                  <a:txBody>
                    <a:bodyPr/>
                    <a:lstStyle/>
                    <a:p>
                      <a:r>
                        <a:rPr lang="en-US" sz="1600" dirty="0" smtClean="0"/>
                        <a:t>In operation</a:t>
                      </a:r>
                      <a:endParaRPr lang="en-GB" sz="1600" dirty="0"/>
                    </a:p>
                  </a:txBody>
                  <a:tcPr/>
                </a:tc>
              </a:tr>
              <a:tr h="0">
                <a:tc>
                  <a:txBody>
                    <a:bodyPr/>
                    <a:lstStyle/>
                    <a:p>
                      <a:r>
                        <a:rPr lang="en-US" sz="1600" dirty="0" smtClean="0"/>
                        <a:t>4</a:t>
                      </a:r>
                      <a:endParaRPr lang="en-GB" sz="1600" dirty="0"/>
                    </a:p>
                  </a:txBody>
                  <a:tcPr/>
                </a:tc>
                <a:tc>
                  <a:txBody>
                    <a:bodyPr/>
                    <a:lstStyle/>
                    <a:p>
                      <a:r>
                        <a:rPr lang="en-US" sz="1600" dirty="0" err="1" smtClean="0"/>
                        <a:t>ADCIRC</a:t>
                      </a:r>
                      <a:r>
                        <a:rPr lang="en-US" sz="1600" dirty="0" smtClean="0"/>
                        <a:t> Storm </a:t>
                      </a:r>
                      <a:r>
                        <a:rPr lang="en-US" sz="1600" dirty="0" err="1" smtClean="0"/>
                        <a:t>Forcasting</a:t>
                      </a:r>
                      <a:endParaRPr lang="en-GB" sz="1600" dirty="0"/>
                    </a:p>
                  </a:txBody>
                  <a:tcPr/>
                </a:tc>
                <a:tc>
                  <a:txBody>
                    <a:bodyPr/>
                    <a:lstStyle/>
                    <a:p>
                      <a:r>
                        <a:rPr lang="en-US" sz="1600" dirty="0" err="1" smtClean="0"/>
                        <a:t>RENCI</a:t>
                      </a:r>
                      <a:r>
                        <a:rPr lang="en-US" sz="1600" dirty="0" smtClean="0"/>
                        <a:t> US</a:t>
                      </a:r>
                      <a:endParaRPr lang="en-GB" sz="1600" dirty="0"/>
                    </a:p>
                  </a:txBody>
                  <a:tcPr/>
                </a:tc>
                <a:tc>
                  <a:txBody>
                    <a:bodyPr/>
                    <a:lstStyle/>
                    <a:p>
                      <a:r>
                        <a:rPr lang="en-US" sz="1600" dirty="0" smtClean="0"/>
                        <a:t>In operation</a:t>
                      </a:r>
                      <a:endParaRPr lang="en-GB" sz="1600" dirty="0"/>
                    </a:p>
                  </a:txBody>
                  <a:tcPr/>
                </a:tc>
              </a:tr>
              <a:tr h="0">
                <a:tc>
                  <a:txBody>
                    <a:bodyPr/>
                    <a:lstStyle/>
                    <a:p>
                      <a:r>
                        <a:rPr lang="en-US" sz="1600" dirty="0" smtClean="0"/>
                        <a:t>5</a:t>
                      </a:r>
                      <a:endParaRPr lang="en-GB" sz="1600" dirty="0"/>
                    </a:p>
                  </a:txBody>
                  <a:tcPr/>
                </a:tc>
                <a:tc>
                  <a:txBody>
                    <a:bodyPr/>
                    <a:lstStyle/>
                    <a:p>
                      <a:r>
                        <a:rPr lang="en-US" sz="1600" dirty="0" smtClean="0"/>
                        <a:t>EPOS Plate Observation</a:t>
                      </a:r>
                      <a:endParaRPr lang="en-GB" sz="1600" dirty="0"/>
                    </a:p>
                  </a:txBody>
                  <a:tcPr/>
                </a:tc>
                <a:tc>
                  <a:txBody>
                    <a:bodyPr/>
                    <a:lstStyle/>
                    <a:p>
                      <a:r>
                        <a:rPr lang="en-US" sz="1600" dirty="0" err="1" smtClean="0"/>
                        <a:t>INGV</a:t>
                      </a:r>
                      <a:r>
                        <a:rPr lang="en-US" sz="1600" dirty="0" smtClean="0"/>
                        <a:t>/</a:t>
                      </a:r>
                      <a:r>
                        <a:rPr lang="en-US" sz="1600" dirty="0" err="1" smtClean="0"/>
                        <a:t>CINECA</a:t>
                      </a:r>
                      <a:r>
                        <a:rPr lang="en-US" sz="1600" baseline="0" dirty="0" smtClean="0"/>
                        <a:t> Italy</a:t>
                      </a:r>
                      <a:endParaRPr lang="en-GB" sz="1600" dirty="0"/>
                    </a:p>
                  </a:txBody>
                  <a:tcPr/>
                </a:tc>
                <a:tc>
                  <a:txBody>
                    <a:bodyPr/>
                    <a:lstStyle/>
                    <a:p>
                      <a:r>
                        <a:rPr lang="en-US" sz="1600" dirty="0" smtClean="0"/>
                        <a:t>In operation</a:t>
                      </a:r>
                      <a:endParaRPr lang="en-GB" sz="1600" dirty="0"/>
                    </a:p>
                  </a:txBody>
                  <a:tcPr/>
                </a:tc>
              </a:tr>
              <a:tr h="0">
                <a:tc>
                  <a:txBody>
                    <a:bodyPr/>
                    <a:lstStyle/>
                    <a:p>
                      <a:r>
                        <a:rPr lang="en-US" sz="1600" dirty="0" smtClean="0"/>
                        <a:t>6</a:t>
                      </a:r>
                      <a:endParaRPr lang="en-GB" sz="1600" dirty="0"/>
                    </a:p>
                  </a:txBody>
                  <a:tcPr/>
                </a:tc>
                <a:tc>
                  <a:txBody>
                    <a:bodyPr/>
                    <a:lstStyle/>
                    <a:p>
                      <a:r>
                        <a:rPr lang="en-US" sz="1600" dirty="0" err="1" smtClean="0"/>
                        <a:t>ENVRI</a:t>
                      </a:r>
                      <a:r>
                        <a:rPr lang="en-US" sz="1600" dirty="0" smtClean="0"/>
                        <a:t> Environment Observation</a:t>
                      </a:r>
                      <a:endParaRPr lang="en-GB" sz="1600" dirty="0"/>
                    </a:p>
                  </a:txBody>
                  <a:tcPr/>
                </a:tc>
                <a:tc>
                  <a:txBody>
                    <a:bodyPr/>
                    <a:lstStyle/>
                    <a:p>
                      <a:r>
                        <a:rPr lang="en-US" sz="1600" dirty="0" smtClean="0"/>
                        <a:t>U Helsinki, Finland</a:t>
                      </a:r>
                      <a:endParaRPr lang="en-GB" sz="1600" dirty="0"/>
                    </a:p>
                  </a:txBody>
                  <a:tcPr/>
                </a:tc>
                <a:tc>
                  <a:txBody>
                    <a:bodyPr/>
                    <a:lstStyle/>
                    <a:p>
                      <a:r>
                        <a:rPr lang="en-US" sz="1600" dirty="0" smtClean="0"/>
                        <a:t>In design</a:t>
                      </a:r>
                      <a:endParaRPr lang="en-GB" sz="1600" dirty="0"/>
                    </a:p>
                  </a:txBody>
                  <a:tcPr/>
                </a:tc>
              </a:tr>
              <a:tr h="0">
                <a:tc>
                  <a:txBody>
                    <a:bodyPr/>
                    <a:lstStyle/>
                    <a:p>
                      <a:r>
                        <a:rPr lang="en-US" sz="1600" dirty="0" smtClean="0"/>
                        <a:t>7</a:t>
                      </a:r>
                      <a:endParaRPr lang="en-GB" sz="1600" dirty="0"/>
                    </a:p>
                  </a:txBody>
                  <a:tcPr/>
                </a:tc>
                <a:tc>
                  <a:txBody>
                    <a:bodyPr/>
                    <a:lstStyle/>
                    <a:p>
                      <a:r>
                        <a:rPr lang="en-US" sz="1600" dirty="0" err="1" smtClean="0"/>
                        <a:t>Nanoscopy</a:t>
                      </a:r>
                      <a:r>
                        <a:rPr lang="en-US" sz="1600" dirty="0" smtClean="0"/>
                        <a:t> Repository Cell structures</a:t>
                      </a:r>
                      <a:endParaRPr lang="en-GB" sz="1600" dirty="0"/>
                    </a:p>
                  </a:txBody>
                  <a:tcPr/>
                </a:tc>
                <a:tc>
                  <a:txBody>
                    <a:bodyPr/>
                    <a:lstStyle/>
                    <a:p>
                      <a:r>
                        <a:rPr lang="en-US" sz="1600" dirty="0" smtClean="0"/>
                        <a:t>KIT, Germany</a:t>
                      </a:r>
                      <a:endParaRPr lang="en-GB" sz="1600" dirty="0"/>
                    </a:p>
                  </a:txBody>
                  <a:tcPr/>
                </a:tc>
                <a:tc>
                  <a:txBody>
                    <a:bodyPr/>
                    <a:lstStyle/>
                    <a:p>
                      <a:r>
                        <a:rPr lang="en-US" sz="1600" dirty="0" smtClean="0"/>
                        <a:t>In design</a:t>
                      </a:r>
                      <a:endParaRPr lang="en-GB" sz="1600" dirty="0"/>
                    </a:p>
                  </a:txBody>
                  <a:tcPr/>
                </a:tc>
              </a:tr>
              <a:tr h="0">
                <a:tc>
                  <a:txBody>
                    <a:bodyPr/>
                    <a:lstStyle/>
                    <a:p>
                      <a:r>
                        <a:rPr lang="en-US" sz="1600" dirty="0" smtClean="0"/>
                        <a:t>8</a:t>
                      </a:r>
                      <a:endParaRPr lang="en-GB" sz="1600" dirty="0"/>
                    </a:p>
                  </a:txBody>
                  <a:tcPr/>
                </a:tc>
                <a:tc>
                  <a:txBody>
                    <a:bodyPr/>
                    <a:lstStyle/>
                    <a:p>
                      <a:r>
                        <a:rPr lang="en-US" sz="1600" dirty="0" smtClean="0"/>
                        <a:t>Human Brain </a:t>
                      </a:r>
                      <a:r>
                        <a:rPr lang="en-US" sz="1600" dirty="0" err="1" smtClean="0"/>
                        <a:t>Neuroinformatics</a:t>
                      </a:r>
                      <a:endParaRPr lang="en-GB" sz="1600" dirty="0"/>
                    </a:p>
                  </a:txBody>
                  <a:tcPr/>
                </a:tc>
                <a:tc>
                  <a:txBody>
                    <a:bodyPr/>
                    <a:lstStyle/>
                    <a:p>
                      <a:r>
                        <a:rPr lang="en-US" sz="1600" dirty="0" err="1" smtClean="0"/>
                        <a:t>EPFL</a:t>
                      </a:r>
                      <a:r>
                        <a:rPr lang="en-US" sz="1600" dirty="0" smtClean="0"/>
                        <a:t> Switzerland</a:t>
                      </a:r>
                      <a:endParaRPr lang="en-GB" sz="1600" dirty="0"/>
                    </a:p>
                  </a:txBody>
                  <a:tcPr/>
                </a:tc>
                <a:tc>
                  <a:txBody>
                    <a:bodyPr/>
                    <a:lstStyle/>
                    <a:p>
                      <a:r>
                        <a:rPr lang="en-US" sz="1600" dirty="0" smtClean="0"/>
                        <a:t>in testing</a:t>
                      </a:r>
                      <a:endParaRPr lang="en-GB" sz="1600" dirty="0"/>
                    </a:p>
                  </a:txBody>
                  <a:tcPr/>
                </a:tc>
              </a:tr>
              <a:tr h="0">
                <a:tc>
                  <a:txBody>
                    <a:bodyPr/>
                    <a:lstStyle/>
                    <a:p>
                      <a:r>
                        <a:rPr lang="en-US" sz="1600" dirty="0" smtClean="0"/>
                        <a:t>9</a:t>
                      </a:r>
                      <a:endParaRPr lang="en-GB" sz="1600" dirty="0"/>
                    </a:p>
                  </a:txBody>
                  <a:tcPr/>
                </a:tc>
                <a:tc>
                  <a:txBody>
                    <a:bodyPr/>
                    <a:lstStyle/>
                    <a:p>
                      <a:r>
                        <a:rPr lang="en-US" sz="1600" dirty="0" smtClean="0"/>
                        <a:t>ENES Climate Modeling</a:t>
                      </a:r>
                      <a:endParaRPr lang="en-GB" sz="1600" dirty="0"/>
                    </a:p>
                  </a:txBody>
                  <a:tcPr/>
                </a:tc>
                <a:tc>
                  <a:txBody>
                    <a:bodyPr/>
                    <a:lstStyle/>
                    <a:p>
                      <a:r>
                        <a:rPr lang="en-US" sz="1600" dirty="0" err="1" smtClean="0"/>
                        <a:t>DKRZ</a:t>
                      </a:r>
                      <a:r>
                        <a:rPr lang="en-US" sz="1600" dirty="0" smtClean="0"/>
                        <a:t> Germany</a:t>
                      </a:r>
                      <a:endParaRPr lang="en-GB" sz="1600" dirty="0"/>
                    </a:p>
                  </a:txBody>
                  <a:tcPr/>
                </a:tc>
                <a:tc>
                  <a:txBody>
                    <a:bodyPr/>
                    <a:lstStyle/>
                    <a:p>
                      <a:r>
                        <a:rPr lang="en-US" sz="1600" dirty="0" smtClean="0"/>
                        <a:t>In operation</a:t>
                      </a:r>
                      <a:endParaRPr lang="en-GB" sz="1600" dirty="0"/>
                    </a:p>
                  </a:txBody>
                  <a:tcPr/>
                </a:tc>
              </a:tr>
              <a:tr h="0">
                <a:tc>
                  <a:txBody>
                    <a:bodyPr/>
                    <a:lstStyle/>
                    <a:p>
                      <a:r>
                        <a:rPr lang="en-US" sz="1600" dirty="0" smtClean="0"/>
                        <a:t>10</a:t>
                      </a:r>
                      <a:endParaRPr lang="en-GB" sz="1600" dirty="0"/>
                    </a:p>
                  </a:txBody>
                  <a:tcPr/>
                </a:tc>
                <a:tc>
                  <a:txBody>
                    <a:bodyPr/>
                    <a:lstStyle/>
                    <a:p>
                      <a:r>
                        <a:rPr lang="en-US" sz="1600" dirty="0" err="1" smtClean="0"/>
                        <a:t>LIGO</a:t>
                      </a:r>
                      <a:r>
                        <a:rPr lang="en-US" sz="1600" dirty="0" smtClean="0"/>
                        <a:t> Gravitation Physics</a:t>
                      </a:r>
                      <a:endParaRPr lang="en-GB" sz="1600" dirty="0"/>
                    </a:p>
                  </a:txBody>
                  <a:tcPr/>
                </a:tc>
                <a:tc>
                  <a:txBody>
                    <a:bodyPr/>
                    <a:lstStyle/>
                    <a:p>
                      <a:r>
                        <a:rPr lang="en-US" sz="1600" dirty="0" smtClean="0"/>
                        <a:t>NCSA US</a:t>
                      </a:r>
                      <a:endParaRPr lang="en-GB" sz="1600" dirty="0"/>
                    </a:p>
                  </a:txBody>
                  <a:tcPr/>
                </a:tc>
                <a:tc>
                  <a:txBody>
                    <a:bodyPr/>
                    <a:lstStyle/>
                    <a:p>
                      <a:r>
                        <a:rPr lang="en-US" sz="1600" dirty="0" smtClean="0"/>
                        <a:t>In operation</a:t>
                      </a:r>
                      <a:endParaRPr lang="en-GB" sz="1600" dirty="0"/>
                    </a:p>
                  </a:txBody>
                  <a:tcPr/>
                </a:tc>
              </a:tr>
              <a:tr h="0">
                <a:tc>
                  <a:txBody>
                    <a:bodyPr/>
                    <a:lstStyle/>
                    <a:p>
                      <a:r>
                        <a:rPr lang="en-US" sz="1600" smtClean="0">
                          <a:solidFill>
                            <a:schemeClr val="tx1"/>
                          </a:solidFill>
                        </a:rPr>
                        <a:t>11</a:t>
                      </a:r>
                      <a:endParaRPr lang="en-GB" sz="1600" dirty="0">
                        <a:solidFill>
                          <a:schemeClr val="tx1"/>
                        </a:solidFill>
                      </a:endParaRPr>
                    </a:p>
                  </a:txBody>
                  <a:tcPr/>
                </a:tc>
                <a:tc>
                  <a:txBody>
                    <a:bodyPr/>
                    <a:lstStyle/>
                    <a:p>
                      <a:r>
                        <a:rPr lang="en-US" sz="1600" dirty="0" smtClean="0">
                          <a:solidFill>
                            <a:schemeClr val="tx1"/>
                          </a:solidFill>
                        </a:rPr>
                        <a:t>ECRIN Medical Trial Interoperation</a:t>
                      </a:r>
                      <a:endParaRPr lang="en-GB" sz="1600" dirty="0">
                        <a:solidFill>
                          <a:schemeClr val="tx1"/>
                        </a:solidFill>
                      </a:endParaRPr>
                    </a:p>
                  </a:txBody>
                  <a:tcPr/>
                </a:tc>
                <a:tc>
                  <a:txBody>
                    <a:bodyPr/>
                    <a:lstStyle/>
                    <a:p>
                      <a:r>
                        <a:rPr lang="en-US" sz="1600" dirty="0" smtClean="0">
                          <a:solidFill>
                            <a:schemeClr val="tx1"/>
                          </a:solidFill>
                        </a:rPr>
                        <a:t>U Düsseldorf</a:t>
                      </a:r>
                      <a:r>
                        <a:rPr lang="en-US" sz="1600" baseline="0" dirty="0" smtClean="0">
                          <a:solidFill>
                            <a:schemeClr val="tx1"/>
                          </a:solidFill>
                        </a:rPr>
                        <a:t> Germany</a:t>
                      </a:r>
                      <a:endParaRPr lang="en-GB" sz="1600" dirty="0">
                        <a:solidFill>
                          <a:schemeClr val="tx1"/>
                        </a:solidFill>
                      </a:endParaRPr>
                    </a:p>
                  </a:txBody>
                  <a:tcPr/>
                </a:tc>
                <a:tc>
                  <a:txBody>
                    <a:bodyPr/>
                    <a:lstStyle/>
                    <a:p>
                      <a:r>
                        <a:rPr lang="en-US" sz="1600" dirty="0" smtClean="0">
                          <a:solidFill>
                            <a:schemeClr val="tx1"/>
                          </a:solidFill>
                        </a:rPr>
                        <a:t>In testing</a:t>
                      </a:r>
                      <a:endParaRPr lang="en-GB" sz="1600" dirty="0">
                        <a:solidFill>
                          <a:schemeClr val="tx1"/>
                        </a:solidFill>
                      </a:endParaRPr>
                    </a:p>
                  </a:txBody>
                  <a:tcPr/>
                </a:tc>
              </a:tr>
              <a:tr h="388016">
                <a:tc>
                  <a:txBody>
                    <a:bodyPr/>
                    <a:lstStyle/>
                    <a:p>
                      <a:r>
                        <a:rPr lang="en-US" sz="1600" dirty="0" smtClean="0">
                          <a:solidFill>
                            <a:schemeClr val="tx1"/>
                          </a:solidFill>
                        </a:rPr>
                        <a:t>12</a:t>
                      </a:r>
                      <a:endParaRPr lang="en-GB" sz="1600" dirty="0">
                        <a:solidFill>
                          <a:schemeClr val="tx1"/>
                        </a:solidFill>
                      </a:endParaRPr>
                    </a:p>
                  </a:txBody>
                  <a:tcPr/>
                </a:tc>
                <a:tc>
                  <a:txBody>
                    <a:bodyPr/>
                    <a:lstStyle/>
                    <a:p>
                      <a:r>
                        <a:rPr lang="en-US" sz="1600" dirty="0" err="1" smtClean="0">
                          <a:solidFill>
                            <a:schemeClr val="tx1"/>
                          </a:solidFill>
                        </a:rPr>
                        <a:t>VPH</a:t>
                      </a:r>
                      <a:r>
                        <a:rPr lang="en-US" sz="1600" dirty="0" smtClean="0">
                          <a:solidFill>
                            <a:schemeClr val="tx1"/>
                          </a:solidFill>
                        </a:rPr>
                        <a:t> Physiology</a:t>
                      </a:r>
                      <a:r>
                        <a:rPr lang="en-US" sz="1600" baseline="0" dirty="0" smtClean="0">
                          <a:solidFill>
                            <a:schemeClr val="tx1"/>
                          </a:solidFill>
                        </a:rPr>
                        <a:t> Simulation</a:t>
                      </a:r>
                      <a:endParaRPr lang="en-GB" sz="1600" dirty="0">
                        <a:solidFill>
                          <a:schemeClr val="tx1"/>
                        </a:solidFill>
                      </a:endParaRPr>
                    </a:p>
                  </a:txBody>
                  <a:tcPr/>
                </a:tc>
                <a:tc>
                  <a:txBody>
                    <a:bodyPr/>
                    <a:lstStyle/>
                    <a:p>
                      <a:r>
                        <a:rPr lang="en-US" sz="1600" dirty="0" smtClean="0">
                          <a:solidFill>
                            <a:schemeClr val="tx1"/>
                          </a:solidFill>
                        </a:rPr>
                        <a:t>U London UK</a:t>
                      </a:r>
                      <a:endParaRPr lang="en-GB" sz="1600" dirty="0">
                        <a:solidFill>
                          <a:schemeClr val="tx1"/>
                        </a:solidFill>
                      </a:endParaRPr>
                    </a:p>
                  </a:txBody>
                  <a:tcPr/>
                </a:tc>
                <a:tc>
                  <a:txBody>
                    <a:bodyPr/>
                    <a:lstStyle/>
                    <a:p>
                      <a:r>
                        <a:rPr lang="en-US" sz="1600" dirty="0" smtClean="0">
                          <a:solidFill>
                            <a:schemeClr val="tx1"/>
                          </a:solidFill>
                        </a:rPr>
                        <a:t>In operation</a:t>
                      </a:r>
                      <a:endParaRPr lang="en-GB" sz="1600" dirty="0">
                        <a:solidFill>
                          <a:schemeClr val="tx1"/>
                        </a:solidFill>
                      </a:endParaRPr>
                    </a:p>
                  </a:txBody>
                  <a:tcPr/>
                </a:tc>
              </a:tr>
              <a:tr h="388016">
                <a:tc>
                  <a:txBody>
                    <a:bodyPr/>
                    <a:lstStyle/>
                    <a:p>
                      <a:r>
                        <a:rPr lang="en-US" sz="1600" dirty="0" smtClean="0">
                          <a:solidFill>
                            <a:schemeClr val="tx1"/>
                          </a:solidFill>
                        </a:rPr>
                        <a:t>13</a:t>
                      </a:r>
                      <a:endParaRPr lang="en-GB" sz="1600" dirty="0">
                        <a:solidFill>
                          <a:schemeClr val="tx1"/>
                        </a:solidFill>
                      </a:endParaRPr>
                    </a:p>
                  </a:txBody>
                  <a:tcPr/>
                </a:tc>
                <a:tc>
                  <a:txBody>
                    <a:bodyPr/>
                    <a:lstStyle/>
                    <a:p>
                      <a:r>
                        <a:rPr lang="en-US" sz="1600" dirty="0" smtClean="0">
                          <a:solidFill>
                            <a:schemeClr val="tx1"/>
                          </a:solidFill>
                        </a:rPr>
                        <a:t>Species Archive</a:t>
                      </a:r>
                      <a:endParaRPr lang="en-GB" sz="1600" dirty="0">
                        <a:solidFill>
                          <a:schemeClr val="tx1"/>
                        </a:solidFill>
                      </a:endParaRPr>
                    </a:p>
                  </a:txBody>
                  <a:tcPr/>
                </a:tc>
                <a:tc>
                  <a:txBody>
                    <a:bodyPr/>
                    <a:lstStyle/>
                    <a:p>
                      <a:r>
                        <a:rPr lang="en-US" sz="1600" dirty="0" smtClean="0">
                          <a:solidFill>
                            <a:schemeClr val="tx1"/>
                          </a:solidFill>
                        </a:rPr>
                        <a:t>Nature Museum Germany</a:t>
                      </a:r>
                      <a:endParaRPr lang="en-GB" sz="1600" dirty="0">
                        <a:solidFill>
                          <a:schemeClr val="tx1"/>
                        </a:solidFill>
                      </a:endParaRPr>
                    </a:p>
                  </a:txBody>
                  <a:tcPr/>
                </a:tc>
                <a:tc>
                  <a:txBody>
                    <a:bodyPr/>
                    <a:lstStyle/>
                    <a:p>
                      <a:r>
                        <a:rPr lang="en-US" sz="1600" dirty="0" smtClean="0">
                          <a:solidFill>
                            <a:schemeClr val="tx1"/>
                          </a:solidFill>
                        </a:rPr>
                        <a:t>In operation</a:t>
                      </a:r>
                      <a:endParaRPr lang="en-GB" sz="1600" dirty="0">
                        <a:solidFill>
                          <a:schemeClr val="tx1"/>
                        </a:solidFill>
                      </a:endParaRPr>
                    </a:p>
                  </a:txBody>
                  <a:tcPr/>
                </a:tc>
              </a:tr>
              <a:tr h="388016">
                <a:tc>
                  <a:txBody>
                    <a:bodyPr/>
                    <a:lstStyle/>
                    <a:p>
                      <a:r>
                        <a:rPr lang="en-US" sz="1600" dirty="0" smtClean="0">
                          <a:solidFill>
                            <a:schemeClr val="tx1"/>
                          </a:solidFill>
                        </a:rPr>
                        <a:t>14</a:t>
                      </a:r>
                      <a:endParaRPr lang="en-GB" sz="1600" dirty="0">
                        <a:solidFill>
                          <a:schemeClr val="tx1"/>
                        </a:solidFill>
                      </a:endParaRPr>
                    </a:p>
                  </a:txBody>
                  <a:tcPr/>
                </a:tc>
                <a:tc>
                  <a:txBody>
                    <a:bodyPr/>
                    <a:lstStyle/>
                    <a:p>
                      <a:r>
                        <a:rPr lang="en-US" sz="1600" dirty="0" smtClean="0">
                          <a:solidFill>
                            <a:schemeClr val="tx1"/>
                          </a:solidFill>
                        </a:rPr>
                        <a:t>International </a:t>
                      </a:r>
                      <a:r>
                        <a:rPr lang="en-US" sz="1600" dirty="0" err="1" smtClean="0">
                          <a:solidFill>
                            <a:schemeClr val="tx1"/>
                          </a:solidFill>
                        </a:rPr>
                        <a:t>NeuroI</a:t>
                      </a:r>
                      <a:r>
                        <a:rPr lang="en-US" sz="1600" dirty="0" smtClean="0">
                          <a:solidFill>
                            <a:schemeClr val="tx1"/>
                          </a:solidFill>
                        </a:rPr>
                        <a:t> Facility </a:t>
                      </a:r>
                      <a:endParaRPr lang="en-GB" sz="1600" dirty="0">
                        <a:solidFill>
                          <a:schemeClr val="tx1"/>
                        </a:solidFill>
                      </a:endParaRPr>
                    </a:p>
                  </a:txBody>
                  <a:tcPr/>
                </a:tc>
                <a:tc>
                  <a:txBody>
                    <a:bodyPr/>
                    <a:lstStyle/>
                    <a:p>
                      <a:r>
                        <a:rPr lang="en-US" sz="1600" dirty="0" err="1" smtClean="0">
                          <a:solidFill>
                            <a:schemeClr val="tx1"/>
                          </a:solidFill>
                        </a:rPr>
                        <a:t>INCF</a:t>
                      </a:r>
                      <a:r>
                        <a:rPr lang="en-US" sz="1600" dirty="0" smtClean="0">
                          <a:solidFill>
                            <a:schemeClr val="tx1"/>
                          </a:solidFill>
                        </a:rPr>
                        <a:t> Sweden</a:t>
                      </a:r>
                      <a:endParaRPr lang="en-GB" sz="1600" dirty="0">
                        <a:solidFill>
                          <a:schemeClr val="tx1"/>
                        </a:solidFill>
                      </a:endParaRPr>
                    </a:p>
                  </a:txBody>
                  <a:tcPr/>
                </a:tc>
                <a:tc>
                  <a:txBody>
                    <a:bodyPr/>
                    <a:lstStyle/>
                    <a:p>
                      <a:r>
                        <a:rPr lang="en-US" sz="1600" dirty="0" smtClean="0">
                          <a:solidFill>
                            <a:schemeClr val="tx1"/>
                          </a:solidFill>
                        </a:rPr>
                        <a:t>In operation</a:t>
                      </a:r>
                      <a:endParaRPr lang="en-GB" sz="1600" dirty="0">
                        <a:solidFill>
                          <a:schemeClr val="tx1"/>
                        </a:solidFill>
                      </a:endParaRPr>
                    </a:p>
                  </a:txBody>
                  <a:tcPr/>
                </a:tc>
              </a:tr>
              <a:tr h="388016">
                <a:tc>
                  <a:txBody>
                    <a:bodyPr/>
                    <a:lstStyle/>
                    <a:p>
                      <a:r>
                        <a:rPr lang="en-US" sz="1600" dirty="0" smtClean="0">
                          <a:solidFill>
                            <a:schemeClr val="tx1"/>
                          </a:solidFill>
                        </a:rPr>
                        <a:t>15</a:t>
                      </a:r>
                      <a:endParaRPr lang="en-GB" sz="1600" dirty="0">
                        <a:solidFill>
                          <a:schemeClr val="tx1"/>
                        </a:solidFill>
                      </a:endParaRPr>
                    </a:p>
                  </a:txBody>
                  <a:tcPr/>
                </a:tc>
                <a:tc>
                  <a:txBody>
                    <a:bodyPr/>
                    <a:lstStyle/>
                    <a:p>
                      <a:r>
                        <a:rPr lang="en-US" sz="1600" dirty="0" smtClean="0">
                          <a:solidFill>
                            <a:schemeClr val="tx1"/>
                          </a:solidFill>
                        </a:rPr>
                        <a:t>Molecular Genetics </a:t>
                      </a:r>
                      <a:endParaRPr lang="en-GB" sz="1600" dirty="0">
                        <a:solidFill>
                          <a:schemeClr val="tx1"/>
                        </a:solidFill>
                      </a:endParaRPr>
                    </a:p>
                  </a:txBody>
                  <a:tcPr/>
                </a:tc>
                <a:tc>
                  <a:txBody>
                    <a:bodyPr/>
                    <a:lstStyle/>
                    <a:p>
                      <a:r>
                        <a:rPr lang="en-US" sz="1600" dirty="0" err="1" smtClean="0">
                          <a:solidFill>
                            <a:schemeClr val="tx1"/>
                          </a:solidFill>
                        </a:rPr>
                        <a:t>MPI</a:t>
                      </a:r>
                      <a:r>
                        <a:rPr lang="en-US" sz="1600" dirty="0" smtClean="0">
                          <a:solidFill>
                            <a:schemeClr val="tx1"/>
                          </a:solidFill>
                        </a:rPr>
                        <a:t> Germany</a:t>
                      </a:r>
                      <a:endParaRPr lang="en-GB" sz="1600" dirty="0">
                        <a:solidFill>
                          <a:schemeClr val="tx1"/>
                        </a:solidFill>
                      </a:endParaRPr>
                    </a:p>
                  </a:txBody>
                  <a:tcPr/>
                </a:tc>
                <a:tc>
                  <a:txBody>
                    <a:bodyPr/>
                    <a:lstStyle/>
                    <a:p>
                      <a:r>
                        <a:rPr lang="en-US" sz="1600" dirty="0" smtClean="0">
                          <a:solidFill>
                            <a:schemeClr val="tx1"/>
                          </a:solidFill>
                        </a:rPr>
                        <a:t>In operation</a:t>
                      </a:r>
                      <a:endParaRPr lang="en-GB" sz="1600" dirty="0">
                        <a:solidFill>
                          <a:schemeClr val="tx1"/>
                        </a:solidFill>
                      </a:endParaRPr>
                    </a:p>
                  </a:txBody>
                  <a:tcPr/>
                </a:tc>
              </a:tr>
            </a:tbl>
          </a:graphicData>
        </a:graphic>
      </p:graphicFrame>
      <p:sp>
        <p:nvSpPr>
          <p:cNvPr id="5" name="TextBox 20"/>
          <p:cNvSpPr txBox="1"/>
          <p:nvPr/>
        </p:nvSpPr>
        <p:spPr>
          <a:xfrm rot="21221641">
            <a:off x="421366" y="3496871"/>
            <a:ext cx="7746149" cy="461665"/>
          </a:xfrm>
          <a:prstGeom prst="rect">
            <a:avLst/>
          </a:prstGeom>
          <a:solidFill>
            <a:schemeClr val="bg1">
              <a:lumMod val="65000"/>
            </a:schemeClr>
          </a:solidFill>
        </p:spPr>
        <p:txBody>
          <a:bodyPr wrap="square">
            <a:spAutoFit/>
          </a:bodyPr>
          <a:lstStyle/>
          <a:p>
            <a:pPr lvl="0" algn="ctr"/>
            <a:r>
              <a:rPr lang="en-US" sz="2400" dirty="0" smtClean="0"/>
              <a:t>Use Case driven and not “theory driven”</a:t>
            </a:r>
          </a:p>
        </p:txBody>
      </p:sp>
    </p:spTree>
    <p:extLst>
      <p:ext uri="{BB962C8B-B14F-4D97-AF65-F5344CB8AC3E}">
        <p14:creationId xmlns:p14="http://schemas.microsoft.com/office/powerpoint/2010/main" val="22036540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577880" y="0"/>
            <a:ext cx="773903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fi-FI" altLang="it-IT" sz="3200" dirty="0" smtClean="0">
                <a:latin typeface="Arial" charset="0"/>
                <a:ea typeface="ＭＳ Ｐゴシック" pitchFamily="34" charset="-128"/>
              </a:rPr>
              <a:t>RDA Engagement</a:t>
            </a:r>
            <a:endParaRPr lang="en-US" altLang="it-IT" dirty="0" smtClean="0">
              <a:latin typeface="Arial" charset="0"/>
              <a:ea typeface="ＭＳ Ｐゴシック" pitchFamily="34" charset="-128"/>
            </a:endParaRPr>
          </a:p>
        </p:txBody>
      </p:sp>
      <p:sp>
        <p:nvSpPr>
          <p:cNvPr id="7171"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bg1"/>
                </a:solidFill>
                <a:latin typeface="Arial" charset="0"/>
                <a:ea typeface="ＭＳ Ｐゴシック" pitchFamily="34" charset="-128"/>
              </a:defRPr>
            </a:lvl1pPr>
            <a:lvl2pPr marL="742950" indent="-285750" eaLnBrk="0" hangingPunct="0">
              <a:defRPr sz="2800" b="1">
                <a:solidFill>
                  <a:schemeClr val="bg1"/>
                </a:solidFill>
                <a:latin typeface="Arial" charset="0"/>
                <a:ea typeface="ＭＳ Ｐゴシック" pitchFamily="34" charset="-128"/>
              </a:defRPr>
            </a:lvl2pPr>
            <a:lvl3pPr marL="1143000" indent="-228600" eaLnBrk="0" hangingPunct="0">
              <a:defRPr sz="2800" b="1">
                <a:solidFill>
                  <a:schemeClr val="bg1"/>
                </a:solidFill>
                <a:latin typeface="Arial" charset="0"/>
                <a:ea typeface="ＭＳ Ｐゴシック" pitchFamily="34" charset="-128"/>
              </a:defRPr>
            </a:lvl3pPr>
            <a:lvl4pPr marL="1600200" indent="-228600" eaLnBrk="0" hangingPunct="0">
              <a:defRPr sz="2800" b="1">
                <a:solidFill>
                  <a:schemeClr val="bg1"/>
                </a:solidFill>
                <a:latin typeface="Arial" charset="0"/>
                <a:ea typeface="ＭＳ Ｐゴシック" pitchFamily="34" charset="-128"/>
              </a:defRPr>
            </a:lvl4pPr>
            <a:lvl5pPr marL="2057400" indent="-228600" eaLnBrk="0" hangingPunct="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fld id="{D2A45120-2190-476B-BD9B-AB75061602D5}" type="slidenum">
              <a:rPr lang="it-IT" altLang="it-IT"/>
              <a:pPr eaLnBrk="1" hangingPunct="1"/>
              <a:t>47</a:t>
            </a:fld>
            <a:endParaRPr lang="it-IT" altLang="it-IT"/>
          </a:p>
        </p:txBody>
      </p:sp>
      <p:pic>
        <p:nvPicPr>
          <p:cNvPr id="4" name="community.png" descr="community.png"/>
          <p:cNvPicPr/>
          <p:nvPr/>
        </p:nvPicPr>
        <p:blipFill>
          <a:blip r:embed="rId3">
            <a:extLst/>
          </a:blip>
          <a:stretch>
            <a:fillRect/>
          </a:stretch>
        </p:blipFill>
        <p:spPr>
          <a:xfrm>
            <a:off x="756602" y="1285875"/>
            <a:ext cx="1285876" cy="1285876"/>
          </a:xfrm>
          <a:prstGeom prst="rect">
            <a:avLst/>
          </a:prstGeom>
          <a:ln w="12700">
            <a:miter lim="400000"/>
          </a:ln>
        </p:spPr>
      </p:pic>
      <p:pic>
        <p:nvPicPr>
          <p:cNvPr id="5" name="image5.png" descr="Worldwide Map.png"/>
          <p:cNvPicPr/>
          <p:nvPr/>
        </p:nvPicPr>
        <p:blipFill>
          <a:blip r:embed="rId4">
            <a:extLst/>
          </a:blip>
          <a:stretch>
            <a:fillRect/>
          </a:stretch>
        </p:blipFill>
        <p:spPr>
          <a:xfrm>
            <a:off x="6748462" y="2214563"/>
            <a:ext cx="2395538" cy="1301750"/>
          </a:xfrm>
          <a:prstGeom prst="rect">
            <a:avLst/>
          </a:prstGeom>
          <a:ln w="12700">
            <a:miter lim="400000"/>
          </a:ln>
        </p:spPr>
      </p:pic>
      <p:sp>
        <p:nvSpPr>
          <p:cNvPr id="6" name="Shape 335"/>
          <p:cNvSpPr/>
          <p:nvPr/>
        </p:nvSpPr>
        <p:spPr>
          <a:xfrm>
            <a:off x="7072312" y="1928813"/>
            <a:ext cx="1928813" cy="30777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400">
              <a:defRPr sz="2000">
                <a:solidFill>
                  <a:srgbClr val="293137"/>
                </a:solidFill>
                <a:latin typeface="Arial"/>
                <a:ea typeface="Arial"/>
                <a:cs typeface="Arial"/>
                <a:sym typeface="Arial"/>
              </a:defRPr>
            </a:lvl1pPr>
          </a:lstStyle>
          <a:p>
            <a:pPr lvl="0">
              <a:defRPr sz="1800">
                <a:solidFill>
                  <a:srgbClr val="000000"/>
                </a:solidFill>
              </a:defRPr>
            </a:pPr>
            <a:r>
              <a:rPr sz="1400"/>
              <a:t>from 103 countries</a:t>
            </a:r>
          </a:p>
        </p:txBody>
      </p:sp>
      <p:pic>
        <p:nvPicPr>
          <p:cNvPr id="7" name="image.png"/>
          <p:cNvPicPr/>
          <p:nvPr/>
        </p:nvPicPr>
        <p:blipFill>
          <a:blip r:embed="rId5">
            <a:extLst/>
          </a:blip>
          <a:stretch>
            <a:fillRect/>
          </a:stretch>
        </p:blipFill>
        <p:spPr>
          <a:xfrm>
            <a:off x="354012" y="3925887"/>
            <a:ext cx="3651251" cy="2932113"/>
          </a:xfrm>
          <a:prstGeom prst="rect">
            <a:avLst/>
          </a:prstGeom>
          <a:ln w="12700">
            <a:miter lim="400000"/>
          </a:ln>
        </p:spPr>
      </p:pic>
      <p:pic>
        <p:nvPicPr>
          <p:cNvPr id="8" name="image.png"/>
          <p:cNvPicPr/>
          <p:nvPr/>
        </p:nvPicPr>
        <p:blipFill>
          <a:blip r:embed="rId6">
            <a:extLst/>
          </a:blip>
          <a:stretch>
            <a:fillRect/>
          </a:stretch>
        </p:blipFill>
        <p:spPr>
          <a:xfrm>
            <a:off x="3571875" y="3859213"/>
            <a:ext cx="5432426" cy="2425700"/>
          </a:xfrm>
          <a:prstGeom prst="rect">
            <a:avLst/>
          </a:prstGeom>
          <a:ln w="12700">
            <a:miter lim="400000"/>
          </a:ln>
        </p:spPr>
      </p:pic>
      <p:pic>
        <p:nvPicPr>
          <p:cNvPr id="9" name="image.png"/>
          <p:cNvPicPr/>
          <p:nvPr/>
        </p:nvPicPr>
        <p:blipFill>
          <a:blip r:embed="rId7">
            <a:extLst/>
          </a:blip>
          <a:stretch>
            <a:fillRect/>
          </a:stretch>
        </p:blipFill>
        <p:spPr>
          <a:xfrm>
            <a:off x="-360363" y="1139825"/>
            <a:ext cx="8308976" cy="2651126"/>
          </a:xfrm>
          <a:prstGeom prst="rect">
            <a:avLst/>
          </a:prstGeom>
          <a:ln w="12700">
            <a:miter lim="400000"/>
          </a:ln>
        </p:spPr>
      </p:pic>
    </p:spTree>
    <p:extLst>
      <p:ext uri="{BB962C8B-B14F-4D97-AF65-F5344CB8AC3E}">
        <p14:creationId xmlns:p14="http://schemas.microsoft.com/office/powerpoint/2010/main" val="1386699587"/>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 name="ecran_rda_cap-web2.jpg"/>
          <p:cNvPicPr/>
          <p:nvPr/>
        </p:nvPicPr>
        <p:blipFill>
          <a:blip r:embed="rId3">
            <a:extLst/>
          </a:blip>
          <a:srcRect l="1053" r="1053"/>
          <a:stretch>
            <a:fillRect/>
          </a:stretch>
        </p:blipFill>
        <p:spPr>
          <a:xfrm>
            <a:off x="0" y="-63636"/>
            <a:ext cx="9144000" cy="5254256"/>
          </a:xfrm>
          <a:prstGeom prst="rect">
            <a:avLst/>
          </a:prstGeom>
          <a:ln w="12700">
            <a:miter lim="400000"/>
          </a:ln>
        </p:spPr>
      </p:pic>
      <p:sp>
        <p:nvSpPr>
          <p:cNvPr id="707" name="Shape 707"/>
          <p:cNvSpPr>
            <a:spLocks noGrp="1"/>
          </p:cNvSpPr>
          <p:nvPr>
            <p:ph type="title"/>
          </p:nvPr>
        </p:nvSpPr>
        <p:spPr>
          <a:xfrm>
            <a:off x="411480" y="5190620"/>
            <a:ext cx="4575453" cy="1196578"/>
          </a:xfrm>
          <a:prstGeom prst="rect">
            <a:avLst/>
          </a:prstGeom>
        </p:spPr>
        <p:txBody>
          <a:bodyPr/>
          <a:lstStyle>
            <a:lvl1pPr algn="l"/>
            <a:lvl2pPr defTabSz="584200">
              <a:defRPr sz="4200">
                <a:solidFill>
                  <a:srgbClr val="000000"/>
                </a:solidFill>
                <a:uFillTx/>
                <a:latin typeface="+mn-lt"/>
                <a:ea typeface="+mn-ea"/>
                <a:cs typeface="+mn-cs"/>
                <a:sym typeface="Helvetica Neue Light"/>
              </a:defRPr>
            </a:lvl2pPr>
          </a:lstStyle>
          <a:p>
            <a:pPr lvl="0">
              <a:defRPr sz="1800"/>
            </a:pPr>
            <a:r>
              <a:rPr dirty="0"/>
              <a:t>Plenary 6 </a:t>
            </a:r>
          </a:p>
          <a:p>
            <a:pPr lvl="1">
              <a:defRPr sz="1800"/>
            </a:pPr>
            <a:r>
              <a:rPr sz="3000" dirty="0"/>
              <a:t>and Data Challenge!</a:t>
            </a:r>
          </a:p>
        </p:txBody>
      </p:sp>
      <p:sp>
        <p:nvSpPr>
          <p:cNvPr id="708" name="Shape 708"/>
          <p:cNvSpPr>
            <a:spLocks noGrp="1"/>
          </p:cNvSpPr>
          <p:nvPr>
            <p:ph type="body" idx="1"/>
          </p:nvPr>
        </p:nvSpPr>
        <p:spPr>
          <a:xfrm>
            <a:off x="5545336" y="5757115"/>
            <a:ext cx="3482579" cy="630146"/>
          </a:xfrm>
          <a:prstGeom prst="rect">
            <a:avLst/>
          </a:prstGeom>
        </p:spPr>
        <p:txBody>
          <a:bodyPr/>
          <a:lstStyle/>
          <a:p>
            <a:pPr defTabSz="328600">
              <a:defRPr sz="1800">
                <a:solidFill>
                  <a:srgbClr val="000000"/>
                </a:solidFill>
              </a:defRPr>
            </a:pPr>
            <a:r>
              <a:rPr>
                <a:solidFill>
                  <a:srgbClr val="A9A9A9"/>
                </a:solidFill>
              </a:rPr>
              <a:t>CNAM, Paris, France</a:t>
            </a:r>
          </a:p>
          <a:p>
            <a:pPr defTabSz="328600">
              <a:defRPr sz="1800">
                <a:solidFill>
                  <a:srgbClr val="000000"/>
                </a:solidFill>
              </a:defRPr>
            </a:pPr>
            <a:r>
              <a:rPr>
                <a:solidFill>
                  <a:srgbClr val="A9A9A9"/>
                </a:solidFill>
              </a:rPr>
              <a:t>23 - 25 September 2015</a:t>
            </a:r>
          </a:p>
        </p:txBody>
      </p:sp>
      <p:sp>
        <p:nvSpPr>
          <p:cNvPr id="2" name="Rechteck 1"/>
          <p:cNvSpPr/>
          <p:nvPr/>
        </p:nvSpPr>
        <p:spPr bwMode="auto">
          <a:xfrm>
            <a:off x="7604760" y="6461760"/>
            <a:ext cx="1539240" cy="396240"/>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1049720649"/>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0"/>
            <a:ext cx="8352928" cy="981075"/>
          </a:xfrm>
        </p:spPr>
        <p:txBody>
          <a:bodyPr/>
          <a:lstStyle/>
          <a:p>
            <a:r>
              <a:rPr lang="en-US" sz="3200" dirty="0" smtClean="0"/>
              <a:t>Content</a:t>
            </a:r>
            <a:endParaRPr lang="en-US" sz="3200" dirty="0"/>
          </a:p>
        </p:txBody>
      </p:sp>
      <p:sp>
        <p:nvSpPr>
          <p:cNvPr id="4" name="Content Placeholder 2"/>
          <p:cNvSpPr>
            <a:spLocks noGrp="1"/>
          </p:cNvSpPr>
          <p:nvPr>
            <p:ph idx="1"/>
          </p:nvPr>
        </p:nvSpPr>
        <p:spPr bwMode="auto">
          <a:xfrm>
            <a:off x="1640897" y="1933778"/>
            <a:ext cx="5979103" cy="2922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buFont typeface="+mj-lt"/>
              <a:buAutoNum type="arabicPeriod"/>
            </a:pPr>
            <a:r>
              <a:rPr lang="en-CA" dirty="0" smtClean="0">
                <a:solidFill>
                  <a:schemeClr val="tx1"/>
                </a:solidFill>
                <a:latin typeface="Arial" charset="0"/>
                <a:cs typeface="Arial" charset="0"/>
              </a:rPr>
              <a:t>Data Science and Infrastructures</a:t>
            </a:r>
          </a:p>
          <a:p>
            <a:pPr marL="457200" indent="-457200">
              <a:buFont typeface="+mj-lt"/>
              <a:buAutoNum type="arabicPeriod"/>
            </a:pPr>
            <a:r>
              <a:rPr lang="en-CA" dirty="0">
                <a:solidFill>
                  <a:schemeClr val="tx1"/>
                </a:solidFill>
                <a:latin typeface="Arial" charset="0"/>
                <a:cs typeface="Arial" charset="0"/>
              </a:rPr>
              <a:t>Data Practices</a:t>
            </a:r>
          </a:p>
          <a:p>
            <a:pPr marL="457200" indent="-457200">
              <a:buFont typeface="+mj-lt"/>
              <a:buAutoNum type="arabicPeriod"/>
            </a:pPr>
            <a:r>
              <a:rPr lang="en-CA" dirty="0" smtClean="0">
                <a:solidFill>
                  <a:schemeClr val="tx1"/>
                </a:solidFill>
                <a:latin typeface="Arial" charset="0"/>
                <a:cs typeface="Arial" charset="0"/>
              </a:rPr>
              <a:t>Principles &amp; Trends</a:t>
            </a:r>
          </a:p>
          <a:p>
            <a:pPr marL="457200" indent="-457200">
              <a:buFont typeface="+mj-lt"/>
              <a:buAutoNum type="arabicPeriod"/>
            </a:pPr>
            <a:r>
              <a:rPr lang="en-CA" dirty="0" smtClean="0">
                <a:solidFill>
                  <a:schemeClr val="tx1"/>
                </a:solidFill>
                <a:latin typeface="Arial" charset="0"/>
                <a:cs typeface="Arial" charset="0"/>
              </a:rPr>
              <a:t>RDA</a:t>
            </a:r>
          </a:p>
          <a:p>
            <a:pPr marL="457200" indent="-457200">
              <a:buFont typeface="+mj-lt"/>
              <a:buAutoNum type="arabicPeriod"/>
            </a:pPr>
            <a:r>
              <a:rPr lang="en-CA" dirty="0" smtClean="0">
                <a:solidFill>
                  <a:schemeClr val="accent1"/>
                </a:solidFill>
                <a:latin typeface="Arial" charset="0"/>
                <a:cs typeface="Arial" charset="0"/>
              </a:rPr>
              <a:t>RDA Results &amp; Activities</a:t>
            </a:r>
          </a:p>
          <a:p>
            <a:pPr marL="457200" indent="-457200">
              <a:buFont typeface="+mj-lt"/>
              <a:buAutoNum type="arabicPeriod"/>
            </a:pPr>
            <a:r>
              <a:rPr lang="en-CA" dirty="0" smtClean="0">
                <a:solidFill>
                  <a:schemeClr val="tx1"/>
                </a:solidFill>
                <a:latin typeface="Arial" charset="0"/>
                <a:cs typeface="Arial" charset="0"/>
              </a:rPr>
              <a:t>Data Fabric IG</a:t>
            </a:r>
          </a:p>
          <a:p>
            <a:pPr marL="457200" indent="-457200">
              <a:buFont typeface="+mj-lt"/>
              <a:buAutoNum type="arabicPeriod"/>
            </a:pPr>
            <a:endParaRPr lang="en-CA" dirty="0" smtClean="0">
              <a:solidFill>
                <a:schemeClr val="tx1"/>
              </a:solidFill>
              <a:latin typeface="Arial" charset="0"/>
              <a:cs typeface="Arial" charset="0"/>
            </a:endParaRPr>
          </a:p>
        </p:txBody>
      </p:sp>
    </p:spTree>
    <p:extLst>
      <p:ext uri="{BB962C8B-B14F-4D97-AF65-F5344CB8AC3E}">
        <p14:creationId xmlns:p14="http://schemas.microsoft.com/office/powerpoint/2010/main" val="2217250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bwMode="auto">
          <a:xfrm>
            <a:off x="3735040" y="3477907"/>
            <a:ext cx="1805035" cy="722275"/>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11266" name="Title 1"/>
          <p:cNvSpPr>
            <a:spLocks noGrp="1"/>
          </p:cNvSpPr>
          <p:nvPr>
            <p:ph type="title"/>
          </p:nvPr>
        </p:nvSpPr>
        <p:spPr bwMode="auto">
          <a:xfrm>
            <a:off x="755576" y="-9995"/>
            <a:ext cx="756126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nSpc>
                <a:spcPct val="60000"/>
              </a:lnSpc>
            </a:pPr>
            <a:r>
              <a:rPr lang="en-US" sz="3200" dirty="0" smtClean="0">
                <a:latin typeface="Arial" charset="0"/>
                <a:cs typeface="Trebuchet MS" charset="0"/>
              </a:rPr>
              <a:t>Data is in Focus</a:t>
            </a:r>
            <a:endParaRPr lang="en-US" sz="3200" dirty="0">
              <a:latin typeface="Arial" charset="0"/>
              <a:cs typeface="Trebuchet MS" charset="0"/>
            </a:endParaRPr>
          </a:p>
        </p:txBody>
      </p:sp>
      <p:sp>
        <p:nvSpPr>
          <p:cNvPr id="11268" name="AutoShape 7" descr="data:image/jpeg;base64,/9j/4AAQSkZJRgABAQAAAQABAAD/2wCEAAkGBxAPDw8OEBAQEBAPEBANDQ4MDhAMDw0NFBEWFhURFhgYHCggGBolGxQUITEhJTUrLi4uFyszODM4NygtLisBCgoKDg0OFxAQFiwkHCIrLCwuLDcsLCwsLCwsNCwsLSwsLCwsLCwsNyw3LDgsKywrLCwrLCwsOCw3KywsLCwsLP/AABEIAOEA4QMBIgACEQEDEQH/xAAbAAEAAgMBAQAAAAAAAAAAAAAAAwQCBQYHAf/EAEcQAAIBAgIEBhACCAYDAAAAAAABAgMRBBIFBjJREyFScXKyFBUWIiMkMUFhc4GRkrHB0YKhNFNUk6KzwvAXQmLS4eIzNYP/xAAXAQEBAQEAAAAAAAAAAAAAAAAAAQMC/8QAHBEBAQADAQEBAQAAAAAAAAAAAAEREjECIVFB/9oADAMBAAIRAxEAPwD3EAADCpOxmVcbKyYGpxemqkZyjFRtF2u738nOQ9vau6Huf3NZWlec3/qZiazzMM7blte3tXdD3P7jt7V3Q9z+5qgNYbVte3tXdD3P7jt7V3Q9z+5qgNYbVte3tXdD3P7jt7V3Q9z+5qgNYbVte3tXdD3P7jt7V3Q9z+5qgNYbVte31XdD3P7mL1gq8mHuf3NWyOQ1ibVvaGsbvacbemLv+RusPi4zV07nCSLWicc4TVO+1sX8mbk8z+fOyevP46nr9dymfSjgsWpr5rzp7i6mZu30AAAAAAAAAAAAAAAAp4/ZZcKeP2WBx9Tan0mfLiq+/n0mY3Npxlesri5jcXKjK4uY3FwMri5jcXAyuLnMa046rSqU1TqSgnBtqLtd5maXtxif11T3kyuHoDMJHA9uMT+uqe8uaD0lXniaUJ1Zyi3O8ZPidoSf0GTDrpFLEza407NNNPc15GW5spYkqOqpVXaFeHEpxjPL5rNXy+w3eBximrr2p+VPcabVyHCYKn/pc4e6ba/JoTjKlLNH2rzSW4wraOnTPpQwOMVSN1zNPyp7mXkwPoAAAAAAAAAAAAAU8fssuFPH7LA4ys+/n0mY3Fd9/PpMwubTjK9Z3FzC4uVGdxcwuLgZ3FzC4uBy2uL8LS9W+sznzfa4vwtL1b6zNBc4rqPpf1efjdHnn/Lka+5f1efjdHnn/LkFdtNlOuyzNlWsduHZajceFkt1aa/hizaYvDXRq9Q/0afrpdSB0Uo3Mb1rOOZlGVKWaPtXmktxucDjFNXXM0/KnuYxeGujTyhKlLNH2rzSW4iumTPpRwOMU1dczT8qe5l1MD6AAAAAAAAAABTx+yy4U8fssDiMS/CT6X0RHcyxT8JPpfREVzacZXrO4uYXFyozuLmFxcDO4uYXFwJ6WqFPSK4SdadN0/BpQjGSa8t+PnM/8LqP7TW+CB0Op78FU9Z/SjfmXq/Wknx5/wD4XUf2qt8EDCrqBSwa7KjXqTdLjUJRgk83e8dukehms1k/RKv4OvES/Vs+OEmytVJ5MhmjVkoVpSSspSS3Rk0vyKE5VP1lT2TkvqbapArzokwuVSlpLFQ2MTiI28iVepb3XLtHWvHQ2qkay5NenF/nG0vzIHQMHhyYXLotGa4U3JOpB0J+Ru7nRlzvyx9t7bzvsBjI1IqSfEzxqeGOh1K0nKjWVCTbp1OKF/8AJP0ehnN8up6eoo+kVGd0SnDoAAAAAAAAKeP2WXCnj9lgcJjH4SfS+iIbmeOfhanS+iIbm04yvWdxcwuLlRncXMLi4GdxcwuLgdhqb/4qvrP6UdAcZq9pyhhoTjVk4uU80UoSnxZUvMvQbXuvwX6yX7qp9jL1LlpLMN8azWX9Eq/g68Sp3X4L9ZL91U+xT0xrJha9CpSpzk5yy5U6c43tJN8bW5MSXK2zDmGYMyufDVkjcTFwJj5YCB0zF0yxYxaAqypGWDhatSe6pB/xImcRQj38OnH5olI9MwE7xRdNdozZRsTFsAAAAAAAAFPH7LLhTx+ywPP9IPwtTpfRFfMS6RfhqnS+iK2Y2nGV6kzDMR5hmKiTMMxHmGYCTMMxHmGYCvjXxrm+pXJsY+Nc31K5FZEuGffr2/IgJcO++Xt+QGxufLmGYZiokuLkeYZgJLny5hmGYD60faK7+HSj8zG5nRffw6UfmiXhHomjNlGxNdozZRsTFsAAAAAAAAFPH7LLhTx+ywPOdKPw1Tn+iKtyfSz8PU518kU8xtOMr1LcXIswzFRLcZiLMMwEuYXIswzAR4p8a5iE2OHfE+clIrUklDaXt+RsjGq+9f8AfnAiuLkWYZioluLkWYZgJbjMRZhmAluZ4d9/Dpx+aK+Ylwz8JDpx6yJSPS9GbKNia7RmyjYmLYAAAAAAAAKeP2WXCnj9lgeZaYfjFTnXVRTzFjTkrYirzrqoo5zacZXqbMMxDnGcqJswzEOcZwJswzEOcZwL+FfE+cmKuDlxPn+hYzEVkR133r9nzMsxFiZd4/Z8wK+YZiHOM5UTZhmIc4zgTZhmIc4zgTZiXCS8JT6cesipnJsFPwtPpw6yJeEeqaM2UbE12jNlGxMWwAAAAAAAAU8fssuFPH7LA8q0+/GavOuqjX3LusL8aq88eqjXXNpxlepLi5HcXKiS4uR3FwJLi5HcXA6nVXA06tOo5xu1Usu+lHiyrczd9psPyP45/c1epL8DV9b/AEI6M5oodpsPyP45/coae0bRp4arOMLSWWzzTdrzivO/Sb41es/6JW5ofzIjI4S4uR3FzoSXFyO4uBJcXI7i4ElyfAPwtL1kOsipcn0e/DUvWQ6yF4R67ozZRsTXaM2UbEwbAAAAAAAABTx+yy4U8fssDyTWN+NVeePVRrcxf1lfjdXnj1Uay5tOMr1JmGYjuLlRJmGYjuLgSZhmI7i4HbajPwNX1v8AQjpTz7QOsHYkJw4LhM089+EyW4krbL3Gz7tl+zv99/0JgdcarWh+J1uaH8yJpu7Zfs7/AH3/AEKuldaVXozo8Dkz5e+4XNa0k/JlW4mBoMwzEdxc6EmYZiO4uBJmGYjuLgSZixo5+Go+sh1kU7lnRj8PR9ZDrIXhHsejNlGxNdozZRsTBsAAAAAAAAFPH7LLhTx+ywPH9Z343V549VGqubLWl+OVvw9VGpubTjK9SXFyO4uVElxcjufbgZ3FzC58uBJcXI7i4ElxcjufbgZ3FzC58uBJcXI7i4ElxcjuLgSXLWi34ej62HWRRuW9FPxij62HWQvCPadGbKNia7RmyjYmDYAAAAAAAAKeP2WXCnj9lgeNa1vxyt+Hqo1Fzaa2vx2t+HqI1FzacZXrO4uYXFyo5DGYWFXSEqc13s6uWTjlUrZV5G0za1NU8M13k6sJeZ1OCqxv6VGEX+ZQf/sv/suqdTc4kly6tvxzGidIVcPX7GrNuOfgmpSc+Dm3aLi+S7r0Wdzq7nHae48Y8vlvRXFyrRt9DodNYvgqNSa4pPvIdOXFf2K79hfN6X+OZ0uniKmIrpKVOi4U7teSDlljbfeV3+I6TV/F8Jh4Xd5U/BS8773Zfw2NdoethoYXgZ1qUXVU+FWdJxzLKl6Gope25U1YxOStKk2mqiaTTvF1IXaa9DWb8iT5VvG80hoShiJqpU4XMoqHg504xsm/NKD3nN6w6Ko4eUFTUmpRlJ8K4Td0/NlijsrnM64bVLoT+Y9SYTzfq7DVbCNJvh7tJu06KV2vVm5w9KNOEKcb5YRjCOZpyslZXaS4zGm+9j0Y/JFfSeL4GjUqedK0OnLij+bv7DrEiZtc1pvNia1epFKUMMowbfmipZbrnk5PmRvtW8VwmHjHz0nwT6K2fy4vYUNBV8NTw7hUq006zlwsZTV1C2VRfsu/xFPVzEcFiHTzKUal6eaOzKUW8kl6Hx26RxO5dXjr7i5hcXNHDO5b0S/GKHrYdZFG5b0Q/GKHrYdZC8I9v0Zso2JrtGbKNiYNgAAAAAAAAp4/ZZcKeO2WB4rrc/Ha34OojT3Nvrh+m1vwdRGlubTjK9Z3FzC4uVHK4zExpY6dSV2oVczUbZmsq8l2X6utNJLvac3LzcI4Qjf0tNs3ufm9sYv6H1VWvI7PfFKL96OcX9XM/HPaH0dUqVeyq6aWbhYqayurU/ytJ+SK4nf0K1+Mk0xLh8TRwqfFF56tvNdXfM1BfxG7cm+Nu7flb42xm5vcr+8a/MGVbtXhf2eHx1v95odP4ZYerTq0koRdpRScmo1YNX4227PvfzOmufVK272pP5lvnJK+UKyqQjUjsziprmavY53W+SzUuhP5nRN/2lY+qXN7Un8xZmEuKU33sejH5I0mnZcNWoYSL8rU528qvfj9kVN+03Vz7m5vcr+8WZSXCt2rwv7PD46v+80WsWDjRnTq0oqnF+RJtqFWDun3zfl4vhZ0tz6pW/5SfzF8yrKwwuIVWnCovJOKlzPzr2O6JbmLl/aSR8uVGdy5od+M0PW0+sihcu6FfjOH9bT6yF4R7nozZRsTXaM2UbEwbAAAAAAAABXxULosHySA801i1RVavOtnknO14pJpWVvoaV6mvly+FHrtTDJkXYMdxc1MR5N3Gy5cvhQ7jZcuXwo9Z7AjuHYEdw2prHk3cbLly+FDuNly5fCj1nsCO4dgR3DamseTdxsuXL4UO42XLl8KPWewI7h2BHcNqax5N3Gy5cvhQ7jZcuXwo9Z7AjuHYEdw2prHk3cbLly+FDuNly5fCj1nsCO4dgR3DamseTdxsuXL4UO42XLl8KPWewI7h2BHcNqax5N3Gy5cvhQ7jZcuXwo9Z7AjuHYEdw2prHk3cbLly+FDuNly5fCj1nsCO4dgR3DamseTrU2XLl8KNjonUxRq06jqT7ycZpWSTad7Ho/YMdxJTwqQ2piMcFTsi4YxjYyIoAAAAAAAAAAPgAAAAAAAAAAAAAAAAAAAAAAAAAA+gAAAAAAA/9k="/>
          <p:cNvSpPr>
            <a:spLocks noChangeAspect="1" noChangeArrowheads="1"/>
          </p:cNvSpPr>
          <p:nvPr/>
        </p:nvSpPr>
        <p:spPr bwMode="auto">
          <a:xfrm>
            <a:off x="190500"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 name="AutoShape 2" descr="data:image/jpeg;base64,/9j/4AAQSkZJRgABAQAAAQABAAD/2wCEAAkGBxQSEhQUEhMWFhQXGBgaGBcYGBsdGhsYIhodGB0aHRcgICggHhomHCAeJDEjJikrLy4uFx82OjMsNyktLiwBCgoKBQUFDgUFDisZExkrKysrKysrKysrKysrKysrKysrKysrKysrKysrKysrKysrKysrKysrKysrKysrKysrK//AABEIAQkAvgMBIgACEQEDEQH/xAAcAAEAAwEAAwEAAAAAAAAAAAAABQYHBAECAwj/xABQEAACAQMCAwQFBwcJBQYHAAABAgMABBEFIQYSMQcTQVEiMmFxgRRCUmKCkaEVIzNykqLBFiQ0Q2ODsbLCNURTs9IIF3TR4fAlRVVzk6PT/8QAFAEBAAAAAAAAAAAAAAAAAAAAAP/EABQRAQAAAAAAAAAAAAAAAAAAAAD/2gAMAwEAAhEDEQA/ANxpSlApSlApSlApSlArw7AAknAG5J6AV5qF41sjNp95EOrwSgfrchx+OKCZVgRkbg9DXmqb2P33faRaMeqo0Z+w7IP3QD8auVBnHa/Owl0mNWKl7+LoSOhA/wBVaPWWdrNyh1DRAZEHLdc7EsAFVXiJJPh0PWtBj4gtG9W6gPulQ/xoJKqTwtxPPd6pqEIKG0teSNcL6Xe9G9LO4yrj4L7c2fV9VSC2muCQyRRu5wc55VLY+P8AGqZ2Haeyad38mTLdSyTOSME5PKPvxzfboNCrwTjc15rNO1LWZbiWPR7I/n7jHfuOkUHjnyyNyPojHzxQaSjhgCCCDuCNwR5g17VwaFpSWlvFbxZ5IkCjPU46k+0nf4130ClKUClKUClKUClKUClKUCoqx4jtprma1jmU3EODJHgggHG4yMMBkZK5xkZxkVK1n/aNwO87pf6e3dajBupGAJVAxyN4c2NgTsQeVtiCoaBUTxHxFa2MXeXcqxocgA7s3sVBu3wFZwe1+SaGOC1tJG1RyY2hKnkjcbFjnBx44OOXDcxGN5bhnsyBk+V6tJ8svDvh94o/qhOjYyeo5R4LtmgpHZrqGrC1a20y2HcmV2W6uMhQhwBgE4JBGTyht2O3jVuXsyvLrfUtWuJMjeOD0E+GfRP7ArT1GNh0rzQZ7a9jGlKMNDJIfN5Xz+6VH4V927H9IP8AupHumm/66vdQPE/GNnp65up1ViMiMelIfcg3x7Tge2gpeodiNoVYW1xcwcwwVDh0I9qkAnw+d4CvhBFrujoqqsWo2cYChVHLMqAYAAAz+Elcdz20TXDiPT7NRzHCyXUiovxHMF/fqUTh/iC5OZ9ShtkOMLAnMR8eVT++aDqk7YrE2c06krcRjHyaT0ZDJ0A8iuepG4A3AO1eezfRRZRPf6lKi3l4eZ3lYLyKxysQLYwehKjyUY9EVAaj2IPKTM2pSSXPUSPH1YdMnnLD35OKpel6XbXlpfzanduNQhLognmGAwBZQFPpElldeUZAA6UH6ZpVR7KddN5plvI3rovdOT4sno5z45XB95NW6gUpSgUpSgUpSgUpSgVSNM7SYDdyWd3G9nMrlY+9PoyrkhWD4ABbGQOm4wxq71C8U8LWuoRd1dRBhvyuNnQ+av1Hu6HG4NBNVQ+0vjGS27uzsRz6hc7RqN+7U7GQjpnrjOwwSdlwa5Ndajw6PzhN9pgwAxOJYQThVJOdskDxXYY5M4qV7JNCkk7zVrz0rq73Tyjh+aFHhzADG59EL5mgnuz/AIJj02IknvbqXeec5LMxOSATvy5+JO59lsqocW9pFhp5KSy95MP6mL0nB8m+an2iD5A1Szr+vasA9hCtlat6sjleZh0zzMC2D1yieHU0Gx0rJP5Fa+IyRrAMnXk9Llz5c5XI/Zqk6tx9rmnO1rcSZcg8peNSwzsGRl9bfofSH3YoNG4r4yurm6bTtHAMy7XFy3qQ+BAO45gepwdwQAT0qvZZwBDeSTXd4zXKrIVUyE/nX2JdsnJGCuxJySc9N5D/ALPtyVF9aToyXPOsrBwRIysoU5B9LY4O/wDxfbXDwMNQfm021mW3EDSNNLygtkME5cH2jYDHjv4UGoX/AALp8qchtIV22aNBGw9zLg/DpVV0W4m0a8jsp5DLZTnFvI3WNs4CHyGSAR09JWGPSA7+EtZu4b59Ov3WZu77yKYAAlc9CAB4Z8MgodzkGvp2zWwbTXc7NFJGyHxBLCM4PuY0F5rAOL+B1utbvoEwsktt8oh8AJcpkN7GIffw5wfDfddLnMkMTt1aNGPvKgms54TkN5xFqFyu8NvEtup83yud/HdZPvWgneyjiRbyyCFFintz3U0SqF5WGQG5AAFDYO2Bghh4VdKyzU1/JnEMEy+jb6kpjkHh34IAOPMsU3/tHrU6BSlKBSlKBSlKBXoJl5uXmHNjPLkZx5464r3ql8U9mVlfTNcP3sdw3LmWKQgkqAoODlcgADYDpQXSlZgeAdVts/IdZkI8EuF5wPtHnH3KPCuPWuMNc0yJpLy0tpohgd7GxGGOw5hnOM4+aPfvQfPtq1aKS6srCaUR2+flF02/6Nc8qjG5YgOANyWZK8xajqWu+jZg6fpo9HvSMSyKNsIB4eGFIA3HMelUfivSLkXllqOriFobqWMOsTHkSMBNidwAUydmOeVt6/ScaBQFUAKAAABgADYADwFBilzwDaRajZ6fAhICma4lY5kdd8Ln5o9HGFx+kz4A1tcaBQAoAAAAA2AHgAPKs91Nu44it3fZZ7cxqfDnHNt+Cj3uK0SgzSe+vdWu54bS4NraW7cjSqDzu+4OCCD1BxgjAwTnIApna1wre2tukz3bXMUUgKyNkSxMTj1iS3KTjcN1C7dDVr4T1hNJuruzvcxrJM0sUpB5WU4G5xsMBd+gPMDjG8d218dW0tg1rbyLK0rJzMu6qqsH9boWJUbDwznG2Q47u+n7ux4itl53EYivowPWVSUd8D3dd8YjOMA1MalzyMdY0SQSd4uLiELzNkAZzH15thlRvtkZ5jU12H2xXRoOcbO0rAEdVMjDp5HH3GubVuysJMbjSrp7CU7sibwt125MjAyem6+SigguBeI7Y3Mt9qF2PlRUxiPu3ComRnGBjO2ABuN85LGu7iHWfy3IlpaBhaI4e5uGBVeUeAzuNs4BwS2DgBSTzXnCGuS/pjpc7b4llgQv/wAnH4V1WvZRcXAUanqDyRjpb26iOEb56ABfuQH20H34s7QO9P5P0X8/dOOXvY/0cKdCwfoSB4jYeZO1WzgHhRNMtEt0PM/rSv8ATkPU+4bAewDxzX10fSrHTQkECxQGU4UFgHlYb9WPM5Hxxmp6gzjt4tj+TlnQ4e2nikU+W/J/iwPwrQLG5EsaSDo6qw9xAIqndtePyLeZ/sf+fHj8anuCf9nWP/hbf/lLQTVKUoFKUoFKUoFKUoFRnE2jreWs9s/SVGXPk3zW+DYPwqTpQfnrhPg+71mzkSe/YR2bNBDAB6HeIg5WJ29EZxkgtjO4rReyri3v4vkV1lL61HdyI/rMq+iHHmcYB9u/QiuHsbfkn1e2IwY7x2x9ViyjHs9D8RU5xv2fQ6gyzI7W14nqXEezbdAwBBOPAggjzxtQdPaBwwb6Be6PLcwtzwP0w2xK83gDgb+BVT4VGcL9ocb/AM31D+bXaei4kHKjHzDdFJ8id8+iSKio7jiS0wjQ21+g/rAwR8eGclP8p9/jUZr2na3qnoS6fZW4xgSyMGkXz5XVmIHs5aDQ+Jb7TjAXvXt3hX0hz8r7/UG5Lfq7msEOmHXtQEdhbLb2cZwXCAcqZ3d2+dI3zUyeg8AzVo3DnYjaxkSXsr3T/R9SP7geY494HsrTdO0+K3jEcEaRxjoqKFH3Dx9tA06ySCKOGIcscaqijyUDArppSgUpSgz7tu0cS6c1wvoz2jLLE4OGHpKGAPhthvei1b+G9RNzaW85GDLDG5HtZQx/E1Su3DUyLNLKL0ri9kSNEB35QysT7ieVftHyq9aLp4t7eGBekUaRj3KoXP4UFJ7eLvk0mRPGaWKNR4k84kxj7FXjSLTuYIYh0jjRP2VC/wAKznjs/Lta06wXdICbmfoRtuoP7OP74VqNApSlApSlApSlApSlApSlBl3P8g4lOciHUYRg7comUYx7/R++YVqNUjtZ4Ze8sxJb5+VWzCaAj1sjBZQfMgAgeLItSnAHFSalZxzrgP6sqfRkHUe49R7CPbQWOlKUClVrj7ik6ZbpcdwZU71Ekw2ORGzl+hzvgAbbsN6n7O6SVEkjYMjqGVhuCpGQR8KD7UpQmgVDcV8TQadbtPcNgDZVHrO3gqjxP4DqcCq1xV2o28DfJ7NTe3bHlWKH0lDfWcZ6b7Lk7b461wcN8BT3U632tuJZhvFbDBii8cEbgnpsMjbJLHoHjs90Ke9ujrOoLyu68trCf6qLfDb75wTjz5mbxGL9r+rx2dvLcTHEcalj5k9Ao+sTgD2kV3swAydgOp9lZDqM7cRXwgiJGlWrc00g2E8g6KD5dQMdBlvFaCW7HtLkkFxqlyMT3rZQH5sAPogeODtj6qIfGrvr2v29lGZbqZYk8OY7sfJVG7H2AGqRxD2i/nPkOjQi6uQOXK/oIgNuuwOOnUKNtz0rzw/2XhpPlWrym9uj81v0KfVCdGAOdsBd/V8aDlj4+1K/YnSNPHcA/p7k8qt+qOZR122LeGcVWOLuK9egkjF4RZQE8rTW8IkT2Eksxz9XKnGdjW7ogAAAAA2AHQDyxXzvLVJUaOVFdHBDKwyCD4EUGUrea3ZxLdx3EOq2ZAYhVCvyeLLyjP4tj6PWtD4S4lg1G3W4tz6J2ZT6yOOqMPMZ+IIPjWeaMX0DU1s2Zjpt4fzBbfupiQOTPlkgH2Mhzs1c8mox6HrV0uy2t1Cs4ToBJz8u3h17w4HgwHhQbJSlKBSlRercR2lr/SLmGI/ReRQx9y5yfgKCUpWe3/bLpceySSTHyiibc+QL8orik7WZHGbbR76XyyhUEeeVV6DT6yjivSJ9GvH1SwTntpP6bbDyzkyqPLqc/NJPzWOPp/3m6j1/k/dY/Wkz93cZr3PbAIl/numXlvnbLJlQfaWCHHwPuNBfOG+ILe/gWe2kDoeo+creKsvzWHl8RkEGpSvzVwHb6heXFzeaU1tauhBe2VmVHByQO7bmUqd/EAHOOXatI0vtZWJxBq9tJZT/AEuVmibwyMZYDPlzD61BouoWMc8TxTIHjdSrKehB/wDfWsyi4M1bSyw0m6jmtSSRbXHVSd8K3Tz3DJ16HrWj6XrNvcrzW88Uo80dW+/B2Nd1BmA1Hid/R+SWMefn82cf/ub/AAr5ns71G+/2rqjd2c5gthyqR7Tyqp+KN761Oo7VddtrYZuLiKIfXdVJ9wJyT7qDl4Z4StNPXltYFQkYZ+rt+s53I9nT2VKX17HDG0kzrHGoyzMQAB7SazrUu1yOR+50u2mvpvNUZYx4ZJxzYHuA9tZfxF+UdWuVtnl7+5DZMEOPk9uPEvIMqWGcEgtjpzE+jQXfXeI5tc7yK1Y2ulR/0m8k9HnUdVXPgR83ruObGeU8ulQTaqgstMRrPR4yVknIxJcfS95bxH7R6JXvfdjd+bRbdNT50GD3DhxEG6+iQW9HJPzR54qc7JeIryWeezljtu4tF5O9t1KqJA2Ag8GBAY5AHq+2gvPDHDVtp8IhtYwi/Obq7n6Tt1J/AdBgbVL0pQKUpQUnti0UXOlzn58A79D5FN2+9OYfdWXmD+Ud7Dg7w2EXesNh33N6QzjxLH9k1uPFkqpY3bP6gt5i3tHdtkVTewbRkh0xJguJbgszt4kK7Ig9wAzj6x86DQby7SJGkldUjUZZmICgeZJrNdZ7XY5HW20iJru6kPKmVKxjYktvgtjH1RjJ5tt+PUbdtf1SW3dmXTbFgJFUkd9NuCCfeGGfAKcYL5Hv2PaZGb7VbhY0QJMbeJVUAJGpOQAPMCPfxIPnQdH8h9WvcHUNUaJD1htRyjH0Sw5R94apbSeyPS4MFoGmf6UzlsnzKjCH7qvdKDi0/SIIBiCCKIeUcaqPwArtpSgVSO0Xjb5GEtrZO/vp9ooQM4B253Hl5DxwfAGpjjniiPTbSS4kwWHoxpnHPIfVX3dSfIA1XOy7hOSPn1G+9O+uvSPMP0UZ6IB4NjGfIALtg5CkfkG54emtdSlk70TOyXyoo5V5zzbADcA5PQDmQDo1bZd2cF3EBLHHNE4DAMqupB3BGcj2g1669pEd5by28wzHKpU+zxDD6wOCPaBVE7INXki7/Sbo/wA4s2IQ/Tg+aR4kDIx9V08jQcHG3YzBIne6b/N7hcnk5m5H9gJOUbyI28CPEU/g3TJLmQ2curX1jfISGgdnKtj/AIZDr4YPL5bjI3H6Jqrcc8DW+pxjn/N3CforhB6aHqM9OZc+GfcQd6Csp2SysMT6xfSA9QHIyPtM1dNv2UaRaK01wrSBMs0lxKcDzLAcqn4iorT+0C50km11tHcqrGG5jHN3wHRT0y3QZODuObHrH0s9GvOIZFuL/nttNB5orVSQ0o8Gc+R+kfD1QM81Bzi/n1gtZ6NGLLTVPLLcrHyc/mqKMdR83YkEcxUHB0vhPha306EQ2yYG3O5wXc/SZvE+zoM7AVKWNlHDGsUSKkaDCqowAPYK+zMACScAdSaCldrXFn5Psj3Z/nM+Y4QPWBPrOB9UHb2la+PYnFbLpcXyZgxJJnPRhMccysPYMAeahT41B8IqdZ1aXUnGbS0JitQejP4yY88Hm6fPT6NfLXYToGppeRDGn3jclyg9WOTchwPAdWHX+sG2VoNdpXhGBAIOQdwR0IozADJ2A6mg80qh8R9qtlbt3UHNeXBOFitxzDm8i42+C8x9lQn8ntX1jfUJfkNmf92h/SMvk538OvMSMj1BQO0fiU6g40jTWEksrAXMq7pFECOYFht5c2P1d2bA0vR9OS2gigj9SJFRfPCjGT7T1rh4X4WtdPj7u1iCA+sx3dz5s53Pu6DOwFTVBmPYDk2d0X/TG8l7zz5uVP45rx2UOYtQ1m1fAIue9XzKuz748uXkP2q41u/yDq0/fAjT79udZMErFPkkg+QyT8Cp+aa9uNZxp2qWusREPazqIblkwwwQOV8jORgKRj/g48RQazSvSGUOoZSGVgCCDkEHcEHxGK96BSlVbtM4i+QadPMpxIR3cXn3jbAj9UZb7NBT1X8t622d7HTTgD5slxn8RzD2jEY+nWs1Uuy7hz5Bp0MbDErjvZfPvGAOD7VGF+zVtoFZj2tadJay2+sWq5ltiFnUfPgJxv7slScdHB+aK06vld2ySo8cihkdSrKehUjBB9hFB8dJ1GO5hjnhbmjkUMp9hGdx4EdCPAg10TSqiszsFVQSzE4AA3JJ8ABWXdmly2m3s+jTsSoJls3b50ZyxX34ydvFZKie1LiS41GSWw02KSaGAc120XVsNjulPsPgASxBwMKch66jazcUTyGNzDp1vzrC5XeWfGzY646E+S4GxY4tXZnxfJI0mnX/AKF/bbHJ/SoOjjzbGCfMEMOpxE6B2saXaW6QdzPbd0vL3BjyQep3zuScklsEkkmoDXRqGt3CXthZNai2VminkPLLMR6SoB0OdwBuu7ZbfFBu9Z12xa5IIotOtd7q+Pd4HzYicMT1wD6ufo858Kk+CuPYbyzkmmIilt1PyqM5HdlQctg78pwceOxHUVXuy20e/urjWrhT+cLR2qn5kQ9Eke3bl28e8PjQX7hfQ47G1htovVjUAnxZurMfaWyfjXnijREvrWa2k9WRSAfot1Vh7Q2D8KlKUGG8E8V6wYTp1raxPNZkxSTSvsgDMqjlyvQKVGM7KNqsA7Nr2+wdY1J5Fzn5PB6MfXIycAH9jPtrzqP/AMP4khkG0OoxGN99u+XABx55EY/vGrUaCF4c4UtLBeW1gSPPVurt47yHLEezOBU1SlApSlBx6tpcN1E0NxGskbdVYbe/zBHgRuKzu67E7UhkiuruKFzloQ4Kdc9CN8YHXJ2rUKUGQWt3qHDuYpYnvdMGSkqbyQr1ww8APbhdxhh6tTa9tOlFObvZQceoYm5vdkejn41olcx0+ItzGKPm+lyLn78UGajtG1C+/wBk6W5Q4xPc+imPHbIU/Bz7qrF5pOoXWs2VpqV0s+MXMkUe0UaKWIBGACTjlzjI5+u+a3qsw7OV+Vavq18dwri2jPhyrs2PDoiH7RoNPpSlApSlBRu1DgmTUEhktZBFdwN6EhZl9A+svMoJB6EHB6EeNTPBHCkWm2qQRbt1kkxgySeLHyHgB4DHXrVgpQfKS3RiGZFJHQkAkfGvrSlBl/aF2WNeXIns5RAZsJdrkgPHzBi4AG77DKnZiqnYgk6Pp1ikEUcMS8scahFHkAMCumlApSlBm/btasLGK6j/AElpcRSKfIE8v+Yp91aDY3SyxxyocrIqup9jAMPwNQvaDY9/pt5HjJMEhA+so51/eArj7J73vtIsm8o+7/YYx/6aC20pSgUpSgUpSgUpSg49ZvhBbzTHpFG7/sqW/hVI7CLLu9JSQ55p5JZGJ6k83d5PwTPxqU7W7zutIvW84wm313WP/VUjwFa91ptkniLeLPvKBj+JNBPUpSgUpSgUpSgUpSgUpSgUpSg+dxFzoynowI+8YrOP+z9cFtLKEY7q4lT8Fk/1VpdZp2ILyx6ig6LfS4HwUfwoNLpSlApSlApSlApSlBnHb9Py6S4+nLEv4l/9NaDZxckaL9FVH3DFUTt00prjSpCgJMLpMQPFRlW+AVi32at/Desx3ttFcREFZFB9zfOU+0NkH3UElSlKBSlKBSlKBSlKBSlKBSlKBWa9i3/zT/x8taVWZdhL89vfS+D30px9lG/jQabSlKBSlKBSlKBSlKD1dAwIIBBGCDuCPEEeVfn7hnWbrTLi/msoGl0qK5dJYgclACfzieWAOu4xjm8GG667qAt7aec9Ionf9lS38KpnYZp5i0qN2zzTySStnqctyAn3qoPxoLPwvxVa6hH3lrKG+kh2dPYydR7+h8CamqoHEvZZbzSfKLOR7K6BJEkOyk+ZQEYz9Ujqc5qJXiTW9M9G/tBfQD+vt/XA33ZQPAear+saDVaVStB7U9MusAXAhf6E/wCbI9nMfQJ9zGrnHIGAKkEHoQcg/Gg9qUpQKUpQKUpQKUr53E6xqzuyqijLMxAUDxJJ2AoPW8uVijeRzhEVmYnwUDJP3VnXYFA35OkmcY7+5lkX9XCp/mVvuqI4r4qbW5/yVpj/AJpt7m5Ow7tSOYIOrLkj9YkD1ck6tpGmx20EcEQxHGoVR7AOpPiT1J8zQdlKUoFKUoFKUoFKUoKB25an3GkzAHDTMkS/Fudh8UVh8at3DunfJrW3gH9VEifEKAT99ULtRPyjUtHsgdjMZ5B9VMEbe1RIK06gUpSggNf4Msb3JubWN2PzwOWT/wDIuG/GqfL2PrCS2nahdWhJzyhiye7AKk/EmtPpQZh+TuJLbPd3VrdqOgkXlbx8lX8XNfG84/1izjaS90cFEGWeOYBQPMkd5gVqtZv26XbGyhs48d5eTxxAHyDBv8/IPjQcOn9tkciBzp93y5wWjUOvN4gN6IP/AK19x24WA2khu4z5NGmf89evYhF8mbU7HJPye6OCepU5RT5biPPxrUCo8qDMm7ctO+bHdOfIRrn8Xo3a+HB+T6XfSnGwMePxXn2+FabyjyrzQZf/ACo166wLbS0tlPV7h8kfZPIf3TXiLszurxg+s6g84GD8nh9CLPvwB9yg+2tRpQZDxtpMOj3umX1tGsVurfJ5guQORs4ZvpHBcknfKLWvVW+0TQfl2nXEAGXKc0f/ANxfTUfEjHuY1ydlGvfLdMt3LZkQd1Jvk86YGT7SvK32qC30pSgUpSgUpSgUpXwu72OIZlkRB5swH+NBnGlj5VxPcyYytnbLGp8nbB/1SD4Vp1Zj2IJ3y6hfEHN1duRn6A9IfDLsPs1p1ApSlApSlArL9Uze8TW8XWOwgMrDH9Y3TfwPpRH7BrTncAEk4AGSfZWZ9jCG4fUdRbObm4KpnwjXJGPZ6QX+7oGhZt+J76PYJc26SgebLyD/AB7ytOrMeN/5vr+kXHQSiS3J8D1Cj9qX8K06gUpSgUpSgVlvBA/J+t39gdorgfKYBtjJ3ZVHxYe6GtSrMO2SFraSx1WMEtazBZMYyYW8CfLqv97QafSvSCUOqspyrAEEdCCMg/dXvQKUpQK9ZZAqlmICgEknoANya9qi+KrN57K6ii/SSQSom+PSZCo38Nz1oM3g1DUtfeQ2kxsdOViiygHvZSOpGCCPgQBnHpEHElF2K2BDGaS4nkYH85JJuCR1AAHQ775qM7O+PLewgi06/jks5oQRmRTyNlmPNzDpkk7kcv1jWq2N9HMgeGRJEPRkYMp+IOKDKdP0/WNCXu7eKPULJSxCqOWZcnJ2GTknyD/CpjTe2SwZilyJrSQEArLGdj71yR9oCtGrj1HSoLheWeGOVfKRFYfiKDgsuMLCb9He27ezvUB+4nNSiXkZ6SIfcwqp33ZVpUpybNVP1HdP3VYD8Ki5exTSz0SZfdKf4g0GgtdIOrqPtCuK64itIs95dQJjrzSoP8TVKj7EtLHVZm98v/kBXw1/sv0q0s7mcWxZooZHUtLKfSCEjbmAO9B9O0btJsVsLmO3ukknkjaNFjJb1vRJ5wMDCknOfDarT2eaR8k021hIwwjVnHk7emw+DEj4VWOx3hW2GmWs0ttC07h3MjRqz47xinpEZ9ULWk0GZ9uymO2tLpRlra7jfPkuCf8AMqVo9vcK6hkYMDvkEH/CuXW9HhvIWguE7yJ8cy5I6EEbggg5HgayvjbslsLW0uLq3a4jkhjZ0CyArzDpnKlvuYUGx0rHOFOzZrmztrj8p3sbyxK5AkOASM4G4OKlf+6ib/6zf/tt/wBVBp1eksyqMswUeZIFZqOyEH19Tv2/vf8AzBrxbdh2nKcu9zKfHnkUf5UB/Ggt2o8cafBnvb2AEeAkDN+yuT+FUDjLtJtdQt57Kytri8eVCuUjIVT819wW9FgG3UdOoq4ad2YaVD6tlGx/tC0n4OSPwq02tqkShY0VFHRUUKPuG1Bk3Z32l29rbQWWpd7bzxLyZljYKVyQn1hhcDJAG3WtYsryOZBJE6yI24ZGDKfcRtXy1TSoLlO7uIY5U+i6hh7xnofaKyriXhiXQSdQ0t3+Tqw+UWjsWQoSFypOTttuclc5zjIoNhpXNpl8k8Mc0ZykiK6/qsAw/A100ClKUHDq2kQXSclxDHKnk6g49oz0PtFUW67G7MNz2k1zaP8A2UpI/ey371aRSgzKPgLVotoddlI/tIuYjy3Z2oeGOIB6usRH3wr/APzNabSgzL+S+vnrrEfwhX/or0eDiSz9MS2+oIMZjKhHx44wE3+03urUKUGaWXbHbKe71C3uLKYdVdGZfgQA37vjUT2g9p9nd2U1rYmWeecBFCxOOpHN1AJ9HOwBq9cff0f4/wAKhuy71X938TQWnhGxNvY2sLDDRwRKwxj0ggzkeec1L0pQKiOL9Ja7sri3Rgryxsqls4BI2zjfFS9KDItE4t1DSoo7S90qWRIUCJNbZdSq7LkAEZI33YH6orvftSuZcLaaNeSE+MgKKPaSFYfeRWnUoMx/LXEjemun2iL4RtIC5Hv73A+OK8HtE1KAgXeiT48XgYuB8ArD72rT6UGbW/bVp+eWZLmBvKSL8fRJOPhUjF2uaQ3+9498Uw/0VNcYfoT8P8a/MnHn9IP/AL86De7nti0lM4uGc+SxSf4lQKrfEnHU+rW0trp2m3MizKVM0gCIBscg7ruPNx4VBdj/AM39cVvqdB7qCN4W05raztoGILRQxoxHTmVQDj2ZqUpS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Content Placeholder 2"/>
          <p:cNvSpPr>
            <a:spLocks noGrp="1"/>
          </p:cNvSpPr>
          <p:nvPr>
            <p:ph idx="1"/>
          </p:nvPr>
        </p:nvSpPr>
        <p:spPr bwMode="auto">
          <a:xfrm>
            <a:off x="355381" y="1163105"/>
            <a:ext cx="8633194" cy="10289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None/>
            </a:pPr>
            <a:r>
              <a:rPr lang="en-CA" sz="2800" dirty="0" smtClean="0">
                <a:solidFill>
                  <a:schemeClr val="tx1"/>
                </a:solidFill>
                <a:latin typeface="Arial" charset="0"/>
                <a:cs typeface="Arial" charset="0"/>
              </a:rPr>
              <a:t>data is the oil driving research and economy</a:t>
            </a:r>
          </a:p>
          <a:p>
            <a:pPr marL="0" indent="0" algn="ctr">
              <a:buNone/>
            </a:pPr>
            <a:r>
              <a:rPr lang="en-CA" sz="2800" dirty="0" smtClean="0">
                <a:solidFill>
                  <a:schemeClr val="tx1"/>
                </a:solidFill>
                <a:latin typeface="Arial" charset="0"/>
                <a:cs typeface="Arial" charset="0"/>
              </a:rPr>
              <a:t>data is key to understanding big challenges </a:t>
            </a:r>
          </a:p>
          <a:p>
            <a:pPr algn="ctr"/>
            <a:endParaRPr lang="en-CA" sz="2800" dirty="0">
              <a:solidFill>
                <a:schemeClr val="tx1"/>
              </a:solidFill>
              <a:latin typeface="Arial" charset="0"/>
              <a:cs typeface="Arial" charset="0"/>
            </a:endParaRPr>
          </a:p>
          <a:p>
            <a:pPr algn="ctr"/>
            <a:endParaRPr lang="en-CA" sz="2800" dirty="0" smtClean="0">
              <a:solidFill>
                <a:schemeClr val="tx1"/>
              </a:solidFill>
              <a:latin typeface="Arial" charset="0"/>
              <a:cs typeface="Arial" charset="0"/>
            </a:endParaRPr>
          </a:p>
          <a:p>
            <a:pPr algn="ctr"/>
            <a:endParaRPr lang="en-CA" sz="2800" dirty="0">
              <a:solidFill>
                <a:schemeClr val="tx1"/>
              </a:solidFill>
              <a:latin typeface="Arial" charset="0"/>
              <a:cs typeface="Arial" charset="0"/>
            </a:endParaRPr>
          </a:p>
          <a:p>
            <a:pPr algn="ctr"/>
            <a:endParaRPr lang="en-CA" sz="2800" dirty="0" smtClean="0">
              <a:solidFill>
                <a:schemeClr val="tx1"/>
              </a:solidFill>
              <a:latin typeface="Arial" charset="0"/>
              <a:cs typeface="Arial" charset="0"/>
            </a:endParaRPr>
          </a:p>
          <a:p>
            <a:pPr algn="ctr"/>
            <a:endParaRPr lang="en-CA" sz="2800" dirty="0">
              <a:solidFill>
                <a:schemeClr val="tx1"/>
              </a:solidFill>
              <a:latin typeface="Arial" charset="0"/>
              <a:cs typeface="Arial" charset="0"/>
            </a:endParaRPr>
          </a:p>
          <a:p>
            <a:pPr algn="ctr"/>
            <a:endParaRPr lang="en-CA" sz="2800" dirty="0" smtClean="0">
              <a:solidFill>
                <a:schemeClr val="tx1"/>
              </a:solidFill>
              <a:latin typeface="Arial" charset="0"/>
              <a:cs typeface="Arial" charset="0"/>
            </a:endParaRPr>
          </a:p>
          <a:p>
            <a:pPr algn="ctr"/>
            <a:endParaRPr lang="en-CA" sz="2800" dirty="0" smtClean="0">
              <a:solidFill>
                <a:schemeClr val="tx1"/>
              </a:solidFill>
              <a:latin typeface="Arial" charset="0"/>
              <a:cs typeface="Arial" charset="0"/>
            </a:endParaRPr>
          </a:p>
        </p:txBody>
      </p:sp>
      <p:sp>
        <p:nvSpPr>
          <p:cNvPr id="3" name="TextBox 2"/>
          <p:cNvSpPr txBox="1"/>
          <p:nvPr/>
        </p:nvSpPr>
        <p:spPr>
          <a:xfrm>
            <a:off x="1140948" y="2878352"/>
            <a:ext cx="1781257" cy="400110"/>
          </a:xfrm>
          <a:prstGeom prst="rect">
            <a:avLst/>
          </a:prstGeom>
          <a:noFill/>
        </p:spPr>
        <p:txBody>
          <a:bodyPr wrap="none" rtlCol="0">
            <a:spAutoFit/>
          </a:bodyPr>
          <a:lstStyle/>
          <a:p>
            <a:r>
              <a:rPr lang="en-US" sz="2000" dirty="0" smtClean="0">
                <a:solidFill>
                  <a:schemeClr val="tx1"/>
                </a:solidFill>
                <a:latin typeface="+mn-lt"/>
              </a:rPr>
              <a:t>observations</a:t>
            </a:r>
            <a:endParaRPr lang="en-GB" sz="2000" dirty="0">
              <a:solidFill>
                <a:schemeClr val="tx1"/>
              </a:solidFill>
              <a:latin typeface="+mn-lt"/>
            </a:endParaRPr>
          </a:p>
        </p:txBody>
      </p:sp>
      <p:sp>
        <p:nvSpPr>
          <p:cNvPr id="7" name="TextBox 6"/>
          <p:cNvSpPr txBox="1"/>
          <p:nvPr/>
        </p:nvSpPr>
        <p:spPr>
          <a:xfrm>
            <a:off x="1227510" y="3284747"/>
            <a:ext cx="1694695" cy="400110"/>
          </a:xfrm>
          <a:prstGeom prst="rect">
            <a:avLst/>
          </a:prstGeom>
          <a:noFill/>
        </p:spPr>
        <p:txBody>
          <a:bodyPr wrap="none" rtlCol="0">
            <a:spAutoFit/>
          </a:bodyPr>
          <a:lstStyle/>
          <a:p>
            <a:r>
              <a:rPr lang="en-US" sz="2000" dirty="0" smtClean="0">
                <a:solidFill>
                  <a:schemeClr val="tx1"/>
                </a:solidFill>
                <a:latin typeface="+mn-lt"/>
              </a:rPr>
              <a:t>experiments</a:t>
            </a:r>
            <a:endParaRPr lang="en-GB" sz="2000" dirty="0">
              <a:solidFill>
                <a:schemeClr val="tx1"/>
              </a:solidFill>
              <a:latin typeface="+mn-lt"/>
            </a:endParaRPr>
          </a:p>
        </p:txBody>
      </p:sp>
      <p:sp>
        <p:nvSpPr>
          <p:cNvPr id="8" name="TextBox 7"/>
          <p:cNvSpPr txBox="1"/>
          <p:nvPr/>
        </p:nvSpPr>
        <p:spPr>
          <a:xfrm>
            <a:off x="1314072" y="3684857"/>
            <a:ext cx="1608133" cy="400110"/>
          </a:xfrm>
          <a:prstGeom prst="rect">
            <a:avLst/>
          </a:prstGeom>
          <a:noFill/>
        </p:spPr>
        <p:txBody>
          <a:bodyPr wrap="none" rtlCol="0">
            <a:spAutoFit/>
          </a:bodyPr>
          <a:lstStyle/>
          <a:p>
            <a:r>
              <a:rPr lang="en-US" sz="2000" dirty="0" smtClean="0">
                <a:solidFill>
                  <a:schemeClr val="tx1"/>
                </a:solidFill>
                <a:latin typeface="+mn-lt"/>
              </a:rPr>
              <a:t>simulations</a:t>
            </a:r>
            <a:endParaRPr lang="en-GB" sz="2000" dirty="0">
              <a:solidFill>
                <a:schemeClr val="tx1"/>
              </a:solidFill>
              <a:latin typeface="+mn-lt"/>
            </a:endParaRPr>
          </a:p>
        </p:txBody>
      </p:sp>
      <p:sp>
        <p:nvSpPr>
          <p:cNvPr id="9" name="TextBox 8"/>
          <p:cNvSpPr txBox="1"/>
          <p:nvPr/>
        </p:nvSpPr>
        <p:spPr>
          <a:xfrm>
            <a:off x="828362" y="2494302"/>
            <a:ext cx="2093843" cy="400110"/>
          </a:xfrm>
          <a:prstGeom prst="rect">
            <a:avLst/>
          </a:prstGeom>
          <a:noFill/>
        </p:spPr>
        <p:txBody>
          <a:bodyPr wrap="none" rtlCol="0">
            <a:spAutoFit/>
          </a:bodyPr>
          <a:lstStyle/>
          <a:p>
            <a:r>
              <a:rPr lang="en-US" sz="2000" dirty="0" smtClean="0">
                <a:solidFill>
                  <a:schemeClr val="tx1"/>
                </a:solidFill>
                <a:latin typeface="+mn-lt"/>
              </a:rPr>
              <a:t>crowd sourcing</a:t>
            </a:r>
            <a:endParaRPr lang="en-GB" sz="2000" dirty="0">
              <a:solidFill>
                <a:schemeClr val="tx1"/>
              </a:solidFill>
              <a:latin typeface="+mn-lt"/>
            </a:endParaRPr>
          </a:p>
        </p:txBody>
      </p:sp>
      <p:sp>
        <p:nvSpPr>
          <p:cNvPr id="4" name="Can 3"/>
          <p:cNvSpPr/>
          <p:nvPr/>
        </p:nvSpPr>
        <p:spPr bwMode="auto">
          <a:xfrm>
            <a:off x="3965470" y="2509752"/>
            <a:ext cx="1382580" cy="1352730"/>
          </a:xfrm>
          <a:prstGeom prst="can">
            <a:avLst/>
          </a:prstGeom>
          <a:solidFill>
            <a:schemeClr val="accent1"/>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11" name="TextBox 10"/>
          <p:cNvSpPr txBox="1"/>
          <p:nvPr/>
        </p:nvSpPr>
        <p:spPr>
          <a:xfrm>
            <a:off x="4251039" y="3070377"/>
            <a:ext cx="811441" cy="400110"/>
          </a:xfrm>
          <a:prstGeom prst="rect">
            <a:avLst/>
          </a:prstGeom>
          <a:noFill/>
        </p:spPr>
        <p:txBody>
          <a:bodyPr wrap="none" rtlCol="0">
            <a:spAutoFit/>
          </a:bodyPr>
          <a:lstStyle/>
          <a:p>
            <a:r>
              <a:rPr lang="en-US" sz="2000" dirty="0" smtClean="0">
                <a:solidFill>
                  <a:schemeClr val="tx1"/>
                </a:solidFill>
              </a:rPr>
              <a:t>store</a:t>
            </a:r>
            <a:endParaRPr lang="en-GB" sz="2000" dirty="0">
              <a:solidFill>
                <a:schemeClr val="tx1"/>
              </a:solidFill>
            </a:endParaRPr>
          </a:p>
        </p:txBody>
      </p:sp>
      <p:cxnSp>
        <p:nvCxnSpPr>
          <p:cNvPr id="6" name="Straight Arrow Connector 5"/>
          <p:cNvCxnSpPr>
            <a:stCxn id="9" idx="3"/>
            <a:endCxn id="4" idx="2"/>
          </p:cNvCxnSpPr>
          <p:nvPr/>
        </p:nvCxnSpPr>
        <p:spPr bwMode="auto">
          <a:xfrm>
            <a:off x="2922205" y="2694357"/>
            <a:ext cx="1043265" cy="49176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a:stCxn id="3" idx="3"/>
            <a:endCxn id="4" idx="2"/>
          </p:cNvCxnSpPr>
          <p:nvPr/>
        </p:nvCxnSpPr>
        <p:spPr bwMode="auto">
          <a:xfrm>
            <a:off x="2922205" y="3078407"/>
            <a:ext cx="1043265" cy="10771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a:stCxn id="7" idx="3"/>
            <a:endCxn id="4" idx="2"/>
          </p:cNvCxnSpPr>
          <p:nvPr/>
        </p:nvCxnSpPr>
        <p:spPr bwMode="auto">
          <a:xfrm flipV="1">
            <a:off x="2922205" y="3186117"/>
            <a:ext cx="1043265" cy="298685"/>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a:stCxn id="8" idx="3"/>
            <a:endCxn id="4" idx="2"/>
          </p:cNvCxnSpPr>
          <p:nvPr/>
        </p:nvCxnSpPr>
        <p:spPr bwMode="auto">
          <a:xfrm flipV="1">
            <a:off x="2922205" y="3186117"/>
            <a:ext cx="1043265" cy="698795"/>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p:cNvSpPr txBox="1"/>
          <p:nvPr/>
        </p:nvSpPr>
        <p:spPr>
          <a:xfrm>
            <a:off x="3767033" y="4197100"/>
            <a:ext cx="1721945" cy="1015663"/>
          </a:xfrm>
          <a:prstGeom prst="rect">
            <a:avLst/>
          </a:prstGeom>
          <a:noFill/>
        </p:spPr>
        <p:txBody>
          <a:bodyPr wrap="none" rtlCol="0">
            <a:spAutoFit/>
          </a:bodyPr>
          <a:lstStyle/>
          <a:p>
            <a:pPr algn="ctr"/>
            <a:r>
              <a:rPr lang="en-US" sz="2000" dirty="0" smtClean="0">
                <a:solidFill>
                  <a:schemeClr val="tx1"/>
                </a:solidFill>
                <a:latin typeface="+mn-lt"/>
              </a:rPr>
              <a:t>combination</a:t>
            </a:r>
          </a:p>
          <a:p>
            <a:pPr algn="ctr"/>
            <a:r>
              <a:rPr lang="en-US" sz="2000" dirty="0" smtClean="0">
                <a:solidFill>
                  <a:schemeClr val="tx1"/>
                </a:solidFill>
                <a:latin typeface="+mn-lt"/>
              </a:rPr>
              <a:t>analysis</a:t>
            </a:r>
          </a:p>
          <a:p>
            <a:pPr algn="ctr"/>
            <a:r>
              <a:rPr lang="en-US" sz="2000" dirty="0" smtClean="0">
                <a:solidFill>
                  <a:schemeClr val="tx1"/>
                </a:solidFill>
                <a:latin typeface="+mn-lt"/>
              </a:rPr>
              <a:t>visualization</a:t>
            </a:r>
            <a:endParaRPr lang="en-GB" sz="2000" dirty="0">
              <a:solidFill>
                <a:schemeClr val="tx1"/>
              </a:solidFill>
              <a:latin typeface="+mn-lt"/>
            </a:endParaRPr>
          </a:p>
        </p:txBody>
      </p:sp>
      <p:sp>
        <p:nvSpPr>
          <p:cNvPr id="28" name="TextBox 27"/>
          <p:cNvSpPr txBox="1"/>
          <p:nvPr/>
        </p:nvSpPr>
        <p:spPr>
          <a:xfrm>
            <a:off x="6192959" y="2993567"/>
            <a:ext cx="1681871" cy="400110"/>
          </a:xfrm>
          <a:prstGeom prst="rect">
            <a:avLst/>
          </a:prstGeom>
          <a:noFill/>
        </p:spPr>
        <p:txBody>
          <a:bodyPr wrap="none" rtlCol="0">
            <a:spAutoFit/>
          </a:bodyPr>
          <a:lstStyle/>
          <a:p>
            <a:r>
              <a:rPr lang="en-US" sz="2000" dirty="0" smtClean="0">
                <a:solidFill>
                  <a:schemeClr val="tx1"/>
                </a:solidFill>
                <a:latin typeface="+mn-lt"/>
              </a:rPr>
              <a:t>conclusions</a:t>
            </a:r>
            <a:endParaRPr lang="en-GB" sz="2000" dirty="0">
              <a:solidFill>
                <a:schemeClr val="tx1"/>
              </a:solidFill>
              <a:latin typeface="+mn-lt"/>
            </a:endParaRPr>
          </a:p>
        </p:txBody>
      </p:sp>
      <p:cxnSp>
        <p:nvCxnSpPr>
          <p:cNvPr id="29" name="Straight Arrow Connector 28"/>
          <p:cNvCxnSpPr>
            <a:stCxn id="4" idx="4"/>
            <a:endCxn id="28" idx="1"/>
          </p:cNvCxnSpPr>
          <p:nvPr/>
        </p:nvCxnSpPr>
        <p:spPr bwMode="auto">
          <a:xfrm>
            <a:off x="5348050" y="3186117"/>
            <a:ext cx="844909" cy="7505"/>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3" name="Picture 4" descr="http://www.clker.com/cliparts/b/b/b/1/11971019011240434834msewtz_Business_Person.svg.hi.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23068" y="5234035"/>
            <a:ext cx="1028977" cy="134263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www.clker.com/cliparts/b/b/b/1/11971019011240434834msewtz_Business_Person.svg.hi.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19405" y="3353731"/>
            <a:ext cx="1028977" cy="134263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www.clker.com/cliparts/b/b/b/1/11971019011240434834msewtz_Business_Person.svg.hi.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60368" y="4083426"/>
            <a:ext cx="1028977" cy="1342634"/>
          </a:xfrm>
          <a:prstGeom prst="rect">
            <a:avLst/>
          </a:prstGeom>
          <a:noFill/>
          <a:extLst>
            <a:ext uri="{909E8E84-426E-40DD-AFC4-6F175D3DCCD1}">
              <a14:hiddenFill xmlns:a14="http://schemas.microsoft.com/office/drawing/2010/main">
                <a:solidFill>
                  <a:srgbClr val="FFFFFF"/>
                </a:solidFill>
              </a14:hiddenFill>
            </a:ext>
          </a:extLst>
        </p:spPr>
      </p:pic>
      <p:sp>
        <p:nvSpPr>
          <p:cNvPr id="37" name="Chevron 36"/>
          <p:cNvSpPr/>
          <p:nvPr/>
        </p:nvSpPr>
        <p:spPr bwMode="auto">
          <a:xfrm rot="16200000" flipH="1" flipV="1">
            <a:off x="5466385" y="3700955"/>
            <a:ext cx="147380" cy="230430"/>
          </a:xfrm>
          <a:prstGeom prst="chevron">
            <a:avLst>
              <a:gd name="adj" fmla="val 84116"/>
            </a:avLst>
          </a:prstGeom>
          <a:solidFill>
            <a:schemeClr val="tx1"/>
          </a:solidFill>
          <a:ln>
            <a:solidFill>
              <a:schemeClr val="tx1"/>
            </a:solid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38" name="Chevron 37"/>
          <p:cNvSpPr/>
          <p:nvPr/>
        </p:nvSpPr>
        <p:spPr bwMode="auto">
          <a:xfrm rot="5400000" flipH="1">
            <a:off x="3661350" y="3747267"/>
            <a:ext cx="147380" cy="230430"/>
          </a:xfrm>
          <a:prstGeom prst="chevron">
            <a:avLst>
              <a:gd name="adj" fmla="val 84116"/>
            </a:avLst>
          </a:prstGeom>
          <a:solidFill>
            <a:schemeClr val="tx1"/>
          </a:solidFill>
          <a:ln>
            <a:solidFill>
              <a:schemeClr val="tx1"/>
            </a:solid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5855578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342900" y="10955"/>
            <a:ext cx="871728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nSpc>
                <a:spcPct val="60000"/>
              </a:lnSpc>
            </a:pPr>
            <a:r>
              <a:rPr lang="en-US" sz="3200" dirty="0" smtClean="0">
                <a:latin typeface="Arial" charset="0"/>
                <a:cs typeface="Trebuchet MS" charset="0"/>
              </a:rPr>
              <a:t>RDA Results I: simple common data model</a:t>
            </a:r>
            <a:endParaRPr lang="en-US" sz="3200" dirty="0">
              <a:latin typeface="Arial" charset="0"/>
              <a:cs typeface="Trebuchet MS" charset="0"/>
            </a:endParaRPr>
          </a:p>
        </p:txBody>
      </p:sp>
      <p:sp>
        <p:nvSpPr>
          <p:cNvPr id="11268" name="AutoShape 7" descr="data:image/jpeg;base64,/9j/4AAQSkZJRgABAQAAAQABAAD/2wCEAAkGBxAPDw8OEBAQEBAPEBANDQ4MDhAMDw0NFBEWFhURFhgYHCggGBolGxQUITEhJTUrLi4uFyszODM4NygtLisBCgoKDg0OFxAQFiwkHCIrLCwuLDcsLCwsLCwsNCwsLSwsLCwsLCwsNyw3LDgsKywrLCwrLCwsOCw3KywsLCwsLP/AABEIAOEA4QMBIgACEQEDEQH/xAAbAAEAAgMBAQAAAAAAAAAAAAAAAwQCBQYHAf/EAEcQAAIBAgIEBhACCAYDAAAAAAABAgMRBBIFBjJREyFScXKyFBUWIiMkMUFhc4GRkrHB0YKhNFNUk6KzwvAXQmLS4eIzNYP/xAAXAQEBAQEAAAAAAAAAAAAAAAAAAQMC/8QAHBEBAQADAQEBAQAAAAAAAAAAAAEREjECIVFB/9oADAMBAAIRAxEAPwD3EAADCpOxmVcbKyYGpxemqkZyjFRtF2u738nOQ9vau6Huf3NZWlec3/qZiazzMM7blte3tXdD3P7jt7V3Q9z+5qgNYbVte3tXdD3P7jt7V3Q9z+5qgNYbVte3tXdD3P7jt7V3Q9z+5qgNYbVte3tXdD3P7jt7V3Q9z+5qgNYbVte31XdD3P7mL1gq8mHuf3NWyOQ1ibVvaGsbvacbemLv+RusPi4zV07nCSLWicc4TVO+1sX8mbk8z+fOyevP46nr9dymfSjgsWpr5rzp7i6mZu30AAAAAAAAAAAAAAAAp4/ZZcKeP2WBx9Tan0mfLiq+/n0mY3Npxlesri5jcXKjK4uY3FwMri5jcXAyuLnMa046rSqU1TqSgnBtqLtd5maXtxif11T3kyuHoDMJHA9uMT+uqe8uaD0lXniaUJ1Zyi3O8ZPidoSf0GTDrpFLEza407NNNPc15GW5spYkqOqpVXaFeHEpxjPL5rNXy+w3eBximrr2p+VPcabVyHCYKn/pc4e6ba/JoTjKlLNH2rzSW4wraOnTPpQwOMVSN1zNPyp7mXkwPoAAAAAAAAAAAAAU8fssuFPH7LA4ys+/n0mY3Fd9/PpMwubTjK9Z3FzC4uVGdxcwuLgZ3FzC4uBy2uL8LS9W+sznzfa4vwtL1b6zNBc4rqPpf1efjdHnn/Lka+5f1efjdHnn/LkFdtNlOuyzNlWsduHZajceFkt1aa/hizaYvDXRq9Q/0afrpdSB0Uo3Mb1rOOZlGVKWaPtXmktxucDjFNXXM0/KnuYxeGujTyhKlLNH2rzSW4iumTPpRwOMU1dczT8qe5l1MD6AAAAAAAAAABTx+yy4U8fssDiMS/CT6X0RHcyxT8JPpfREVzacZXrO4uYXFyozuLmFxcDO4uYXFwJ6WqFPSK4SdadN0/BpQjGSa8t+PnM/8LqP7TW+CB0Op78FU9Z/SjfmXq/Wknx5/wD4XUf2qt8EDCrqBSwa7KjXqTdLjUJRgk83e8dukehms1k/RKv4OvES/Vs+OEmytVJ5MhmjVkoVpSSspSS3Rk0vyKE5VP1lT2TkvqbapArzokwuVSlpLFQ2MTiI28iVepb3XLtHWvHQ2qkay5NenF/nG0vzIHQMHhyYXLotGa4U3JOpB0J+Ru7nRlzvyx9t7bzvsBjI1IqSfEzxqeGOh1K0nKjWVCTbp1OKF/8AJP0ehnN8up6eoo+kVGd0SnDoAAAAAAAAKeP2WXCnj9lgcJjH4SfS+iIbmeOfhanS+iIbm04yvWdxcwuLlRncXMLi4GdxcwuLgdhqb/4qvrP6UdAcZq9pyhhoTjVk4uU80UoSnxZUvMvQbXuvwX6yX7qp9jL1LlpLMN8azWX9Eq/g68Sp3X4L9ZL91U+xT0xrJha9CpSpzk5yy5U6c43tJN8bW5MSXK2zDmGYMyufDVkjcTFwJj5YCB0zF0yxYxaAqypGWDhatSe6pB/xImcRQj38OnH5olI9MwE7xRdNdozZRsTFsAAAAAAAAFPH7LLhTx+ywPP9IPwtTpfRFfMS6RfhqnS+iK2Y2nGV6kzDMR5hmKiTMMxHmGYCTMMxHmGYCvjXxrm+pXJsY+Nc31K5FZEuGffr2/IgJcO++Xt+QGxufLmGYZiokuLkeYZgJLny5hmGYD60faK7+HSj8zG5nRffw6UfmiXhHomjNlGxNdozZRsTFsAAAAAAAAFPH7LLhTx+ywPOdKPw1Tn+iKtyfSz8PU518kU8xtOMr1LcXIswzFRLcZiLMMwEuYXIswzAR4p8a5iE2OHfE+clIrUklDaXt+RsjGq+9f8AfnAiuLkWYZioluLkWYZgJbjMRZhmAluZ4d9/Dpx+aK+Ylwz8JDpx6yJSPS9GbKNia7RmyjYmLYAAAAAAAAKeP2WXCnj9lgeZaYfjFTnXVRTzFjTkrYirzrqoo5zacZXqbMMxDnGcqJswzEOcZwJswzEOcZwL+FfE+cmKuDlxPn+hYzEVkR133r9nzMsxFiZd4/Z8wK+YZiHOM5UTZhmIc4zgTZhmIc4zgTZiXCS8JT6cesipnJsFPwtPpw6yJeEeqaM2UbE12jNlGxMWwAAAAAAAAU8fssuFPH7LA8q0+/GavOuqjX3LusL8aq88eqjXXNpxlepLi5HcXKiS4uR3FwJLi5HcXA6nVXA06tOo5xu1Usu+lHiyrczd9psPyP45/c1epL8DV9b/AEI6M5oodpsPyP45/coae0bRp4arOMLSWWzzTdrzivO/Sb41es/6JW5ofzIjI4S4uR3FzoSXFyO4uBJcXI7i4ElyfAPwtL1kOsipcn0e/DUvWQ6yF4R67ozZRsTXaM2UbEwbAAAAAAAABTx+yy4U8fssDyTWN+NVeePVRrcxf1lfjdXnj1Uay5tOMr1JmGYjuLlRJmGYjuLgSZhmI7i4HbajPwNX1v8AQjpTz7QOsHYkJw4LhM089+EyW4krbL3Gz7tl+zv99/0JgdcarWh+J1uaH8yJpu7Zfs7/AH3/AEKuldaVXozo8Dkz5e+4XNa0k/JlW4mBoMwzEdxc6EmYZiO4uBJmGYjuLgSZixo5+Go+sh1kU7lnRj8PR9ZDrIXhHsejNlGxNdozZRsTBsAAAAAAAAFPH7LLhTx+ywPH9Z343V549VGqubLWl+OVvw9VGpubTjK9SXFyO4uVElxcjufbgZ3FzC58uBJcXI7i4ElxcjufbgZ3FzC58uBJcXI7i4ElxcjuLgSXLWi34ej62HWRRuW9FPxij62HWQvCPadGbKNia7RmyjYmDYAAAAAAAAKeP2WXCnj9lgeNa1vxyt+Hqo1Fzaa2vx2t+HqI1FzacZXrO4uYXFyo5DGYWFXSEqc13s6uWTjlUrZV5G0za1NU8M13k6sJeZ1OCqxv6VGEX+ZQf/sv/suqdTc4kly6tvxzGidIVcPX7GrNuOfgmpSc+Dm3aLi+S7r0Wdzq7nHae48Y8vlvRXFyrRt9DodNYvgqNSa4pPvIdOXFf2K79hfN6X+OZ0uniKmIrpKVOi4U7teSDlljbfeV3+I6TV/F8Jh4Xd5U/BS8773Zfw2NdoethoYXgZ1qUXVU+FWdJxzLKl6Gope25U1YxOStKk2mqiaTTvF1IXaa9DWb8iT5VvG80hoShiJqpU4XMoqHg504xsm/NKD3nN6w6Ko4eUFTUmpRlJ8K4Td0/NlijsrnM64bVLoT+Y9SYTzfq7DVbCNJvh7tJu06KV2vVm5w9KNOEKcb5YRjCOZpyslZXaS4zGm+9j0Y/JFfSeL4GjUqedK0OnLij+bv7DrEiZtc1pvNia1epFKUMMowbfmipZbrnk5PmRvtW8VwmHjHz0nwT6K2fy4vYUNBV8NTw7hUq006zlwsZTV1C2VRfsu/xFPVzEcFiHTzKUal6eaOzKUW8kl6Hx26RxO5dXjr7i5hcXNHDO5b0S/GKHrYdZFG5b0Q/GKHrYdZC8I9v0Zso2JrtGbKNiYNgAAAAAAAAp4/ZZcKeO2WB4rrc/Ha34OojT3Nvrh+m1vwdRGlubTjK9Z3FzC4uVHK4zExpY6dSV2oVczUbZmsq8l2X6utNJLvac3LzcI4Qjf0tNs3ufm9sYv6H1VWvI7PfFKL96OcX9XM/HPaH0dUqVeyq6aWbhYqayurU/ytJ+SK4nf0K1+Mk0xLh8TRwqfFF56tvNdXfM1BfxG7cm+Nu7flb42xm5vcr+8a/MGVbtXhf2eHx1v95odP4ZYerTq0koRdpRScmo1YNX4227PvfzOmufVK272pP5lvnJK+UKyqQjUjsziprmavY53W+SzUuhP5nRN/2lY+qXN7Un8xZmEuKU33sejH5I0mnZcNWoYSL8rU528qvfj9kVN+03Vz7m5vcr+8WZSXCt2rwv7PD46v+80WsWDjRnTq0oqnF+RJtqFWDun3zfl4vhZ0tz6pW/5SfzF8yrKwwuIVWnCovJOKlzPzr2O6JbmLl/aSR8uVGdy5od+M0PW0+sihcu6FfjOH9bT6yF4R7nozZRsTXaM2UbEwbAAAAAAAABXxULosHySA801i1RVavOtnknO14pJpWVvoaV6mvly+FHrtTDJkXYMdxc1MR5N3Gy5cvhQ7jZcuXwo9Z7AjuHYEdw2prHk3cbLly+FDuNly5fCj1nsCO4dgR3DamseTdxsuXL4UO42XLl8KPWewI7h2BHcNqax5N3Gy5cvhQ7jZcuXwo9Z7AjuHYEdw2prHk3cbLly+FDuNly5fCj1nsCO4dgR3DamseTdxsuXL4UO42XLl8KPWewI7h2BHcNqax5N3Gy5cvhQ7jZcuXwo9Z7AjuHYEdw2prHk3cbLly+FDuNly5fCj1nsCO4dgR3DamseTrU2XLl8KNjonUxRq06jqT7ycZpWSTad7Ho/YMdxJTwqQ2piMcFTsi4YxjYyIoAAAAAAAAAAPgAAAAAAAAAAAAAAAAAAAAAAAAAA+gAAAAAAA/9k="/>
          <p:cNvSpPr>
            <a:spLocks noChangeAspect="1" noChangeArrowheads="1"/>
          </p:cNvSpPr>
          <p:nvPr/>
        </p:nvSpPr>
        <p:spPr bwMode="auto">
          <a:xfrm>
            <a:off x="190500"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9882" y="1087220"/>
            <a:ext cx="7709120" cy="372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190499" y="4946839"/>
            <a:ext cx="8787245" cy="1323439"/>
          </a:xfrm>
          <a:prstGeom prst="rect">
            <a:avLst/>
          </a:prstGeom>
        </p:spPr>
        <p:txBody>
          <a:bodyPr wrap="square">
            <a:spAutoFit/>
          </a:bodyPr>
          <a:lstStyle/>
          <a:p>
            <a:r>
              <a:rPr lang="en-US" sz="1600" i="1" dirty="0">
                <a:solidFill>
                  <a:schemeClr val="tx1"/>
                </a:solidFill>
              </a:rPr>
              <a:t>Definition</a:t>
            </a:r>
            <a:endParaRPr lang="de-DE" sz="1600" dirty="0">
              <a:solidFill>
                <a:schemeClr val="tx1"/>
              </a:solidFill>
            </a:endParaRPr>
          </a:p>
          <a:p>
            <a:r>
              <a:rPr lang="en-US" sz="1600" dirty="0">
                <a:solidFill>
                  <a:schemeClr val="tx1"/>
                </a:solidFill>
              </a:rPr>
              <a:t>A persistent identifier is a long-lasting ID represented by a string that uniquely identifies a DO and that is intended to be persistently resolved to meaningful state information about the identified DO. </a:t>
            </a:r>
            <a:endParaRPr lang="de-DE" sz="1600" dirty="0">
              <a:solidFill>
                <a:schemeClr val="tx1"/>
              </a:solidFill>
            </a:endParaRPr>
          </a:p>
          <a:p>
            <a:r>
              <a:rPr lang="en-US" sz="1600" i="1" dirty="0">
                <a:solidFill>
                  <a:schemeClr val="tx1"/>
                </a:solidFill>
              </a:rPr>
              <a:t>Note: We use the term Persistent Resolvable Identifier as a synonym. </a:t>
            </a:r>
            <a:endParaRPr lang="de-DE" sz="1600" dirty="0">
              <a:solidFill>
                <a:schemeClr val="tx1"/>
              </a:solidFill>
            </a:endParaRPr>
          </a:p>
        </p:txBody>
      </p:sp>
      <p:sp>
        <p:nvSpPr>
          <p:cNvPr id="7" name="TextBox 20"/>
          <p:cNvSpPr txBox="1"/>
          <p:nvPr/>
        </p:nvSpPr>
        <p:spPr>
          <a:xfrm rot="21221641">
            <a:off x="421367" y="4073650"/>
            <a:ext cx="7746149" cy="1200329"/>
          </a:xfrm>
          <a:prstGeom prst="rect">
            <a:avLst/>
          </a:prstGeom>
          <a:solidFill>
            <a:schemeClr val="bg1">
              <a:lumMod val="65000"/>
            </a:schemeClr>
          </a:solidFill>
        </p:spPr>
        <p:txBody>
          <a:bodyPr wrap="square">
            <a:spAutoFit/>
          </a:bodyPr>
          <a:lstStyle/>
          <a:p>
            <a:pPr lvl="0" algn="ctr"/>
            <a:r>
              <a:rPr lang="en-US" sz="2400" dirty="0" smtClean="0"/>
              <a:t>If all would adhere to simple model much would be gained</a:t>
            </a:r>
          </a:p>
          <a:p>
            <a:pPr lvl="0" algn="ctr"/>
            <a:r>
              <a:rPr lang="en-US" sz="2400" dirty="0" smtClean="0"/>
              <a:t>Could define a simple repository API</a:t>
            </a:r>
          </a:p>
        </p:txBody>
      </p:sp>
    </p:spTree>
    <p:extLst>
      <p:ext uri="{BB962C8B-B14F-4D97-AF65-F5344CB8AC3E}">
        <p14:creationId xmlns:p14="http://schemas.microsoft.com/office/powerpoint/2010/main" val="414529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342900" y="10955"/>
            <a:ext cx="8621588"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nSpc>
                <a:spcPct val="60000"/>
              </a:lnSpc>
            </a:pPr>
            <a:r>
              <a:rPr lang="en-US" sz="3200" dirty="0" smtClean="0">
                <a:latin typeface="Arial" charset="0"/>
                <a:cs typeface="Trebuchet MS" charset="0"/>
              </a:rPr>
              <a:t>Impact of DFT Result </a:t>
            </a:r>
            <a:endParaRPr lang="en-US" sz="3200" dirty="0">
              <a:latin typeface="Arial" charset="0"/>
              <a:cs typeface="Trebuchet MS" charset="0"/>
            </a:endParaRPr>
          </a:p>
        </p:txBody>
      </p:sp>
      <p:sp>
        <p:nvSpPr>
          <p:cNvPr id="11268" name="AutoShape 7" descr="data:image/jpeg;base64,/9j/4AAQSkZJRgABAQAAAQABAAD/2wCEAAkGBxAPDw8OEBAQEBAPEBANDQ4MDhAMDw0NFBEWFhURFhgYHCggGBolGxQUITEhJTUrLi4uFyszODM4NygtLisBCgoKDg0OFxAQFiwkHCIrLCwuLDcsLCwsLCwsNCwsLSwsLCwsLCwsNyw3LDgsKywrLCwrLCwsOCw3KywsLCwsLP/AABEIAOEA4QMBIgACEQEDEQH/xAAbAAEAAgMBAQAAAAAAAAAAAAAAAwQCBQYHAf/EAEcQAAIBAgIEBhACCAYDAAAAAAABAgMRBBIFBjJREyFScXKyFBUWIiMkMUFhc4GRkrHB0YKhNFNUk6KzwvAXQmLS4eIzNYP/xAAXAQEBAQEAAAAAAAAAAAAAAAAAAQMC/8QAHBEBAQADAQEBAQAAAAAAAAAAAAEREjECIVFB/9oADAMBAAIRAxEAPwD3EAADCpOxmVcbKyYGpxemqkZyjFRtF2u738nOQ9vau6Huf3NZWlec3/qZiazzMM7blte3tXdD3P7jt7V3Q9z+5qgNYbVte3tXdD3P7jt7V3Q9z+5qgNYbVte3tXdD3P7jt7V3Q9z+5qgNYbVte3tXdD3P7jt7V3Q9z+5qgNYbVte31XdD3P7mL1gq8mHuf3NWyOQ1ibVvaGsbvacbemLv+RusPi4zV07nCSLWicc4TVO+1sX8mbk8z+fOyevP46nr9dymfSjgsWpr5rzp7i6mZu30AAAAAAAAAAAAAAAAp4/ZZcKeP2WBx9Tan0mfLiq+/n0mY3Npxlesri5jcXKjK4uY3FwMri5jcXAyuLnMa046rSqU1TqSgnBtqLtd5maXtxif11T3kyuHoDMJHA9uMT+uqe8uaD0lXniaUJ1Zyi3O8ZPidoSf0GTDrpFLEza407NNNPc15GW5spYkqOqpVXaFeHEpxjPL5rNXy+w3eBximrr2p+VPcabVyHCYKn/pc4e6ba/JoTjKlLNH2rzSW4wraOnTPpQwOMVSN1zNPyp7mXkwPoAAAAAAAAAAAAAU8fssuFPH7LA4ys+/n0mY3Fd9/PpMwubTjK9Z3FzC4uVGdxcwuLgZ3FzC4uBy2uL8LS9W+sznzfa4vwtL1b6zNBc4rqPpf1efjdHnn/Lka+5f1efjdHnn/LkFdtNlOuyzNlWsduHZajceFkt1aa/hizaYvDXRq9Q/0afrpdSB0Uo3Mb1rOOZlGVKWaPtXmktxucDjFNXXM0/KnuYxeGujTyhKlLNH2rzSW4iumTPpRwOMU1dczT8qe5l1MD6AAAAAAAAAABTx+yy4U8fssDiMS/CT6X0RHcyxT8JPpfREVzacZXrO4uYXFyozuLmFxcDO4uYXFwJ6WqFPSK4SdadN0/BpQjGSa8t+PnM/8LqP7TW+CB0Op78FU9Z/SjfmXq/Wknx5/wD4XUf2qt8EDCrqBSwa7KjXqTdLjUJRgk83e8dukehms1k/RKv4OvES/Vs+OEmytVJ5MhmjVkoVpSSspSS3Rk0vyKE5VP1lT2TkvqbapArzokwuVSlpLFQ2MTiI28iVepb3XLtHWvHQ2qkay5NenF/nG0vzIHQMHhyYXLotGa4U3JOpB0J+Ru7nRlzvyx9t7bzvsBjI1IqSfEzxqeGOh1K0nKjWVCTbp1OKF/8AJP0ehnN8up6eoo+kVGd0SnDoAAAAAAAAKeP2WXCnj9lgcJjH4SfS+iIbmeOfhanS+iIbm04yvWdxcwuLlRncXMLi4GdxcwuLgdhqb/4qvrP6UdAcZq9pyhhoTjVk4uU80UoSnxZUvMvQbXuvwX6yX7qp9jL1LlpLMN8azWX9Eq/g68Sp3X4L9ZL91U+xT0xrJha9CpSpzk5yy5U6c43tJN8bW5MSXK2zDmGYMyufDVkjcTFwJj5YCB0zF0yxYxaAqypGWDhatSe6pB/xImcRQj38OnH5olI9MwE7xRdNdozZRsTFsAAAAAAAAFPH7LLhTx+ywPP9IPwtTpfRFfMS6RfhqnS+iK2Y2nGV6kzDMR5hmKiTMMxHmGYCTMMxHmGYCvjXxrm+pXJsY+Nc31K5FZEuGffr2/IgJcO++Xt+QGxufLmGYZiokuLkeYZgJLny5hmGYD60faK7+HSj8zG5nRffw6UfmiXhHomjNlGxNdozZRsTFsAAAAAAAAFPH7LLhTx+ywPOdKPw1Tn+iKtyfSz8PU518kU8xtOMr1LcXIswzFRLcZiLMMwEuYXIswzAR4p8a5iE2OHfE+clIrUklDaXt+RsjGq+9f8AfnAiuLkWYZioluLkWYZgJbjMRZhmAluZ4d9/Dpx+aK+Ylwz8JDpx6yJSPS9GbKNia7RmyjYmLYAAAAAAAAKeP2WXCnj9lgeZaYfjFTnXVRTzFjTkrYirzrqoo5zacZXqbMMxDnGcqJswzEOcZwJswzEOcZwL+FfE+cmKuDlxPn+hYzEVkR133r9nzMsxFiZd4/Z8wK+YZiHOM5UTZhmIc4zgTZhmIc4zgTZiXCS8JT6cesipnJsFPwtPpw6yJeEeqaM2UbE12jNlGxMWwAAAAAAAAU8fssuFPH7LA8q0+/GavOuqjX3LusL8aq88eqjXXNpxlepLi5HcXKiS4uR3FwJLi5HcXA6nVXA06tOo5xu1Usu+lHiyrczd9psPyP45/c1epL8DV9b/AEI6M5oodpsPyP45/coae0bRp4arOMLSWWzzTdrzivO/Sb41es/6JW5ofzIjI4S4uR3FzoSXFyO4uBJcXI7i4ElyfAPwtL1kOsipcn0e/DUvWQ6yF4R67ozZRsTXaM2UbEwbAAAAAAAABTx+yy4U8fssDyTWN+NVeePVRrcxf1lfjdXnj1Uay5tOMr1JmGYjuLlRJmGYjuLgSZhmI7i4HbajPwNX1v8AQjpTz7QOsHYkJw4LhM089+EyW4krbL3Gz7tl+zv99/0JgdcarWh+J1uaH8yJpu7Zfs7/AH3/AEKuldaVXozo8Dkz5e+4XNa0k/JlW4mBoMwzEdxc6EmYZiO4uBJmGYjuLgSZixo5+Go+sh1kU7lnRj8PR9ZDrIXhHsejNlGxNdozZRsTBsAAAAAAAAFPH7LLhTx+ywPH9Z343V549VGqubLWl+OVvw9VGpubTjK9SXFyO4uVElxcjufbgZ3FzC58uBJcXI7i4ElxcjufbgZ3FzC58uBJcXI7i4ElxcjuLgSXLWi34ej62HWRRuW9FPxij62HWQvCPadGbKNia7RmyjYmDYAAAAAAAAKeP2WXCnj9lgeNa1vxyt+Hqo1Fzaa2vx2t+HqI1FzacZXrO4uYXFyo5DGYWFXSEqc13s6uWTjlUrZV5G0za1NU8M13k6sJeZ1OCqxv6VGEX+ZQf/sv/suqdTc4kly6tvxzGidIVcPX7GrNuOfgmpSc+Dm3aLi+S7r0Wdzq7nHae48Y8vlvRXFyrRt9DodNYvgqNSa4pPvIdOXFf2K79hfN6X+OZ0uniKmIrpKVOi4U7teSDlljbfeV3+I6TV/F8Jh4Xd5U/BS8773Zfw2NdoethoYXgZ1qUXVU+FWdJxzLKl6Gope25U1YxOStKk2mqiaTTvF1IXaa9DWb8iT5VvG80hoShiJqpU4XMoqHg504xsm/NKD3nN6w6Ko4eUFTUmpRlJ8K4Td0/NlijsrnM64bVLoT+Y9SYTzfq7DVbCNJvh7tJu06KV2vVm5w9KNOEKcb5YRjCOZpyslZXaS4zGm+9j0Y/JFfSeL4GjUqedK0OnLij+bv7DrEiZtc1pvNia1epFKUMMowbfmipZbrnk5PmRvtW8VwmHjHz0nwT6K2fy4vYUNBV8NTw7hUq006zlwsZTV1C2VRfsu/xFPVzEcFiHTzKUal6eaOzKUW8kl6Hx26RxO5dXjr7i5hcXNHDO5b0S/GKHrYdZFG5b0Q/GKHrYdZC8I9v0Zso2JrtGbKNiYNgAAAAAAAAp4/ZZcKeO2WB4rrc/Ha34OojT3Nvrh+m1vwdRGlubTjK9Z3FzC4uVHK4zExpY6dSV2oVczUbZmsq8l2X6utNJLvac3LzcI4Qjf0tNs3ufm9sYv6H1VWvI7PfFKL96OcX9XM/HPaH0dUqVeyq6aWbhYqayurU/ytJ+SK4nf0K1+Mk0xLh8TRwqfFF56tvNdXfM1BfxG7cm+Nu7flb42xm5vcr+8a/MGVbtXhf2eHx1v95odP4ZYerTq0koRdpRScmo1YNX4227PvfzOmufVK272pP5lvnJK+UKyqQjUjsziprmavY53W+SzUuhP5nRN/2lY+qXN7Un8xZmEuKU33sejH5I0mnZcNWoYSL8rU528qvfj9kVN+03Vz7m5vcr+8WZSXCt2rwv7PD46v+80WsWDjRnTq0oqnF+RJtqFWDun3zfl4vhZ0tz6pW/5SfzF8yrKwwuIVWnCovJOKlzPzr2O6JbmLl/aSR8uVGdy5od+M0PW0+sihcu6FfjOH9bT6yF4R7nozZRsTXaM2UbEwbAAAAAAAABXxULosHySA801i1RVavOtnknO14pJpWVvoaV6mvly+FHrtTDJkXYMdxc1MR5N3Gy5cvhQ7jZcuXwo9Z7AjuHYEdw2prHk3cbLly+FDuNly5fCj1nsCO4dgR3DamseTdxsuXL4UO42XLl8KPWewI7h2BHcNqax5N3Gy5cvhQ7jZcuXwo9Z7AjuHYEdw2prHk3cbLly+FDuNly5fCj1nsCO4dgR3DamseTdxsuXL4UO42XLl8KPWewI7h2BHcNqax5N3Gy5cvhQ7jZcuXwo9Z7AjuHYEdw2prHk3cbLly+FDuNly5fCj1nsCO4dgR3DamseTrU2XLl8KNjonUxRq06jqT7ycZpWSTad7Ho/YMdxJTwqQ2piMcFTsi4YxjYyIoAAAAAAAAAAPgAAAAAAAAAAAAAAAAAAAAAAAAAA+gAAAAAAA/9k="/>
          <p:cNvSpPr>
            <a:spLocks noChangeAspect="1" noChangeArrowheads="1"/>
          </p:cNvSpPr>
          <p:nvPr/>
        </p:nvSpPr>
        <p:spPr bwMode="auto">
          <a:xfrm>
            <a:off x="190500"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pic>
        <p:nvPicPr>
          <p:cNvPr id="16" name="Picture 15"/>
          <p:cNvPicPr/>
          <p:nvPr/>
        </p:nvPicPr>
        <p:blipFill>
          <a:blip r:embed="rId3"/>
          <a:stretch>
            <a:fillRect/>
          </a:stretch>
        </p:blipFill>
        <p:spPr>
          <a:xfrm>
            <a:off x="1593348" y="1711590"/>
            <a:ext cx="5615939" cy="3302370"/>
          </a:xfrm>
          <a:prstGeom prst="rect">
            <a:avLst/>
          </a:prstGeom>
        </p:spPr>
      </p:pic>
      <p:sp>
        <p:nvSpPr>
          <p:cNvPr id="17" name="TextBox 16"/>
          <p:cNvSpPr txBox="1"/>
          <p:nvPr/>
        </p:nvSpPr>
        <p:spPr>
          <a:xfrm>
            <a:off x="2419960" y="5139342"/>
            <a:ext cx="3962717" cy="707886"/>
          </a:xfrm>
          <a:prstGeom prst="rect">
            <a:avLst/>
          </a:prstGeom>
          <a:noFill/>
          <a:ln>
            <a:noFill/>
          </a:ln>
        </p:spPr>
        <p:txBody>
          <a:bodyPr wrap="square">
            <a:spAutoFit/>
          </a:bodyPr>
          <a:lstStyle/>
          <a:p>
            <a:pPr lvl="0" algn="ctr"/>
            <a:r>
              <a:rPr lang="en-US" sz="2000" dirty="0" smtClean="0">
                <a:solidFill>
                  <a:schemeClr val="tx1"/>
                </a:solidFill>
              </a:rPr>
              <a:t>Federating this cost too much.</a:t>
            </a:r>
          </a:p>
          <a:p>
            <a:pPr lvl="0" algn="ctr"/>
            <a:r>
              <a:rPr lang="en-US" sz="2000" dirty="0" smtClean="0">
                <a:solidFill>
                  <a:schemeClr val="tx1"/>
                </a:solidFill>
              </a:rPr>
              <a:t>How to maintain?</a:t>
            </a:r>
          </a:p>
        </p:txBody>
      </p:sp>
    </p:spTree>
    <p:extLst>
      <p:ext uri="{BB962C8B-B14F-4D97-AF65-F5344CB8AC3E}">
        <p14:creationId xmlns:p14="http://schemas.microsoft.com/office/powerpoint/2010/main" val="23794204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Content Placeholder 2"/>
          <p:cNvSpPr>
            <a:spLocks noGrp="1"/>
          </p:cNvSpPr>
          <p:nvPr>
            <p:ph idx="1"/>
          </p:nvPr>
        </p:nvSpPr>
        <p:spPr bwMode="auto">
          <a:xfrm>
            <a:off x="342900" y="1734910"/>
            <a:ext cx="8801099" cy="42239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sz="2000" dirty="0" smtClean="0">
                <a:solidFill>
                  <a:srgbClr val="373737"/>
                </a:solidFill>
                <a:latin typeface="Arial" charset="0"/>
                <a:cs typeface="Arial" charset="0"/>
              </a:rPr>
              <a:t>result: a </a:t>
            </a:r>
            <a:r>
              <a:rPr lang="en-CA" sz="2000" dirty="0">
                <a:solidFill>
                  <a:srgbClr val="00B050"/>
                </a:solidFill>
                <a:latin typeface="Arial" charset="0"/>
                <a:cs typeface="Arial" charset="0"/>
              </a:rPr>
              <a:t>r</a:t>
            </a:r>
            <a:r>
              <a:rPr lang="en-CA" sz="2000" dirty="0" smtClean="0">
                <a:solidFill>
                  <a:srgbClr val="00B050"/>
                </a:solidFill>
                <a:latin typeface="Arial" charset="0"/>
                <a:cs typeface="Arial" charset="0"/>
              </a:rPr>
              <a:t>egistry for data types </a:t>
            </a:r>
          </a:p>
          <a:p>
            <a:r>
              <a:rPr lang="en-CA" sz="2000" dirty="0" smtClean="0">
                <a:solidFill>
                  <a:srgbClr val="373737"/>
                </a:solidFill>
                <a:latin typeface="Arial" charset="0"/>
                <a:cs typeface="Arial" charset="0"/>
              </a:rPr>
              <a:t>you get an </a:t>
            </a:r>
            <a:r>
              <a:rPr lang="en-CA" sz="2000" dirty="0" smtClean="0">
                <a:solidFill>
                  <a:srgbClr val="00B050"/>
                </a:solidFill>
                <a:latin typeface="Arial" charset="0"/>
                <a:cs typeface="Arial" charset="0"/>
              </a:rPr>
              <a:t>unknown file</a:t>
            </a:r>
            <a:r>
              <a:rPr lang="en-CA" sz="2000" dirty="0" smtClean="0">
                <a:solidFill>
                  <a:srgbClr val="373737"/>
                </a:solidFill>
                <a:latin typeface="Arial" charset="0"/>
                <a:cs typeface="Arial" charset="0"/>
              </a:rPr>
              <a:t>,</a:t>
            </a:r>
          </a:p>
          <a:p>
            <a:pPr marL="0" indent="0">
              <a:buNone/>
            </a:pPr>
            <a:r>
              <a:rPr lang="en-US" sz="2000" dirty="0" smtClean="0"/>
              <a:t>     pull it on </a:t>
            </a:r>
            <a:r>
              <a:rPr lang="en-US" sz="2000" dirty="0" err="1" smtClean="0"/>
              <a:t>DTR</a:t>
            </a:r>
            <a:r>
              <a:rPr lang="en-US" sz="2000" dirty="0" smtClean="0"/>
              <a:t> and content is being</a:t>
            </a:r>
          </a:p>
          <a:p>
            <a:pPr marL="0" indent="0">
              <a:buNone/>
            </a:pPr>
            <a:r>
              <a:rPr lang="en-US" sz="2000" dirty="0" smtClean="0"/>
              <a:t>     visualized</a:t>
            </a:r>
            <a:endParaRPr lang="en-US" sz="2000" dirty="0"/>
          </a:p>
          <a:p>
            <a:r>
              <a:rPr lang="en-US" sz="2000" dirty="0" smtClean="0"/>
              <a:t>extended MIME Type concept</a:t>
            </a:r>
          </a:p>
          <a:p>
            <a:r>
              <a:rPr lang="en-US" sz="2000" dirty="0" smtClean="0">
                <a:solidFill>
                  <a:srgbClr val="00B050"/>
                </a:solidFill>
              </a:rPr>
              <a:t>no free lunch</a:t>
            </a:r>
            <a:r>
              <a:rPr lang="en-US" sz="2000" dirty="0" smtClean="0"/>
              <a:t>: someone needs to</a:t>
            </a:r>
          </a:p>
          <a:p>
            <a:pPr marL="0" indent="0">
              <a:buNone/>
            </a:pPr>
            <a:r>
              <a:rPr lang="en-US" sz="2000" dirty="0"/>
              <a:t> </a:t>
            </a:r>
            <a:r>
              <a:rPr lang="en-US" sz="2000" dirty="0" smtClean="0"/>
              <a:t>    register and define type</a:t>
            </a:r>
          </a:p>
          <a:p>
            <a:r>
              <a:rPr lang="en-US" sz="2000" dirty="0" smtClean="0">
                <a:solidFill>
                  <a:srgbClr val="00B050"/>
                </a:solidFill>
              </a:rPr>
              <a:t>code available begin 2015</a:t>
            </a:r>
          </a:p>
          <a:p>
            <a:r>
              <a:rPr lang="en-US" sz="2000" dirty="0" smtClean="0"/>
              <a:t>PIT Demo already working with </a:t>
            </a:r>
          </a:p>
          <a:p>
            <a:pPr marL="0" indent="0">
              <a:buNone/>
            </a:pPr>
            <a:r>
              <a:rPr lang="en-US" sz="2000" dirty="0"/>
              <a:t> </a:t>
            </a:r>
            <a:r>
              <a:rPr lang="en-US" sz="2000" dirty="0" smtClean="0"/>
              <a:t>    </a:t>
            </a:r>
            <a:r>
              <a:rPr lang="en-US" sz="2000" dirty="0" err="1" smtClean="0"/>
              <a:t>DTR</a:t>
            </a:r>
            <a:endParaRPr lang="en-US" sz="2000" dirty="0" smtClean="0"/>
          </a:p>
        </p:txBody>
      </p:sp>
      <p:sp>
        <p:nvSpPr>
          <p:cNvPr id="11266" name="Title 1"/>
          <p:cNvSpPr>
            <a:spLocks noGrp="1"/>
          </p:cNvSpPr>
          <p:nvPr>
            <p:ph type="title"/>
          </p:nvPr>
        </p:nvSpPr>
        <p:spPr bwMode="auto">
          <a:xfrm>
            <a:off x="342900" y="10955"/>
            <a:ext cx="8333556"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nSpc>
                <a:spcPct val="60000"/>
              </a:lnSpc>
            </a:pPr>
            <a:r>
              <a:rPr lang="en-US" sz="3200" dirty="0">
                <a:latin typeface="Arial" charset="0"/>
                <a:cs typeface="Trebuchet MS" charset="0"/>
              </a:rPr>
              <a:t>RDA Results </a:t>
            </a:r>
            <a:r>
              <a:rPr lang="en-US" sz="3200" dirty="0" smtClean="0">
                <a:latin typeface="Arial" charset="0"/>
                <a:cs typeface="Trebuchet MS" charset="0"/>
              </a:rPr>
              <a:t>II</a:t>
            </a:r>
            <a:r>
              <a:rPr lang="en-US" sz="3200" dirty="0">
                <a:latin typeface="Arial" charset="0"/>
                <a:cs typeface="Trebuchet MS" charset="0"/>
              </a:rPr>
              <a:t>: </a:t>
            </a:r>
            <a:r>
              <a:rPr lang="en-US" sz="3200" dirty="0" smtClean="0">
                <a:latin typeface="Arial" charset="0"/>
                <a:cs typeface="Trebuchet MS" charset="0"/>
              </a:rPr>
              <a:t>Data Type Registry</a:t>
            </a:r>
            <a:endParaRPr lang="en-US" sz="3200" dirty="0">
              <a:latin typeface="Arial" charset="0"/>
              <a:cs typeface="Trebuchet MS" charset="0"/>
            </a:endParaRPr>
          </a:p>
        </p:txBody>
      </p:sp>
      <p:sp>
        <p:nvSpPr>
          <p:cNvPr id="11268" name="AutoShape 7" descr="data:image/jpeg;base64,/9j/4AAQSkZJRgABAQAAAQABAAD/2wCEAAkGBxAPDw8OEBAQEBAPEBANDQ4MDhAMDw0NFBEWFhURFhgYHCggGBolGxQUITEhJTUrLi4uFyszODM4NygtLisBCgoKDg0OFxAQFiwkHCIrLCwuLDcsLCwsLCwsNCwsLSwsLCwsLCwsNyw3LDgsKywrLCwrLCwsOCw3KywsLCwsLP/AABEIAOEA4QMBIgACEQEDEQH/xAAbAAEAAgMBAQAAAAAAAAAAAAAAAwQCBQYHAf/EAEcQAAIBAgIEBhACCAYDAAAAAAABAgMRBBIFBjJREyFScXKyFBUWIiMkMUFhc4GRkrHB0YKhNFNUk6KzwvAXQmLS4eIzNYP/xAAXAQEBAQEAAAAAAAAAAAAAAAAAAQMC/8QAHBEBAQADAQEBAQAAAAAAAAAAAAEREjECIVFB/9oADAMBAAIRAxEAPwD3EAADCpOxmVcbKyYGpxemqkZyjFRtF2u738nOQ9vau6Huf3NZWlec3/qZiazzMM7blte3tXdD3P7jt7V3Q9z+5qgNYbVte3tXdD3P7jt7V3Q9z+5qgNYbVte3tXdD3P7jt7V3Q9z+5qgNYbVte3tXdD3P7jt7V3Q9z+5qgNYbVte31XdD3P7mL1gq8mHuf3NWyOQ1ibVvaGsbvacbemLv+RusPi4zV07nCSLWicc4TVO+1sX8mbk8z+fOyevP46nr9dymfSjgsWpr5rzp7i6mZu30AAAAAAAAAAAAAAAAp4/ZZcKeP2WBx9Tan0mfLiq+/n0mY3Npxlesri5jcXKjK4uY3FwMri5jcXAyuLnMa046rSqU1TqSgnBtqLtd5maXtxif11T3kyuHoDMJHA9uMT+uqe8uaD0lXniaUJ1Zyi3O8ZPidoSf0GTDrpFLEza407NNNPc15GW5spYkqOqpVXaFeHEpxjPL5rNXy+w3eBximrr2p+VPcabVyHCYKn/pc4e6ba/JoTjKlLNH2rzSW4wraOnTPpQwOMVSN1zNPyp7mXkwPoAAAAAAAAAAAAAU8fssuFPH7LA4ys+/n0mY3Fd9/PpMwubTjK9Z3FzC4uVGdxcwuLgZ3FzC4uBy2uL8LS9W+sznzfa4vwtL1b6zNBc4rqPpf1efjdHnn/Lka+5f1efjdHnn/LkFdtNlOuyzNlWsduHZajceFkt1aa/hizaYvDXRq9Q/0afrpdSB0Uo3Mb1rOOZlGVKWaPtXmktxucDjFNXXM0/KnuYxeGujTyhKlLNH2rzSW4iumTPpRwOMU1dczT8qe5l1MD6AAAAAAAAAABTx+yy4U8fssDiMS/CT6X0RHcyxT8JPpfREVzacZXrO4uYXFyozuLmFxcDO4uYXFwJ6WqFPSK4SdadN0/BpQjGSa8t+PnM/8LqP7TW+CB0Op78FU9Z/SjfmXq/Wknx5/wD4XUf2qt8EDCrqBSwa7KjXqTdLjUJRgk83e8dukehms1k/RKv4OvES/Vs+OEmytVJ5MhmjVkoVpSSspSS3Rk0vyKE5VP1lT2TkvqbapArzokwuVSlpLFQ2MTiI28iVepb3XLtHWvHQ2qkay5NenF/nG0vzIHQMHhyYXLotGa4U3JOpB0J+Ru7nRlzvyx9t7bzvsBjI1IqSfEzxqeGOh1K0nKjWVCTbp1OKF/8AJP0ehnN8up6eoo+kVGd0SnDoAAAAAAAAKeP2WXCnj9lgcJjH4SfS+iIbmeOfhanS+iIbm04yvWdxcwuLlRncXMLi4GdxcwuLgdhqb/4qvrP6UdAcZq9pyhhoTjVk4uU80UoSnxZUvMvQbXuvwX6yX7qp9jL1LlpLMN8azWX9Eq/g68Sp3X4L9ZL91U+xT0xrJha9CpSpzk5yy5U6c43tJN8bW5MSXK2zDmGYMyufDVkjcTFwJj5YCB0zF0yxYxaAqypGWDhatSe6pB/xImcRQj38OnH5olI9MwE7xRdNdozZRsTFsAAAAAAAAFPH7LLhTx+ywPP9IPwtTpfRFfMS6RfhqnS+iK2Y2nGV6kzDMR5hmKiTMMxHmGYCTMMxHmGYCvjXxrm+pXJsY+Nc31K5FZEuGffr2/IgJcO++Xt+QGxufLmGYZiokuLkeYZgJLny5hmGYD60faK7+HSj8zG5nRffw6UfmiXhHomjNlGxNdozZRsTFsAAAAAAAAFPH7LLhTx+ywPOdKPw1Tn+iKtyfSz8PU518kU8xtOMr1LcXIswzFRLcZiLMMwEuYXIswzAR4p8a5iE2OHfE+clIrUklDaXt+RsjGq+9f8AfnAiuLkWYZioluLkWYZgJbjMRZhmAluZ4d9/Dpx+aK+Ylwz8JDpx6yJSPS9GbKNia7RmyjYmLYAAAAAAAAKeP2WXCnj9lgeZaYfjFTnXVRTzFjTkrYirzrqoo5zacZXqbMMxDnGcqJswzEOcZwJswzEOcZwL+FfE+cmKuDlxPn+hYzEVkR133r9nzMsxFiZd4/Z8wK+YZiHOM5UTZhmIc4zgTZhmIc4zgTZiXCS8JT6cesipnJsFPwtPpw6yJeEeqaM2UbE12jNlGxMWwAAAAAAAAU8fssuFPH7LA8q0+/GavOuqjX3LusL8aq88eqjXXNpxlepLi5HcXKiS4uR3FwJLi5HcXA6nVXA06tOo5xu1Usu+lHiyrczd9psPyP45/c1epL8DV9b/AEI6M5oodpsPyP45/coae0bRp4arOMLSWWzzTdrzivO/Sb41es/6JW5ofzIjI4S4uR3FzoSXFyO4uBJcXI7i4ElyfAPwtL1kOsipcn0e/DUvWQ6yF4R67ozZRsTXaM2UbEwbAAAAAAAABTx+yy4U8fssDyTWN+NVeePVRrcxf1lfjdXnj1Uay5tOMr1JmGYjuLlRJmGYjuLgSZhmI7i4HbajPwNX1v8AQjpTz7QOsHYkJw4LhM089+EyW4krbL3Gz7tl+zv99/0JgdcarWh+J1uaH8yJpu7Zfs7/AH3/AEKuldaVXozo8Dkz5e+4XNa0k/JlW4mBoMwzEdxc6EmYZiO4uBJmGYjuLgSZixo5+Go+sh1kU7lnRj8PR9ZDrIXhHsejNlGxNdozZRsTBsAAAAAAAAFPH7LLhTx+ywPH9Z343V549VGqubLWl+OVvw9VGpubTjK9SXFyO4uVElxcjufbgZ3FzC58uBJcXI7i4ElxcjufbgZ3FzC58uBJcXI7i4ElxcjuLgSXLWi34ej62HWRRuW9FPxij62HWQvCPadGbKNia7RmyjYmDYAAAAAAAAKeP2WXCnj9lgeNa1vxyt+Hqo1Fzaa2vx2t+HqI1FzacZXrO4uYXFyo5DGYWFXSEqc13s6uWTjlUrZV5G0za1NU8M13k6sJeZ1OCqxv6VGEX+ZQf/sv/suqdTc4kly6tvxzGidIVcPX7GrNuOfgmpSc+Dm3aLi+S7r0Wdzq7nHae48Y8vlvRXFyrRt9DodNYvgqNSa4pPvIdOXFf2K79hfN6X+OZ0uniKmIrpKVOi4U7teSDlljbfeV3+I6TV/F8Jh4Xd5U/BS8773Zfw2NdoethoYXgZ1qUXVU+FWdJxzLKl6Gope25U1YxOStKk2mqiaTTvF1IXaa9DWb8iT5VvG80hoShiJqpU4XMoqHg504xsm/NKD3nN6w6Ko4eUFTUmpRlJ8K4Td0/NlijsrnM64bVLoT+Y9SYTzfq7DVbCNJvh7tJu06KV2vVm5w9KNOEKcb5YRjCOZpyslZXaS4zGm+9j0Y/JFfSeL4GjUqedK0OnLij+bv7DrEiZtc1pvNia1epFKUMMowbfmipZbrnk5PmRvtW8VwmHjHz0nwT6K2fy4vYUNBV8NTw7hUq006zlwsZTV1C2VRfsu/xFPVzEcFiHTzKUal6eaOzKUW8kl6Hx26RxO5dXjr7i5hcXNHDO5b0S/GKHrYdZFG5b0Q/GKHrYdZC8I9v0Zso2JrtGbKNiYNgAAAAAAAAp4/ZZcKeO2WB4rrc/Ha34OojT3Nvrh+m1vwdRGlubTjK9Z3FzC4uVHK4zExpY6dSV2oVczUbZmsq8l2X6utNJLvac3LzcI4Qjf0tNs3ufm9sYv6H1VWvI7PfFKL96OcX9XM/HPaH0dUqVeyq6aWbhYqayurU/ytJ+SK4nf0K1+Mk0xLh8TRwqfFF56tvNdXfM1BfxG7cm+Nu7flb42xm5vcr+8a/MGVbtXhf2eHx1v95odP4ZYerTq0koRdpRScmo1YNX4227PvfzOmufVK272pP5lvnJK+UKyqQjUjsziprmavY53W+SzUuhP5nRN/2lY+qXN7Un8xZmEuKU33sejH5I0mnZcNWoYSL8rU528qvfj9kVN+03Vz7m5vcr+8WZSXCt2rwv7PD46v+80WsWDjRnTq0oqnF+RJtqFWDun3zfl4vhZ0tz6pW/5SfzF8yrKwwuIVWnCovJOKlzPzr2O6JbmLl/aSR8uVGdy5od+M0PW0+sihcu6FfjOH9bT6yF4R7nozZRsTXaM2UbEwbAAAAAAAABXxULosHySA801i1RVavOtnknO14pJpWVvoaV6mvly+FHrtTDJkXYMdxc1MR5N3Gy5cvhQ7jZcuXwo9Z7AjuHYEdw2prHk3cbLly+FDuNly5fCj1nsCO4dgR3DamseTdxsuXL4UO42XLl8KPWewI7h2BHcNqax5N3Gy5cvhQ7jZcuXwo9Z7AjuHYEdw2prHk3cbLly+FDuNly5fCj1nsCO4dgR3DamseTdxsuXL4UO42XLl8KPWewI7h2BHcNqax5N3Gy5cvhQ7jZcuXwo9Z7AjuHYEdw2prHk3cbLly+FDuNly5fCj1nsCO4dgR3DamseTrU2XLl8KNjonUxRq06jqT7ycZpWSTad7Ho/YMdxJTwqQ2piMcFTsi4YxjYyIoAAAAAAAAAAPgAAAAAAAAAAAAAAAAAAAAAAAAAA+gAAAAAAA/9k="/>
          <p:cNvSpPr>
            <a:spLocks noChangeAspect="1" noChangeArrowheads="1"/>
          </p:cNvSpPr>
          <p:nvPr/>
        </p:nvSpPr>
        <p:spPr bwMode="auto">
          <a:xfrm>
            <a:off x="190500"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pic>
        <p:nvPicPr>
          <p:cNvPr id="7" name="Picture 6"/>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88024" y="1700808"/>
            <a:ext cx="4241825" cy="4231159"/>
          </a:xfrm>
          <a:prstGeom prst="rect">
            <a:avLst/>
          </a:prstGeom>
          <a:noFill/>
          <a:ln>
            <a:noFill/>
          </a:ln>
        </p:spPr>
      </p:pic>
    </p:spTree>
    <p:extLst>
      <p:ext uri="{BB962C8B-B14F-4D97-AF65-F5344CB8AC3E}">
        <p14:creationId xmlns:p14="http://schemas.microsoft.com/office/powerpoint/2010/main" val="19770894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Content Placeholder 2"/>
          <p:cNvSpPr>
            <a:spLocks noGrp="1"/>
          </p:cNvSpPr>
          <p:nvPr>
            <p:ph idx="1"/>
          </p:nvPr>
        </p:nvSpPr>
        <p:spPr bwMode="auto">
          <a:xfrm>
            <a:off x="342900" y="1268760"/>
            <a:ext cx="8801099" cy="5112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sz="2000" dirty="0" smtClean="0">
                <a:solidFill>
                  <a:srgbClr val="373737"/>
                </a:solidFill>
                <a:latin typeface="Arial" charset="0"/>
                <a:cs typeface="Arial" charset="0"/>
              </a:rPr>
              <a:t>result: a </a:t>
            </a:r>
            <a:r>
              <a:rPr lang="en-CA" sz="2000" dirty="0" smtClean="0">
                <a:solidFill>
                  <a:srgbClr val="00B050"/>
                </a:solidFill>
                <a:latin typeface="Arial" charset="0"/>
                <a:cs typeface="Arial" charset="0"/>
              </a:rPr>
              <a:t>generic API </a:t>
            </a:r>
            <a:r>
              <a:rPr lang="en-CA" sz="2000" dirty="0" smtClean="0">
                <a:solidFill>
                  <a:srgbClr val="373737"/>
                </a:solidFill>
                <a:latin typeface="Arial" charset="0"/>
                <a:cs typeface="Arial" charset="0"/>
              </a:rPr>
              <a:t>and a set of </a:t>
            </a:r>
            <a:r>
              <a:rPr lang="en-CA" sz="2000" dirty="0" smtClean="0">
                <a:solidFill>
                  <a:srgbClr val="00B050"/>
                </a:solidFill>
                <a:latin typeface="Arial" charset="0"/>
                <a:cs typeface="Arial" charset="0"/>
              </a:rPr>
              <a:t>basic attributes </a:t>
            </a:r>
          </a:p>
          <a:p>
            <a:r>
              <a:rPr lang="en-US" sz="2000" dirty="0" smtClean="0"/>
              <a:t>a </a:t>
            </a:r>
            <a:r>
              <a:rPr lang="en-US" sz="2000" dirty="0" smtClean="0">
                <a:solidFill>
                  <a:srgbClr val="00B050"/>
                </a:solidFill>
              </a:rPr>
              <a:t>PID Record </a:t>
            </a:r>
            <a:r>
              <a:rPr lang="en-US" sz="2000" dirty="0" smtClean="0"/>
              <a:t>is like a Passport (Number, Photo, </a:t>
            </a:r>
            <a:r>
              <a:rPr lang="en-US" sz="2000" dirty="0" err="1" smtClean="0"/>
              <a:t>Exp</a:t>
            </a:r>
            <a:r>
              <a:rPr lang="en-US" sz="2000" dirty="0" smtClean="0"/>
              <a:t>-Date, etc.)</a:t>
            </a:r>
          </a:p>
          <a:p>
            <a:r>
              <a:rPr lang="en-US" sz="2000" dirty="0" smtClean="0"/>
              <a:t>if all</a:t>
            </a:r>
            <a:r>
              <a:rPr lang="en-US" sz="2000" dirty="0" smtClean="0">
                <a:solidFill>
                  <a:srgbClr val="00B050"/>
                </a:solidFill>
              </a:rPr>
              <a:t> PID Service-Provider </a:t>
            </a:r>
            <a:r>
              <a:rPr lang="en-US" sz="2000" dirty="0" smtClean="0"/>
              <a:t>agree on one API and talk the same language (registered terms) SW development will become easy </a:t>
            </a:r>
          </a:p>
          <a:p>
            <a:r>
              <a:rPr lang="en-US" sz="2000" dirty="0" smtClean="0">
                <a:solidFill>
                  <a:srgbClr val="00B050"/>
                </a:solidFill>
              </a:rPr>
              <a:t>Test-Installation</a:t>
            </a:r>
            <a:endParaRPr lang="en-US" sz="2000" dirty="0">
              <a:solidFill>
                <a:srgbClr val="00B050"/>
              </a:solidFill>
            </a:endParaRPr>
          </a:p>
          <a:p>
            <a:pPr marL="0" indent="0">
              <a:buNone/>
            </a:pPr>
            <a:r>
              <a:rPr lang="en-US" sz="2000" dirty="0" smtClean="0">
                <a:solidFill>
                  <a:srgbClr val="00B050"/>
                </a:solidFill>
              </a:rPr>
              <a:t>     in operation </a:t>
            </a:r>
          </a:p>
          <a:p>
            <a:pPr marL="0" indent="0">
              <a:buNone/>
            </a:pPr>
            <a:r>
              <a:rPr lang="en-US" sz="2000" dirty="0">
                <a:solidFill>
                  <a:srgbClr val="00B050"/>
                </a:solidFill>
              </a:rPr>
              <a:t> </a:t>
            </a:r>
            <a:r>
              <a:rPr lang="en-US" sz="2000" dirty="0" smtClean="0">
                <a:solidFill>
                  <a:srgbClr val="00B050"/>
                </a:solidFill>
              </a:rPr>
              <a:t>    together with</a:t>
            </a:r>
          </a:p>
          <a:p>
            <a:pPr marL="0" indent="0">
              <a:buNone/>
            </a:pPr>
            <a:r>
              <a:rPr lang="en-US" sz="2000" dirty="0">
                <a:solidFill>
                  <a:srgbClr val="00B050"/>
                </a:solidFill>
              </a:rPr>
              <a:t> </a:t>
            </a:r>
            <a:r>
              <a:rPr lang="en-US" sz="2000" dirty="0" smtClean="0">
                <a:solidFill>
                  <a:srgbClr val="00B050"/>
                </a:solidFill>
              </a:rPr>
              <a:t>    </a:t>
            </a:r>
            <a:r>
              <a:rPr lang="en-US" sz="2000" dirty="0" err="1" smtClean="0">
                <a:solidFill>
                  <a:srgbClr val="00B050"/>
                </a:solidFill>
              </a:rPr>
              <a:t>DTR</a:t>
            </a:r>
            <a:endParaRPr lang="en-US" sz="2000" dirty="0" smtClean="0">
              <a:solidFill>
                <a:srgbClr val="00B050"/>
              </a:solidFill>
            </a:endParaRPr>
          </a:p>
        </p:txBody>
      </p:sp>
      <p:sp>
        <p:nvSpPr>
          <p:cNvPr id="11266" name="Title 1"/>
          <p:cNvSpPr>
            <a:spLocks noGrp="1"/>
          </p:cNvSpPr>
          <p:nvPr>
            <p:ph type="title"/>
          </p:nvPr>
        </p:nvSpPr>
        <p:spPr bwMode="auto">
          <a:xfrm>
            <a:off x="342900" y="10955"/>
            <a:ext cx="8333556"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nSpc>
                <a:spcPct val="60000"/>
              </a:lnSpc>
            </a:pPr>
            <a:r>
              <a:rPr lang="en-US" sz="3200" dirty="0">
                <a:latin typeface="Arial" charset="0"/>
                <a:cs typeface="Trebuchet MS" charset="0"/>
              </a:rPr>
              <a:t>RDA Results </a:t>
            </a:r>
            <a:r>
              <a:rPr lang="en-US" sz="3200" dirty="0" smtClean="0">
                <a:latin typeface="Arial" charset="0"/>
                <a:cs typeface="Trebuchet MS" charset="0"/>
              </a:rPr>
              <a:t>III: </a:t>
            </a:r>
            <a:r>
              <a:rPr lang="en-US" sz="3200" dirty="0">
                <a:latin typeface="Arial" charset="0"/>
                <a:cs typeface="Trebuchet MS" charset="0"/>
              </a:rPr>
              <a:t>PID </a:t>
            </a:r>
            <a:r>
              <a:rPr lang="en-US" sz="3200" dirty="0" smtClean="0">
                <a:latin typeface="Arial" charset="0"/>
                <a:cs typeface="Trebuchet MS" charset="0"/>
              </a:rPr>
              <a:t>Information Types</a:t>
            </a:r>
            <a:endParaRPr lang="en-US" sz="3200" dirty="0">
              <a:latin typeface="Arial" charset="0"/>
              <a:cs typeface="Trebuchet MS" charset="0"/>
            </a:endParaRPr>
          </a:p>
        </p:txBody>
      </p:sp>
      <p:sp>
        <p:nvSpPr>
          <p:cNvPr id="11268" name="AutoShape 7" descr="data:image/jpeg;base64,/9j/4AAQSkZJRgABAQAAAQABAAD/2wCEAAkGBxAPDw8OEBAQEBAPEBANDQ4MDhAMDw0NFBEWFhURFhgYHCggGBolGxQUITEhJTUrLi4uFyszODM4NygtLisBCgoKDg0OFxAQFiwkHCIrLCwuLDcsLCwsLCwsNCwsLSwsLCwsLCwsNyw3LDgsKywrLCwrLCwsOCw3KywsLCwsLP/AABEIAOEA4QMBIgACEQEDEQH/xAAbAAEAAgMBAQAAAAAAAAAAAAAAAwQCBQYHAf/EAEcQAAIBAgIEBhACCAYDAAAAAAABAgMRBBIFBjJREyFScXKyFBUWIiMkMUFhc4GRkrHB0YKhNFNUk6KzwvAXQmLS4eIzNYP/xAAXAQEBAQEAAAAAAAAAAAAAAAAAAQMC/8QAHBEBAQADAQEBAQAAAAAAAAAAAAEREjECIVFB/9oADAMBAAIRAxEAPwD3EAADCpOxmVcbKyYGpxemqkZyjFRtF2u738nOQ9vau6Huf3NZWlec3/qZiazzMM7blte3tXdD3P7jt7V3Q9z+5qgNYbVte3tXdD3P7jt7V3Q9z+5qgNYbVte3tXdD3P7jt7V3Q9z+5qgNYbVte3tXdD3P7jt7V3Q9z+5qgNYbVte31XdD3P7mL1gq8mHuf3NWyOQ1ibVvaGsbvacbemLv+RusPi4zV07nCSLWicc4TVO+1sX8mbk8z+fOyevP46nr9dymfSjgsWpr5rzp7i6mZu30AAAAAAAAAAAAAAAAp4/ZZcKeP2WBx9Tan0mfLiq+/n0mY3Npxlesri5jcXKjK4uY3FwMri5jcXAyuLnMa046rSqU1TqSgnBtqLtd5maXtxif11T3kyuHoDMJHA9uMT+uqe8uaD0lXniaUJ1Zyi3O8ZPidoSf0GTDrpFLEza407NNNPc15GW5spYkqOqpVXaFeHEpxjPL5rNXy+w3eBximrr2p+VPcabVyHCYKn/pc4e6ba/JoTjKlLNH2rzSW4wraOnTPpQwOMVSN1zNPyp7mXkwPoAAAAAAAAAAAAAU8fssuFPH7LA4ys+/n0mY3Fd9/PpMwubTjK9Z3FzC4uVGdxcwuLgZ3FzC4uBy2uL8LS9W+sznzfa4vwtL1b6zNBc4rqPpf1efjdHnn/Lka+5f1efjdHnn/LkFdtNlOuyzNlWsduHZajceFkt1aa/hizaYvDXRq9Q/0afrpdSB0Uo3Mb1rOOZlGVKWaPtXmktxucDjFNXXM0/KnuYxeGujTyhKlLNH2rzSW4iumTPpRwOMU1dczT8qe5l1MD6AAAAAAAAAABTx+yy4U8fssDiMS/CT6X0RHcyxT8JPpfREVzacZXrO4uYXFyozuLmFxcDO4uYXFwJ6WqFPSK4SdadN0/BpQjGSa8t+PnM/8LqP7TW+CB0Op78FU9Z/SjfmXq/Wknx5/wD4XUf2qt8EDCrqBSwa7KjXqTdLjUJRgk83e8dukehms1k/RKv4OvES/Vs+OEmytVJ5MhmjVkoVpSSspSS3Rk0vyKE5VP1lT2TkvqbapArzokwuVSlpLFQ2MTiI28iVepb3XLtHWvHQ2qkay5NenF/nG0vzIHQMHhyYXLotGa4U3JOpB0J+Ru7nRlzvyx9t7bzvsBjI1IqSfEzxqeGOh1K0nKjWVCTbp1OKF/8AJP0ehnN8up6eoo+kVGd0SnDoAAAAAAAAKeP2WXCnj9lgcJjH4SfS+iIbmeOfhanS+iIbm04yvWdxcwuLlRncXMLi4GdxcwuLgdhqb/4qvrP6UdAcZq9pyhhoTjVk4uU80UoSnxZUvMvQbXuvwX6yX7qp9jL1LlpLMN8azWX9Eq/g68Sp3X4L9ZL91U+xT0xrJha9CpSpzk5yy5U6c43tJN8bW5MSXK2zDmGYMyufDVkjcTFwJj5YCB0zF0yxYxaAqypGWDhatSe6pB/xImcRQj38OnH5olI9MwE7xRdNdozZRsTFsAAAAAAAAFPH7LLhTx+ywPP9IPwtTpfRFfMS6RfhqnS+iK2Y2nGV6kzDMR5hmKiTMMxHmGYCTMMxHmGYCvjXxrm+pXJsY+Nc31K5FZEuGffr2/IgJcO++Xt+QGxufLmGYZiokuLkeYZgJLny5hmGYD60faK7+HSj8zG5nRffw6UfmiXhHomjNlGxNdozZRsTFsAAAAAAAAFPH7LLhTx+ywPOdKPw1Tn+iKtyfSz8PU518kU8xtOMr1LcXIswzFRLcZiLMMwEuYXIswzAR4p8a5iE2OHfE+clIrUklDaXt+RsjGq+9f8AfnAiuLkWYZioluLkWYZgJbjMRZhmAluZ4d9/Dpx+aK+Ylwz8JDpx6yJSPS9GbKNia7RmyjYmLYAAAAAAAAKeP2WXCnj9lgeZaYfjFTnXVRTzFjTkrYirzrqoo5zacZXqbMMxDnGcqJswzEOcZwJswzEOcZwL+FfE+cmKuDlxPn+hYzEVkR133r9nzMsxFiZd4/Z8wK+YZiHOM5UTZhmIc4zgTZhmIc4zgTZiXCS8JT6cesipnJsFPwtPpw6yJeEeqaM2UbE12jNlGxMWwAAAAAAAAU8fssuFPH7LA8q0+/GavOuqjX3LusL8aq88eqjXXNpxlepLi5HcXKiS4uR3FwJLi5HcXA6nVXA06tOo5xu1Usu+lHiyrczd9psPyP45/c1epL8DV9b/AEI6M5oodpsPyP45/coae0bRp4arOMLSWWzzTdrzivO/Sb41es/6JW5ofzIjI4S4uR3FzoSXFyO4uBJcXI7i4ElyfAPwtL1kOsipcn0e/DUvWQ6yF4R67ozZRsTXaM2UbEwbAAAAAAAABTx+yy4U8fssDyTWN+NVeePVRrcxf1lfjdXnj1Uay5tOMr1JmGYjuLlRJmGYjuLgSZhmI7i4HbajPwNX1v8AQjpTz7QOsHYkJw4LhM089+EyW4krbL3Gz7tl+zv99/0JgdcarWh+J1uaH8yJpu7Zfs7/AH3/AEKuldaVXozo8Dkz5e+4XNa0k/JlW4mBoMwzEdxc6EmYZiO4uBJmGYjuLgSZixo5+Go+sh1kU7lnRj8PR9ZDrIXhHsejNlGxNdozZRsTBsAAAAAAAAFPH7LLhTx+ywPH9Z343V549VGqubLWl+OVvw9VGpubTjK9SXFyO4uVElxcjufbgZ3FzC58uBJcXI7i4ElxcjufbgZ3FzC58uBJcXI7i4ElxcjuLgSXLWi34ej62HWRRuW9FPxij62HWQvCPadGbKNia7RmyjYmDYAAAAAAAAKeP2WXCnj9lgeNa1vxyt+Hqo1Fzaa2vx2t+HqI1FzacZXrO4uYXFyo5DGYWFXSEqc13s6uWTjlUrZV5G0za1NU8M13k6sJeZ1OCqxv6VGEX+ZQf/sv/suqdTc4kly6tvxzGidIVcPX7GrNuOfgmpSc+Dm3aLi+S7r0Wdzq7nHae48Y8vlvRXFyrRt9DodNYvgqNSa4pPvIdOXFf2K79hfN6X+OZ0uniKmIrpKVOi4U7teSDlljbfeV3+I6TV/F8Jh4Xd5U/BS8773Zfw2NdoethoYXgZ1qUXVU+FWdJxzLKl6Gope25U1YxOStKk2mqiaTTvF1IXaa9DWb8iT5VvG80hoShiJqpU4XMoqHg504xsm/NKD3nN6w6Ko4eUFTUmpRlJ8K4Td0/NlijsrnM64bVLoT+Y9SYTzfq7DVbCNJvh7tJu06KV2vVm5w9KNOEKcb5YRjCOZpyslZXaS4zGm+9j0Y/JFfSeL4GjUqedK0OnLij+bv7DrEiZtc1pvNia1epFKUMMowbfmipZbrnk5PmRvtW8VwmHjHz0nwT6K2fy4vYUNBV8NTw7hUq006zlwsZTV1C2VRfsu/xFPVzEcFiHTzKUal6eaOzKUW8kl6Hx26RxO5dXjr7i5hcXNHDO5b0S/GKHrYdZFG5b0Q/GKHrYdZC8I9v0Zso2JrtGbKNiYNgAAAAAAAAp4/ZZcKeO2WB4rrc/Ha34OojT3Nvrh+m1vwdRGlubTjK9Z3FzC4uVHK4zExpY6dSV2oVczUbZmsq8l2X6utNJLvac3LzcI4Qjf0tNs3ufm9sYv6H1VWvI7PfFKL96OcX9XM/HPaH0dUqVeyq6aWbhYqayurU/ytJ+SK4nf0K1+Mk0xLh8TRwqfFF56tvNdXfM1BfxG7cm+Nu7flb42xm5vcr+8a/MGVbtXhf2eHx1v95odP4ZYerTq0koRdpRScmo1YNX4227PvfzOmufVK272pP5lvnJK+UKyqQjUjsziprmavY53W+SzUuhP5nRN/2lY+qXN7Un8xZmEuKU33sejH5I0mnZcNWoYSL8rU528qvfj9kVN+03Vz7m5vcr+8WZSXCt2rwv7PD46v+80WsWDjRnTq0oqnF+RJtqFWDun3zfl4vhZ0tz6pW/5SfzF8yrKwwuIVWnCovJOKlzPzr2O6JbmLl/aSR8uVGdy5od+M0PW0+sihcu6FfjOH9bT6yF4R7nozZRsTXaM2UbEwbAAAAAAAABXxULosHySA801i1RVavOtnknO14pJpWVvoaV6mvly+FHrtTDJkXYMdxc1MR5N3Gy5cvhQ7jZcuXwo9Z7AjuHYEdw2prHk3cbLly+FDuNly5fCj1nsCO4dgR3DamseTdxsuXL4UO42XLl8KPWewI7h2BHcNqax5N3Gy5cvhQ7jZcuXwo9Z7AjuHYEdw2prHk3cbLly+FDuNly5fCj1nsCO4dgR3DamseTdxsuXL4UO42XLl8KPWewI7h2BHcNqax5N3Gy5cvhQ7jZcuXwo9Z7AjuHYEdw2prHk3cbLly+FDuNly5fCj1nsCO4dgR3DamseTrU2XLl8KNjonUxRq06jqT7ycZpWSTad7Ho/YMdxJTwqQ2piMcFTsi4YxjYyIoAAAAAAAAAAPgAAAAAAAAAAAAAAAAAAAAAAAAAA+gAAAAAAA/9k="/>
          <p:cNvSpPr>
            <a:spLocks noChangeAspect="1" noChangeArrowheads="1"/>
          </p:cNvSpPr>
          <p:nvPr/>
        </p:nvSpPr>
        <p:spPr bwMode="auto">
          <a:xfrm>
            <a:off x="190500"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pic>
        <p:nvPicPr>
          <p:cNvPr id="3074" name="Picture 5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71800" y="2636912"/>
            <a:ext cx="6408712" cy="408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rot="21230655">
            <a:off x="432039" y="1790129"/>
            <a:ext cx="8322813" cy="830997"/>
          </a:xfrm>
          <a:prstGeom prst="rect">
            <a:avLst/>
          </a:prstGeom>
          <a:solidFill>
            <a:schemeClr val="bg1">
              <a:lumMod val="65000"/>
            </a:schemeClr>
          </a:solidFill>
        </p:spPr>
        <p:txBody>
          <a:bodyPr wrap="square">
            <a:spAutoFit/>
          </a:bodyPr>
          <a:lstStyle/>
          <a:p>
            <a:pPr marL="342900" lvl="0" indent="-342900">
              <a:buFont typeface="Arial" pitchFamily="34" charset="0"/>
              <a:buChar char="•"/>
            </a:pPr>
            <a:r>
              <a:rPr lang="en-US" sz="2400" dirty="0" smtClean="0"/>
              <a:t>working with PID and service providers much easier </a:t>
            </a:r>
          </a:p>
          <a:p>
            <a:pPr marL="342900" lvl="0" indent="-342900">
              <a:buFont typeface="Arial" pitchFamily="34" charset="0"/>
              <a:buChar char="•"/>
            </a:pPr>
            <a:r>
              <a:rPr lang="en-US" sz="2400" dirty="0" smtClean="0"/>
              <a:t>worldwide interoperability </a:t>
            </a:r>
            <a:endParaRPr lang="en-US" sz="2400" dirty="0"/>
          </a:p>
        </p:txBody>
      </p:sp>
    </p:spTree>
    <p:extLst>
      <p:ext uri="{BB962C8B-B14F-4D97-AF65-F5344CB8AC3E}">
        <p14:creationId xmlns:p14="http://schemas.microsoft.com/office/powerpoint/2010/main" val="173107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Content Placeholder 2"/>
          <p:cNvSpPr>
            <a:spLocks noGrp="1"/>
          </p:cNvSpPr>
          <p:nvPr>
            <p:ph idx="1"/>
          </p:nvPr>
        </p:nvSpPr>
        <p:spPr bwMode="auto">
          <a:xfrm>
            <a:off x="342900" y="1268760"/>
            <a:ext cx="8801099" cy="5112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sz="2000" dirty="0" smtClean="0">
                <a:solidFill>
                  <a:srgbClr val="373737"/>
                </a:solidFill>
                <a:latin typeface="Arial" charset="0"/>
                <a:cs typeface="Arial" charset="0"/>
              </a:rPr>
              <a:t>due to unforeseen circumstances need until P5</a:t>
            </a:r>
          </a:p>
          <a:p>
            <a:r>
              <a:rPr lang="en-CA" sz="2000" dirty="0" smtClean="0">
                <a:solidFill>
                  <a:srgbClr val="00B050"/>
                </a:solidFill>
                <a:latin typeface="Arial" charset="0"/>
                <a:cs typeface="Arial" charset="0"/>
              </a:rPr>
              <a:t>Practical Policies = executable Workflow Statements</a:t>
            </a:r>
          </a:p>
          <a:p>
            <a:r>
              <a:rPr lang="en-CA" sz="2000" dirty="0" smtClean="0">
                <a:solidFill>
                  <a:srgbClr val="373737"/>
                </a:solidFill>
                <a:latin typeface="Arial" charset="0"/>
                <a:cs typeface="Arial" charset="0"/>
              </a:rPr>
              <a:t>result at P5: a set of </a:t>
            </a:r>
            <a:r>
              <a:rPr lang="en-CA" sz="2000" dirty="0" smtClean="0">
                <a:solidFill>
                  <a:srgbClr val="00B050"/>
                </a:solidFill>
                <a:latin typeface="Arial" charset="0"/>
                <a:cs typeface="Arial" charset="0"/>
              </a:rPr>
              <a:t>Best Practice </a:t>
            </a:r>
            <a:r>
              <a:rPr lang="en-CA" sz="2000" dirty="0" err="1" smtClean="0">
                <a:solidFill>
                  <a:srgbClr val="00B050"/>
                </a:solidFill>
                <a:latin typeface="Arial" charset="0"/>
                <a:cs typeface="Arial" charset="0"/>
              </a:rPr>
              <a:t>PPs</a:t>
            </a:r>
            <a:r>
              <a:rPr lang="en-CA" sz="2000" dirty="0" smtClean="0">
                <a:solidFill>
                  <a:srgbClr val="00B050"/>
                </a:solidFill>
                <a:latin typeface="Arial" charset="0"/>
                <a:cs typeface="Arial" charset="0"/>
              </a:rPr>
              <a:t> </a:t>
            </a:r>
            <a:r>
              <a:rPr lang="en-CA" sz="2000" dirty="0" smtClean="0">
                <a:solidFill>
                  <a:srgbClr val="373737"/>
                </a:solidFill>
                <a:latin typeface="Arial" charset="0"/>
                <a:cs typeface="Arial" charset="0"/>
              </a:rPr>
              <a:t>for a number of  typical </a:t>
            </a:r>
            <a:r>
              <a:rPr lang="en-CA" sz="2000" dirty="0" err="1" smtClean="0">
                <a:solidFill>
                  <a:srgbClr val="373737"/>
                </a:solidFill>
                <a:latin typeface="Arial" charset="0"/>
                <a:cs typeface="Arial" charset="0"/>
              </a:rPr>
              <a:t>DM</a:t>
            </a:r>
            <a:r>
              <a:rPr lang="en-CA" sz="2000" dirty="0" smtClean="0">
                <a:solidFill>
                  <a:srgbClr val="373737"/>
                </a:solidFill>
                <a:latin typeface="Arial" charset="0"/>
                <a:cs typeface="Arial" charset="0"/>
              </a:rPr>
              <a:t>/DP tasks (Integrity Check, Replication, etc.)</a:t>
            </a:r>
          </a:p>
          <a:p>
            <a:r>
              <a:rPr lang="en-CA" sz="2000" dirty="0" smtClean="0">
                <a:solidFill>
                  <a:srgbClr val="373737"/>
                </a:solidFill>
                <a:latin typeface="Arial" charset="0"/>
                <a:cs typeface="Arial" charset="0"/>
              </a:rPr>
              <a:t>currently a large </a:t>
            </a:r>
            <a:r>
              <a:rPr lang="en-CA" sz="2000" dirty="0" smtClean="0">
                <a:solidFill>
                  <a:srgbClr val="00B050"/>
                </a:solidFill>
                <a:latin typeface="Arial" charset="0"/>
                <a:cs typeface="Arial" charset="0"/>
              </a:rPr>
              <a:t>collection of </a:t>
            </a:r>
            <a:r>
              <a:rPr lang="en-CA" sz="2000" dirty="0" err="1" smtClean="0">
                <a:solidFill>
                  <a:srgbClr val="00B050"/>
                </a:solidFill>
                <a:latin typeface="Arial" charset="0"/>
                <a:cs typeface="Arial" charset="0"/>
              </a:rPr>
              <a:t>PPs</a:t>
            </a:r>
            <a:r>
              <a:rPr lang="en-CA" sz="2000" dirty="0" smtClean="0">
                <a:solidFill>
                  <a:srgbClr val="373737"/>
                </a:solidFill>
                <a:latin typeface="Arial" charset="0"/>
                <a:cs typeface="Arial" charset="0"/>
              </a:rPr>
              <a:t>, currently being evaluated</a:t>
            </a:r>
          </a:p>
          <a:p>
            <a:r>
              <a:rPr lang="en-CA" sz="2000" dirty="0" smtClean="0">
                <a:solidFill>
                  <a:srgbClr val="373737"/>
                </a:solidFill>
                <a:latin typeface="Arial" charset="0"/>
                <a:cs typeface="Arial" charset="0"/>
              </a:rPr>
              <a:t>you could add your policies</a:t>
            </a:r>
          </a:p>
        </p:txBody>
      </p:sp>
      <p:sp>
        <p:nvSpPr>
          <p:cNvPr id="11266" name="Title 1"/>
          <p:cNvSpPr>
            <a:spLocks noGrp="1"/>
          </p:cNvSpPr>
          <p:nvPr>
            <p:ph type="title"/>
          </p:nvPr>
        </p:nvSpPr>
        <p:spPr bwMode="auto">
          <a:xfrm>
            <a:off x="342900" y="10955"/>
            <a:ext cx="8333556"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nSpc>
                <a:spcPct val="60000"/>
              </a:lnSpc>
            </a:pPr>
            <a:r>
              <a:rPr lang="en-US" sz="3200" dirty="0">
                <a:latin typeface="Arial" charset="0"/>
                <a:cs typeface="Trebuchet MS" charset="0"/>
              </a:rPr>
              <a:t>RDA Results </a:t>
            </a:r>
            <a:r>
              <a:rPr lang="en-US" sz="3200" dirty="0" smtClean="0">
                <a:latin typeface="Arial" charset="0"/>
                <a:cs typeface="Trebuchet MS" charset="0"/>
              </a:rPr>
              <a:t>IV: </a:t>
            </a:r>
            <a:r>
              <a:rPr lang="en-US" sz="3200" dirty="0">
                <a:latin typeface="Arial" charset="0"/>
                <a:cs typeface="Trebuchet MS" charset="0"/>
              </a:rPr>
              <a:t>Practical </a:t>
            </a:r>
            <a:r>
              <a:rPr lang="en-US" sz="3200" dirty="0" smtClean="0">
                <a:latin typeface="Arial" charset="0"/>
                <a:cs typeface="Trebuchet MS" charset="0"/>
              </a:rPr>
              <a:t>Policies</a:t>
            </a:r>
            <a:endParaRPr lang="en-US" sz="3200" dirty="0">
              <a:latin typeface="Arial" charset="0"/>
              <a:cs typeface="Trebuchet MS" charset="0"/>
            </a:endParaRPr>
          </a:p>
        </p:txBody>
      </p:sp>
      <p:sp>
        <p:nvSpPr>
          <p:cNvPr id="11268" name="AutoShape 7" descr="data:image/jpeg;base64,/9j/4AAQSkZJRgABAQAAAQABAAD/2wCEAAkGBxAPDw8OEBAQEBAPEBANDQ4MDhAMDw0NFBEWFhURFhgYHCggGBolGxQUITEhJTUrLi4uFyszODM4NygtLisBCgoKDg0OFxAQFiwkHCIrLCwuLDcsLCwsLCwsNCwsLSwsLCwsLCwsNyw3LDgsKywrLCwrLCwsOCw3KywsLCwsLP/AABEIAOEA4QMBIgACEQEDEQH/xAAbAAEAAgMBAQAAAAAAAAAAAAAAAwQCBQYHAf/EAEcQAAIBAgIEBhACCAYDAAAAAAABAgMRBBIFBjJREyFScXKyFBUWIiMkMUFhc4GRkrHB0YKhNFNUk6KzwvAXQmLS4eIzNYP/xAAXAQEBAQEAAAAAAAAAAAAAAAAAAQMC/8QAHBEBAQADAQEBAQAAAAAAAAAAAAEREjECIVFB/9oADAMBAAIRAxEAPwD3EAADCpOxmVcbKyYGpxemqkZyjFRtF2u738nOQ9vau6Huf3NZWlec3/qZiazzMM7blte3tXdD3P7jt7V3Q9z+5qgNYbVte3tXdD3P7jt7V3Q9z+5qgNYbVte3tXdD3P7jt7V3Q9z+5qgNYbVte3tXdD3P7jt7V3Q9z+5qgNYbVte31XdD3P7mL1gq8mHuf3NWyOQ1ibVvaGsbvacbemLv+RusPi4zV07nCSLWicc4TVO+1sX8mbk8z+fOyevP46nr9dymfSjgsWpr5rzp7i6mZu30AAAAAAAAAAAAAAAAp4/ZZcKeP2WBx9Tan0mfLiq+/n0mY3Npxlesri5jcXKjK4uY3FwMri5jcXAyuLnMa046rSqU1TqSgnBtqLtd5maXtxif11T3kyuHoDMJHA9uMT+uqe8uaD0lXniaUJ1Zyi3O8ZPidoSf0GTDrpFLEza407NNNPc15GW5spYkqOqpVXaFeHEpxjPL5rNXy+w3eBximrr2p+VPcabVyHCYKn/pc4e6ba/JoTjKlLNH2rzSW4wraOnTPpQwOMVSN1zNPyp7mXkwPoAAAAAAAAAAAAAU8fssuFPH7LA4ys+/n0mY3Fd9/PpMwubTjK9Z3FzC4uVGdxcwuLgZ3FzC4uBy2uL8LS9W+sznzfa4vwtL1b6zNBc4rqPpf1efjdHnn/Lka+5f1efjdHnn/LkFdtNlOuyzNlWsduHZajceFkt1aa/hizaYvDXRq9Q/0afrpdSB0Uo3Mb1rOOZlGVKWaPtXmktxucDjFNXXM0/KnuYxeGujTyhKlLNH2rzSW4iumTPpRwOMU1dczT8qe5l1MD6AAAAAAAAAABTx+yy4U8fssDiMS/CT6X0RHcyxT8JPpfREVzacZXrO4uYXFyozuLmFxcDO4uYXFwJ6WqFPSK4SdadN0/BpQjGSa8t+PnM/8LqP7TW+CB0Op78FU9Z/SjfmXq/Wknx5/wD4XUf2qt8EDCrqBSwa7KjXqTdLjUJRgk83e8dukehms1k/RKv4OvES/Vs+OEmytVJ5MhmjVkoVpSSspSS3Rk0vyKE5VP1lT2TkvqbapArzokwuVSlpLFQ2MTiI28iVepb3XLtHWvHQ2qkay5NenF/nG0vzIHQMHhyYXLotGa4U3JOpB0J+Ru7nRlzvyx9t7bzvsBjI1IqSfEzxqeGOh1K0nKjWVCTbp1OKF/8AJP0ehnN8up6eoo+kVGd0SnDoAAAAAAAAKeP2WXCnj9lgcJjH4SfS+iIbmeOfhanS+iIbm04yvWdxcwuLlRncXMLi4GdxcwuLgdhqb/4qvrP6UdAcZq9pyhhoTjVk4uU80UoSnxZUvMvQbXuvwX6yX7qp9jL1LlpLMN8azWX9Eq/g68Sp3X4L9ZL91U+xT0xrJha9CpSpzk5yy5U6c43tJN8bW5MSXK2zDmGYMyufDVkjcTFwJj5YCB0zF0yxYxaAqypGWDhatSe6pB/xImcRQj38OnH5olI9MwE7xRdNdozZRsTFsAAAAAAAAFPH7LLhTx+ywPP9IPwtTpfRFfMS6RfhqnS+iK2Y2nGV6kzDMR5hmKiTMMxHmGYCTMMxHmGYCvjXxrm+pXJsY+Nc31K5FZEuGffr2/IgJcO++Xt+QGxufLmGYZiokuLkeYZgJLny5hmGYD60faK7+HSj8zG5nRffw6UfmiXhHomjNlGxNdozZRsTFsAAAAAAAAFPH7LLhTx+ywPOdKPw1Tn+iKtyfSz8PU518kU8xtOMr1LcXIswzFRLcZiLMMwEuYXIswzAR4p8a5iE2OHfE+clIrUklDaXt+RsjGq+9f8AfnAiuLkWYZioluLkWYZgJbjMRZhmAluZ4d9/Dpx+aK+Ylwz8JDpx6yJSPS9GbKNia7RmyjYmLYAAAAAAAAKeP2WXCnj9lgeZaYfjFTnXVRTzFjTkrYirzrqoo5zacZXqbMMxDnGcqJswzEOcZwJswzEOcZwL+FfE+cmKuDlxPn+hYzEVkR133r9nzMsxFiZd4/Z8wK+YZiHOM5UTZhmIc4zgTZhmIc4zgTZiXCS8JT6cesipnJsFPwtPpw6yJeEeqaM2UbE12jNlGxMWwAAAAAAAAU8fssuFPH7LA8q0+/GavOuqjX3LusL8aq88eqjXXNpxlepLi5HcXKiS4uR3FwJLi5HcXA6nVXA06tOo5xu1Usu+lHiyrczd9psPyP45/c1epL8DV9b/AEI6M5oodpsPyP45/coae0bRp4arOMLSWWzzTdrzivO/Sb41es/6JW5ofzIjI4S4uR3FzoSXFyO4uBJcXI7i4ElyfAPwtL1kOsipcn0e/DUvWQ6yF4R67ozZRsTXaM2UbEwbAAAAAAAABTx+yy4U8fssDyTWN+NVeePVRrcxf1lfjdXnj1Uay5tOMr1JmGYjuLlRJmGYjuLgSZhmI7i4HbajPwNX1v8AQjpTz7QOsHYkJw4LhM089+EyW4krbL3Gz7tl+zv99/0JgdcarWh+J1uaH8yJpu7Zfs7/AH3/AEKuldaVXozo8Dkz5e+4XNa0k/JlW4mBoMwzEdxc6EmYZiO4uBJmGYjuLgSZixo5+Go+sh1kU7lnRj8PR9ZDrIXhHsejNlGxNdozZRsTBsAAAAAAAAFPH7LLhTx+ywPH9Z343V549VGqubLWl+OVvw9VGpubTjK9SXFyO4uVElxcjufbgZ3FzC58uBJcXI7i4ElxcjufbgZ3FzC58uBJcXI7i4ElxcjuLgSXLWi34ej62HWRRuW9FPxij62HWQvCPadGbKNia7RmyjYmDYAAAAAAAAKeP2WXCnj9lgeNa1vxyt+Hqo1Fzaa2vx2t+HqI1FzacZXrO4uYXFyo5DGYWFXSEqc13s6uWTjlUrZV5G0za1NU8M13k6sJeZ1OCqxv6VGEX+ZQf/sv/suqdTc4kly6tvxzGidIVcPX7GrNuOfgmpSc+Dm3aLi+S7r0Wdzq7nHae48Y8vlvRXFyrRt9DodNYvgqNSa4pPvIdOXFf2K79hfN6X+OZ0uniKmIrpKVOi4U7teSDlljbfeV3+I6TV/F8Jh4Xd5U/BS8773Zfw2NdoethoYXgZ1qUXVU+FWdJxzLKl6Gope25U1YxOStKk2mqiaTTvF1IXaa9DWb8iT5VvG80hoShiJqpU4XMoqHg504xsm/NKD3nN6w6Ko4eUFTUmpRlJ8K4Td0/NlijsrnM64bVLoT+Y9SYTzfq7DVbCNJvh7tJu06KV2vVm5w9KNOEKcb5YRjCOZpyslZXaS4zGm+9j0Y/JFfSeL4GjUqedK0OnLij+bv7DrEiZtc1pvNia1epFKUMMowbfmipZbrnk5PmRvtW8VwmHjHz0nwT6K2fy4vYUNBV8NTw7hUq006zlwsZTV1C2VRfsu/xFPVzEcFiHTzKUal6eaOzKUW8kl6Hx26RxO5dXjr7i5hcXNHDO5b0S/GKHrYdZFG5b0Q/GKHrYdZC8I9v0Zso2JrtGbKNiYNgAAAAAAAAp4/ZZcKeO2WB4rrc/Ha34OojT3Nvrh+m1vwdRGlubTjK9Z3FzC4uVHK4zExpY6dSV2oVczUbZmsq8l2X6utNJLvac3LzcI4Qjf0tNs3ufm9sYv6H1VWvI7PfFKL96OcX9XM/HPaH0dUqVeyq6aWbhYqayurU/ytJ+SK4nf0K1+Mk0xLh8TRwqfFF56tvNdXfM1BfxG7cm+Nu7flb42xm5vcr+8a/MGVbtXhf2eHx1v95odP4ZYerTq0koRdpRScmo1YNX4227PvfzOmufVK272pP5lvnJK+UKyqQjUjsziprmavY53W+SzUuhP5nRN/2lY+qXN7Un8xZmEuKU33sejH5I0mnZcNWoYSL8rU528qvfj9kVN+03Vz7m5vcr+8WZSXCt2rwv7PD46v+80WsWDjRnTq0oqnF+RJtqFWDun3zfl4vhZ0tz6pW/5SfzF8yrKwwuIVWnCovJOKlzPzr2O6JbmLl/aSR8uVGdy5od+M0PW0+sihcu6FfjOH9bT6yF4R7nozZRsTXaM2UbEwbAAAAAAAABXxULosHySA801i1RVavOtnknO14pJpWVvoaV6mvly+FHrtTDJkXYMdxc1MR5N3Gy5cvhQ7jZcuXwo9Z7AjuHYEdw2prHk3cbLly+FDuNly5fCj1nsCO4dgR3DamseTdxsuXL4UO42XLl8KPWewI7h2BHcNqax5N3Gy5cvhQ7jZcuXwo9Z7AjuHYEdw2prHk3cbLly+FDuNly5fCj1nsCO4dgR3DamseTdxsuXL4UO42XLl8KPWewI7h2BHcNqax5N3Gy5cvhQ7jZcuXwo9Z7AjuHYEdw2prHk3cbLly+FDuNly5fCj1nsCO4dgR3DamseTrU2XLl8KNjonUxRq06jqT7ycZpWSTad7Ho/YMdxJTwqQ2piMcFTsi4YxjYyIoAAAAAAAAAAPgAAAAAAAAAAAAAAAAAAAAAAAAAA+gAAAAAAA/9k="/>
          <p:cNvSpPr>
            <a:spLocks noChangeAspect="1" noChangeArrowheads="1"/>
          </p:cNvSpPr>
          <p:nvPr/>
        </p:nvSpPr>
        <p:spPr bwMode="auto">
          <a:xfrm>
            <a:off x="190500"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92360" y="3467405"/>
            <a:ext cx="6343288" cy="291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rot="21230655">
            <a:off x="533965" y="2318957"/>
            <a:ext cx="8322813" cy="1569660"/>
          </a:xfrm>
          <a:prstGeom prst="rect">
            <a:avLst/>
          </a:prstGeom>
          <a:solidFill>
            <a:schemeClr val="bg1">
              <a:lumMod val="65000"/>
            </a:schemeClr>
          </a:solidFill>
        </p:spPr>
        <p:txBody>
          <a:bodyPr wrap="square">
            <a:spAutoFit/>
          </a:bodyPr>
          <a:lstStyle/>
          <a:p>
            <a:pPr marL="342900" lvl="0" indent="-342900">
              <a:buFont typeface="Arial" pitchFamily="34" charset="0"/>
              <a:buChar char="•"/>
            </a:pPr>
            <a:r>
              <a:rPr lang="en-US" sz="2400" dirty="0" smtClean="0"/>
              <a:t>huge simplification for data stewards</a:t>
            </a:r>
          </a:p>
          <a:p>
            <a:pPr marL="342900" lvl="0" indent="-342900">
              <a:buFont typeface="Arial" pitchFamily="34" charset="0"/>
              <a:buChar char="•"/>
            </a:pPr>
            <a:r>
              <a:rPr lang="en-US" sz="2400" dirty="0" smtClean="0"/>
              <a:t>finally feasible quality checks and certification</a:t>
            </a:r>
          </a:p>
          <a:p>
            <a:pPr marL="342900" lvl="0" indent="-342900">
              <a:buFont typeface="Arial" pitchFamily="34" charset="0"/>
              <a:buChar char="•"/>
            </a:pPr>
            <a:r>
              <a:rPr lang="en-US" sz="2400" dirty="0" smtClean="0"/>
              <a:t>huge step in trust improvement </a:t>
            </a:r>
          </a:p>
          <a:p>
            <a:pPr marL="342900" lvl="0" indent="-342900">
              <a:buFont typeface="Arial" pitchFamily="34" charset="0"/>
              <a:buChar char="•"/>
            </a:pPr>
            <a:r>
              <a:rPr lang="en-US" sz="2400" dirty="0" smtClean="0"/>
              <a:t>one cornerstone towards reproducible data</a:t>
            </a:r>
          </a:p>
        </p:txBody>
      </p:sp>
    </p:spTree>
    <p:extLst>
      <p:ext uri="{BB962C8B-B14F-4D97-AF65-F5344CB8AC3E}">
        <p14:creationId xmlns:p14="http://schemas.microsoft.com/office/powerpoint/2010/main" val="242966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Data Fabric Interest Group</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8" y="1196752"/>
            <a:ext cx="9127502" cy="5439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bwMode="auto">
          <a:xfrm>
            <a:off x="1001486" y="2104571"/>
            <a:ext cx="6792685" cy="2423886"/>
          </a:xfrm>
          <a:custGeom>
            <a:avLst/>
            <a:gdLst>
              <a:gd name="connsiteX0" fmla="*/ 333828 w 6792685"/>
              <a:gd name="connsiteY0" fmla="*/ 29029 h 2423886"/>
              <a:gd name="connsiteX1" fmla="*/ 319314 w 6792685"/>
              <a:gd name="connsiteY1" fmla="*/ 696686 h 2423886"/>
              <a:gd name="connsiteX2" fmla="*/ 14514 w 6792685"/>
              <a:gd name="connsiteY2" fmla="*/ 696686 h 2423886"/>
              <a:gd name="connsiteX3" fmla="*/ 0 w 6792685"/>
              <a:gd name="connsiteY3" fmla="*/ 1625600 h 2423886"/>
              <a:gd name="connsiteX4" fmla="*/ 2104571 w 6792685"/>
              <a:gd name="connsiteY4" fmla="*/ 2409372 h 2423886"/>
              <a:gd name="connsiteX5" fmla="*/ 3439885 w 6792685"/>
              <a:gd name="connsiteY5" fmla="*/ 2423886 h 2423886"/>
              <a:gd name="connsiteX6" fmla="*/ 3439885 w 6792685"/>
              <a:gd name="connsiteY6" fmla="*/ 2046515 h 2423886"/>
              <a:gd name="connsiteX7" fmla="*/ 6792685 w 6792685"/>
              <a:gd name="connsiteY7" fmla="*/ 1799772 h 2423886"/>
              <a:gd name="connsiteX8" fmla="*/ 6749143 w 6792685"/>
              <a:gd name="connsiteY8" fmla="*/ 740229 h 2423886"/>
              <a:gd name="connsiteX9" fmla="*/ 4441371 w 6792685"/>
              <a:gd name="connsiteY9" fmla="*/ 14515 h 2423886"/>
              <a:gd name="connsiteX10" fmla="*/ 3701143 w 6792685"/>
              <a:gd name="connsiteY10" fmla="*/ 29029 h 2423886"/>
              <a:gd name="connsiteX11" fmla="*/ 3701143 w 6792685"/>
              <a:gd name="connsiteY11" fmla="*/ 130629 h 2423886"/>
              <a:gd name="connsiteX12" fmla="*/ 2438400 w 6792685"/>
              <a:gd name="connsiteY12" fmla="*/ 116115 h 2423886"/>
              <a:gd name="connsiteX13" fmla="*/ 2423885 w 6792685"/>
              <a:gd name="connsiteY13" fmla="*/ 0 h 2423886"/>
              <a:gd name="connsiteX14" fmla="*/ 333828 w 6792685"/>
              <a:gd name="connsiteY14" fmla="*/ 29029 h 24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92685" h="2423886">
                <a:moveTo>
                  <a:pt x="333828" y="29029"/>
                </a:moveTo>
                <a:lnTo>
                  <a:pt x="319314" y="696686"/>
                </a:lnTo>
                <a:lnTo>
                  <a:pt x="14514" y="696686"/>
                </a:lnTo>
                <a:lnTo>
                  <a:pt x="0" y="1625600"/>
                </a:lnTo>
                <a:lnTo>
                  <a:pt x="2104571" y="2409372"/>
                </a:lnTo>
                <a:lnTo>
                  <a:pt x="3439885" y="2423886"/>
                </a:lnTo>
                <a:lnTo>
                  <a:pt x="3439885" y="2046515"/>
                </a:lnTo>
                <a:lnTo>
                  <a:pt x="6792685" y="1799772"/>
                </a:lnTo>
                <a:lnTo>
                  <a:pt x="6749143" y="740229"/>
                </a:lnTo>
                <a:lnTo>
                  <a:pt x="4441371" y="14515"/>
                </a:lnTo>
                <a:lnTo>
                  <a:pt x="3701143" y="29029"/>
                </a:lnTo>
                <a:lnTo>
                  <a:pt x="3701143" y="130629"/>
                </a:lnTo>
                <a:lnTo>
                  <a:pt x="2438400" y="116115"/>
                </a:lnTo>
                <a:lnTo>
                  <a:pt x="2423885" y="0"/>
                </a:lnTo>
                <a:lnTo>
                  <a:pt x="333828" y="29029"/>
                </a:lnTo>
                <a:close/>
              </a:path>
            </a:pathLst>
          </a:cu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8" name="Content Placeholder 1"/>
          <p:cNvSpPr>
            <a:spLocks noGrp="1"/>
          </p:cNvSpPr>
          <p:nvPr>
            <p:ph idx="1"/>
          </p:nvPr>
        </p:nvSpPr>
        <p:spPr>
          <a:xfrm>
            <a:off x="1949556" y="2601772"/>
            <a:ext cx="4896544" cy="1165010"/>
          </a:xfrm>
        </p:spPr>
        <p:txBody>
          <a:bodyPr/>
          <a:lstStyle/>
          <a:p>
            <a:pPr marL="0" indent="0" algn="ctr">
              <a:buNone/>
            </a:pPr>
            <a:r>
              <a:rPr lang="en-US" sz="2000" dirty="0" smtClean="0">
                <a:solidFill>
                  <a:srgbClr val="C00000"/>
                </a:solidFill>
              </a:rPr>
              <a:t>Data Fabric </a:t>
            </a:r>
            <a:r>
              <a:rPr lang="en-US" sz="2000" dirty="0" err="1" smtClean="0">
                <a:solidFill>
                  <a:srgbClr val="C00000"/>
                </a:solidFill>
              </a:rPr>
              <a:t>IG</a:t>
            </a:r>
            <a:r>
              <a:rPr lang="en-US" sz="2000" dirty="0" smtClean="0">
                <a:solidFill>
                  <a:srgbClr val="C00000"/>
                </a:solidFill>
              </a:rPr>
              <a:t> looks for </a:t>
            </a:r>
            <a:r>
              <a:rPr lang="en-US" sz="2000" dirty="0" smtClean="0">
                <a:solidFill>
                  <a:srgbClr val="58A618"/>
                </a:solidFill>
              </a:rPr>
              <a:t>common components </a:t>
            </a:r>
            <a:r>
              <a:rPr lang="en-US" sz="2000" dirty="0" smtClean="0">
                <a:solidFill>
                  <a:srgbClr val="C00000"/>
                </a:solidFill>
              </a:rPr>
              <a:t>and services to make this work as efficient and reproducible as possible</a:t>
            </a:r>
            <a:endParaRPr lang="en-US" sz="2000" b="1" dirty="0" smtClean="0">
              <a:solidFill>
                <a:srgbClr val="C00000"/>
              </a:solidFill>
            </a:endParaRPr>
          </a:p>
        </p:txBody>
      </p:sp>
      <p:sp>
        <p:nvSpPr>
          <p:cNvPr id="7" name="Content Placeholder 1"/>
          <p:cNvSpPr txBox="1">
            <a:spLocks/>
          </p:cNvSpPr>
          <p:nvPr/>
        </p:nvSpPr>
        <p:spPr>
          <a:xfrm>
            <a:off x="577880" y="5694895"/>
            <a:ext cx="4335162" cy="729695"/>
          </a:xfrm>
          <a:prstGeom prst="rect">
            <a:avLst/>
          </a:prstGeom>
        </p:spPr>
        <p:txBody>
          <a:bodyPr/>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indent="0" algn="ctr">
              <a:buFont typeface="Wingdings" charset="2"/>
              <a:buNone/>
            </a:pPr>
            <a:r>
              <a:rPr lang="en-US" sz="2000" b="0" dirty="0" smtClean="0">
                <a:solidFill>
                  <a:srgbClr val="C00000"/>
                </a:solidFill>
              </a:rPr>
              <a:t>Other </a:t>
            </a:r>
            <a:r>
              <a:rPr lang="en-US" sz="2000" b="0" dirty="0" err="1" smtClean="0">
                <a:solidFill>
                  <a:srgbClr val="C00000"/>
                </a:solidFill>
              </a:rPr>
              <a:t>WG</a:t>
            </a:r>
            <a:r>
              <a:rPr lang="en-US" sz="2000" b="0" dirty="0" smtClean="0">
                <a:solidFill>
                  <a:srgbClr val="C00000"/>
                </a:solidFill>
              </a:rPr>
              <a:t>/</a:t>
            </a:r>
            <a:r>
              <a:rPr lang="en-US" sz="2000" b="0" dirty="0" err="1" smtClean="0">
                <a:solidFill>
                  <a:srgbClr val="C00000"/>
                </a:solidFill>
              </a:rPr>
              <a:t>IGs</a:t>
            </a:r>
            <a:r>
              <a:rPr lang="en-US" sz="2000" b="0" dirty="0" smtClean="0">
                <a:solidFill>
                  <a:srgbClr val="C00000"/>
                </a:solidFill>
              </a:rPr>
              <a:t> looking at data publication workflows and citation</a:t>
            </a:r>
          </a:p>
        </p:txBody>
      </p:sp>
    </p:spTree>
    <p:extLst>
      <p:ext uri="{BB962C8B-B14F-4D97-AF65-F5344CB8AC3E}">
        <p14:creationId xmlns:p14="http://schemas.microsoft.com/office/powerpoint/2010/main" val="33686631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5575" y="0"/>
            <a:ext cx="8002569" cy="981075"/>
          </a:xfrm>
        </p:spPr>
        <p:txBody>
          <a:bodyPr/>
          <a:lstStyle/>
          <a:p>
            <a:r>
              <a:rPr lang="en-US" sz="3200" dirty="0" smtClean="0"/>
              <a:t>RDA – first Working Group results </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8" y="1196752"/>
            <a:ext cx="9127502" cy="5439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bwMode="auto">
          <a:xfrm>
            <a:off x="961930" y="2699305"/>
            <a:ext cx="1382580" cy="121698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5" name="Rounded Rectangle 4"/>
          <p:cNvSpPr/>
          <p:nvPr/>
        </p:nvSpPr>
        <p:spPr bwMode="auto">
          <a:xfrm>
            <a:off x="2344510" y="2684980"/>
            <a:ext cx="1036935" cy="151212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6" name="Rounded Rectangle 5"/>
          <p:cNvSpPr/>
          <p:nvPr/>
        </p:nvSpPr>
        <p:spPr bwMode="auto">
          <a:xfrm>
            <a:off x="3381445" y="2680844"/>
            <a:ext cx="1455270" cy="151212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7" name="Rounded Rectangle 6"/>
          <p:cNvSpPr/>
          <p:nvPr/>
        </p:nvSpPr>
        <p:spPr bwMode="auto">
          <a:xfrm>
            <a:off x="4836715" y="2661706"/>
            <a:ext cx="1425105" cy="151212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8" name="Rounded Rectangle 7"/>
          <p:cNvSpPr/>
          <p:nvPr/>
        </p:nvSpPr>
        <p:spPr bwMode="auto">
          <a:xfrm>
            <a:off x="6261820" y="2661706"/>
            <a:ext cx="1526553" cy="151212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4" name="TextBox 3"/>
          <p:cNvSpPr txBox="1"/>
          <p:nvPr/>
        </p:nvSpPr>
        <p:spPr>
          <a:xfrm>
            <a:off x="501070" y="5733300"/>
            <a:ext cx="3986989" cy="369332"/>
          </a:xfrm>
          <a:prstGeom prst="rect">
            <a:avLst/>
          </a:prstGeom>
          <a:noFill/>
        </p:spPr>
        <p:txBody>
          <a:bodyPr wrap="none" rtlCol="0">
            <a:spAutoFit/>
          </a:bodyPr>
          <a:lstStyle/>
          <a:p>
            <a:r>
              <a:rPr lang="en-US" sz="1800" dirty="0" smtClean="0">
                <a:solidFill>
                  <a:srgbClr val="58A618"/>
                </a:solidFill>
              </a:rPr>
              <a:t>results achieved after ~20 months!</a:t>
            </a:r>
            <a:endParaRPr lang="en-GB" sz="1800" dirty="0">
              <a:solidFill>
                <a:srgbClr val="58A618"/>
              </a:solidFill>
            </a:endParaRPr>
          </a:p>
        </p:txBody>
      </p:sp>
    </p:spTree>
    <p:extLst>
      <p:ext uri="{BB962C8B-B14F-4D97-AF65-F5344CB8AC3E}">
        <p14:creationId xmlns:p14="http://schemas.microsoft.com/office/powerpoint/2010/main" val="22681814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8151" y="-54592"/>
            <a:ext cx="8279243" cy="981075"/>
          </a:xfrm>
        </p:spPr>
        <p:txBody>
          <a:bodyPr/>
          <a:lstStyle/>
          <a:p>
            <a:r>
              <a:rPr lang="en-US" sz="3200" dirty="0" err="1" smtClean="0"/>
              <a:t>DFIG</a:t>
            </a:r>
            <a:r>
              <a:rPr lang="en-US" sz="3200" dirty="0" smtClean="0"/>
              <a:t> – grouping of </a:t>
            </a:r>
            <a:r>
              <a:rPr lang="en-US" sz="3200" dirty="0" err="1" smtClean="0"/>
              <a:t>WG</a:t>
            </a:r>
            <a:r>
              <a:rPr lang="en-US" sz="3200" dirty="0" smtClean="0"/>
              <a:t>/</a:t>
            </a:r>
            <a:r>
              <a:rPr lang="en-US" sz="3200" dirty="0" err="1" smtClean="0"/>
              <a:t>IGs</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8" y="1196752"/>
            <a:ext cx="9127502" cy="5439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56035" y="5471832"/>
            <a:ext cx="889987" cy="369332"/>
          </a:xfrm>
          <a:prstGeom prst="rect">
            <a:avLst/>
          </a:prstGeom>
          <a:solidFill>
            <a:srgbClr val="CC6021"/>
          </a:solidFill>
        </p:spPr>
        <p:txBody>
          <a:bodyPr wrap="none" rtlCol="0">
            <a:spAutoFit/>
          </a:bodyPr>
          <a:lstStyle/>
          <a:p>
            <a:r>
              <a:rPr lang="en-US" sz="1800" dirty="0" err="1" smtClean="0"/>
              <a:t>CITDD</a:t>
            </a:r>
            <a:endParaRPr lang="en-GB" sz="1800" dirty="0"/>
          </a:p>
        </p:txBody>
      </p:sp>
      <p:cxnSp>
        <p:nvCxnSpPr>
          <p:cNvPr id="5" name="Straight Arrow Connector 4"/>
          <p:cNvCxnSpPr>
            <a:stCxn id="4" idx="0"/>
          </p:cNvCxnSpPr>
          <p:nvPr/>
        </p:nvCxnSpPr>
        <p:spPr bwMode="auto">
          <a:xfrm flipV="1">
            <a:off x="3401029" y="4884923"/>
            <a:ext cx="124120" cy="586909"/>
          </a:xfrm>
          <a:prstGeom prst="straightConnector1">
            <a:avLst/>
          </a:prstGeom>
          <a:noFill/>
          <a:ln w="9525" cap="flat" cmpd="sng" algn="ctr">
            <a:solidFill>
              <a:srgbClr val="C55B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p:cNvSpPr txBox="1"/>
          <p:nvPr/>
        </p:nvSpPr>
        <p:spPr>
          <a:xfrm>
            <a:off x="2928095" y="841068"/>
            <a:ext cx="697627" cy="369332"/>
          </a:xfrm>
          <a:prstGeom prst="rect">
            <a:avLst/>
          </a:prstGeom>
          <a:solidFill>
            <a:srgbClr val="CC6021"/>
          </a:solidFill>
        </p:spPr>
        <p:txBody>
          <a:bodyPr wrap="none" rtlCol="0">
            <a:spAutoFit/>
          </a:bodyPr>
          <a:lstStyle/>
          <a:p>
            <a:r>
              <a:rPr lang="en-US" sz="1800" dirty="0" err="1" smtClean="0"/>
              <a:t>Prov</a:t>
            </a:r>
            <a:endParaRPr lang="en-GB" sz="1800" dirty="0"/>
          </a:p>
        </p:txBody>
      </p:sp>
      <p:cxnSp>
        <p:nvCxnSpPr>
          <p:cNvPr id="7" name="Straight Arrow Connector 6"/>
          <p:cNvCxnSpPr>
            <a:stCxn id="6" idx="2"/>
          </p:cNvCxnSpPr>
          <p:nvPr/>
        </p:nvCxnSpPr>
        <p:spPr bwMode="auto">
          <a:xfrm>
            <a:off x="3276909" y="1210400"/>
            <a:ext cx="248240" cy="304501"/>
          </a:xfrm>
          <a:prstGeom prst="straightConnector1">
            <a:avLst/>
          </a:prstGeom>
          <a:noFill/>
          <a:ln w="9525" cap="flat" cmpd="sng" algn="ctr">
            <a:solidFill>
              <a:srgbClr val="C55B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a:stCxn id="12" idx="2"/>
          </p:cNvCxnSpPr>
          <p:nvPr/>
        </p:nvCxnSpPr>
        <p:spPr bwMode="auto">
          <a:xfrm flipH="1">
            <a:off x="4594400" y="1210400"/>
            <a:ext cx="1037064" cy="304501"/>
          </a:xfrm>
          <a:prstGeom prst="straightConnector1">
            <a:avLst/>
          </a:prstGeom>
          <a:noFill/>
          <a:ln w="9525" cap="flat" cmpd="sng" algn="ctr">
            <a:solidFill>
              <a:srgbClr val="C55B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5199294" y="841068"/>
            <a:ext cx="864339" cy="369332"/>
          </a:xfrm>
          <a:prstGeom prst="rect">
            <a:avLst/>
          </a:prstGeom>
          <a:solidFill>
            <a:srgbClr val="CC6021"/>
          </a:solidFill>
        </p:spPr>
        <p:txBody>
          <a:bodyPr wrap="none" rtlCol="0">
            <a:spAutoFit/>
          </a:bodyPr>
          <a:lstStyle/>
          <a:p>
            <a:r>
              <a:rPr lang="en-US" sz="1800" dirty="0" err="1" smtClean="0"/>
              <a:t>BROK</a:t>
            </a:r>
            <a:endParaRPr lang="en-GB" sz="1800" dirty="0"/>
          </a:p>
        </p:txBody>
      </p:sp>
      <p:sp>
        <p:nvSpPr>
          <p:cNvPr id="19" name="TextBox 18"/>
          <p:cNvSpPr txBox="1"/>
          <p:nvPr/>
        </p:nvSpPr>
        <p:spPr>
          <a:xfrm>
            <a:off x="6387006" y="5125198"/>
            <a:ext cx="813043" cy="369332"/>
          </a:xfrm>
          <a:prstGeom prst="rect">
            <a:avLst/>
          </a:prstGeom>
          <a:solidFill>
            <a:srgbClr val="CC6021"/>
          </a:solidFill>
        </p:spPr>
        <p:txBody>
          <a:bodyPr wrap="none" rtlCol="0">
            <a:spAutoFit/>
          </a:bodyPr>
          <a:lstStyle/>
          <a:p>
            <a:r>
              <a:rPr lang="en-US" sz="1800" dirty="0" smtClean="0"/>
              <a:t>CERT</a:t>
            </a:r>
            <a:endParaRPr lang="en-GB" sz="1800" dirty="0"/>
          </a:p>
        </p:txBody>
      </p:sp>
      <p:cxnSp>
        <p:nvCxnSpPr>
          <p:cNvPr id="20" name="Straight Arrow Connector 19"/>
          <p:cNvCxnSpPr>
            <a:stCxn id="19" idx="0"/>
          </p:cNvCxnSpPr>
          <p:nvPr/>
        </p:nvCxnSpPr>
        <p:spPr bwMode="auto">
          <a:xfrm flipH="1" flipV="1">
            <a:off x="6793527" y="4884923"/>
            <a:ext cx="1" cy="240275"/>
          </a:xfrm>
          <a:prstGeom prst="straightConnector1">
            <a:avLst/>
          </a:prstGeom>
          <a:noFill/>
          <a:ln w="9525" cap="flat" cmpd="sng" algn="ctr">
            <a:solidFill>
              <a:srgbClr val="C55B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p:cNvSpPr txBox="1"/>
          <p:nvPr/>
        </p:nvSpPr>
        <p:spPr>
          <a:xfrm>
            <a:off x="6193015" y="841068"/>
            <a:ext cx="813043" cy="369332"/>
          </a:xfrm>
          <a:prstGeom prst="rect">
            <a:avLst/>
          </a:prstGeom>
          <a:solidFill>
            <a:srgbClr val="CC6021"/>
          </a:solidFill>
        </p:spPr>
        <p:txBody>
          <a:bodyPr wrap="none" rtlCol="0">
            <a:spAutoFit/>
          </a:bodyPr>
          <a:lstStyle/>
          <a:p>
            <a:r>
              <a:rPr lang="en-US" sz="1800" dirty="0" smtClean="0"/>
              <a:t>CERT</a:t>
            </a:r>
            <a:endParaRPr lang="en-GB" sz="1800" dirty="0"/>
          </a:p>
        </p:txBody>
      </p:sp>
      <p:cxnSp>
        <p:nvCxnSpPr>
          <p:cNvPr id="23" name="Straight Arrow Connector 22"/>
          <p:cNvCxnSpPr>
            <a:stCxn id="22" idx="2"/>
          </p:cNvCxnSpPr>
          <p:nvPr/>
        </p:nvCxnSpPr>
        <p:spPr bwMode="auto">
          <a:xfrm flipH="1">
            <a:off x="4594401" y="1210400"/>
            <a:ext cx="2005136" cy="456901"/>
          </a:xfrm>
          <a:prstGeom prst="straightConnector1">
            <a:avLst/>
          </a:prstGeom>
          <a:noFill/>
          <a:ln w="9525" cap="flat" cmpd="sng" algn="ctr">
            <a:solidFill>
              <a:srgbClr val="C55B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p:cNvSpPr txBox="1"/>
          <p:nvPr/>
        </p:nvSpPr>
        <p:spPr>
          <a:xfrm>
            <a:off x="4360403" y="841068"/>
            <a:ext cx="684803" cy="369332"/>
          </a:xfrm>
          <a:prstGeom prst="rect">
            <a:avLst/>
          </a:prstGeom>
          <a:solidFill>
            <a:srgbClr val="CC6021"/>
          </a:solidFill>
        </p:spPr>
        <p:txBody>
          <a:bodyPr wrap="none" rtlCol="0">
            <a:spAutoFit/>
          </a:bodyPr>
          <a:lstStyle/>
          <a:p>
            <a:r>
              <a:rPr lang="en-US" sz="1800" dirty="0" err="1" smtClean="0"/>
              <a:t>BDA</a:t>
            </a:r>
            <a:endParaRPr lang="en-GB" sz="1800" dirty="0"/>
          </a:p>
        </p:txBody>
      </p:sp>
      <p:cxnSp>
        <p:nvCxnSpPr>
          <p:cNvPr id="27" name="Straight Arrow Connector 26"/>
          <p:cNvCxnSpPr>
            <a:stCxn id="26" idx="2"/>
          </p:cNvCxnSpPr>
          <p:nvPr/>
        </p:nvCxnSpPr>
        <p:spPr bwMode="auto">
          <a:xfrm flipH="1">
            <a:off x="4353637" y="1210400"/>
            <a:ext cx="349168" cy="216716"/>
          </a:xfrm>
          <a:prstGeom prst="straightConnector1">
            <a:avLst/>
          </a:prstGeom>
          <a:noFill/>
          <a:ln w="9525" cap="flat" cmpd="sng" algn="ctr">
            <a:solidFill>
              <a:srgbClr val="C55B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p:cNvSpPr txBox="1"/>
          <p:nvPr/>
        </p:nvSpPr>
        <p:spPr>
          <a:xfrm>
            <a:off x="5483628" y="3731619"/>
            <a:ext cx="659155" cy="369332"/>
          </a:xfrm>
          <a:prstGeom prst="rect">
            <a:avLst/>
          </a:prstGeom>
          <a:solidFill>
            <a:srgbClr val="CC6021"/>
          </a:solidFill>
        </p:spPr>
        <p:txBody>
          <a:bodyPr wrap="none" rtlCol="0">
            <a:spAutoFit/>
          </a:bodyPr>
          <a:lstStyle/>
          <a:p>
            <a:r>
              <a:rPr lang="en-US" sz="1800" dirty="0" smtClean="0"/>
              <a:t>REP</a:t>
            </a:r>
            <a:endParaRPr lang="en-GB" sz="1800" dirty="0"/>
          </a:p>
        </p:txBody>
      </p:sp>
      <p:cxnSp>
        <p:nvCxnSpPr>
          <p:cNvPr id="36" name="Straight Arrow Connector 35"/>
          <p:cNvCxnSpPr>
            <a:stCxn id="35" idx="2"/>
          </p:cNvCxnSpPr>
          <p:nvPr/>
        </p:nvCxnSpPr>
        <p:spPr bwMode="auto">
          <a:xfrm flipH="1">
            <a:off x="5440391" y="4100951"/>
            <a:ext cx="372815" cy="211742"/>
          </a:xfrm>
          <a:prstGeom prst="straightConnector1">
            <a:avLst/>
          </a:prstGeom>
          <a:noFill/>
          <a:ln w="9525" cap="flat" cmpd="sng" algn="ctr">
            <a:solidFill>
              <a:srgbClr val="C55B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a:stCxn id="35" idx="2"/>
          </p:cNvCxnSpPr>
          <p:nvPr/>
        </p:nvCxnSpPr>
        <p:spPr bwMode="auto">
          <a:xfrm>
            <a:off x="5813206" y="4100951"/>
            <a:ext cx="437469" cy="105871"/>
          </a:xfrm>
          <a:prstGeom prst="straightConnector1">
            <a:avLst/>
          </a:prstGeom>
          <a:noFill/>
          <a:ln w="9525" cap="flat" cmpd="sng" algn="ctr">
            <a:solidFill>
              <a:srgbClr val="C55B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TextBox 43"/>
          <p:cNvSpPr txBox="1"/>
          <p:nvPr/>
        </p:nvSpPr>
        <p:spPr>
          <a:xfrm>
            <a:off x="1852193" y="841068"/>
            <a:ext cx="1005403" cy="369332"/>
          </a:xfrm>
          <a:prstGeom prst="rect">
            <a:avLst/>
          </a:prstGeom>
          <a:solidFill>
            <a:srgbClr val="CC6021"/>
          </a:solidFill>
        </p:spPr>
        <p:txBody>
          <a:bodyPr wrap="none" rtlCol="0">
            <a:spAutoFit/>
          </a:bodyPr>
          <a:lstStyle/>
          <a:p>
            <a:r>
              <a:rPr lang="en-US" sz="1800" dirty="0" smtClean="0"/>
              <a:t>REPRO</a:t>
            </a:r>
            <a:endParaRPr lang="en-GB" sz="1800" dirty="0"/>
          </a:p>
        </p:txBody>
      </p:sp>
      <p:cxnSp>
        <p:nvCxnSpPr>
          <p:cNvPr id="45" name="Straight Arrow Connector 44"/>
          <p:cNvCxnSpPr>
            <a:stCxn id="44" idx="2"/>
          </p:cNvCxnSpPr>
          <p:nvPr/>
        </p:nvCxnSpPr>
        <p:spPr bwMode="auto">
          <a:xfrm>
            <a:off x="2354895" y="1210400"/>
            <a:ext cx="1108194" cy="456901"/>
          </a:xfrm>
          <a:prstGeom prst="straightConnector1">
            <a:avLst/>
          </a:prstGeom>
          <a:noFill/>
          <a:ln w="9525" cap="flat" cmpd="sng" algn="ctr">
            <a:solidFill>
              <a:srgbClr val="C55B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TextBox 47"/>
          <p:cNvSpPr txBox="1"/>
          <p:nvPr/>
        </p:nvSpPr>
        <p:spPr>
          <a:xfrm>
            <a:off x="215109" y="4312693"/>
            <a:ext cx="697627" cy="369332"/>
          </a:xfrm>
          <a:prstGeom prst="rect">
            <a:avLst/>
          </a:prstGeom>
          <a:solidFill>
            <a:srgbClr val="CC6021"/>
          </a:solidFill>
        </p:spPr>
        <p:txBody>
          <a:bodyPr wrap="none" rtlCol="0">
            <a:spAutoFit/>
          </a:bodyPr>
          <a:lstStyle/>
          <a:p>
            <a:r>
              <a:rPr lang="en-US" sz="1800" dirty="0" err="1" smtClean="0"/>
              <a:t>DMP</a:t>
            </a:r>
            <a:endParaRPr lang="en-GB" sz="1800" dirty="0"/>
          </a:p>
        </p:txBody>
      </p:sp>
      <p:cxnSp>
        <p:nvCxnSpPr>
          <p:cNvPr id="49" name="Straight Arrow Connector 48"/>
          <p:cNvCxnSpPr>
            <a:stCxn id="48" idx="0"/>
          </p:cNvCxnSpPr>
          <p:nvPr/>
        </p:nvCxnSpPr>
        <p:spPr bwMode="auto">
          <a:xfrm flipV="1">
            <a:off x="563923" y="2688609"/>
            <a:ext cx="0" cy="1624084"/>
          </a:xfrm>
          <a:prstGeom prst="straightConnector1">
            <a:avLst/>
          </a:prstGeom>
          <a:noFill/>
          <a:ln w="9525" cap="flat" cmpd="sng" algn="ctr">
            <a:solidFill>
              <a:srgbClr val="C55B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Arrow Connector 51"/>
          <p:cNvCxnSpPr>
            <a:stCxn id="48" idx="3"/>
          </p:cNvCxnSpPr>
          <p:nvPr/>
        </p:nvCxnSpPr>
        <p:spPr bwMode="auto">
          <a:xfrm>
            <a:off x="912736" y="4497359"/>
            <a:ext cx="452040" cy="387564"/>
          </a:xfrm>
          <a:prstGeom prst="straightConnector1">
            <a:avLst/>
          </a:prstGeom>
          <a:noFill/>
          <a:ln w="9525" cap="flat" cmpd="sng" algn="ctr">
            <a:solidFill>
              <a:srgbClr val="C55B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Box 54"/>
          <p:cNvSpPr txBox="1"/>
          <p:nvPr/>
        </p:nvSpPr>
        <p:spPr>
          <a:xfrm>
            <a:off x="5590780" y="4940532"/>
            <a:ext cx="723275" cy="369332"/>
          </a:xfrm>
          <a:prstGeom prst="rect">
            <a:avLst/>
          </a:prstGeom>
          <a:solidFill>
            <a:srgbClr val="CC6021"/>
          </a:solidFill>
        </p:spPr>
        <p:txBody>
          <a:bodyPr wrap="none" rtlCol="0">
            <a:spAutoFit/>
          </a:bodyPr>
          <a:lstStyle/>
          <a:p>
            <a:r>
              <a:rPr lang="en-US" sz="1800" dirty="0" smtClean="0"/>
              <a:t>DOM</a:t>
            </a:r>
            <a:endParaRPr lang="en-GB" sz="1800" dirty="0"/>
          </a:p>
        </p:txBody>
      </p:sp>
      <p:cxnSp>
        <p:nvCxnSpPr>
          <p:cNvPr id="56" name="Straight Arrow Connector 55"/>
          <p:cNvCxnSpPr>
            <a:stCxn id="55" idx="0"/>
          </p:cNvCxnSpPr>
          <p:nvPr/>
        </p:nvCxnSpPr>
        <p:spPr bwMode="auto">
          <a:xfrm flipH="1" flipV="1">
            <a:off x="5590780" y="4815836"/>
            <a:ext cx="361638" cy="124696"/>
          </a:xfrm>
          <a:prstGeom prst="straightConnector1">
            <a:avLst/>
          </a:prstGeom>
          <a:noFill/>
          <a:ln w="9525" cap="flat" cmpd="sng" algn="ctr">
            <a:solidFill>
              <a:srgbClr val="C55B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Arrow Connector 56"/>
          <p:cNvCxnSpPr>
            <a:stCxn id="55" idx="0"/>
          </p:cNvCxnSpPr>
          <p:nvPr/>
        </p:nvCxnSpPr>
        <p:spPr bwMode="auto">
          <a:xfrm flipV="1">
            <a:off x="5952418" y="4691141"/>
            <a:ext cx="298257" cy="249391"/>
          </a:xfrm>
          <a:prstGeom prst="straightConnector1">
            <a:avLst/>
          </a:prstGeom>
          <a:noFill/>
          <a:ln w="9525" cap="flat" cmpd="sng" algn="ctr">
            <a:solidFill>
              <a:srgbClr val="C55B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TextBox 62"/>
          <p:cNvSpPr txBox="1"/>
          <p:nvPr/>
        </p:nvSpPr>
        <p:spPr>
          <a:xfrm>
            <a:off x="4544059" y="3315985"/>
            <a:ext cx="582211" cy="369332"/>
          </a:xfrm>
          <a:prstGeom prst="rect">
            <a:avLst/>
          </a:prstGeom>
          <a:solidFill>
            <a:srgbClr val="CC6021"/>
          </a:solidFill>
        </p:spPr>
        <p:txBody>
          <a:bodyPr wrap="none" rtlCol="0">
            <a:spAutoFit/>
          </a:bodyPr>
          <a:lstStyle/>
          <a:p>
            <a:r>
              <a:rPr lang="en-US" sz="1800" dirty="0" err="1" smtClean="0"/>
              <a:t>FIM</a:t>
            </a:r>
            <a:endParaRPr lang="en-GB" sz="1800" dirty="0"/>
          </a:p>
        </p:txBody>
      </p:sp>
      <p:cxnSp>
        <p:nvCxnSpPr>
          <p:cNvPr id="64" name="Straight Arrow Connector 63"/>
          <p:cNvCxnSpPr>
            <a:stCxn id="63" idx="2"/>
          </p:cNvCxnSpPr>
          <p:nvPr/>
        </p:nvCxnSpPr>
        <p:spPr bwMode="auto">
          <a:xfrm>
            <a:off x="4835165" y="3685317"/>
            <a:ext cx="605226" cy="521505"/>
          </a:xfrm>
          <a:prstGeom prst="straightConnector1">
            <a:avLst/>
          </a:prstGeom>
          <a:noFill/>
          <a:ln w="9525" cap="flat" cmpd="sng" algn="ctr">
            <a:solidFill>
              <a:srgbClr val="C55B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Arrow Connector 65"/>
          <p:cNvCxnSpPr>
            <a:stCxn id="63" idx="0"/>
          </p:cNvCxnSpPr>
          <p:nvPr/>
        </p:nvCxnSpPr>
        <p:spPr bwMode="auto">
          <a:xfrm flipH="1" flipV="1">
            <a:off x="4353636" y="2347415"/>
            <a:ext cx="481529" cy="968570"/>
          </a:xfrm>
          <a:prstGeom prst="straightConnector1">
            <a:avLst/>
          </a:prstGeom>
          <a:noFill/>
          <a:ln w="9525" cap="flat" cmpd="sng" algn="ctr">
            <a:solidFill>
              <a:srgbClr val="C55B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TextBox 68"/>
          <p:cNvSpPr txBox="1"/>
          <p:nvPr/>
        </p:nvSpPr>
        <p:spPr>
          <a:xfrm>
            <a:off x="3730192" y="841068"/>
            <a:ext cx="492443" cy="369332"/>
          </a:xfrm>
          <a:prstGeom prst="rect">
            <a:avLst/>
          </a:prstGeom>
          <a:solidFill>
            <a:srgbClr val="CC6021"/>
          </a:solidFill>
        </p:spPr>
        <p:txBody>
          <a:bodyPr wrap="none" rtlCol="0">
            <a:spAutoFit/>
          </a:bodyPr>
          <a:lstStyle/>
          <a:p>
            <a:r>
              <a:rPr lang="en-US" sz="1800" dirty="0" err="1" smtClean="0"/>
              <a:t>PP</a:t>
            </a:r>
            <a:endParaRPr lang="en-GB" sz="1800" dirty="0"/>
          </a:p>
        </p:txBody>
      </p:sp>
      <p:cxnSp>
        <p:nvCxnSpPr>
          <p:cNvPr id="72" name="Straight Arrow Connector 71"/>
          <p:cNvCxnSpPr>
            <a:stCxn id="69" idx="2"/>
          </p:cNvCxnSpPr>
          <p:nvPr/>
        </p:nvCxnSpPr>
        <p:spPr bwMode="auto">
          <a:xfrm>
            <a:off x="3976414" y="1210400"/>
            <a:ext cx="0" cy="184558"/>
          </a:xfrm>
          <a:prstGeom prst="straightConnector1">
            <a:avLst/>
          </a:prstGeom>
          <a:noFill/>
          <a:ln w="9525" cap="flat" cmpd="sng" algn="ctr">
            <a:solidFill>
              <a:srgbClr val="C55B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035294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2012" y="1243808"/>
            <a:ext cx="8911988" cy="4900683"/>
          </a:xfrm>
        </p:spPr>
        <p:txBody>
          <a:bodyPr/>
          <a:lstStyle/>
          <a:p>
            <a:r>
              <a:rPr lang="en-US" sz="2000" dirty="0" smtClean="0">
                <a:solidFill>
                  <a:schemeClr val="tx1"/>
                </a:solidFill>
              </a:rPr>
              <a:t>Recently paper a number of colleagues engaged in RDA</a:t>
            </a:r>
          </a:p>
          <a:p>
            <a:pPr marL="0" indent="0">
              <a:buNone/>
            </a:pPr>
            <a:r>
              <a:rPr lang="en-US" sz="2000" dirty="0" smtClean="0">
                <a:solidFill>
                  <a:schemeClr val="tx1"/>
                </a:solidFill>
              </a:rPr>
              <a:t>     Data Management Trends, Principles and Components – What Needs to  </a:t>
            </a:r>
          </a:p>
          <a:p>
            <a:pPr marL="0" indent="0">
              <a:buNone/>
            </a:pPr>
            <a:r>
              <a:rPr lang="en-US" sz="2000" dirty="0">
                <a:solidFill>
                  <a:schemeClr val="tx1"/>
                </a:solidFill>
              </a:rPr>
              <a:t> </a:t>
            </a:r>
            <a:r>
              <a:rPr lang="en-US" sz="2000" dirty="0" smtClean="0">
                <a:solidFill>
                  <a:schemeClr val="tx1"/>
                </a:solidFill>
              </a:rPr>
              <a:t>    be Done?</a:t>
            </a:r>
          </a:p>
          <a:p>
            <a:r>
              <a:rPr lang="en-US" sz="2000" dirty="0" smtClean="0">
                <a:solidFill>
                  <a:schemeClr val="tx1"/>
                </a:solidFill>
              </a:rPr>
              <a:t>Co-authors don’t claim to own any ideas – but kick-off a broad discussion</a:t>
            </a:r>
          </a:p>
          <a:p>
            <a:r>
              <a:rPr lang="en-US" sz="2000" dirty="0" smtClean="0">
                <a:solidFill>
                  <a:schemeClr val="tx1"/>
                </a:solidFill>
              </a:rPr>
              <a:t>Need to accelerate solution finding and convergence process</a:t>
            </a:r>
          </a:p>
          <a:p>
            <a:endParaRPr lang="en-US" sz="2000" dirty="0">
              <a:solidFill>
                <a:schemeClr val="tx1"/>
              </a:solidFill>
            </a:endParaRPr>
          </a:p>
          <a:p>
            <a:endParaRPr lang="en-US" sz="2000" dirty="0" smtClean="0">
              <a:solidFill>
                <a:schemeClr val="tx1"/>
              </a:solidFill>
            </a:endParaRPr>
          </a:p>
          <a:p>
            <a:endParaRPr lang="en-US" sz="2000" dirty="0">
              <a:solidFill>
                <a:schemeClr val="tx1"/>
              </a:solidFill>
            </a:endParaRPr>
          </a:p>
          <a:p>
            <a:endParaRPr lang="en-US" sz="2000" dirty="0" smtClean="0">
              <a:solidFill>
                <a:schemeClr val="tx1"/>
              </a:solidFill>
            </a:endParaRPr>
          </a:p>
          <a:p>
            <a:pPr marL="0" indent="0">
              <a:buNone/>
            </a:pPr>
            <a:endParaRPr lang="en-US" sz="2000" dirty="0" smtClean="0">
              <a:solidFill>
                <a:schemeClr val="tx1"/>
              </a:solidFill>
            </a:endParaRPr>
          </a:p>
          <a:p>
            <a:pPr marL="0" indent="0">
              <a:buNone/>
            </a:pPr>
            <a:endParaRPr lang="en-US" sz="2000" dirty="0" smtClean="0">
              <a:solidFill>
                <a:schemeClr val="tx1"/>
              </a:solidFill>
            </a:endParaRPr>
          </a:p>
          <a:p>
            <a:pPr marL="0" indent="0" algn="ctr">
              <a:buNone/>
            </a:pPr>
            <a:r>
              <a:rPr lang="en-US" sz="2000" b="1" dirty="0" smtClean="0">
                <a:solidFill>
                  <a:srgbClr val="C00000"/>
                </a:solidFill>
              </a:rPr>
              <a:t>Doc</a:t>
            </a:r>
            <a:r>
              <a:rPr lang="en-US" sz="2000" dirty="0" smtClean="0">
                <a:solidFill>
                  <a:schemeClr val="tx1"/>
                </a:solidFill>
              </a:rPr>
              <a:t>: </a:t>
            </a:r>
            <a:r>
              <a:rPr lang="de-DE" sz="2000" dirty="0" smtClean="0">
                <a:hlinkClick r:id="rId2"/>
              </a:rPr>
              <a:t>http</a:t>
            </a:r>
            <a:r>
              <a:rPr lang="de-DE" sz="2000" dirty="0">
                <a:hlinkClick r:id="rId2"/>
              </a:rPr>
              <a:t>://</a:t>
            </a:r>
            <a:r>
              <a:rPr lang="de-DE" sz="2000" dirty="0" smtClean="0">
                <a:hlinkClick r:id="rId2"/>
              </a:rPr>
              <a:t>hdl.handle.net/11304/992fe6a0-fe34-11e4-8a18-f31aa6f4d448</a:t>
            </a:r>
            <a:endParaRPr lang="de-DE" sz="2000" dirty="0" smtClean="0"/>
          </a:p>
          <a:p>
            <a:pPr marL="0" indent="0" algn="ctr">
              <a:buNone/>
            </a:pPr>
            <a:r>
              <a:rPr lang="en-US" sz="2000" b="1" dirty="0">
                <a:solidFill>
                  <a:srgbClr val="C00000"/>
                </a:solidFill>
              </a:rPr>
              <a:t>Data Fabric Wiki</a:t>
            </a:r>
            <a:r>
              <a:rPr lang="en-US" sz="2000" dirty="0">
                <a:solidFill>
                  <a:schemeClr val="tx1"/>
                </a:solidFill>
              </a:rPr>
              <a:t>: </a:t>
            </a:r>
            <a:r>
              <a:rPr lang="en-US" sz="2000" dirty="0">
                <a:solidFill>
                  <a:schemeClr val="accent1"/>
                </a:solidFill>
                <a:hlinkClick r:id="rId3"/>
              </a:rPr>
              <a:t>https://rd-alliance.org/node/44520/all-wiki-index-by-group</a:t>
            </a:r>
            <a:r>
              <a:rPr lang="en-US" sz="2000" dirty="0">
                <a:solidFill>
                  <a:schemeClr val="accent1"/>
                </a:solidFill>
              </a:rPr>
              <a:t> </a:t>
            </a:r>
            <a:endParaRPr lang="en-US" sz="2000" dirty="0">
              <a:solidFill>
                <a:schemeClr val="tx1"/>
              </a:solidFill>
            </a:endParaRPr>
          </a:p>
        </p:txBody>
      </p:sp>
      <p:sp>
        <p:nvSpPr>
          <p:cNvPr id="3" name="Title 2"/>
          <p:cNvSpPr>
            <a:spLocks noGrp="1"/>
          </p:cNvSpPr>
          <p:nvPr>
            <p:ph type="title"/>
          </p:nvPr>
        </p:nvSpPr>
        <p:spPr/>
        <p:txBody>
          <a:bodyPr/>
          <a:lstStyle/>
          <a:p>
            <a:r>
              <a:rPr lang="en-US" sz="3200" dirty="0" smtClean="0">
                <a:latin typeface="+mn-lt"/>
              </a:rPr>
              <a:t>Position Paper “Paris.doc” </a:t>
            </a:r>
            <a:endParaRPr lang="en-US" sz="3200" dirty="0">
              <a:latin typeface="+mn-lt"/>
            </a:endParaRPr>
          </a:p>
        </p:txBody>
      </p:sp>
      <p:graphicFrame>
        <p:nvGraphicFramePr>
          <p:cNvPr id="4" name="Tabelle 3"/>
          <p:cNvGraphicFramePr>
            <a:graphicFrameLocks noGrp="1"/>
          </p:cNvGraphicFramePr>
          <p:nvPr>
            <p:extLst>
              <p:ext uri="{D42A27DB-BD31-4B8C-83A1-F6EECF244321}">
                <p14:modId xmlns:p14="http://schemas.microsoft.com/office/powerpoint/2010/main" val="589552144"/>
              </p:ext>
            </p:extLst>
          </p:nvPr>
        </p:nvGraphicFramePr>
        <p:xfrm>
          <a:off x="1073727" y="3170382"/>
          <a:ext cx="7384473" cy="1854200"/>
        </p:xfrm>
        <a:graphic>
          <a:graphicData uri="http://schemas.openxmlformats.org/drawingml/2006/table">
            <a:tbl>
              <a:tblPr firstRow="1" bandRow="1">
                <a:tableStyleId>{5C22544A-7EE6-4342-B048-85BDC9FD1C3A}</a:tableStyleId>
              </a:tblPr>
              <a:tblGrid>
                <a:gridCol w="3131128"/>
                <a:gridCol w="4253345"/>
              </a:tblGrid>
              <a:tr h="370840">
                <a:tc>
                  <a:txBody>
                    <a:bodyPr/>
                    <a:lstStyle/>
                    <a:p>
                      <a:r>
                        <a:rPr lang="de-DE" dirty="0" smtClean="0"/>
                        <a:t>8 Common Trends</a:t>
                      </a:r>
                      <a:endParaRPr lang="de-DE" dirty="0"/>
                    </a:p>
                  </a:txBody>
                  <a:tcPr/>
                </a:tc>
                <a:tc>
                  <a:txBody>
                    <a:bodyPr/>
                    <a:lstStyle/>
                    <a:p>
                      <a:r>
                        <a:rPr lang="de-DE" dirty="0" err="1" smtClean="0"/>
                        <a:t>Partly</a:t>
                      </a:r>
                      <a:r>
                        <a:rPr lang="de-DE" dirty="0" smtClean="0"/>
                        <a:t> </a:t>
                      </a:r>
                      <a:r>
                        <a:rPr lang="de-DE" dirty="0" err="1" smtClean="0"/>
                        <a:t>stable</a:t>
                      </a:r>
                      <a:r>
                        <a:rPr lang="de-DE" dirty="0" smtClean="0"/>
                        <a:t>, </a:t>
                      </a:r>
                      <a:r>
                        <a:rPr lang="de-DE" dirty="0" err="1" smtClean="0"/>
                        <a:t>some</a:t>
                      </a:r>
                      <a:r>
                        <a:rPr lang="de-DE" dirty="0" smtClean="0"/>
                        <a:t> still in </a:t>
                      </a:r>
                      <a:r>
                        <a:rPr lang="de-DE" dirty="0" err="1" smtClean="0"/>
                        <a:t>debate</a:t>
                      </a:r>
                      <a:endParaRPr lang="de-DE" dirty="0"/>
                    </a:p>
                  </a:txBody>
                  <a:tcPr/>
                </a:tc>
              </a:tr>
              <a:tr h="370840">
                <a:tc>
                  <a:txBody>
                    <a:bodyPr/>
                    <a:lstStyle/>
                    <a:p>
                      <a:r>
                        <a:rPr lang="de-DE" dirty="0" smtClean="0"/>
                        <a:t>G8+ </a:t>
                      </a:r>
                      <a:r>
                        <a:rPr lang="de-DE" dirty="0" err="1" smtClean="0"/>
                        <a:t>Principles</a:t>
                      </a:r>
                      <a:endParaRPr lang="de-DE" dirty="0"/>
                    </a:p>
                  </a:txBody>
                  <a:tcPr/>
                </a:tc>
                <a:tc>
                  <a:txBody>
                    <a:bodyPr/>
                    <a:lstStyle/>
                    <a:p>
                      <a:r>
                        <a:rPr lang="de-DE" dirty="0" err="1" smtClean="0"/>
                        <a:t>Widely</a:t>
                      </a:r>
                      <a:r>
                        <a:rPr lang="de-DE" dirty="0" smtClean="0"/>
                        <a:t> </a:t>
                      </a:r>
                      <a:r>
                        <a:rPr lang="de-DE" dirty="0" err="1" smtClean="0"/>
                        <a:t>agreeed</a:t>
                      </a:r>
                      <a:endParaRPr lang="de-DE" dirty="0"/>
                    </a:p>
                  </a:txBody>
                  <a:tcPr/>
                </a:tc>
              </a:tr>
              <a:tr h="370840">
                <a:tc>
                  <a:txBody>
                    <a:bodyPr/>
                    <a:lstStyle/>
                    <a:p>
                      <a:r>
                        <a:rPr lang="de-DE" dirty="0" err="1" smtClean="0"/>
                        <a:t>Consequences</a:t>
                      </a:r>
                      <a:r>
                        <a:rPr lang="de-DE" dirty="0" smtClean="0"/>
                        <a:t> </a:t>
                      </a:r>
                      <a:r>
                        <a:rPr lang="de-DE" dirty="0" err="1" smtClean="0"/>
                        <a:t>of</a:t>
                      </a:r>
                      <a:r>
                        <a:rPr lang="de-DE" dirty="0" smtClean="0"/>
                        <a:t> </a:t>
                      </a:r>
                      <a:r>
                        <a:rPr lang="de-DE" dirty="0" err="1" smtClean="0"/>
                        <a:t>Principles</a:t>
                      </a:r>
                      <a:endParaRPr lang="de-DE" dirty="0"/>
                    </a:p>
                  </a:txBody>
                  <a:tcPr/>
                </a:tc>
                <a:tc>
                  <a:txBody>
                    <a:bodyPr/>
                    <a:lstStyle/>
                    <a:p>
                      <a:r>
                        <a:rPr lang="de-DE" dirty="0" smtClean="0"/>
                        <a:t>Not </a:t>
                      </a:r>
                      <a:r>
                        <a:rPr lang="de-DE" dirty="0" err="1" smtClean="0"/>
                        <a:t>really</a:t>
                      </a:r>
                      <a:r>
                        <a:rPr lang="de-DE" dirty="0" smtClean="0"/>
                        <a:t> </a:t>
                      </a:r>
                      <a:r>
                        <a:rPr lang="de-DE" dirty="0" err="1" smtClean="0"/>
                        <a:t>thought</a:t>
                      </a:r>
                      <a:r>
                        <a:rPr lang="de-DE" dirty="0" smtClean="0"/>
                        <a:t> </a:t>
                      </a:r>
                      <a:r>
                        <a:rPr lang="de-DE" dirty="0" err="1" smtClean="0"/>
                        <a:t>through</a:t>
                      </a:r>
                      <a:endParaRPr lang="de-DE" dirty="0"/>
                    </a:p>
                  </a:txBody>
                  <a:tcPr/>
                </a:tc>
              </a:tr>
              <a:tr h="370840">
                <a:tc>
                  <a:txBody>
                    <a:bodyPr/>
                    <a:lstStyle/>
                    <a:p>
                      <a:r>
                        <a:rPr lang="de-DE" dirty="0" smtClean="0"/>
                        <a:t>19 Components</a:t>
                      </a:r>
                      <a:endParaRPr lang="de-DE" dirty="0"/>
                    </a:p>
                  </a:txBody>
                  <a:tcPr/>
                </a:tc>
                <a:tc>
                  <a:txBody>
                    <a:bodyPr/>
                    <a:lstStyle/>
                    <a:p>
                      <a:r>
                        <a:rPr lang="de-DE" dirty="0" err="1" smtClean="0"/>
                        <a:t>To</a:t>
                      </a:r>
                      <a:r>
                        <a:rPr lang="de-DE" dirty="0" smtClean="0"/>
                        <a:t> </a:t>
                      </a:r>
                      <a:r>
                        <a:rPr lang="de-DE" dirty="0" err="1" smtClean="0"/>
                        <a:t>be</a:t>
                      </a:r>
                      <a:r>
                        <a:rPr lang="de-DE" dirty="0" smtClean="0"/>
                        <a:t> </a:t>
                      </a:r>
                      <a:r>
                        <a:rPr lang="de-DE" dirty="0" err="1" smtClean="0"/>
                        <a:t>discussed</a:t>
                      </a:r>
                      <a:r>
                        <a:rPr lang="de-DE" dirty="0" smtClean="0"/>
                        <a:t> </a:t>
                      </a:r>
                      <a:r>
                        <a:rPr lang="de-DE" dirty="0" err="1" smtClean="0"/>
                        <a:t>now</a:t>
                      </a:r>
                      <a:endParaRPr lang="de-DE" dirty="0"/>
                    </a:p>
                  </a:txBody>
                  <a:tcPr/>
                </a:tc>
              </a:tr>
              <a:tr h="370840">
                <a:tc>
                  <a:txBody>
                    <a:bodyPr/>
                    <a:lstStyle/>
                    <a:p>
                      <a:r>
                        <a:rPr lang="de-DE" dirty="0" err="1" smtClean="0"/>
                        <a:t>Organizational</a:t>
                      </a:r>
                      <a:r>
                        <a:rPr lang="de-DE" dirty="0" smtClean="0"/>
                        <a:t> </a:t>
                      </a:r>
                      <a:r>
                        <a:rPr lang="de-DE" dirty="0" err="1" smtClean="0"/>
                        <a:t>Approaches</a:t>
                      </a:r>
                      <a:endParaRPr lang="de-DE" dirty="0"/>
                    </a:p>
                  </a:txBody>
                  <a:tcPr/>
                </a:tc>
                <a:tc>
                  <a:txBody>
                    <a:bodyPr/>
                    <a:lstStyle/>
                    <a:p>
                      <a:r>
                        <a:rPr lang="de-DE" dirty="0" err="1" smtClean="0"/>
                        <a:t>To</a:t>
                      </a:r>
                      <a:r>
                        <a:rPr lang="de-DE" dirty="0" smtClean="0"/>
                        <a:t> </a:t>
                      </a:r>
                      <a:r>
                        <a:rPr lang="de-DE" dirty="0" err="1" smtClean="0"/>
                        <a:t>be</a:t>
                      </a:r>
                      <a:r>
                        <a:rPr lang="de-DE" dirty="0" smtClean="0"/>
                        <a:t> </a:t>
                      </a:r>
                      <a:r>
                        <a:rPr lang="de-DE" dirty="0" err="1" smtClean="0"/>
                        <a:t>discussed</a:t>
                      </a:r>
                      <a:r>
                        <a:rPr lang="de-DE" dirty="0" smtClean="0"/>
                        <a:t> </a:t>
                      </a:r>
                      <a:r>
                        <a:rPr lang="de-DE" dirty="0" err="1" smtClean="0"/>
                        <a:t>now</a:t>
                      </a:r>
                      <a:endParaRPr lang="de-DE" dirty="0"/>
                    </a:p>
                  </a:txBody>
                  <a:tcPr/>
                </a:tc>
              </a:tr>
            </a:tbl>
          </a:graphicData>
        </a:graphic>
      </p:graphicFrame>
      <p:sp>
        <p:nvSpPr>
          <p:cNvPr id="5" name="TextBox 5"/>
          <p:cNvSpPr txBox="1">
            <a:spLocks noChangeArrowheads="1"/>
          </p:cNvSpPr>
          <p:nvPr/>
        </p:nvSpPr>
        <p:spPr bwMode="auto">
          <a:xfrm rot="-369345">
            <a:off x="422275" y="3132138"/>
            <a:ext cx="8323263" cy="769937"/>
          </a:xfrm>
          <a:prstGeom prst="rect">
            <a:avLst/>
          </a:prstGeom>
          <a:solidFill>
            <a:srgbClr val="9A9B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a:r>
              <a:rPr lang="en-US" altLang="de-DE" sz="2400" dirty="0"/>
              <a:t>get involved in these discussions</a:t>
            </a:r>
          </a:p>
          <a:p>
            <a:pPr algn="ctr"/>
            <a:r>
              <a:rPr lang="en-US" altLang="de-DE" sz="2000" dirty="0"/>
              <a:t>https://</a:t>
            </a:r>
            <a:r>
              <a:rPr lang="en-US" altLang="de-DE" sz="2000" dirty="0" err="1"/>
              <a:t>rd-alliance.org</a:t>
            </a:r>
            <a:r>
              <a:rPr lang="en-US" altLang="de-DE" sz="2000" dirty="0"/>
              <a:t>/node/44520/all-wiki-index-by-group </a:t>
            </a:r>
          </a:p>
        </p:txBody>
      </p:sp>
    </p:spTree>
    <p:extLst>
      <p:ext uri="{BB962C8B-B14F-4D97-AF65-F5344CB8AC3E}">
        <p14:creationId xmlns:p14="http://schemas.microsoft.com/office/powerpoint/2010/main" val="203939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loud 21"/>
          <p:cNvSpPr/>
          <p:nvPr/>
        </p:nvSpPr>
        <p:spPr bwMode="auto">
          <a:xfrm>
            <a:off x="2613345" y="1403200"/>
            <a:ext cx="3379640" cy="4677361"/>
          </a:xfrm>
          <a:prstGeom prst="cloud">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dirty="0" smtClean="0">
              <a:ln>
                <a:noFill/>
              </a:ln>
              <a:solidFill>
                <a:schemeClr val="bg1"/>
              </a:solidFill>
              <a:effectLst/>
              <a:latin typeface="Arial" charset="0"/>
            </a:endParaRPr>
          </a:p>
        </p:txBody>
      </p:sp>
      <p:sp>
        <p:nvSpPr>
          <p:cNvPr id="3" name="Title 2"/>
          <p:cNvSpPr>
            <a:spLocks noGrp="1"/>
          </p:cNvSpPr>
          <p:nvPr>
            <p:ph type="title"/>
          </p:nvPr>
        </p:nvSpPr>
        <p:spPr>
          <a:xfrm>
            <a:off x="755575" y="0"/>
            <a:ext cx="8002569" cy="981075"/>
          </a:xfrm>
        </p:spPr>
        <p:txBody>
          <a:bodyPr/>
          <a:lstStyle/>
          <a:p>
            <a:r>
              <a:rPr lang="en-US" sz="3200" dirty="0" smtClean="0"/>
              <a:t>DFIG Spinoff – Repository Registry</a:t>
            </a:r>
            <a:endParaRPr lang="en-US" sz="3200" dirty="0"/>
          </a:p>
        </p:txBody>
      </p:sp>
      <p:sp>
        <p:nvSpPr>
          <p:cNvPr id="9" name="Can 8"/>
          <p:cNvSpPr/>
          <p:nvPr/>
        </p:nvSpPr>
        <p:spPr bwMode="auto">
          <a:xfrm>
            <a:off x="3381445" y="2059344"/>
            <a:ext cx="1113745" cy="537670"/>
          </a:xfrm>
          <a:prstGeom prst="can">
            <a:avLst>
              <a:gd name="adj" fmla="val 35153"/>
            </a:avLst>
          </a:prstGeom>
          <a:solidFill>
            <a:schemeClr val="accent5">
              <a:lumMod val="60000"/>
              <a:lumOff val="40000"/>
            </a:schemeClr>
          </a:solidFill>
          <a:ln w="3175">
            <a:solidFill>
              <a:schemeClr val="tx1"/>
            </a:solid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18" name="Can 17"/>
          <p:cNvSpPr/>
          <p:nvPr/>
        </p:nvSpPr>
        <p:spPr bwMode="auto">
          <a:xfrm>
            <a:off x="4303165" y="3392771"/>
            <a:ext cx="1113745" cy="537670"/>
          </a:xfrm>
          <a:prstGeom prst="can">
            <a:avLst>
              <a:gd name="adj" fmla="val 35153"/>
            </a:avLst>
          </a:prstGeom>
          <a:solidFill>
            <a:schemeClr val="accent5">
              <a:lumMod val="60000"/>
              <a:lumOff val="40000"/>
            </a:schemeClr>
          </a:solidFill>
          <a:ln w="3175">
            <a:solidFill>
              <a:schemeClr val="tx1"/>
            </a:solid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19" name="Can 18"/>
          <p:cNvSpPr/>
          <p:nvPr/>
        </p:nvSpPr>
        <p:spPr bwMode="auto">
          <a:xfrm>
            <a:off x="4685486" y="2456451"/>
            <a:ext cx="1113745" cy="537670"/>
          </a:xfrm>
          <a:prstGeom prst="can">
            <a:avLst>
              <a:gd name="adj" fmla="val 35153"/>
            </a:avLst>
          </a:prstGeom>
          <a:solidFill>
            <a:schemeClr val="accent5">
              <a:lumMod val="60000"/>
              <a:lumOff val="40000"/>
            </a:schemeClr>
          </a:solidFill>
          <a:ln w="3175">
            <a:solidFill>
              <a:schemeClr val="tx1"/>
            </a:solid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20" name="Can 19"/>
          <p:cNvSpPr/>
          <p:nvPr/>
        </p:nvSpPr>
        <p:spPr bwMode="auto">
          <a:xfrm>
            <a:off x="3112610" y="3003230"/>
            <a:ext cx="1113745" cy="537670"/>
          </a:xfrm>
          <a:prstGeom prst="can">
            <a:avLst>
              <a:gd name="adj" fmla="val 35153"/>
            </a:avLst>
          </a:prstGeom>
          <a:solidFill>
            <a:schemeClr val="accent5">
              <a:lumMod val="60000"/>
              <a:lumOff val="40000"/>
            </a:schemeClr>
          </a:solidFill>
          <a:ln w="3175">
            <a:solidFill>
              <a:schemeClr val="tx1"/>
            </a:solid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pic>
        <p:nvPicPr>
          <p:cNvPr id="21" name="Picture 4" descr="http://www.clker.com/cliparts/b/b/b/1/11971019011240434834msewtz_Business_Person.svg.hi.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77024" y="3872359"/>
            <a:ext cx="618794" cy="8074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3630" y="3467873"/>
            <a:ext cx="706599" cy="104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44400" y="3350014"/>
            <a:ext cx="1226031" cy="1228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54992" y="2396717"/>
            <a:ext cx="506674" cy="87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67961" y="2980321"/>
            <a:ext cx="501044" cy="73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32052" y="4786810"/>
            <a:ext cx="1285056" cy="925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800960" y="4081885"/>
            <a:ext cx="1654126" cy="1554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4382" y="2333440"/>
            <a:ext cx="968328" cy="124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3189089" y="6080561"/>
            <a:ext cx="2275046" cy="646331"/>
          </a:xfrm>
          <a:prstGeom prst="rect">
            <a:avLst/>
          </a:prstGeom>
          <a:noFill/>
        </p:spPr>
        <p:txBody>
          <a:bodyPr wrap="none" rtlCol="0">
            <a:spAutoFit/>
          </a:bodyPr>
          <a:lstStyle/>
          <a:p>
            <a:pPr algn="ctr"/>
            <a:r>
              <a:rPr lang="en-US" sz="1800" dirty="0" smtClean="0">
                <a:solidFill>
                  <a:schemeClr val="tx1"/>
                </a:solidFill>
              </a:rPr>
              <a:t>Domain of Trusted </a:t>
            </a:r>
          </a:p>
          <a:p>
            <a:pPr algn="ctr"/>
            <a:r>
              <a:rPr lang="en-US" sz="1800" dirty="0" smtClean="0">
                <a:solidFill>
                  <a:schemeClr val="tx1"/>
                </a:solidFill>
              </a:rPr>
              <a:t>Repositories</a:t>
            </a:r>
            <a:endParaRPr lang="en-GB" sz="1800" dirty="0">
              <a:solidFill>
                <a:schemeClr val="tx1"/>
              </a:solidFill>
            </a:endParaRPr>
          </a:p>
        </p:txBody>
      </p:sp>
      <p:sp>
        <p:nvSpPr>
          <p:cNvPr id="31" name="TextBox 30"/>
          <p:cNvSpPr txBox="1"/>
          <p:nvPr/>
        </p:nvSpPr>
        <p:spPr>
          <a:xfrm>
            <a:off x="560425" y="1690012"/>
            <a:ext cx="1582484" cy="369332"/>
          </a:xfrm>
          <a:prstGeom prst="rect">
            <a:avLst/>
          </a:prstGeom>
          <a:noFill/>
        </p:spPr>
        <p:txBody>
          <a:bodyPr wrap="none" rtlCol="0">
            <a:spAutoFit/>
          </a:bodyPr>
          <a:lstStyle/>
          <a:p>
            <a:pPr algn="ctr"/>
            <a:r>
              <a:rPr lang="en-US" sz="1800" dirty="0" smtClean="0">
                <a:solidFill>
                  <a:schemeClr val="tx1"/>
                </a:solidFill>
              </a:rPr>
              <a:t>Safe Deposit</a:t>
            </a:r>
          </a:p>
        </p:txBody>
      </p:sp>
      <p:sp>
        <p:nvSpPr>
          <p:cNvPr id="24" name="Right Arrow 23"/>
          <p:cNvSpPr/>
          <p:nvPr/>
        </p:nvSpPr>
        <p:spPr bwMode="auto">
          <a:xfrm>
            <a:off x="2180607" y="3526048"/>
            <a:ext cx="932003" cy="215832"/>
          </a:xfrm>
          <a:prstGeom prst="rightArrow">
            <a:avLst/>
          </a:prstGeom>
          <a:solidFill>
            <a:schemeClr val="bg1">
              <a:lumMod val="50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33" name="Right Arrow 32"/>
          <p:cNvSpPr/>
          <p:nvPr/>
        </p:nvSpPr>
        <p:spPr bwMode="auto">
          <a:xfrm>
            <a:off x="5526983" y="3624984"/>
            <a:ext cx="932003" cy="215832"/>
          </a:xfrm>
          <a:prstGeom prst="rightArrow">
            <a:avLst/>
          </a:prstGeom>
          <a:solidFill>
            <a:schemeClr val="bg1">
              <a:lumMod val="50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35" name="TextBox 34"/>
          <p:cNvSpPr txBox="1"/>
          <p:nvPr/>
        </p:nvSpPr>
        <p:spPr>
          <a:xfrm>
            <a:off x="6421958" y="3484574"/>
            <a:ext cx="1274709" cy="369332"/>
          </a:xfrm>
          <a:prstGeom prst="rect">
            <a:avLst/>
          </a:prstGeom>
          <a:noFill/>
        </p:spPr>
        <p:txBody>
          <a:bodyPr wrap="none" rtlCol="0">
            <a:spAutoFit/>
          </a:bodyPr>
          <a:lstStyle/>
          <a:p>
            <a:pPr algn="ctr"/>
            <a:r>
              <a:rPr lang="en-US" sz="1800" dirty="0" smtClean="0">
                <a:solidFill>
                  <a:schemeClr val="tx1"/>
                </a:solidFill>
              </a:rPr>
              <a:t>Scientists</a:t>
            </a:r>
          </a:p>
        </p:txBody>
      </p:sp>
      <p:sp>
        <p:nvSpPr>
          <p:cNvPr id="36" name="TextBox 35"/>
          <p:cNvSpPr txBox="1"/>
          <p:nvPr/>
        </p:nvSpPr>
        <p:spPr>
          <a:xfrm>
            <a:off x="6039320" y="5641872"/>
            <a:ext cx="1364476" cy="369332"/>
          </a:xfrm>
          <a:prstGeom prst="rect">
            <a:avLst/>
          </a:prstGeom>
          <a:noFill/>
        </p:spPr>
        <p:txBody>
          <a:bodyPr wrap="none" rtlCol="0">
            <a:spAutoFit/>
          </a:bodyPr>
          <a:lstStyle/>
          <a:p>
            <a:pPr algn="ctr"/>
            <a:r>
              <a:rPr lang="en-US" sz="1800" dirty="0" smtClean="0">
                <a:solidFill>
                  <a:schemeClr val="tx1"/>
                </a:solidFill>
              </a:rPr>
              <a:t>Publishers</a:t>
            </a:r>
          </a:p>
        </p:txBody>
      </p:sp>
      <p:sp>
        <p:nvSpPr>
          <p:cNvPr id="37" name="TextBox 36"/>
          <p:cNvSpPr txBox="1"/>
          <p:nvPr/>
        </p:nvSpPr>
        <p:spPr>
          <a:xfrm>
            <a:off x="7646384" y="4538374"/>
            <a:ext cx="1095173" cy="369332"/>
          </a:xfrm>
          <a:prstGeom prst="rect">
            <a:avLst/>
          </a:prstGeom>
          <a:noFill/>
        </p:spPr>
        <p:txBody>
          <a:bodyPr wrap="none" rtlCol="0">
            <a:spAutoFit/>
          </a:bodyPr>
          <a:lstStyle/>
          <a:p>
            <a:pPr algn="ctr"/>
            <a:r>
              <a:rPr lang="en-US" sz="1800" dirty="0" smtClean="0">
                <a:solidFill>
                  <a:schemeClr val="tx1"/>
                </a:solidFill>
              </a:rPr>
              <a:t>Funders</a:t>
            </a:r>
          </a:p>
        </p:txBody>
      </p:sp>
      <p:sp>
        <p:nvSpPr>
          <p:cNvPr id="38" name="TextBox 37"/>
          <p:cNvSpPr txBox="1"/>
          <p:nvPr/>
        </p:nvSpPr>
        <p:spPr>
          <a:xfrm>
            <a:off x="6584382" y="1089847"/>
            <a:ext cx="2518638" cy="1200329"/>
          </a:xfrm>
          <a:prstGeom prst="rect">
            <a:avLst/>
          </a:prstGeom>
          <a:noFill/>
        </p:spPr>
        <p:txBody>
          <a:bodyPr wrap="none" rtlCol="0">
            <a:spAutoFit/>
          </a:bodyPr>
          <a:lstStyle/>
          <a:p>
            <a:pPr algn="ctr"/>
            <a:r>
              <a:rPr lang="en-US" sz="1800" dirty="0">
                <a:solidFill>
                  <a:schemeClr val="tx1"/>
                </a:solidFill>
              </a:rPr>
              <a:t>t</a:t>
            </a:r>
            <a:r>
              <a:rPr lang="en-US" sz="1800" dirty="0" smtClean="0">
                <a:solidFill>
                  <a:schemeClr val="tx1"/>
                </a:solidFill>
              </a:rPr>
              <a:t>rusted Re-use</a:t>
            </a:r>
          </a:p>
          <a:p>
            <a:pPr algn="ctr"/>
            <a:r>
              <a:rPr lang="en-US" sz="1800" dirty="0" smtClean="0">
                <a:solidFill>
                  <a:schemeClr val="tx1"/>
                </a:solidFill>
              </a:rPr>
              <a:t>valid References</a:t>
            </a:r>
          </a:p>
          <a:p>
            <a:pPr algn="ctr"/>
            <a:r>
              <a:rPr lang="en-US" sz="1800" dirty="0" smtClean="0">
                <a:solidFill>
                  <a:schemeClr val="tx1"/>
                </a:solidFill>
              </a:rPr>
              <a:t>reproducible Science</a:t>
            </a:r>
          </a:p>
          <a:p>
            <a:pPr algn="ctr"/>
            <a:r>
              <a:rPr lang="en-US" sz="1800" dirty="0" smtClean="0">
                <a:solidFill>
                  <a:schemeClr val="tx1"/>
                </a:solidFill>
              </a:rPr>
              <a:t>machine usage</a:t>
            </a:r>
          </a:p>
        </p:txBody>
      </p:sp>
      <p:sp>
        <p:nvSpPr>
          <p:cNvPr id="25" name="Flowchart: Internal Storage 24"/>
          <p:cNvSpPr/>
          <p:nvPr/>
        </p:nvSpPr>
        <p:spPr bwMode="auto">
          <a:xfrm>
            <a:off x="3381446" y="4276067"/>
            <a:ext cx="1304040" cy="1265207"/>
          </a:xfrm>
          <a:prstGeom prst="flowChartInternalStorage">
            <a:avLst/>
          </a:prstGeom>
          <a:solidFill>
            <a:schemeClr val="tx1">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Arial" charset="0"/>
            </a:endParaRPr>
          </a:p>
        </p:txBody>
      </p:sp>
      <p:sp>
        <p:nvSpPr>
          <p:cNvPr id="40" name="TextBox 39"/>
          <p:cNvSpPr txBox="1"/>
          <p:nvPr/>
        </p:nvSpPr>
        <p:spPr>
          <a:xfrm>
            <a:off x="3501548" y="4495110"/>
            <a:ext cx="1188146" cy="861774"/>
          </a:xfrm>
          <a:prstGeom prst="rect">
            <a:avLst/>
          </a:prstGeom>
          <a:noFill/>
        </p:spPr>
        <p:txBody>
          <a:bodyPr wrap="none" rtlCol="0">
            <a:spAutoFit/>
          </a:bodyPr>
          <a:lstStyle/>
          <a:p>
            <a:pPr algn="ctr"/>
            <a:r>
              <a:rPr lang="en-US" sz="1800" dirty="0" smtClean="0"/>
              <a:t>Registry</a:t>
            </a:r>
          </a:p>
          <a:p>
            <a:pPr algn="ctr"/>
            <a:r>
              <a:rPr lang="en-US" sz="1600" dirty="0" smtClean="0"/>
              <a:t>(Humans,</a:t>
            </a:r>
          </a:p>
          <a:p>
            <a:pPr algn="ctr"/>
            <a:r>
              <a:rPr lang="en-US" sz="1600" dirty="0" smtClean="0"/>
              <a:t>Machines)</a:t>
            </a:r>
            <a:endParaRPr lang="en-GB" sz="1600" dirty="0"/>
          </a:p>
        </p:txBody>
      </p:sp>
      <p:cxnSp>
        <p:nvCxnSpPr>
          <p:cNvPr id="27" name="Straight Arrow Connector 26"/>
          <p:cNvCxnSpPr>
            <a:stCxn id="25" idx="0"/>
            <a:endCxn id="20" idx="3"/>
          </p:cNvCxnSpPr>
          <p:nvPr/>
        </p:nvCxnSpPr>
        <p:spPr bwMode="auto">
          <a:xfrm flipH="1" flipV="1">
            <a:off x="3669483" y="3540900"/>
            <a:ext cx="363983" cy="735167"/>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p:cNvCxnSpPr>
            <a:stCxn id="25" idx="0"/>
            <a:endCxn id="18" idx="3"/>
          </p:cNvCxnSpPr>
          <p:nvPr/>
        </p:nvCxnSpPr>
        <p:spPr bwMode="auto">
          <a:xfrm flipV="1">
            <a:off x="4033466" y="3930441"/>
            <a:ext cx="826572" cy="345626"/>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Arrow Connector 44"/>
          <p:cNvCxnSpPr>
            <a:stCxn id="25" idx="0"/>
            <a:endCxn id="9" idx="3"/>
          </p:cNvCxnSpPr>
          <p:nvPr/>
        </p:nvCxnSpPr>
        <p:spPr bwMode="auto">
          <a:xfrm flipH="1" flipV="1">
            <a:off x="3938318" y="2597014"/>
            <a:ext cx="95148" cy="1679053"/>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p:cNvCxnSpPr>
            <a:stCxn id="25" idx="0"/>
            <a:endCxn id="19" idx="3"/>
          </p:cNvCxnSpPr>
          <p:nvPr/>
        </p:nvCxnSpPr>
        <p:spPr bwMode="auto">
          <a:xfrm flipV="1">
            <a:off x="4033466" y="2994121"/>
            <a:ext cx="1208893" cy="1281946"/>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44790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1143000"/>
          </a:xfrm>
        </p:spPr>
        <p:txBody>
          <a:bodyPr/>
          <a:lstStyle/>
          <a:p>
            <a:r>
              <a:rPr lang="en-US" dirty="0" smtClean="0">
                <a:solidFill>
                  <a:schemeClr val="accent1"/>
                </a:solidFill>
              </a:rPr>
              <a:t>Many Activities at Policy Level</a:t>
            </a:r>
            <a:endParaRPr lang="en-US" dirty="0">
              <a:solidFill>
                <a:schemeClr val="accent1"/>
              </a:solidFill>
            </a:endParaRPr>
          </a:p>
        </p:txBody>
      </p:sp>
      <p:sp>
        <p:nvSpPr>
          <p:cNvPr id="8" name="Content Placeholder 7"/>
          <p:cNvSpPr>
            <a:spLocks noGrp="1"/>
          </p:cNvSpPr>
          <p:nvPr>
            <p:ph idx="1"/>
          </p:nvPr>
        </p:nvSpPr>
        <p:spPr>
          <a:xfrm>
            <a:off x="457200" y="2125981"/>
            <a:ext cx="3826768" cy="3185160"/>
          </a:xfrm>
        </p:spPr>
        <p:txBody>
          <a:bodyPr>
            <a:normAutofit/>
          </a:bodyPr>
          <a:lstStyle/>
          <a:p>
            <a:r>
              <a:rPr lang="en-US" dirty="0"/>
              <a:t>Digital Agenda to unlock the full value of scientific </a:t>
            </a:r>
            <a:r>
              <a:rPr lang="en-US" dirty="0" smtClean="0"/>
              <a:t>data</a:t>
            </a:r>
          </a:p>
          <a:p>
            <a:r>
              <a:rPr lang="en-US" dirty="0" smtClean="0"/>
              <a:t>Typical report about measures to be taken</a:t>
            </a:r>
          </a:p>
        </p:txBody>
      </p:sp>
      <p:sp>
        <p:nvSpPr>
          <p:cNvPr id="4" name="Footer Placeholder 3"/>
          <p:cNvSpPr>
            <a:spLocks noGrp="1"/>
          </p:cNvSpPr>
          <p:nvPr>
            <p:ph type="ftr" sz="quarter" idx="3"/>
          </p:nvPr>
        </p:nvSpPr>
        <p:spPr/>
        <p:txBody>
          <a:bodyPr/>
          <a:lstStyle/>
          <a:p>
            <a:r>
              <a:rPr lang="en-US" smtClean="0"/>
              <a:t>The Data Harvest, December 2014 © RDA Europe</a:t>
            </a:r>
            <a:endParaRPr lang="it-IT" dirty="0"/>
          </a:p>
        </p:txBody>
      </p:sp>
      <p:pic>
        <p:nvPicPr>
          <p:cNvPr id="7" name="Picture 6"/>
          <p:cNvPicPr>
            <a:picLocks noChangeAspect="1"/>
          </p:cNvPicPr>
          <p:nvPr/>
        </p:nvPicPr>
        <p:blipFill>
          <a:blip r:embed="rId2"/>
          <a:stretch>
            <a:fillRect/>
          </a:stretch>
        </p:blipFill>
        <p:spPr>
          <a:xfrm>
            <a:off x="4572000" y="1772816"/>
            <a:ext cx="4246488" cy="4222577"/>
          </a:xfrm>
          <a:prstGeom prst="rect">
            <a:avLst/>
          </a:prstGeom>
        </p:spPr>
      </p:pic>
    </p:spTree>
    <p:extLst>
      <p:ext uri="{BB962C8B-B14F-4D97-AF65-F5344CB8AC3E}">
        <p14:creationId xmlns:p14="http://schemas.microsoft.com/office/powerpoint/2010/main" val="20047665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Other “Clusters”</a:t>
            </a:r>
            <a:endParaRPr lang="en-US" sz="3200" dirty="0"/>
          </a:p>
        </p:txBody>
      </p:sp>
      <p:sp>
        <p:nvSpPr>
          <p:cNvPr id="10" name="Content Placeholder 1"/>
          <p:cNvSpPr>
            <a:spLocks noGrp="1"/>
          </p:cNvSpPr>
          <p:nvPr>
            <p:ph idx="1"/>
          </p:nvPr>
        </p:nvSpPr>
        <p:spPr>
          <a:xfrm>
            <a:off x="569961" y="1268674"/>
            <a:ext cx="3978877" cy="4839030"/>
          </a:xfrm>
          <a:solidFill>
            <a:schemeClr val="bg1"/>
          </a:solidFill>
        </p:spPr>
        <p:txBody>
          <a:bodyPr/>
          <a:lstStyle/>
          <a:p>
            <a:pPr marL="0" indent="0">
              <a:buNone/>
            </a:pPr>
            <a:r>
              <a:rPr lang="en-US" dirty="0" smtClean="0">
                <a:solidFill>
                  <a:schemeClr val="tx1"/>
                </a:solidFill>
              </a:rPr>
              <a:t>Community Groups</a:t>
            </a:r>
          </a:p>
          <a:p>
            <a:r>
              <a:rPr lang="en-US" sz="1800" dirty="0" smtClean="0">
                <a:solidFill>
                  <a:schemeClr val="tx1"/>
                </a:solidFill>
              </a:rPr>
              <a:t>Agriculture / </a:t>
            </a:r>
            <a:r>
              <a:rPr lang="en-US" sz="1800" b="1" dirty="0" smtClean="0">
                <a:solidFill>
                  <a:srgbClr val="58A618"/>
                </a:solidFill>
              </a:rPr>
              <a:t>Wheat </a:t>
            </a:r>
            <a:r>
              <a:rPr lang="en-US" sz="1800" b="1" dirty="0" err="1" smtClean="0">
                <a:solidFill>
                  <a:srgbClr val="58A618"/>
                </a:solidFill>
              </a:rPr>
              <a:t>Interop</a:t>
            </a:r>
            <a:endParaRPr lang="en-US" sz="1800" b="1" dirty="0" smtClean="0">
              <a:solidFill>
                <a:srgbClr val="58A618"/>
              </a:solidFill>
            </a:endParaRPr>
          </a:p>
          <a:p>
            <a:r>
              <a:rPr lang="en-US" sz="1800" dirty="0" smtClean="0">
                <a:solidFill>
                  <a:schemeClr val="tx1"/>
                </a:solidFill>
              </a:rPr>
              <a:t>Biodiversity</a:t>
            </a:r>
          </a:p>
          <a:p>
            <a:r>
              <a:rPr lang="en-US" sz="1800" dirty="0" smtClean="0">
                <a:solidFill>
                  <a:schemeClr val="tx1"/>
                </a:solidFill>
              </a:rPr>
              <a:t>Structural Biology</a:t>
            </a:r>
          </a:p>
          <a:p>
            <a:r>
              <a:rPr lang="en-US" sz="1800" dirty="0" err="1" smtClean="0">
                <a:solidFill>
                  <a:schemeClr val="tx1"/>
                </a:solidFill>
              </a:rPr>
              <a:t>Biosharing</a:t>
            </a:r>
            <a:r>
              <a:rPr lang="en-US" sz="1800" dirty="0" smtClean="0">
                <a:solidFill>
                  <a:schemeClr val="tx1"/>
                </a:solidFill>
              </a:rPr>
              <a:t> Registry</a:t>
            </a:r>
          </a:p>
          <a:p>
            <a:r>
              <a:rPr lang="en-US" sz="1800" dirty="0" smtClean="0">
                <a:solidFill>
                  <a:schemeClr val="tx1"/>
                </a:solidFill>
              </a:rPr>
              <a:t>ELIXIR</a:t>
            </a:r>
          </a:p>
          <a:p>
            <a:r>
              <a:rPr lang="en-US" sz="1800" dirty="0" err="1" smtClean="0">
                <a:solidFill>
                  <a:schemeClr val="tx1"/>
                </a:solidFill>
              </a:rPr>
              <a:t>Toxicogenomics</a:t>
            </a:r>
            <a:endParaRPr lang="en-US" sz="1800" dirty="0" smtClean="0">
              <a:solidFill>
                <a:schemeClr val="tx1"/>
              </a:solidFill>
            </a:endParaRPr>
          </a:p>
          <a:p>
            <a:r>
              <a:rPr lang="en-US" sz="1800" dirty="0" smtClean="0">
                <a:solidFill>
                  <a:schemeClr val="tx1"/>
                </a:solidFill>
              </a:rPr>
              <a:t>Metabolomics</a:t>
            </a:r>
          </a:p>
          <a:p>
            <a:r>
              <a:rPr lang="en-US" sz="1800" dirty="0" smtClean="0">
                <a:solidFill>
                  <a:schemeClr val="tx1"/>
                </a:solidFill>
              </a:rPr>
              <a:t>Geospatial</a:t>
            </a:r>
          </a:p>
          <a:p>
            <a:r>
              <a:rPr lang="en-US" sz="1800" dirty="0" smtClean="0">
                <a:solidFill>
                  <a:schemeClr val="tx1"/>
                </a:solidFill>
              </a:rPr>
              <a:t>Materials Data</a:t>
            </a:r>
          </a:p>
          <a:p>
            <a:r>
              <a:rPr lang="en-US" sz="1800" dirty="0" err="1" smtClean="0">
                <a:solidFill>
                  <a:schemeClr val="tx1"/>
                </a:solidFill>
              </a:rPr>
              <a:t>Photon&amp;Neuron</a:t>
            </a:r>
            <a:endParaRPr lang="en-US" sz="1800" dirty="0" smtClean="0">
              <a:solidFill>
                <a:schemeClr val="tx1"/>
              </a:solidFill>
            </a:endParaRPr>
          </a:p>
          <a:p>
            <a:r>
              <a:rPr lang="en-US" sz="1800" dirty="0" smtClean="0">
                <a:solidFill>
                  <a:schemeClr val="tx1"/>
                </a:solidFill>
              </a:rPr>
              <a:t>Marine</a:t>
            </a:r>
          </a:p>
          <a:p>
            <a:r>
              <a:rPr lang="en-US" sz="1800" dirty="0" err="1" smtClean="0">
                <a:solidFill>
                  <a:schemeClr val="tx1"/>
                </a:solidFill>
              </a:rPr>
              <a:t>History&amp;Ethnogarphy</a:t>
            </a:r>
            <a:endParaRPr lang="en-US" sz="1800" dirty="0" smtClean="0">
              <a:solidFill>
                <a:schemeClr val="tx1"/>
              </a:solidFill>
            </a:endParaRPr>
          </a:p>
          <a:p>
            <a:r>
              <a:rPr lang="en-US" sz="1800" dirty="0" smtClean="0">
                <a:solidFill>
                  <a:schemeClr val="tx1"/>
                </a:solidFill>
              </a:rPr>
              <a:t>Urban Life</a:t>
            </a:r>
          </a:p>
        </p:txBody>
      </p:sp>
      <p:sp>
        <p:nvSpPr>
          <p:cNvPr id="4" name="Content Placeholder 1"/>
          <p:cNvSpPr txBox="1">
            <a:spLocks/>
          </p:cNvSpPr>
          <p:nvPr/>
        </p:nvSpPr>
        <p:spPr>
          <a:xfrm>
            <a:off x="4548838" y="1268674"/>
            <a:ext cx="3978877" cy="4839030"/>
          </a:xfrm>
          <a:prstGeom prst="rect">
            <a:avLst/>
          </a:prstGeom>
          <a:solidFill>
            <a:schemeClr val="bg1"/>
          </a:solidFill>
        </p:spPr>
        <p:txBody>
          <a:bodyPr/>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indent="0">
              <a:buFont typeface="Wingdings" charset="2"/>
              <a:buNone/>
            </a:pPr>
            <a:r>
              <a:rPr lang="en-US" b="0" dirty="0" smtClean="0">
                <a:solidFill>
                  <a:schemeClr val="tx1"/>
                </a:solidFill>
              </a:rPr>
              <a:t>Social Groups</a:t>
            </a:r>
          </a:p>
          <a:p>
            <a:r>
              <a:rPr lang="en-US" sz="1800" b="0" dirty="0" smtClean="0">
                <a:solidFill>
                  <a:schemeClr val="tx1"/>
                </a:solidFill>
              </a:rPr>
              <a:t>Community Capability</a:t>
            </a:r>
          </a:p>
          <a:p>
            <a:r>
              <a:rPr lang="en-US" sz="1800" b="0" dirty="0" smtClean="0">
                <a:solidFill>
                  <a:schemeClr val="tx1"/>
                </a:solidFill>
              </a:rPr>
              <a:t>Data Re-use</a:t>
            </a:r>
          </a:p>
          <a:p>
            <a:r>
              <a:rPr lang="en-US" sz="1800" b="0" dirty="0" smtClean="0">
                <a:solidFill>
                  <a:schemeClr val="tx1"/>
                </a:solidFill>
              </a:rPr>
              <a:t>Data Life Cycle</a:t>
            </a:r>
          </a:p>
          <a:p>
            <a:r>
              <a:rPr lang="en-US" sz="1800" b="0" dirty="0" smtClean="0">
                <a:solidFill>
                  <a:schemeClr val="tx1"/>
                </a:solidFill>
              </a:rPr>
              <a:t>Engagement</a:t>
            </a:r>
          </a:p>
          <a:p>
            <a:r>
              <a:rPr lang="en-US" sz="1800" b="0" dirty="0" smtClean="0">
                <a:solidFill>
                  <a:schemeClr val="tx1"/>
                </a:solidFill>
              </a:rPr>
              <a:t>Ethical Aspects</a:t>
            </a:r>
          </a:p>
          <a:p>
            <a:r>
              <a:rPr lang="en-US" sz="1800" b="0" dirty="0" smtClean="0">
                <a:solidFill>
                  <a:schemeClr val="tx1"/>
                </a:solidFill>
              </a:rPr>
              <a:t>Legal Interoperability</a:t>
            </a:r>
          </a:p>
          <a:p>
            <a:r>
              <a:rPr lang="en-US" sz="1800" b="0" dirty="0" smtClean="0">
                <a:solidFill>
                  <a:schemeClr val="tx1"/>
                </a:solidFill>
              </a:rPr>
              <a:t>Data Rescue</a:t>
            </a:r>
          </a:p>
          <a:p>
            <a:r>
              <a:rPr lang="en-US" sz="1800" b="0" dirty="0" smtClean="0">
                <a:solidFill>
                  <a:schemeClr val="tx1"/>
                </a:solidFill>
              </a:rPr>
              <a:t>Data Handling Training</a:t>
            </a:r>
          </a:p>
          <a:p>
            <a:r>
              <a:rPr lang="en-US" sz="1800" b="0" dirty="0" smtClean="0">
                <a:solidFill>
                  <a:schemeClr val="tx1"/>
                </a:solidFill>
              </a:rPr>
              <a:t>Data for Development</a:t>
            </a:r>
          </a:p>
          <a:p>
            <a:r>
              <a:rPr lang="en-US" sz="1800" b="0" dirty="0" smtClean="0">
                <a:solidFill>
                  <a:schemeClr val="tx1"/>
                </a:solidFill>
              </a:rPr>
              <a:t>Cloud Worldwide Training</a:t>
            </a:r>
          </a:p>
        </p:txBody>
      </p:sp>
    </p:spTree>
    <p:extLst>
      <p:ext uri="{BB962C8B-B14F-4D97-AF65-F5344CB8AC3E}">
        <p14:creationId xmlns:p14="http://schemas.microsoft.com/office/powerpoint/2010/main" val="35056245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sz="half" idx="1"/>
          </p:nvPr>
        </p:nvSpPr>
        <p:spPr bwMode="auto">
          <a:xfrm>
            <a:off x="468313" y="1341438"/>
            <a:ext cx="8459787" cy="5072062"/>
          </a:xfrm>
          <a:extLst/>
        </p:spPr>
        <p:txBody>
          <a:bodyPr vert="horz" wrap="square" lIns="91440" tIns="45720" rIns="91440" bIns="45720" numCol="1" anchor="t" anchorCtr="0" compatLnSpc="1">
            <a:prstTxWarp prst="textNoShape">
              <a:avLst/>
            </a:prstTxWarp>
            <a:normAutofit/>
          </a:bodyPr>
          <a:lstStyle/>
          <a:p>
            <a:pPr>
              <a:spcBef>
                <a:spcPts val="0"/>
              </a:spcBef>
              <a:buFont typeface="Wingdings" pitchFamily="2" charset="2"/>
              <a:buChar char="§"/>
              <a:defRPr/>
            </a:pPr>
            <a:r>
              <a:rPr lang="en-US" altLang="en-US" sz="2000" b="1" dirty="0" smtClean="0">
                <a:solidFill>
                  <a:schemeClr val="tx1"/>
                </a:solidFill>
                <a:latin typeface="+mn-lt"/>
                <a:ea typeface="Arial Unicode MS" pitchFamily="34" charset="-128"/>
                <a:cs typeface="Gisha" pitchFamily="34" charset="-79"/>
              </a:rPr>
              <a:t>Uptake session at P5 in San Diego</a:t>
            </a:r>
          </a:p>
          <a:p>
            <a:pPr marL="0" indent="0">
              <a:spcBef>
                <a:spcPts val="0"/>
              </a:spcBef>
              <a:buFont typeface="Wingdings" charset="2"/>
              <a:buNone/>
              <a:defRPr/>
            </a:pPr>
            <a:r>
              <a:rPr lang="en-US" altLang="en-US" b="1" dirty="0" smtClean="0">
                <a:solidFill>
                  <a:schemeClr val="tx1"/>
                </a:solidFill>
                <a:latin typeface="+mn-lt"/>
                <a:ea typeface="Arial Unicode MS" pitchFamily="34" charset="-128"/>
                <a:cs typeface="Gisha" pitchFamily="34" charset="-79"/>
              </a:rPr>
              <a:t>       https</a:t>
            </a:r>
            <a:r>
              <a:rPr lang="en-US" altLang="en-US" b="1" dirty="0">
                <a:solidFill>
                  <a:schemeClr val="tx1"/>
                </a:solidFill>
                <a:latin typeface="+mn-lt"/>
                <a:ea typeface="Arial Unicode MS" pitchFamily="34" charset="-128"/>
                <a:cs typeface="Gisha" pitchFamily="34" charset="-79"/>
              </a:rPr>
              <a:t>://</a:t>
            </a:r>
            <a:r>
              <a:rPr lang="en-US" altLang="en-US" b="1" dirty="0" smtClean="0">
                <a:solidFill>
                  <a:schemeClr val="tx1"/>
                </a:solidFill>
                <a:latin typeface="+mn-lt"/>
                <a:ea typeface="Arial Unicode MS" pitchFamily="34" charset="-128"/>
                <a:cs typeface="Gisha" pitchFamily="34" charset="-79"/>
              </a:rPr>
              <a:t>www.rd-alliance.org/plenary-meetings/fifth- </a:t>
            </a:r>
          </a:p>
          <a:p>
            <a:pPr marL="0" indent="0">
              <a:spcBef>
                <a:spcPts val="0"/>
              </a:spcBef>
              <a:buFont typeface="Wingdings" charset="2"/>
              <a:buNone/>
              <a:defRPr/>
            </a:pPr>
            <a:r>
              <a:rPr lang="en-US" altLang="en-US" b="1" dirty="0">
                <a:solidFill>
                  <a:schemeClr val="tx1"/>
                </a:solidFill>
                <a:latin typeface="+mn-lt"/>
                <a:ea typeface="Arial Unicode MS" pitchFamily="34" charset="-128"/>
                <a:cs typeface="Gisha" pitchFamily="34" charset="-79"/>
              </a:rPr>
              <a:t> </a:t>
            </a:r>
            <a:r>
              <a:rPr lang="en-US" altLang="en-US" b="1" dirty="0" smtClean="0">
                <a:solidFill>
                  <a:schemeClr val="tx1"/>
                </a:solidFill>
                <a:latin typeface="+mn-lt"/>
                <a:ea typeface="Arial Unicode MS" pitchFamily="34" charset="-128"/>
                <a:cs typeface="Gisha" pitchFamily="34" charset="-79"/>
              </a:rPr>
              <a:t>      plenary/</a:t>
            </a:r>
            <a:r>
              <a:rPr lang="en-US" altLang="en-US" b="1" dirty="0" err="1" smtClean="0">
                <a:solidFill>
                  <a:schemeClr val="tx1"/>
                </a:solidFill>
                <a:latin typeface="+mn-lt"/>
                <a:ea typeface="Arial Unicode MS" pitchFamily="34" charset="-128"/>
                <a:cs typeface="Gisha" pitchFamily="34" charset="-79"/>
              </a:rPr>
              <a:t>programme</a:t>
            </a:r>
            <a:r>
              <a:rPr lang="en-US" altLang="en-US" b="1" dirty="0" smtClean="0">
                <a:solidFill>
                  <a:schemeClr val="tx1"/>
                </a:solidFill>
                <a:latin typeface="+mn-lt"/>
                <a:ea typeface="Arial Unicode MS" pitchFamily="34" charset="-128"/>
                <a:cs typeface="Gisha" pitchFamily="34" charset="-79"/>
              </a:rPr>
              <a:t>/adoption-day.html</a:t>
            </a:r>
            <a:endParaRPr lang="en-US" altLang="en-US" b="1" dirty="0">
              <a:solidFill>
                <a:schemeClr val="tx1"/>
              </a:solidFill>
              <a:latin typeface="+mn-lt"/>
              <a:ea typeface="Arial Unicode MS" pitchFamily="34" charset="-128"/>
              <a:cs typeface="Gisha" pitchFamily="34" charset="-79"/>
            </a:endParaRPr>
          </a:p>
          <a:p>
            <a:pPr>
              <a:spcBef>
                <a:spcPts val="0"/>
              </a:spcBef>
              <a:buFont typeface="Wingdings" pitchFamily="2" charset="2"/>
              <a:buChar char="§"/>
              <a:defRPr/>
            </a:pPr>
            <a:endParaRPr lang="en-US" altLang="en-US" sz="800" b="1" dirty="0" smtClean="0">
              <a:solidFill>
                <a:schemeClr val="tx1"/>
              </a:solidFill>
              <a:latin typeface="+mn-lt"/>
              <a:ea typeface="Arial Unicode MS" pitchFamily="34" charset="-128"/>
              <a:cs typeface="Gisha" pitchFamily="34" charset="-79"/>
            </a:endParaRPr>
          </a:p>
          <a:p>
            <a:pPr>
              <a:spcBef>
                <a:spcPts val="0"/>
              </a:spcBef>
              <a:buFont typeface="Wingdings" pitchFamily="2" charset="2"/>
              <a:buChar char="§"/>
              <a:defRPr/>
            </a:pPr>
            <a:r>
              <a:rPr lang="en-US" altLang="en-US" b="1" dirty="0" smtClean="0">
                <a:solidFill>
                  <a:schemeClr val="tx1"/>
                </a:solidFill>
                <a:latin typeface="+mn-lt"/>
                <a:ea typeface="Arial Unicode MS" pitchFamily="34" charset="-128"/>
                <a:cs typeface="Gisha" pitchFamily="34" charset="-79"/>
              </a:rPr>
              <a:t>Calls for Uptake Proposals from EUDAT and RDA Europe</a:t>
            </a:r>
          </a:p>
          <a:p>
            <a:pPr marL="0" indent="0">
              <a:spcBef>
                <a:spcPts val="0"/>
              </a:spcBef>
              <a:buFont typeface="Wingdings" charset="2"/>
              <a:buNone/>
              <a:defRPr/>
            </a:pPr>
            <a:r>
              <a:rPr lang="en-US" altLang="en-US" b="1" dirty="0" smtClean="0">
                <a:solidFill>
                  <a:schemeClr val="tx1"/>
                </a:solidFill>
                <a:latin typeface="+mn-lt"/>
                <a:ea typeface="Arial Unicode MS" pitchFamily="34" charset="-128"/>
                <a:cs typeface="Gisha" pitchFamily="34" charset="-79"/>
              </a:rPr>
              <a:t>      http</a:t>
            </a:r>
            <a:r>
              <a:rPr lang="en-US" altLang="en-US" b="1" dirty="0">
                <a:solidFill>
                  <a:schemeClr val="tx1"/>
                </a:solidFill>
                <a:latin typeface="+mn-lt"/>
                <a:ea typeface="Arial Unicode MS" pitchFamily="34" charset="-128"/>
                <a:cs typeface="Gisha" pitchFamily="34" charset="-79"/>
              </a:rPr>
              <a:t>://</a:t>
            </a:r>
            <a:r>
              <a:rPr lang="en-US" altLang="en-US" b="1" dirty="0" smtClean="0">
                <a:solidFill>
                  <a:schemeClr val="tx1"/>
                </a:solidFill>
                <a:latin typeface="+mn-lt"/>
                <a:ea typeface="Arial Unicode MS" pitchFamily="34" charset="-128"/>
                <a:cs typeface="Gisha" pitchFamily="34" charset="-79"/>
              </a:rPr>
              <a:t>eudat.eu/eudat-call-data-pilots</a:t>
            </a:r>
          </a:p>
          <a:p>
            <a:pPr marL="0" indent="0">
              <a:spcBef>
                <a:spcPts val="0"/>
              </a:spcBef>
              <a:buFont typeface="Wingdings" charset="2"/>
              <a:buNone/>
              <a:defRPr/>
            </a:pPr>
            <a:r>
              <a:rPr lang="en-US" altLang="en-US" b="1" dirty="0" smtClean="0">
                <a:solidFill>
                  <a:schemeClr val="tx1"/>
                </a:solidFill>
                <a:latin typeface="+mn-lt"/>
                <a:ea typeface="Arial Unicode MS" pitchFamily="34" charset="-128"/>
                <a:cs typeface="Gisha" pitchFamily="34" charset="-79"/>
              </a:rPr>
              <a:t>      https</a:t>
            </a:r>
            <a:r>
              <a:rPr lang="en-US" altLang="en-US" b="1" dirty="0">
                <a:solidFill>
                  <a:schemeClr val="tx1"/>
                </a:solidFill>
                <a:latin typeface="+mn-lt"/>
                <a:ea typeface="Arial Unicode MS" pitchFamily="34" charset="-128"/>
                <a:cs typeface="Gisha" pitchFamily="34" charset="-79"/>
              </a:rPr>
              <a:t>://europe.rd-alliance.org/rda-europe-call-collaboration-projects</a:t>
            </a:r>
          </a:p>
          <a:p>
            <a:pPr>
              <a:spcBef>
                <a:spcPts val="0"/>
              </a:spcBef>
              <a:buFont typeface="Wingdings" pitchFamily="2" charset="2"/>
              <a:buChar char="§"/>
              <a:defRPr/>
            </a:pPr>
            <a:endParaRPr lang="en-US" altLang="en-US" sz="800" b="1" dirty="0" smtClean="0">
              <a:solidFill>
                <a:schemeClr val="tx1"/>
              </a:solidFill>
              <a:effectLst>
                <a:outerShdw blurRad="38100" dist="38100" dir="2700000" algn="tl">
                  <a:srgbClr val="000000">
                    <a:alpha val="43137"/>
                  </a:srgbClr>
                </a:outerShdw>
              </a:effectLst>
              <a:latin typeface="+mn-lt"/>
              <a:ea typeface="Arial Unicode MS" pitchFamily="34" charset="-128"/>
              <a:cs typeface="Gisha" pitchFamily="34" charset="-79"/>
            </a:endParaRPr>
          </a:p>
          <a:p>
            <a:pPr>
              <a:spcBef>
                <a:spcPts val="0"/>
              </a:spcBef>
              <a:buFont typeface="Wingdings" pitchFamily="2" charset="2"/>
              <a:buChar char="§"/>
              <a:defRPr/>
            </a:pPr>
            <a:r>
              <a:rPr lang="en-US" altLang="en-US" sz="2000" b="1" dirty="0" smtClean="0">
                <a:solidFill>
                  <a:schemeClr val="tx1"/>
                </a:solidFill>
                <a:latin typeface="+mn-lt"/>
                <a:ea typeface="Arial Unicode MS" pitchFamily="34" charset="-128"/>
                <a:cs typeface="Gisha" pitchFamily="34" charset="-79"/>
              </a:rPr>
              <a:t>Possibilities in EC’s WP16/17</a:t>
            </a:r>
          </a:p>
          <a:p>
            <a:pPr>
              <a:spcBef>
                <a:spcPts val="0"/>
              </a:spcBef>
              <a:buFont typeface="Wingdings" pitchFamily="2" charset="2"/>
              <a:buChar char="§"/>
              <a:defRPr/>
            </a:pPr>
            <a:endParaRPr lang="en-US" altLang="en-US" sz="800" b="1" dirty="0">
              <a:solidFill>
                <a:schemeClr val="tx1"/>
              </a:solidFill>
              <a:latin typeface="+mn-lt"/>
              <a:ea typeface="Arial Unicode MS" pitchFamily="34" charset="-128"/>
              <a:cs typeface="Gisha" pitchFamily="34" charset="-79"/>
            </a:endParaRPr>
          </a:p>
          <a:p>
            <a:pPr>
              <a:spcBef>
                <a:spcPts val="0"/>
              </a:spcBef>
              <a:buFont typeface="Wingdings" pitchFamily="2" charset="2"/>
              <a:buChar char="§"/>
              <a:defRPr/>
            </a:pPr>
            <a:r>
              <a:rPr lang="en-US" altLang="en-US" sz="2000" b="1" dirty="0" smtClean="0">
                <a:solidFill>
                  <a:schemeClr val="tx1"/>
                </a:solidFill>
                <a:latin typeface="+mn-lt"/>
                <a:ea typeface="Arial Unicode MS" pitchFamily="34" charset="-128"/>
                <a:cs typeface="Gisha" pitchFamily="34" charset="-79"/>
              </a:rPr>
              <a:t>Proposal to NSF around National Data Service coming, activities in China, Japan, Germany, etc.</a:t>
            </a:r>
          </a:p>
          <a:p>
            <a:pPr>
              <a:spcBef>
                <a:spcPts val="0"/>
              </a:spcBef>
              <a:buFont typeface="Wingdings" pitchFamily="2" charset="2"/>
              <a:buChar char="§"/>
              <a:defRPr/>
            </a:pPr>
            <a:endParaRPr lang="en-US" altLang="en-US" sz="800" b="1" dirty="0">
              <a:solidFill>
                <a:schemeClr val="tx1"/>
              </a:solidFill>
              <a:latin typeface="+mn-lt"/>
              <a:ea typeface="Arial Unicode MS" pitchFamily="34" charset="-128"/>
              <a:cs typeface="Gisha" pitchFamily="34" charset="-79"/>
            </a:endParaRPr>
          </a:p>
          <a:p>
            <a:pPr>
              <a:spcBef>
                <a:spcPts val="0"/>
              </a:spcBef>
              <a:buFont typeface="Wingdings" pitchFamily="2" charset="2"/>
              <a:buChar char="§"/>
              <a:defRPr/>
            </a:pPr>
            <a:r>
              <a:rPr lang="en-US" altLang="en-US" sz="2000" b="1" dirty="0" smtClean="0">
                <a:solidFill>
                  <a:schemeClr val="tx1"/>
                </a:solidFill>
                <a:latin typeface="+mn-lt"/>
                <a:ea typeface="Arial Unicode MS" pitchFamily="34" charset="-128"/>
                <a:cs typeface="Gisha" pitchFamily="34" charset="-79"/>
              </a:rPr>
              <a:t>Establishment of Testbeds by NDS, EUDAT, etc. </a:t>
            </a:r>
          </a:p>
          <a:p>
            <a:pPr>
              <a:spcBef>
                <a:spcPts val="0"/>
              </a:spcBef>
              <a:buFont typeface="Wingdings" pitchFamily="2" charset="2"/>
              <a:buChar char="§"/>
              <a:defRPr/>
            </a:pPr>
            <a:endParaRPr lang="en-US" altLang="en-US" sz="800" b="1" dirty="0">
              <a:solidFill>
                <a:schemeClr val="tx1"/>
              </a:solidFill>
              <a:latin typeface="+mn-lt"/>
              <a:ea typeface="Arial Unicode MS" pitchFamily="34" charset="-128"/>
              <a:cs typeface="Gisha" pitchFamily="34" charset="-79"/>
            </a:endParaRPr>
          </a:p>
        </p:txBody>
      </p:sp>
      <p:sp>
        <p:nvSpPr>
          <p:cNvPr id="48131"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smtClean="0">
                <a:latin typeface="Gisha" pitchFamily="34" charset="-79"/>
                <a:ea typeface="ＭＳ Ｐゴシック" pitchFamily="34" charset="-128"/>
                <a:cs typeface="Gisha" pitchFamily="34" charset="-79"/>
              </a:rPr>
              <a:t>Uptake of results</a:t>
            </a:r>
          </a:p>
        </p:txBody>
      </p:sp>
      <p:sp>
        <p:nvSpPr>
          <p:cNvPr id="4" name="Diagonal liegende Ecken des Rechtecks abrunden 3"/>
          <p:cNvSpPr/>
          <p:nvPr/>
        </p:nvSpPr>
        <p:spPr bwMode="auto">
          <a:xfrm>
            <a:off x="3937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sp>
        <p:nvSpPr>
          <p:cNvPr id="5" name="TextBox 5"/>
          <p:cNvSpPr txBox="1">
            <a:spLocks noChangeArrowheads="1"/>
          </p:cNvSpPr>
          <p:nvPr/>
        </p:nvSpPr>
        <p:spPr bwMode="auto">
          <a:xfrm rot="-369345">
            <a:off x="422275" y="3132138"/>
            <a:ext cx="8323263" cy="769937"/>
          </a:xfrm>
          <a:prstGeom prst="rect">
            <a:avLst/>
          </a:prstGeom>
          <a:solidFill>
            <a:srgbClr val="9A9B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algn="ctr"/>
            <a:r>
              <a:rPr lang="en-US" altLang="de-DE" sz="2400" dirty="0"/>
              <a:t>get involved in </a:t>
            </a:r>
            <a:r>
              <a:rPr lang="en-US" altLang="de-DE" sz="2400" dirty="0" smtClean="0"/>
              <a:t>testing/</a:t>
            </a:r>
            <a:r>
              <a:rPr lang="en-US" altLang="de-DE" sz="2400" dirty="0" err="1" smtClean="0"/>
              <a:t>uptaking</a:t>
            </a:r>
            <a:endParaRPr lang="en-US" altLang="de-DE" sz="2400" dirty="0"/>
          </a:p>
          <a:p>
            <a:pPr algn="ctr"/>
            <a:r>
              <a:rPr lang="en-US" altLang="de-DE" sz="2000" dirty="0"/>
              <a:t>https://</a:t>
            </a:r>
            <a:r>
              <a:rPr lang="en-US" altLang="de-DE" sz="2000" dirty="0" err="1"/>
              <a:t>rd-alliance.org</a:t>
            </a:r>
            <a:r>
              <a:rPr lang="en-US" altLang="de-DE" sz="2000" dirty="0"/>
              <a:t>/node/44520/all-wiki-index-by-group </a:t>
            </a:r>
          </a:p>
        </p:txBody>
      </p:sp>
    </p:spTree>
    <p:extLst>
      <p:ext uri="{BB962C8B-B14F-4D97-AF65-F5344CB8AC3E}">
        <p14:creationId xmlns:p14="http://schemas.microsoft.com/office/powerpoint/2010/main" val="187304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7180" y="1332554"/>
            <a:ext cx="8702804" cy="3869820"/>
          </a:xfrm>
        </p:spPr>
        <p:txBody>
          <a:bodyPr/>
          <a:lstStyle/>
          <a:p>
            <a:r>
              <a:rPr lang="en-US" sz="1800" dirty="0" smtClean="0"/>
              <a:t>RDA: </a:t>
            </a:r>
            <a:r>
              <a:rPr lang="en-US" sz="1800" dirty="0" smtClean="0">
                <a:hlinkClick r:id="rId2"/>
              </a:rPr>
              <a:t>http://</a:t>
            </a:r>
            <a:r>
              <a:rPr lang="en-US" sz="1800" dirty="0" err="1" smtClean="0">
                <a:hlinkClick r:id="rId2"/>
              </a:rPr>
              <a:t>rd-alliance.org</a:t>
            </a:r>
            <a:endParaRPr lang="en-US" sz="1800" dirty="0" smtClean="0"/>
          </a:p>
          <a:p>
            <a:r>
              <a:rPr lang="en-US" sz="1800" dirty="0" smtClean="0"/>
              <a:t>RDA Europe: </a:t>
            </a:r>
            <a:r>
              <a:rPr lang="en-US" sz="1800" dirty="0" smtClean="0">
                <a:hlinkClick r:id="rId3"/>
              </a:rPr>
              <a:t>http://</a:t>
            </a:r>
            <a:r>
              <a:rPr lang="en-US" sz="1800" dirty="0" err="1" smtClean="0">
                <a:hlinkClick r:id="rId3"/>
              </a:rPr>
              <a:t>europe.rd-alliance.org</a:t>
            </a:r>
            <a:r>
              <a:rPr lang="en-US" sz="1800" dirty="0" smtClean="0"/>
              <a:t> </a:t>
            </a:r>
          </a:p>
          <a:p>
            <a:r>
              <a:rPr lang="en-US" sz="1800" dirty="0" smtClean="0"/>
              <a:t>Data </a:t>
            </a:r>
            <a:r>
              <a:rPr lang="en-US" sz="1800" dirty="0"/>
              <a:t>Management Trends, Principles and Components - What Needs to be Done Next? </a:t>
            </a:r>
            <a:r>
              <a:rPr lang="en-US" sz="1800" dirty="0" smtClean="0"/>
              <a:t>V6.1: </a:t>
            </a:r>
            <a:r>
              <a:rPr lang="de-DE" sz="1800" dirty="0" smtClean="0">
                <a:hlinkClick r:id="rId4"/>
              </a:rPr>
              <a:t>http</a:t>
            </a:r>
            <a:r>
              <a:rPr lang="de-DE" sz="1800" dirty="0">
                <a:hlinkClick r:id="rId4"/>
              </a:rPr>
              <a:t>://</a:t>
            </a:r>
            <a:r>
              <a:rPr lang="de-DE" sz="1800" dirty="0" smtClean="0">
                <a:hlinkClick r:id="rId4"/>
              </a:rPr>
              <a:t>hdl.handle.net/11304/992fe6a0-fe34-11e4-8a18-f31aa6f4d448</a:t>
            </a:r>
            <a:r>
              <a:rPr lang="de-DE" sz="1800" dirty="0"/>
              <a:t> </a:t>
            </a:r>
          </a:p>
          <a:p>
            <a:r>
              <a:rPr lang="en-US" sz="1800" dirty="0"/>
              <a:t>Principles for Data Sharing and Re-use: are they all the same? </a:t>
            </a:r>
          </a:p>
          <a:p>
            <a:pPr marL="0" indent="0">
              <a:buNone/>
            </a:pPr>
            <a:r>
              <a:rPr lang="de-DE" sz="1800" dirty="0" smtClean="0"/>
              <a:t>      </a:t>
            </a:r>
            <a:r>
              <a:rPr lang="de-DE" sz="1800" dirty="0" smtClean="0">
                <a:hlinkClick r:id="rId5"/>
              </a:rPr>
              <a:t>http</a:t>
            </a:r>
            <a:r>
              <a:rPr lang="de-DE" sz="1800" dirty="0">
                <a:hlinkClick r:id="rId5"/>
              </a:rPr>
              <a:t>://</a:t>
            </a:r>
            <a:r>
              <a:rPr lang="de-DE" sz="1800" dirty="0" smtClean="0">
                <a:hlinkClick r:id="rId5"/>
              </a:rPr>
              <a:t>hdl.handle.net/11304/1aab3df4-f3ce-11e4-ac7e-860aa0063d1f</a:t>
            </a:r>
            <a:r>
              <a:rPr lang="de-DE" sz="1800" dirty="0" smtClean="0"/>
              <a:t> </a:t>
            </a:r>
            <a:endParaRPr lang="de-DE" sz="1800" dirty="0"/>
          </a:p>
          <a:p>
            <a:r>
              <a:rPr lang="en-US" sz="1800" dirty="0"/>
              <a:t>Living with Data Management Plans </a:t>
            </a:r>
          </a:p>
          <a:p>
            <a:pPr marL="0" indent="0">
              <a:buNone/>
            </a:pPr>
            <a:r>
              <a:rPr lang="de-DE" sz="1800" dirty="0"/>
              <a:t> </a:t>
            </a:r>
            <a:r>
              <a:rPr lang="de-DE" sz="1800" dirty="0" smtClean="0"/>
              <a:t>     </a:t>
            </a:r>
            <a:r>
              <a:rPr lang="de-DE" sz="1800" dirty="0" smtClean="0">
                <a:hlinkClick r:id="rId6"/>
              </a:rPr>
              <a:t>http</a:t>
            </a:r>
            <a:r>
              <a:rPr lang="de-DE" sz="1800" dirty="0">
                <a:hlinkClick r:id="rId6"/>
              </a:rPr>
              <a:t>://</a:t>
            </a:r>
            <a:r>
              <a:rPr lang="de-DE" sz="1800" dirty="0" smtClean="0">
                <a:hlinkClick r:id="rId6"/>
              </a:rPr>
              <a:t>hdl.handle.net/11304/ea286e5a-f3d1-11e4-ac7e-860aa0063d1f</a:t>
            </a:r>
            <a:r>
              <a:rPr lang="de-DE" sz="1800" dirty="0" smtClean="0"/>
              <a:t> </a:t>
            </a:r>
            <a:endParaRPr lang="de-DE" sz="1800" dirty="0"/>
          </a:p>
          <a:p>
            <a:r>
              <a:rPr lang="de-DE" sz="1800" dirty="0"/>
              <a:t>RDA Europe: Data Practices Analysis </a:t>
            </a:r>
          </a:p>
          <a:p>
            <a:pPr marL="0" indent="0">
              <a:buNone/>
            </a:pPr>
            <a:r>
              <a:rPr lang="de-DE" sz="1800" i="1" u="sng" dirty="0" smtClean="0">
                <a:hlinkClick r:id="rId7"/>
              </a:rPr>
              <a:t>      http</a:t>
            </a:r>
            <a:r>
              <a:rPr lang="de-DE" sz="1800" i="1" u="sng" dirty="0">
                <a:hlinkClick r:id="rId7"/>
              </a:rPr>
              <a:t>://</a:t>
            </a:r>
            <a:r>
              <a:rPr lang="de-DE" sz="1800" i="1" u="sng" dirty="0" smtClean="0">
                <a:hlinkClick r:id="rId7"/>
              </a:rPr>
              <a:t>hdl.handle.net/11304/6e1424cc-8927-11e4-ac7e-860aa0063d1f  </a:t>
            </a:r>
          </a:p>
          <a:p>
            <a:r>
              <a:rPr lang="en-US" sz="1800" dirty="0" smtClean="0"/>
              <a:t>DFT: </a:t>
            </a:r>
            <a:r>
              <a:rPr lang="de-DE" sz="1800" dirty="0" smtClean="0">
                <a:hlinkClick r:id="rId7"/>
              </a:rPr>
              <a:t>https</a:t>
            </a:r>
            <a:r>
              <a:rPr lang="de-DE" sz="1800" dirty="0">
                <a:hlinkClick r:id="rId7"/>
              </a:rPr>
              <a:t>://rd-alliance.org/groups/data-foundation-and-terminology-wg.html</a:t>
            </a:r>
          </a:p>
          <a:p>
            <a:r>
              <a:rPr lang="en-US" sz="1800" dirty="0">
                <a:solidFill>
                  <a:schemeClr val="tx1"/>
                </a:solidFill>
              </a:rPr>
              <a:t>Data Fabric: </a:t>
            </a:r>
            <a:r>
              <a:rPr lang="en-US" sz="1800" dirty="0">
                <a:solidFill>
                  <a:schemeClr val="accent1"/>
                </a:solidFill>
                <a:hlinkClick r:id="rId8"/>
              </a:rPr>
              <a:t>https://</a:t>
            </a:r>
            <a:r>
              <a:rPr lang="en-US" sz="1800" dirty="0" smtClean="0">
                <a:solidFill>
                  <a:schemeClr val="accent1"/>
                </a:solidFill>
                <a:hlinkClick r:id="rId8"/>
              </a:rPr>
              <a:t>rd-alliance.org/group/data-fabric-ig.html</a:t>
            </a:r>
            <a:r>
              <a:rPr lang="en-US" sz="1800" dirty="0" smtClean="0">
                <a:solidFill>
                  <a:schemeClr val="accent1"/>
                </a:solidFill>
              </a:rPr>
              <a:t> </a:t>
            </a:r>
          </a:p>
          <a:p>
            <a:r>
              <a:rPr lang="en-US" sz="1800" dirty="0" smtClean="0">
                <a:solidFill>
                  <a:schemeClr val="tx1"/>
                </a:solidFill>
              </a:rPr>
              <a:t>Data </a:t>
            </a:r>
            <a:r>
              <a:rPr lang="en-US" sz="1800" dirty="0">
                <a:solidFill>
                  <a:schemeClr val="tx1"/>
                </a:solidFill>
              </a:rPr>
              <a:t>Fabric Wiki: </a:t>
            </a:r>
            <a:r>
              <a:rPr lang="en-US" sz="1800" dirty="0">
                <a:solidFill>
                  <a:schemeClr val="accent1"/>
                </a:solidFill>
                <a:hlinkClick r:id="rId9"/>
              </a:rPr>
              <a:t>https://</a:t>
            </a:r>
            <a:r>
              <a:rPr lang="en-US" sz="1800" dirty="0" smtClean="0">
                <a:solidFill>
                  <a:schemeClr val="accent1"/>
                </a:solidFill>
                <a:hlinkClick r:id="rId9"/>
              </a:rPr>
              <a:t>rd-alliance.org/node/44520/all-wiki-index-by-group</a:t>
            </a:r>
            <a:r>
              <a:rPr lang="en-US" sz="1800" dirty="0" smtClean="0">
                <a:solidFill>
                  <a:schemeClr val="accent1"/>
                </a:solidFill>
              </a:rPr>
              <a:t> </a:t>
            </a:r>
            <a:endParaRPr lang="en-US" sz="1800" dirty="0">
              <a:solidFill>
                <a:schemeClr val="accent1"/>
              </a:solidFill>
            </a:endParaRPr>
          </a:p>
        </p:txBody>
      </p:sp>
      <p:sp>
        <p:nvSpPr>
          <p:cNvPr id="3" name="Title 2"/>
          <p:cNvSpPr>
            <a:spLocks noGrp="1"/>
          </p:cNvSpPr>
          <p:nvPr>
            <p:ph type="title"/>
          </p:nvPr>
        </p:nvSpPr>
        <p:spPr/>
        <p:txBody>
          <a:bodyPr/>
          <a:lstStyle/>
          <a:p>
            <a:r>
              <a:rPr lang="en-US" sz="3200" dirty="0" smtClean="0"/>
              <a:t>References</a:t>
            </a:r>
            <a:endParaRPr lang="en-US" sz="3200" dirty="0"/>
          </a:p>
        </p:txBody>
      </p:sp>
    </p:spTree>
    <p:extLst>
      <p:ext uri="{BB962C8B-B14F-4D97-AF65-F5344CB8AC3E}">
        <p14:creationId xmlns:p14="http://schemas.microsoft.com/office/powerpoint/2010/main" val="35038700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6715" y="1086295"/>
            <a:ext cx="7560840" cy="981075"/>
          </a:xfrm>
        </p:spPr>
        <p:txBody>
          <a:bodyPr/>
          <a:lstStyle/>
          <a:p>
            <a:pPr algn="ctr"/>
            <a:r>
              <a:rPr lang="en-US" sz="4000" dirty="0" smtClean="0"/>
              <a:t>Thanks for your attention.</a:t>
            </a:r>
            <a:endParaRPr lang="en-US" sz="4000" dirty="0"/>
          </a:p>
        </p:txBody>
      </p:sp>
      <p:pic>
        <p:nvPicPr>
          <p:cNvPr id="4" name="Picture 3"/>
          <p:cNvPicPr>
            <a:picLocks noChangeAspect="1"/>
          </p:cNvPicPr>
          <p:nvPr/>
        </p:nvPicPr>
        <p:blipFill>
          <a:blip r:embed="rId2"/>
          <a:stretch>
            <a:fillRect/>
          </a:stretch>
        </p:blipFill>
        <p:spPr>
          <a:xfrm>
            <a:off x="2687947" y="2084825"/>
            <a:ext cx="3657600" cy="2609088"/>
          </a:xfrm>
          <a:prstGeom prst="rect">
            <a:avLst/>
          </a:prstGeom>
        </p:spPr>
      </p:pic>
      <p:sp>
        <p:nvSpPr>
          <p:cNvPr id="5" name="Title 1"/>
          <p:cNvSpPr txBox="1">
            <a:spLocks/>
          </p:cNvSpPr>
          <p:nvPr/>
        </p:nvSpPr>
        <p:spPr bwMode="auto">
          <a:xfrm>
            <a:off x="2491213" y="4888389"/>
            <a:ext cx="5191592" cy="981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1800" b="1">
                <a:solidFill>
                  <a:srgbClr val="58A618"/>
                </a:solidFill>
                <a:latin typeface=""/>
                <a:ea typeface="ＭＳ Ｐゴシック" charset="0"/>
                <a:cs typeface="Trebuchet MS"/>
              </a:defRPr>
            </a:lvl1pPr>
            <a:lvl2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a:lstStyle>
          <a:p>
            <a:r>
              <a:rPr lang="fi-FI" altLang="it-IT" sz="2400" dirty="0" smtClean="0">
                <a:latin typeface="Arial" charset="0"/>
                <a:ea typeface="ＭＳ Ｐゴシック" pitchFamily="34" charset="-128"/>
                <a:hlinkClick r:id="rId3"/>
              </a:rPr>
              <a:t>http://www.rd-alliance.org</a:t>
            </a:r>
            <a:endParaRPr lang="fi-FI" altLang="it-IT" sz="2400" dirty="0" smtClean="0">
              <a:latin typeface="Arial" charset="0"/>
              <a:ea typeface="ＭＳ Ｐゴシック" pitchFamily="34" charset="-128"/>
            </a:endParaRPr>
          </a:p>
          <a:p>
            <a:r>
              <a:rPr lang="fi-FI" altLang="it-IT" sz="2400" dirty="0" smtClean="0">
                <a:latin typeface="Arial" charset="0"/>
                <a:ea typeface="ＭＳ Ｐゴシック" pitchFamily="34" charset="-128"/>
                <a:hlinkClick r:id="rId4"/>
              </a:rPr>
              <a:t>http://europe.rd-alliance.org</a:t>
            </a:r>
            <a:r>
              <a:rPr lang="fi-FI" altLang="it-IT" sz="2400" dirty="0" smtClean="0">
                <a:latin typeface="Arial" charset="0"/>
                <a:ea typeface="ＭＳ Ｐゴシック" pitchFamily="34" charset="-128"/>
              </a:rPr>
              <a:t>  </a:t>
            </a:r>
            <a:endParaRPr lang="en-US" altLang="it-IT" sz="2400" dirty="0" smtClean="0">
              <a:latin typeface="Arial" charset="0"/>
              <a:ea typeface="ＭＳ Ｐゴシック" pitchFamily="34" charset="-128"/>
            </a:endParaRPr>
          </a:p>
        </p:txBody>
      </p:sp>
    </p:spTree>
    <p:extLst>
      <p:ext uri="{BB962C8B-B14F-4D97-AF65-F5344CB8AC3E}">
        <p14:creationId xmlns:p14="http://schemas.microsoft.com/office/powerpoint/2010/main" val="961509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7764" y="1243808"/>
            <a:ext cx="4308763" cy="4829446"/>
          </a:xfrm>
        </p:spPr>
        <p:txBody>
          <a:bodyPr/>
          <a:lstStyle/>
          <a:p>
            <a:pPr marL="457200" indent="-457200">
              <a:buFont typeface="+mj-lt"/>
              <a:buAutoNum type="arabicPeriod"/>
            </a:pPr>
            <a:r>
              <a:rPr lang="en-US" sz="2000" dirty="0" smtClean="0">
                <a:solidFill>
                  <a:schemeClr val="tx1"/>
                </a:solidFill>
              </a:rPr>
              <a:t>PID System</a:t>
            </a:r>
          </a:p>
          <a:p>
            <a:pPr marL="457200" indent="-457200">
              <a:buFont typeface="+mj-lt"/>
              <a:buAutoNum type="arabicPeriod"/>
            </a:pPr>
            <a:r>
              <a:rPr lang="en-US" sz="2000" dirty="0" smtClean="0">
                <a:solidFill>
                  <a:schemeClr val="tx1"/>
                </a:solidFill>
              </a:rPr>
              <a:t>Actor ID System</a:t>
            </a:r>
          </a:p>
          <a:p>
            <a:pPr marL="457200" indent="-457200">
              <a:buFont typeface="+mj-lt"/>
              <a:buAutoNum type="arabicPeriod"/>
            </a:pPr>
            <a:r>
              <a:rPr lang="en-US" sz="2000" dirty="0" smtClean="0">
                <a:solidFill>
                  <a:schemeClr val="tx1"/>
                </a:solidFill>
              </a:rPr>
              <a:t>Registry S for Trusted Repositories</a:t>
            </a:r>
          </a:p>
          <a:p>
            <a:pPr marL="457200" indent="-457200">
              <a:buFont typeface="+mj-lt"/>
              <a:buAutoNum type="arabicPeriod"/>
            </a:pPr>
            <a:r>
              <a:rPr lang="en-US" sz="2000" dirty="0" smtClean="0">
                <a:solidFill>
                  <a:schemeClr val="tx1"/>
                </a:solidFill>
              </a:rPr>
              <a:t>Metadata S</a:t>
            </a:r>
          </a:p>
          <a:p>
            <a:pPr marL="457200" indent="-457200">
              <a:buFont typeface="+mj-lt"/>
              <a:buAutoNum type="arabicPeriod"/>
            </a:pPr>
            <a:r>
              <a:rPr lang="en-US" sz="2000" dirty="0" smtClean="0">
                <a:solidFill>
                  <a:schemeClr val="tx1"/>
                </a:solidFill>
              </a:rPr>
              <a:t>Schema Registry S</a:t>
            </a:r>
          </a:p>
          <a:p>
            <a:pPr marL="457200" indent="-457200">
              <a:buFont typeface="+mj-lt"/>
              <a:buAutoNum type="arabicPeriod"/>
            </a:pPr>
            <a:r>
              <a:rPr lang="en-US" sz="2000" dirty="0" smtClean="0">
                <a:solidFill>
                  <a:schemeClr val="tx1"/>
                </a:solidFill>
              </a:rPr>
              <a:t>Registry S Semantic Categories, Vocabularies</a:t>
            </a:r>
          </a:p>
          <a:p>
            <a:pPr marL="457200" indent="-457200">
              <a:buFont typeface="+mj-lt"/>
              <a:buAutoNum type="arabicPeriod"/>
            </a:pPr>
            <a:r>
              <a:rPr lang="en-US" sz="2000" dirty="0" smtClean="0">
                <a:solidFill>
                  <a:schemeClr val="tx1"/>
                </a:solidFill>
              </a:rPr>
              <a:t>Data Types Registry S</a:t>
            </a:r>
          </a:p>
          <a:p>
            <a:pPr marL="457200" indent="-457200">
              <a:buFont typeface="+mj-lt"/>
              <a:buAutoNum type="arabicPeriod"/>
            </a:pPr>
            <a:r>
              <a:rPr lang="en-US" sz="2000" dirty="0" smtClean="0">
                <a:solidFill>
                  <a:schemeClr val="tx1"/>
                </a:solidFill>
              </a:rPr>
              <a:t>Registry S for Practical Policies</a:t>
            </a:r>
          </a:p>
          <a:p>
            <a:pPr marL="457200" indent="-457200">
              <a:buFont typeface="+mj-lt"/>
              <a:buAutoNum type="arabicPeriod"/>
            </a:pPr>
            <a:r>
              <a:rPr lang="en-US" sz="2000" dirty="0" smtClean="0">
                <a:solidFill>
                  <a:schemeClr val="tx1"/>
                </a:solidFill>
              </a:rPr>
              <a:t>Prefabricated PP Modules</a:t>
            </a:r>
          </a:p>
          <a:p>
            <a:pPr marL="457200" indent="-457200">
              <a:buFont typeface="+mj-lt"/>
              <a:buAutoNum type="arabicPeriod"/>
            </a:pPr>
            <a:r>
              <a:rPr lang="en-US" sz="2000" dirty="0" smtClean="0">
                <a:solidFill>
                  <a:schemeClr val="tx1"/>
                </a:solidFill>
              </a:rPr>
              <a:t>Distributed Authentication S</a:t>
            </a:r>
          </a:p>
          <a:p>
            <a:pPr marL="457200" indent="-457200">
              <a:buFont typeface="+mj-lt"/>
              <a:buAutoNum type="arabicPeriod"/>
            </a:pPr>
            <a:r>
              <a:rPr lang="en-US" sz="2000" dirty="0" err="1" smtClean="0">
                <a:solidFill>
                  <a:schemeClr val="tx1"/>
                </a:solidFill>
              </a:rPr>
              <a:t>Authorisation</a:t>
            </a:r>
            <a:r>
              <a:rPr lang="en-US" sz="2000" dirty="0" smtClean="0">
                <a:solidFill>
                  <a:schemeClr val="tx1"/>
                </a:solidFill>
              </a:rPr>
              <a:t> Record Registry S</a:t>
            </a:r>
          </a:p>
        </p:txBody>
      </p:sp>
      <p:sp>
        <p:nvSpPr>
          <p:cNvPr id="3" name="Title 2"/>
          <p:cNvSpPr>
            <a:spLocks noGrp="1"/>
          </p:cNvSpPr>
          <p:nvPr>
            <p:ph type="title"/>
          </p:nvPr>
        </p:nvSpPr>
        <p:spPr/>
        <p:txBody>
          <a:bodyPr/>
          <a:lstStyle/>
          <a:p>
            <a:r>
              <a:rPr lang="en-US" sz="3200" dirty="0" smtClean="0">
                <a:latin typeface="+mn-lt"/>
              </a:rPr>
              <a:t>Components - Position Paper </a:t>
            </a:r>
            <a:endParaRPr lang="en-US" sz="3200" dirty="0">
              <a:latin typeface="+mn-lt"/>
            </a:endParaRPr>
          </a:p>
        </p:txBody>
      </p:sp>
      <p:sp>
        <p:nvSpPr>
          <p:cNvPr id="4" name="Content Placeholder 1"/>
          <p:cNvSpPr txBox="1">
            <a:spLocks/>
          </p:cNvSpPr>
          <p:nvPr/>
        </p:nvSpPr>
        <p:spPr>
          <a:xfrm>
            <a:off x="4578927" y="1243808"/>
            <a:ext cx="4194515" cy="4829446"/>
          </a:xfrm>
          <a:prstGeom prst="rect">
            <a:avLst/>
          </a:prstGeom>
        </p:spPr>
        <p:txBody>
          <a:bodyPr/>
          <a:lstStyle>
            <a:lvl1pPr marL="342900" indent="-342900" algn="l" rtl="0" eaLnBrk="1" fontAlgn="base" hangingPunct="1">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1" fontAlgn="base" hangingPunct="1">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1" fontAlgn="base" hangingPunct="1">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1" fontAlgn="base" hangingPunct="1">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1" fontAlgn="base" hangingPunct="1">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latin typeface="+mn-lt"/>
              </a:defRPr>
            </a:lvl9pPr>
          </a:lstStyle>
          <a:p>
            <a:r>
              <a:rPr lang="en-US" sz="2000" b="0" kern="0" dirty="0" smtClean="0">
                <a:solidFill>
                  <a:schemeClr val="tx1"/>
                </a:solidFill>
              </a:rPr>
              <a:t>OAI-PMH, </a:t>
            </a:r>
            <a:r>
              <a:rPr lang="en-US" sz="2000" b="0" kern="0" dirty="0" err="1" smtClean="0">
                <a:solidFill>
                  <a:schemeClr val="tx1"/>
                </a:solidFill>
              </a:rPr>
              <a:t>ResourceSync</a:t>
            </a:r>
            <a:r>
              <a:rPr lang="en-US" sz="2000" b="0" kern="0" dirty="0" smtClean="0">
                <a:solidFill>
                  <a:schemeClr val="tx1"/>
                </a:solidFill>
              </a:rPr>
              <a:t>, SRU/CQL</a:t>
            </a:r>
          </a:p>
          <a:p>
            <a:r>
              <a:rPr lang="en-US" sz="2000" b="0" kern="0" dirty="0" smtClean="0">
                <a:solidFill>
                  <a:schemeClr val="tx1"/>
                </a:solidFill>
              </a:rPr>
              <a:t>Workflow Engine &amp; Environment</a:t>
            </a:r>
          </a:p>
          <a:p>
            <a:r>
              <a:rPr lang="en-US" sz="2000" b="0" kern="0" dirty="0" smtClean="0">
                <a:solidFill>
                  <a:schemeClr val="tx1"/>
                </a:solidFill>
              </a:rPr>
              <a:t>Conversion Tool Registry </a:t>
            </a:r>
          </a:p>
          <a:p>
            <a:r>
              <a:rPr lang="en-US" sz="2000" b="0" kern="0" dirty="0" smtClean="0">
                <a:solidFill>
                  <a:schemeClr val="tx1"/>
                </a:solidFill>
              </a:rPr>
              <a:t>Analytics Component Registry</a:t>
            </a:r>
          </a:p>
          <a:p>
            <a:r>
              <a:rPr lang="en-US" sz="2000" b="0" kern="0" dirty="0" smtClean="0">
                <a:solidFill>
                  <a:schemeClr val="tx1"/>
                </a:solidFill>
              </a:rPr>
              <a:t>Repository API</a:t>
            </a:r>
          </a:p>
          <a:p>
            <a:r>
              <a:rPr lang="en-US" sz="2000" b="0" kern="0" dirty="0" smtClean="0">
                <a:solidFill>
                  <a:schemeClr val="tx1"/>
                </a:solidFill>
              </a:rPr>
              <a:t>Repository System</a:t>
            </a:r>
          </a:p>
          <a:p>
            <a:r>
              <a:rPr lang="en-US" sz="2000" b="0" kern="0" dirty="0" smtClean="0">
                <a:solidFill>
                  <a:schemeClr val="tx1"/>
                </a:solidFill>
              </a:rPr>
              <a:t>Certification &amp; Trusted Repositories</a:t>
            </a:r>
          </a:p>
          <a:p>
            <a:r>
              <a:rPr lang="en-US" sz="2000" b="0" kern="0" dirty="0" smtClean="0">
                <a:solidFill>
                  <a:schemeClr val="tx1"/>
                </a:solidFill>
              </a:rPr>
              <a:t>Training Modules</a:t>
            </a:r>
          </a:p>
        </p:txBody>
      </p:sp>
    </p:spTree>
    <p:extLst>
      <p:ext uri="{BB962C8B-B14F-4D97-AF65-F5344CB8AC3E}">
        <p14:creationId xmlns:p14="http://schemas.microsoft.com/office/powerpoint/2010/main" val="9443303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577880" y="0"/>
            <a:ext cx="773903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fi-FI" altLang="it-IT" sz="3200" dirty="0" smtClean="0">
                <a:latin typeface="Arial" charset="0"/>
                <a:ea typeface="ＭＳ Ｐゴシック" pitchFamily="34" charset="-128"/>
              </a:rPr>
              <a:t>RDA is about changing data practices</a:t>
            </a:r>
            <a:endParaRPr lang="en-US" altLang="it-IT" dirty="0" smtClean="0">
              <a:latin typeface="Arial" charset="0"/>
              <a:ea typeface="ＭＳ Ｐゴシック" pitchFamily="34" charset="-128"/>
            </a:endParaRPr>
          </a:p>
        </p:txBody>
      </p:sp>
      <p:sp>
        <p:nvSpPr>
          <p:cNvPr id="7171"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bg1"/>
                </a:solidFill>
                <a:latin typeface="Arial" charset="0"/>
                <a:ea typeface="ＭＳ Ｐゴシック" pitchFamily="34" charset="-128"/>
              </a:defRPr>
            </a:lvl1pPr>
            <a:lvl2pPr marL="742950" indent="-285750" eaLnBrk="0" hangingPunct="0">
              <a:defRPr sz="2800" b="1">
                <a:solidFill>
                  <a:schemeClr val="bg1"/>
                </a:solidFill>
                <a:latin typeface="Arial" charset="0"/>
                <a:ea typeface="ＭＳ Ｐゴシック" pitchFamily="34" charset="-128"/>
              </a:defRPr>
            </a:lvl2pPr>
            <a:lvl3pPr marL="1143000" indent="-228600" eaLnBrk="0" hangingPunct="0">
              <a:defRPr sz="2800" b="1">
                <a:solidFill>
                  <a:schemeClr val="bg1"/>
                </a:solidFill>
                <a:latin typeface="Arial" charset="0"/>
                <a:ea typeface="ＭＳ Ｐゴシック" pitchFamily="34" charset="-128"/>
              </a:defRPr>
            </a:lvl3pPr>
            <a:lvl4pPr marL="1600200" indent="-228600" eaLnBrk="0" hangingPunct="0">
              <a:defRPr sz="2800" b="1">
                <a:solidFill>
                  <a:schemeClr val="bg1"/>
                </a:solidFill>
                <a:latin typeface="Arial" charset="0"/>
                <a:ea typeface="ＭＳ Ｐゴシック" pitchFamily="34" charset="-128"/>
              </a:defRPr>
            </a:lvl4pPr>
            <a:lvl5pPr marL="2057400" indent="-228600" eaLnBrk="0" hangingPunct="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fld id="{D2A45120-2190-476B-BD9B-AB75061602D5}" type="slidenum">
              <a:rPr lang="it-IT" altLang="it-IT"/>
              <a:pPr eaLnBrk="1" hangingPunct="1"/>
              <a:t>65</a:t>
            </a:fld>
            <a:endParaRPr lang="it-IT" altLang="it-IT"/>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4360" y="1123845"/>
            <a:ext cx="7982585" cy="516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1264658"/>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755576" y="-9995"/>
            <a:ext cx="756126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nSpc>
                <a:spcPct val="60000"/>
              </a:lnSpc>
            </a:pPr>
            <a:r>
              <a:rPr lang="en-US" sz="3200" dirty="0" smtClean="0">
                <a:latin typeface="Arial" charset="0"/>
                <a:cs typeface="Trebuchet MS" charset="0"/>
              </a:rPr>
              <a:t>Requirements for Data Science</a:t>
            </a:r>
            <a:endParaRPr lang="en-US" sz="3200" dirty="0">
              <a:latin typeface="Arial" charset="0"/>
              <a:cs typeface="Trebuchet MS" charset="0"/>
            </a:endParaRPr>
          </a:p>
        </p:txBody>
      </p:sp>
      <p:sp>
        <p:nvSpPr>
          <p:cNvPr id="11268" name="AutoShape 7" descr="data:image/jpeg;base64,/9j/4AAQSkZJRgABAQAAAQABAAD/2wCEAAkGBxAPDw8OEBAQEBAPEBANDQ4MDhAMDw0NFBEWFhURFhgYHCggGBolGxQUITEhJTUrLi4uFyszODM4NygtLisBCgoKDg0OFxAQFiwkHCIrLCwuLDcsLCwsLCwsNCwsLSwsLCwsLCwsNyw3LDgsKywrLCwrLCwsOCw3KywsLCwsLP/AABEIAOEA4QMBIgACEQEDEQH/xAAbAAEAAgMBAQAAAAAAAAAAAAAAAwQCBQYHAf/EAEcQAAIBAgIEBhACCAYDAAAAAAABAgMRBBIFBjJREyFScXKyFBUWIiMkMUFhc4GRkrHB0YKhNFNUk6KzwvAXQmLS4eIzNYP/xAAXAQEBAQEAAAAAAAAAAAAAAAAAAQMC/8QAHBEBAQADAQEBAQAAAAAAAAAAAAEREjECIVFB/9oADAMBAAIRAxEAPwD3EAADCpOxmVcbKyYGpxemqkZyjFRtF2u738nOQ9vau6Huf3NZWlec3/qZiazzMM7blte3tXdD3P7jt7V3Q9z+5qgNYbVte3tXdD3P7jt7V3Q9z+5qgNYbVte3tXdD3P7jt7V3Q9z+5qgNYbVte3tXdD3P7jt7V3Q9z+5qgNYbVte31XdD3P7mL1gq8mHuf3NWyOQ1ibVvaGsbvacbemLv+RusPi4zV07nCSLWicc4TVO+1sX8mbk8z+fOyevP46nr9dymfSjgsWpr5rzp7i6mZu30AAAAAAAAAAAAAAAAp4/ZZcKeP2WBx9Tan0mfLiq+/n0mY3Npxlesri5jcXKjK4uY3FwMri5jcXAyuLnMa046rSqU1TqSgnBtqLtd5maXtxif11T3kyuHoDMJHA9uMT+uqe8uaD0lXniaUJ1Zyi3O8ZPidoSf0GTDrpFLEza407NNNPc15GW5spYkqOqpVXaFeHEpxjPL5rNXy+w3eBximrr2p+VPcabVyHCYKn/pc4e6ba/JoTjKlLNH2rzSW4wraOnTPpQwOMVSN1zNPyp7mXkwPoAAAAAAAAAAAAAU8fssuFPH7LA4ys+/n0mY3Fd9/PpMwubTjK9Z3FzC4uVGdxcwuLgZ3FzC4uBy2uL8LS9W+sznzfa4vwtL1b6zNBc4rqPpf1efjdHnn/Lka+5f1efjdHnn/LkFdtNlOuyzNlWsduHZajceFkt1aa/hizaYvDXRq9Q/0afrpdSB0Uo3Mb1rOOZlGVKWaPtXmktxucDjFNXXM0/KnuYxeGujTyhKlLNH2rzSW4iumTPpRwOMU1dczT8qe5l1MD6AAAAAAAAAABTx+yy4U8fssDiMS/CT6X0RHcyxT8JPpfREVzacZXrO4uYXFyozuLmFxcDO4uYXFwJ6WqFPSK4SdadN0/BpQjGSa8t+PnM/8LqP7TW+CB0Op78FU9Z/SjfmXq/Wknx5/wD4XUf2qt8EDCrqBSwa7KjXqTdLjUJRgk83e8dukehms1k/RKv4OvES/Vs+OEmytVJ5MhmjVkoVpSSspSS3Rk0vyKE5VP1lT2TkvqbapArzokwuVSlpLFQ2MTiI28iVepb3XLtHWvHQ2qkay5NenF/nG0vzIHQMHhyYXLotGa4U3JOpB0J+Ru7nRlzvyx9t7bzvsBjI1IqSfEzxqeGOh1K0nKjWVCTbp1OKF/8AJP0ehnN8up6eoo+kVGd0SnDoAAAAAAAAKeP2WXCnj9lgcJjH4SfS+iIbmeOfhanS+iIbm04yvWdxcwuLlRncXMLi4GdxcwuLgdhqb/4qvrP6UdAcZq9pyhhoTjVk4uU80UoSnxZUvMvQbXuvwX6yX7qp9jL1LlpLMN8azWX9Eq/g68Sp3X4L9ZL91U+xT0xrJha9CpSpzk5yy5U6c43tJN8bW5MSXK2zDmGYMyufDVkjcTFwJj5YCB0zF0yxYxaAqypGWDhatSe6pB/xImcRQj38OnH5olI9MwE7xRdNdozZRsTFsAAAAAAAAFPH7LLhTx+ywPP9IPwtTpfRFfMS6RfhqnS+iK2Y2nGV6kzDMR5hmKiTMMxHmGYCTMMxHmGYCvjXxrm+pXJsY+Nc31K5FZEuGffr2/IgJcO++Xt+QGxufLmGYZiokuLkeYZgJLny5hmGYD60faK7+HSj8zG5nRffw6UfmiXhHomjNlGxNdozZRsTFsAAAAAAAAFPH7LLhTx+ywPOdKPw1Tn+iKtyfSz8PU518kU8xtOMr1LcXIswzFRLcZiLMMwEuYXIswzAR4p8a5iE2OHfE+clIrUklDaXt+RsjGq+9f8AfnAiuLkWYZioluLkWYZgJbjMRZhmAluZ4d9/Dpx+aK+Ylwz8JDpx6yJSPS9GbKNia7RmyjYmLYAAAAAAAAKeP2WXCnj9lgeZaYfjFTnXVRTzFjTkrYirzrqoo5zacZXqbMMxDnGcqJswzEOcZwJswzEOcZwL+FfE+cmKuDlxPn+hYzEVkR133r9nzMsxFiZd4/Z8wK+YZiHOM5UTZhmIc4zgTZhmIc4zgTZiXCS8JT6cesipnJsFPwtPpw6yJeEeqaM2UbE12jNlGxMWwAAAAAAAAU8fssuFPH7LA8q0+/GavOuqjX3LusL8aq88eqjXXNpxlepLi5HcXKiS4uR3FwJLi5HcXA6nVXA06tOo5xu1Usu+lHiyrczd9psPyP45/c1epL8DV9b/AEI6M5oodpsPyP45/coae0bRp4arOMLSWWzzTdrzivO/Sb41es/6JW5ofzIjI4S4uR3FzoSXFyO4uBJcXI7i4ElyfAPwtL1kOsipcn0e/DUvWQ6yF4R67ozZRsTXaM2UbEwbAAAAAAAABTx+yy4U8fssDyTWN+NVeePVRrcxf1lfjdXnj1Uay5tOMr1JmGYjuLlRJmGYjuLgSZhmI7i4HbajPwNX1v8AQjpTz7QOsHYkJw4LhM089+EyW4krbL3Gz7tl+zv99/0JgdcarWh+J1uaH8yJpu7Zfs7/AH3/AEKuldaVXozo8Dkz5e+4XNa0k/JlW4mBoMwzEdxc6EmYZiO4uBJmGYjuLgSZixo5+Go+sh1kU7lnRj8PR9ZDrIXhHsejNlGxNdozZRsTBsAAAAAAAAFPH7LLhTx+ywPH9Z343V549VGqubLWl+OVvw9VGpubTjK9SXFyO4uVElxcjufbgZ3FzC58uBJcXI7i4ElxcjufbgZ3FzC58uBJcXI7i4ElxcjuLgSXLWi34ej62HWRRuW9FPxij62HWQvCPadGbKNia7RmyjYmDYAAAAAAAAKeP2WXCnj9lgeNa1vxyt+Hqo1Fzaa2vx2t+HqI1FzacZXrO4uYXFyo5DGYWFXSEqc13s6uWTjlUrZV5G0za1NU8M13k6sJeZ1OCqxv6VGEX+ZQf/sv/suqdTc4kly6tvxzGidIVcPX7GrNuOfgmpSc+Dm3aLi+S7r0Wdzq7nHae48Y8vlvRXFyrRt9DodNYvgqNSa4pPvIdOXFf2K79hfN6X+OZ0uniKmIrpKVOi4U7teSDlljbfeV3+I6TV/F8Jh4Xd5U/BS8773Zfw2NdoethoYXgZ1qUXVU+FWdJxzLKl6Gope25U1YxOStKk2mqiaTTvF1IXaa9DWb8iT5VvG80hoShiJqpU4XMoqHg504xsm/NKD3nN6w6Ko4eUFTUmpRlJ8K4Td0/NlijsrnM64bVLoT+Y9SYTzfq7DVbCNJvh7tJu06KV2vVm5w9KNOEKcb5YRjCOZpyslZXaS4zGm+9j0Y/JFfSeL4GjUqedK0OnLij+bv7DrEiZtc1pvNia1epFKUMMowbfmipZbrnk5PmRvtW8VwmHjHz0nwT6K2fy4vYUNBV8NTw7hUq006zlwsZTV1C2VRfsu/xFPVzEcFiHTzKUal6eaOzKUW8kl6Hx26RxO5dXjr7i5hcXNHDO5b0S/GKHrYdZFG5b0Q/GKHrYdZC8I9v0Zso2JrtGbKNiYNgAAAAAAAAp4/ZZcKeO2WB4rrc/Ha34OojT3Nvrh+m1vwdRGlubTjK9Z3FzC4uVHK4zExpY6dSV2oVczUbZmsq8l2X6utNJLvac3LzcI4Qjf0tNs3ufm9sYv6H1VWvI7PfFKL96OcX9XM/HPaH0dUqVeyq6aWbhYqayurU/ytJ+SK4nf0K1+Mk0xLh8TRwqfFF56tvNdXfM1BfxG7cm+Nu7flb42xm5vcr+8a/MGVbtXhf2eHx1v95odP4ZYerTq0koRdpRScmo1YNX4227PvfzOmufVK272pP5lvnJK+UKyqQjUjsziprmavY53W+SzUuhP5nRN/2lY+qXN7Un8xZmEuKU33sejH5I0mnZcNWoYSL8rU528qvfj9kVN+03Vz7m5vcr+8WZSXCt2rwv7PD46v+80WsWDjRnTq0oqnF+RJtqFWDun3zfl4vhZ0tz6pW/5SfzF8yrKwwuIVWnCovJOKlzPzr2O6JbmLl/aSR8uVGdy5od+M0PW0+sihcu6FfjOH9bT6yF4R7nozZRsTXaM2UbEwbAAAAAAAABXxULosHySA801i1RVavOtnknO14pJpWVvoaV6mvly+FHrtTDJkXYMdxc1MR5N3Gy5cvhQ7jZcuXwo9Z7AjuHYEdw2prHk3cbLly+FDuNly5fCj1nsCO4dgR3DamseTdxsuXL4UO42XLl8KPWewI7h2BHcNqax5N3Gy5cvhQ7jZcuXwo9Z7AjuHYEdw2prHk3cbLly+FDuNly5fCj1nsCO4dgR3DamseTdxsuXL4UO42XLl8KPWewI7h2BHcNqax5N3Gy5cvhQ7jZcuXwo9Z7AjuHYEdw2prHk3cbLly+FDuNly5fCj1nsCO4dgR3DamseTrU2XLl8KNjonUxRq06jqT7ycZpWSTad7Ho/YMdxJTwqQ2piMcFTsi4YxjYyIoAAAAAAAAAAPgAAAAAAAAAAAAAAAAAAAAAAAAAA+gAAAAAAA/9k="/>
          <p:cNvSpPr>
            <a:spLocks noChangeAspect="1" noChangeArrowheads="1"/>
          </p:cNvSpPr>
          <p:nvPr/>
        </p:nvSpPr>
        <p:spPr bwMode="auto">
          <a:xfrm>
            <a:off x="190500"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 name="AutoShape 2" descr="data:image/jpeg;base64,/9j/4AAQSkZJRgABAQAAAQABAAD/2wCEAAkGBxQSEhQUEhMWFhQXGBgaGBcYGBsdGhsYIhodGB0aHRcgICggHhomHCAeJDEjJikrLy4uFx82OjMsNyktLiwBCgoKBQUFDgUFDisZExkrKysrKysrKysrKysrKysrKysrKysrKysrKysrKysrKysrKysrKysrKysrKysrKysrK//AABEIAQkAvgMBIgACEQEDEQH/xAAcAAEAAwEAAwEAAAAAAAAAAAAABQYHBAECAwj/xABQEAACAQMCAwQFBwcJBQYHAAABAgMABBEFIQYSMQcTQVEiMmFxgRRCUmKCkaEVIzNykqLBFiQ0Q2ODsbLCNURTs9IIF3TR4fAlRVVzk6PT/8QAFAEBAAAAAAAAAAAAAAAAAAAAAP/EABQRAQAAAAAAAAAAAAAAAAAAAAD/2gAMAwEAAhEDEQA/ANxpSlApSlApSlApSlArw7AAknAG5J6AV5qF41sjNp95EOrwSgfrchx+OKCZVgRkbg9DXmqb2P33faRaMeqo0Z+w7IP3QD8auVBnHa/Owl0mNWKl7+LoSOhA/wBVaPWWdrNyh1DRAZEHLdc7EsAFVXiJJPh0PWtBj4gtG9W6gPulQ/xoJKqTwtxPPd6pqEIKG0teSNcL6Xe9G9LO4yrj4L7c2fV9VSC2muCQyRRu5wc55VLY+P8AGqZ2Haeyad38mTLdSyTOSME5PKPvxzfboNCrwTjc15rNO1LWZbiWPR7I/n7jHfuOkUHjnyyNyPojHzxQaSjhgCCCDuCNwR5g17VwaFpSWlvFbxZ5IkCjPU46k+0nf4130ClKUClKUClKUClKUClKUCoqx4jtprma1jmU3EODJHgggHG4yMMBkZK5xkZxkVK1n/aNwO87pf6e3dajBupGAJVAxyN4c2NgTsQeVtiCoaBUTxHxFa2MXeXcqxocgA7s3sVBu3wFZwe1+SaGOC1tJG1RyY2hKnkjcbFjnBx44OOXDcxGN5bhnsyBk+V6tJ8svDvh94o/qhOjYyeo5R4LtmgpHZrqGrC1a20y2HcmV2W6uMhQhwBgE4JBGTyht2O3jVuXsyvLrfUtWuJMjeOD0E+GfRP7ArT1GNh0rzQZ7a9jGlKMNDJIfN5Xz+6VH4V927H9IP8AupHumm/66vdQPE/GNnp65up1ViMiMelIfcg3x7Tge2gpeodiNoVYW1xcwcwwVDh0I9qkAnw+d4CvhBFrujoqqsWo2cYChVHLMqAYAAAz+Elcdz20TXDiPT7NRzHCyXUiovxHMF/fqUTh/iC5OZ9ShtkOMLAnMR8eVT++aDqk7YrE2c06krcRjHyaT0ZDJ0A8iuepG4A3AO1eezfRRZRPf6lKi3l4eZ3lYLyKxysQLYwehKjyUY9EVAaj2IPKTM2pSSXPUSPH1YdMnnLD35OKpel6XbXlpfzanduNQhLognmGAwBZQFPpElldeUZAA6UH6ZpVR7KddN5plvI3rovdOT4sno5z45XB95NW6gUpSgUpSgUpSgUpSgVSNM7SYDdyWd3G9nMrlY+9PoyrkhWD4ABbGQOm4wxq71C8U8LWuoRd1dRBhvyuNnQ+av1Hu6HG4NBNVQ+0vjGS27uzsRz6hc7RqN+7U7GQjpnrjOwwSdlwa5Ndajw6PzhN9pgwAxOJYQThVJOdskDxXYY5M4qV7JNCkk7zVrz0rq73Tyjh+aFHhzADG59EL5mgnuz/AIJj02IknvbqXeec5LMxOSATvy5+JO59lsqocW9pFhp5KSy95MP6mL0nB8m+an2iD5A1Szr+vasA9hCtlat6sjleZh0zzMC2D1yieHU0Gx0rJP5Fa+IyRrAMnXk9Llz5c5XI/Zqk6tx9rmnO1rcSZcg8peNSwzsGRl9bfofSH3YoNG4r4yurm6bTtHAMy7XFy3qQ+BAO45gepwdwQAT0qvZZwBDeSTXd4zXKrIVUyE/nX2JdsnJGCuxJySc9N5D/ALPtyVF9aToyXPOsrBwRIysoU5B9LY4O/wDxfbXDwMNQfm021mW3EDSNNLygtkME5cH2jYDHjv4UGoX/AALp8qchtIV22aNBGw9zLg/DpVV0W4m0a8jsp5DLZTnFvI3WNs4CHyGSAR09JWGPSA7+EtZu4b59Ov3WZu77yKYAAlc9CAB4Z8MgodzkGvp2zWwbTXc7NFJGyHxBLCM4PuY0F5rAOL+B1utbvoEwsktt8oh8AJcpkN7GIffw5wfDfddLnMkMTt1aNGPvKgms54TkN5xFqFyu8NvEtup83yud/HdZPvWgneyjiRbyyCFFintz3U0SqF5WGQG5AAFDYO2Bghh4VdKyzU1/JnEMEy+jb6kpjkHh34IAOPMsU3/tHrU6BSlKBSlKBSlKBXoJl5uXmHNjPLkZx5464r3ql8U9mVlfTNcP3sdw3LmWKQgkqAoODlcgADYDpQXSlZgeAdVts/IdZkI8EuF5wPtHnH3KPCuPWuMNc0yJpLy0tpohgd7GxGGOw5hnOM4+aPfvQfPtq1aKS6srCaUR2+flF02/6Nc8qjG5YgOANyWZK8xajqWu+jZg6fpo9HvSMSyKNsIB4eGFIA3HMelUfivSLkXllqOriFobqWMOsTHkSMBNidwAUydmOeVt6/ScaBQFUAKAAABgADYADwFBilzwDaRajZ6fAhICma4lY5kdd8Ln5o9HGFx+kz4A1tcaBQAoAAAAA2AHgAPKs91Nu44it3fZZ7cxqfDnHNt+Cj3uK0SgzSe+vdWu54bS4NraW7cjSqDzu+4OCCD1BxgjAwTnIApna1wre2tukz3bXMUUgKyNkSxMTj1iS3KTjcN1C7dDVr4T1hNJuruzvcxrJM0sUpB5WU4G5xsMBd+gPMDjG8d218dW0tg1rbyLK0rJzMu6qqsH9boWJUbDwznG2Q47u+n7ux4itl53EYivowPWVSUd8D3dd8YjOMA1MalzyMdY0SQSd4uLiELzNkAZzH15thlRvtkZ5jU12H2xXRoOcbO0rAEdVMjDp5HH3GubVuysJMbjSrp7CU7sibwt125MjAyem6+SigguBeI7Y3Mt9qF2PlRUxiPu3ComRnGBjO2ABuN85LGu7iHWfy3IlpaBhaI4e5uGBVeUeAzuNs4BwS2DgBSTzXnCGuS/pjpc7b4llgQv/wAnH4V1WvZRcXAUanqDyRjpb26iOEb56ABfuQH20H34s7QO9P5P0X8/dOOXvY/0cKdCwfoSB4jYeZO1WzgHhRNMtEt0PM/rSv8ATkPU+4bAewDxzX10fSrHTQkECxQGU4UFgHlYb9WPM5Hxxmp6gzjt4tj+TlnQ4e2nikU+W/J/iwPwrQLG5EsaSDo6qw9xAIqndtePyLeZ/sf+fHj8anuCf9nWP/hbf/lLQTVKUoFKUoFKUoFKUoFRnE2jreWs9s/SVGXPk3zW+DYPwqTpQfnrhPg+71mzkSe/YR2bNBDAB6HeIg5WJ29EZxkgtjO4rReyri3v4vkV1lL61HdyI/rMq+iHHmcYB9u/QiuHsbfkn1e2IwY7x2x9ViyjHs9D8RU5xv2fQ6gyzI7W14nqXEezbdAwBBOPAggjzxtQdPaBwwb6Be6PLcwtzwP0w2xK83gDgb+BVT4VGcL9ocb/AM31D+bXaei4kHKjHzDdFJ8id8+iSKio7jiS0wjQ21+g/rAwR8eGclP8p9/jUZr2na3qnoS6fZW4xgSyMGkXz5XVmIHs5aDQ+Jb7TjAXvXt3hX0hz8r7/UG5Lfq7msEOmHXtQEdhbLb2cZwXCAcqZ3d2+dI3zUyeg8AzVo3DnYjaxkSXsr3T/R9SP7geY494HsrTdO0+K3jEcEaRxjoqKFH3Dx9tA06ySCKOGIcscaqijyUDArppSgUpSgz7tu0cS6c1wvoz2jLLE4OGHpKGAPhthvei1b+G9RNzaW85GDLDG5HtZQx/E1Su3DUyLNLKL0ri9kSNEB35QysT7ieVftHyq9aLp4t7eGBekUaRj3KoXP4UFJ7eLvk0mRPGaWKNR4k84kxj7FXjSLTuYIYh0jjRP2VC/wAKznjs/Lta06wXdICbmfoRtuoP7OP74VqNApSlApSlApSlApSlApSlBl3P8g4lOciHUYRg7comUYx7/R++YVqNUjtZ4Ze8sxJb5+VWzCaAj1sjBZQfMgAgeLItSnAHFSalZxzrgP6sqfRkHUe49R7CPbQWOlKUClVrj7ik6ZbpcdwZU71Ekw2ORGzl+hzvgAbbsN6n7O6SVEkjYMjqGVhuCpGQR8KD7UpQmgVDcV8TQadbtPcNgDZVHrO3gqjxP4DqcCq1xV2o28DfJ7NTe3bHlWKH0lDfWcZ6b7Lk7b461wcN8BT3U632tuJZhvFbDBii8cEbgnpsMjbJLHoHjs90Ke9ujrOoLyu68trCf6qLfDb75wTjz5mbxGL9r+rx2dvLcTHEcalj5k9Ao+sTgD2kV3swAydgOp9lZDqM7cRXwgiJGlWrc00g2E8g6KD5dQMdBlvFaCW7HtLkkFxqlyMT3rZQH5sAPogeODtj6qIfGrvr2v29lGZbqZYk8OY7sfJVG7H2AGqRxD2i/nPkOjQi6uQOXK/oIgNuuwOOnUKNtz0rzw/2XhpPlWrym9uj81v0KfVCdGAOdsBd/V8aDlj4+1K/YnSNPHcA/p7k8qt+qOZR122LeGcVWOLuK9egkjF4RZQE8rTW8IkT2Eksxz9XKnGdjW7ogAAAAA2AHQDyxXzvLVJUaOVFdHBDKwyCD4EUGUrea3ZxLdx3EOq2ZAYhVCvyeLLyjP4tj6PWtD4S4lg1G3W4tz6J2ZT6yOOqMPMZ+IIPjWeaMX0DU1s2Zjpt4fzBbfupiQOTPlkgH2Mhzs1c8mox6HrV0uy2t1Cs4ToBJz8u3h17w4HgwHhQbJSlKBSlRercR2lr/SLmGI/ReRQx9y5yfgKCUpWe3/bLpceySSTHyiibc+QL8orik7WZHGbbR76XyyhUEeeVV6DT6yjivSJ9GvH1SwTntpP6bbDyzkyqPLqc/NJPzWOPp/3m6j1/k/dY/Wkz93cZr3PbAIl/numXlvnbLJlQfaWCHHwPuNBfOG+ILe/gWe2kDoeo+creKsvzWHl8RkEGpSvzVwHb6heXFzeaU1tauhBe2VmVHByQO7bmUqd/EAHOOXatI0vtZWJxBq9tJZT/AEuVmibwyMZYDPlzD61BouoWMc8TxTIHjdSrKehB/wDfWsyi4M1bSyw0m6jmtSSRbXHVSd8K3Tz3DJ16HrWj6XrNvcrzW88Uo80dW+/B2Nd1BmA1Hid/R+SWMefn82cf/ub/AAr5ns71G+/2rqjd2c5gthyqR7Tyqp+KN761Oo7VddtrYZuLiKIfXdVJ9wJyT7qDl4Z4StNPXltYFQkYZ+rt+s53I9nT2VKX17HDG0kzrHGoyzMQAB7SazrUu1yOR+50u2mvpvNUZYx4ZJxzYHuA9tZfxF+UdWuVtnl7+5DZMEOPk9uPEvIMqWGcEgtjpzE+jQXfXeI5tc7yK1Y2ulR/0m8k9HnUdVXPgR83ruObGeU8ulQTaqgstMRrPR4yVknIxJcfS95bxH7R6JXvfdjd+bRbdNT50GD3DhxEG6+iQW9HJPzR54qc7JeIryWeezljtu4tF5O9t1KqJA2Ag8GBAY5AHq+2gvPDHDVtp8IhtYwi/Obq7n6Tt1J/AdBgbVL0pQKUpQUnti0UXOlzn58A79D5FN2+9OYfdWXmD+Ud7Dg7w2EXesNh33N6QzjxLH9k1uPFkqpY3bP6gt5i3tHdtkVTewbRkh0xJguJbgszt4kK7Ig9wAzj6x86DQby7SJGkldUjUZZmICgeZJrNdZ7XY5HW20iJru6kPKmVKxjYktvgtjH1RjJ5tt+PUbdtf1SW3dmXTbFgJFUkd9NuCCfeGGfAKcYL5Hv2PaZGb7VbhY0QJMbeJVUAJGpOQAPMCPfxIPnQdH8h9WvcHUNUaJD1htRyjH0Sw5R94apbSeyPS4MFoGmf6UzlsnzKjCH7qvdKDi0/SIIBiCCKIeUcaqPwArtpSgVSO0Xjb5GEtrZO/vp9ooQM4B253Hl5DxwfAGpjjniiPTbSS4kwWHoxpnHPIfVX3dSfIA1XOy7hOSPn1G+9O+uvSPMP0UZ6IB4NjGfIALtg5CkfkG54emtdSlk70TOyXyoo5V5zzbADcA5PQDmQDo1bZd2cF3EBLHHNE4DAMqupB3BGcj2g1669pEd5by28wzHKpU+zxDD6wOCPaBVE7INXki7/Sbo/wA4s2IQ/Tg+aR4kDIx9V08jQcHG3YzBIne6b/N7hcnk5m5H9gJOUbyI28CPEU/g3TJLmQ2curX1jfISGgdnKtj/AIZDr4YPL5bjI3H6Jqrcc8DW+pxjn/N3CforhB6aHqM9OZc+GfcQd6Csp2SysMT6xfSA9QHIyPtM1dNv2UaRaK01wrSBMs0lxKcDzLAcqn4iorT+0C50km11tHcqrGG5jHN3wHRT0y3QZODuObHrH0s9GvOIZFuL/nttNB5orVSQ0o8Gc+R+kfD1QM81Bzi/n1gtZ6NGLLTVPLLcrHyc/mqKMdR83YkEcxUHB0vhPha306EQ2yYG3O5wXc/SZvE+zoM7AVKWNlHDGsUSKkaDCqowAPYK+zMACScAdSaCldrXFn5Psj3Z/nM+Y4QPWBPrOB9UHb2la+PYnFbLpcXyZgxJJnPRhMccysPYMAeahT41B8IqdZ1aXUnGbS0JitQejP4yY88Hm6fPT6NfLXYToGppeRDGn3jclyg9WOTchwPAdWHX+sG2VoNdpXhGBAIOQdwR0IozADJ2A6mg80qh8R9qtlbt3UHNeXBOFitxzDm8i42+C8x9lQn8ntX1jfUJfkNmf92h/SMvk538OvMSMj1BQO0fiU6g40jTWEksrAXMq7pFECOYFht5c2P1d2bA0vR9OS2gigj9SJFRfPCjGT7T1rh4X4WtdPj7u1iCA+sx3dz5s53Pu6DOwFTVBmPYDk2d0X/TG8l7zz5uVP45rx2UOYtQ1m1fAIue9XzKuz748uXkP2q41u/yDq0/fAjT79udZMErFPkkg+QyT8Cp+aa9uNZxp2qWusREPazqIblkwwwQOV8jORgKRj/g48RQazSvSGUOoZSGVgCCDkEHcEHxGK96BSlVbtM4i+QadPMpxIR3cXn3jbAj9UZb7NBT1X8t622d7HTTgD5slxn8RzD2jEY+nWs1Uuy7hz5Bp0MbDErjvZfPvGAOD7VGF+zVtoFZj2tadJay2+sWq5ltiFnUfPgJxv7slScdHB+aK06vld2ySo8cihkdSrKehUjBB9hFB8dJ1GO5hjnhbmjkUMp9hGdx4EdCPAg10TSqiszsFVQSzE4AA3JJ8ABWXdmly2m3s+jTsSoJls3b50ZyxX34ydvFZKie1LiS41GSWw02KSaGAc120XVsNjulPsPgASxBwMKch66jazcUTyGNzDp1vzrC5XeWfGzY646E+S4GxY4tXZnxfJI0mnX/AKF/bbHJ/SoOjjzbGCfMEMOpxE6B2saXaW6QdzPbd0vL3BjyQep3zuScklsEkkmoDXRqGt3CXthZNai2VminkPLLMR6SoB0OdwBuu7ZbfFBu9Z12xa5IIotOtd7q+Pd4HzYicMT1wD6ufo858Kk+CuPYbyzkmmIilt1PyqM5HdlQctg78pwceOxHUVXuy20e/urjWrhT+cLR2qn5kQ9Eke3bl28e8PjQX7hfQ47G1htovVjUAnxZurMfaWyfjXnijREvrWa2k9WRSAfot1Vh7Q2D8KlKUGG8E8V6wYTp1raxPNZkxSTSvsgDMqjlyvQKVGM7KNqsA7Nr2+wdY1J5Fzn5PB6MfXIycAH9jPtrzqP/AMP4khkG0OoxGN99u+XABx55EY/vGrUaCF4c4UtLBeW1gSPPVurt47yHLEezOBU1SlApSlBx6tpcN1E0NxGskbdVYbe/zBHgRuKzu67E7UhkiuruKFzloQ4Kdc9CN8YHXJ2rUKUGQWt3qHDuYpYnvdMGSkqbyQr1ww8APbhdxhh6tTa9tOlFObvZQceoYm5vdkejn41olcx0+ItzGKPm+lyLn78UGajtG1C+/wBk6W5Q4xPc+imPHbIU/Bz7qrF5pOoXWs2VpqV0s+MXMkUe0UaKWIBGACTjlzjI5+u+a3qsw7OV+Vavq18dwri2jPhyrs2PDoiH7RoNPpSlApSlBRu1DgmTUEhktZBFdwN6EhZl9A+svMoJB6EHB6EeNTPBHCkWm2qQRbt1kkxgySeLHyHgB4DHXrVgpQfKS3RiGZFJHQkAkfGvrSlBl/aF2WNeXIns5RAZsJdrkgPHzBi4AG77DKnZiqnYgk6Pp1ikEUcMS8scahFHkAMCumlApSlBm/btasLGK6j/AElpcRSKfIE8v+Yp91aDY3SyxxyocrIqup9jAMPwNQvaDY9/pt5HjJMEhA+so51/eArj7J73vtIsm8o+7/YYx/6aC20pSgUpSgUpSgUpSg49ZvhBbzTHpFG7/sqW/hVI7CLLu9JSQ55p5JZGJ6k83d5PwTPxqU7W7zutIvW84wm313WP/VUjwFa91ptkniLeLPvKBj+JNBPUpSgUpSgUpSgUpSgUpSgUpSg+dxFzoynowI+8YrOP+z9cFtLKEY7q4lT8Fk/1VpdZp2ILyx6ig6LfS4HwUfwoNLpSlApSlApSlApSlBnHb9Py6S4+nLEv4l/9NaDZxckaL9FVH3DFUTt00prjSpCgJMLpMQPFRlW+AVi32at/Desx3ttFcREFZFB9zfOU+0NkH3UElSlKBSlKBSlKBSlKBSlKBSlKBWa9i3/zT/x8taVWZdhL89vfS+D30px9lG/jQabSlKBSlKBSlKBSlKD1dAwIIBBGCDuCPEEeVfn7hnWbrTLi/msoGl0qK5dJYgclACfzieWAOu4xjm8GG667qAt7aec9Ionf9lS38KpnYZp5i0qN2zzTySStnqctyAn3qoPxoLPwvxVa6hH3lrKG+kh2dPYydR7+h8CamqoHEvZZbzSfKLOR7K6BJEkOyk+ZQEYz9Ujqc5qJXiTW9M9G/tBfQD+vt/XA33ZQPAear+saDVaVStB7U9MusAXAhf6E/wCbI9nMfQJ9zGrnHIGAKkEHoQcg/Gg9qUpQKUpQKUpQKUr53E6xqzuyqijLMxAUDxJJ2AoPW8uVijeRzhEVmYnwUDJP3VnXYFA35OkmcY7+5lkX9XCp/mVvuqI4r4qbW5/yVpj/AJpt7m5Ow7tSOYIOrLkj9YkD1ck6tpGmx20EcEQxHGoVR7AOpPiT1J8zQdlKUoFKUoFKUoFKUoKB25an3GkzAHDTMkS/Fudh8UVh8at3DunfJrW3gH9VEifEKAT99ULtRPyjUtHsgdjMZ5B9VMEbe1RIK06gUpSggNf4Msb3JubWN2PzwOWT/wDIuG/GqfL2PrCS2nahdWhJzyhiye7AKk/EmtPpQZh+TuJLbPd3VrdqOgkXlbx8lX8XNfG84/1izjaS90cFEGWeOYBQPMkd5gVqtZv26XbGyhs48d5eTxxAHyDBv8/IPjQcOn9tkciBzp93y5wWjUOvN4gN6IP/AK19x24WA2khu4z5NGmf89evYhF8mbU7HJPye6OCepU5RT5biPPxrUCo8qDMm7ctO+bHdOfIRrn8Xo3a+HB+T6XfSnGwMePxXn2+FabyjyrzQZf/ACo166wLbS0tlPV7h8kfZPIf3TXiLszurxg+s6g84GD8nh9CLPvwB9yg+2tRpQZDxtpMOj3umX1tGsVurfJ5guQORs4ZvpHBcknfKLWvVW+0TQfl2nXEAGXKc0f/ANxfTUfEjHuY1ydlGvfLdMt3LZkQd1Jvk86YGT7SvK32qC30pSgUpSgUpSgUpXwu72OIZlkRB5swH+NBnGlj5VxPcyYytnbLGp8nbB/1SD4Vp1Zj2IJ3y6hfEHN1duRn6A9IfDLsPs1p1ApSlApSlArL9Uze8TW8XWOwgMrDH9Y3TfwPpRH7BrTncAEk4AGSfZWZ9jCG4fUdRbObm4KpnwjXJGPZ6QX+7oGhZt+J76PYJc26SgebLyD/AB7ytOrMeN/5vr+kXHQSiS3J8D1Cj9qX8K06gUpSgUpSgVlvBA/J+t39gdorgfKYBtjJ3ZVHxYe6GtSrMO2SFraSx1WMEtazBZMYyYW8CfLqv97QafSvSCUOqspyrAEEdCCMg/dXvQKUpQK9ZZAqlmICgEknoANya9qi+KrN57K6ii/SSQSom+PSZCo38Nz1oM3g1DUtfeQ2kxsdOViiygHvZSOpGCCPgQBnHpEHElF2K2BDGaS4nkYH85JJuCR1AAHQ775qM7O+PLewgi06/jks5oQRmRTyNlmPNzDpkk7kcv1jWq2N9HMgeGRJEPRkYMp+IOKDKdP0/WNCXu7eKPULJSxCqOWZcnJ2GTknyD/CpjTe2SwZilyJrSQEArLGdj71yR9oCtGrj1HSoLheWeGOVfKRFYfiKDgsuMLCb9He27ezvUB+4nNSiXkZ6SIfcwqp33ZVpUpybNVP1HdP3VYD8Ki5exTSz0SZfdKf4g0GgtdIOrqPtCuK64itIs95dQJjrzSoP8TVKj7EtLHVZm98v/kBXw1/sv0q0s7mcWxZooZHUtLKfSCEjbmAO9B9O0btJsVsLmO3ukknkjaNFjJb1vRJ5wMDCknOfDarT2eaR8k021hIwwjVnHk7emw+DEj4VWOx3hW2GmWs0ttC07h3MjRqz47xinpEZ9ULWk0GZ9uymO2tLpRlra7jfPkuCf8AMqVo9vcK6hkYMDvkEH/CuXW9HhvIWguE7yJ8cy5I6EEbggg5HgayvjbslsLW0uLq3a4jkhjZ0CyArzDpnKlvuYUGx0rHOFOzZrmztrj8p3sbyxK5AkOASM4G4OKlf+6ib/6zf/tt/wBVBp1eksyqMswUeZIFZqOyEH19Tv2/vf8AzBrxbdh2nKcu9zKfHnkUf5UB/Ggt2o8cafBnvb2AEeAkDN+yuT+FUDjLtJtdQt57Kytri8eVCuUjIVT819wW9FgG3UdOoq4ad2YaVD6tlGx/tC0n4OSPwq02tqkShY0VFHRUUKPuG1Bk3Z32l29rbQWWpd7bzxLyZljYKVyQn1hhcDJAG3WtYsryOZBJE6yI24ZGDKfcRtXy1TSoLlO7uIY5U+i6hh7xnofaKyriXhiXQSdQ0t3+Tqw+UWjsWQoSFypOTttuclc5zjIoNhpXNpl8k8Mc0ZykiK6/qsAw/A100ClKUHDq2kQXSclxDHKnk6g49oz0PtFUW67G7MNz2k1zaP8A2UpI/ey371aRSgzKPgLVotoddlI/tIuYjy3Z2oeGOIB6usRH3wr/APzNabSgzL+S+vnrrEfwhX/or0eDiSz9MS2+oIMZjKhHx44wE3+03urUKUGaWXbHbKe71C3uLKYdVdGZfgQA37vjUT2g9p9nd2U1rYmWeecBFCxOOpHN1AJ9HOwBq9cff0f4/wAKhuy71X938TQWnhGxNvY2sLDDRwRKwxj0ggzkeec1L0pQKiOL9Ja7sri3Rgryxsqls4BI2zjfFS9KDItE4t1DSoo7S90qWRIUCJNbZdSq7LkAEZI33YH6orvftSuZcLaaNeSE+MgKKPaSFYfeRWnUoMx/LXEjemun2iL4RtIC5Hv73A+OK8HtE1KAgXeiT48XgYuB8ArD72rT6UGbW/bVp+eWZLmBvKSL8fRJOPhUjF2uaQ3+9498Uw/0VNcYfoT8P8a/MnHn9IP/AL86De7nti0lM4uGc+SxSf4lQKrfEnHU+rW0trp2m3MizKVM0gCIBscg7ruPNx4VBdj/AM39cVvqdB7qCN4W05raztoGILRQxoxHTmVQDj2ZqUpS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Content Placeholder 2"/>
          <p:cNvSpPr>
            <a:spLocks noGrp="1"/>
          </p:cNvSpPr>
          <p:nvPr>
            <p:ph idx="1"/>
          </p:nvPr>
        </p:nvSpPr>
        <p:spPr bwMode="auto">
          <a:xfrm>
            <a:off x="355381" y="1355130"/>
            <a:ext cx="8633194" cy="49158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dirty="0" smtClean="0">
                <a:solidFill>
                  <a:schemeClr val="tx1"/>
                </a:solidFill>
                <a:latin typeface="Arial" charset="0"/>
                <a:cs typeface="Arial" charset="0"/>
              </a:rPr>
              <a:t>let’s use the G8 formulations – data should be</a:t>
            </a:r>
          </a:p>
          <a:p>
            <a:endParaRPr lang="en-CA" dirty="0" smtClean="0">
              <a:solidFill>
                <a:schemeClr val="tx1"/>
              </a:solidFill>
              <a:latin typeface="Arial" charset="0"/>
              <a:cs typeface="Arial" charset="0"/>
            </a:endParaRPr>
          </a:p>
          <a:p>
            <a:pPr lvl="1"/>
            <a:r>
              <a:rPr lang="en-CA" dirty="0" smtClean="0">
                <a:solidFill>
                  <a:srgbClr val="58A618"/>
                </a:solidFill>
                <a:latin typeface="Arial" charset="0"/>
                <a:cs typeface="Arial" charset="0"/>
              </a:rPr>
              <a:t>searchable</a:t>
            </a:r>
            <a:r>
              <a:rPr lang="en-CA" dirty="0" smtClean="0">
                <a:solidFill>
                  <a:schemeClr val="tx1"/>
                </a:solidFill>
                <a:latin typeface="Arial" charset="0"/>
                <a:cs typeface="Arial" charset="0"/>
              </a:rPr>
              <a:t>	-&gt; create useful metadata </a:t>
            </a:r>
          </a:p>
          <a:p>
            <a:pPr lvl="1"/>
            <a:r>
              <a:rPr lang="en-CA" dirty="0" smtClean="0">
                <a:solidFill>
                  <a:srgbClr val="58A618"/>
                </a:solidFill>
                <a:latin typeface="Arial" charset="0"/>
                <a:cs typeface="Arial" charset="0"/>
              </a:rPr>
              <a:t>accessible</a:t>
            </a:r>
            <a:r>
              <a:rPr lang="en-CA" dirty="0" smtClean="0">
                <a:solidFill>
                  <a:schemeClr val="tx1"/>
                </a:solidFill>
                <a:latin typeface="Arial" charset="0"/>
                <a:cs typeface="Arial" charset="0"/>
              </a:rPr>
              <a:t> 	-&gt; deposit in trusted repository and use PIDs</a:t>
            </a:r>
          </a:p>
          <a:p>
            <a:pPr lvl="1"/>
            <a:r>
              <a:rPr lang="en-CA" dirty="0" smtClean="0">
                <a:solidFill>
                  <a:srgbClr val="58A618"/>
                </a:solidFill>
                <a:latin typeface="Arial" charset="0"/>
                <a:cs typeface="Arial" charset="0"/>
              </a:rPr>
              <a:t>interpretable</a:t>
            </a:r>
            <a:r>
              <a:rPr lang="en-CA" dirty="0" smtClean="0">
                <a:solidFill>
                  <a:schemeClr val="tx1"/>
                </a:solidFill>
                <a:latin typeface="Arial" charset="0"/>
                <a:cs typeface="Arial" charset="0"/>
              </a:rPr>
              <a:t>	-&gt; create metadata, register schema and semantics</a:t>
            </a:r>
          </a:p>
          <a:p>
            <a:pPr lvl="1"/>
            <a:r>
              <a:rPr lang="en-CA" dirty="0" smtClean="0">
                <a:solidFill>
                  <a:srgbClr val="58A618"/>
                </a:solidFill>
                <a:latin typeface="Arial" charset="0"/>
                <a:cs typeface="Arial" charset="0"/>
              </a:rPr>
              <a:t>re-usable</a:t>
            </a:r>
            <a:r>
              <a:rPr lang="en-CA" dirty="0" smtClean="0">
                <a:solidFill>
                  <a:schemeClr val="tx1"/>
                </a:solidFill>
                <a:latin typeface="Arial" charset="0"/>
                <a:cs typeface="Arial" charset="0"/>
              </a:rPr>
              <a:t>		-&gt; provide contextual metadata</a:t>
            </a:r>
          </a:p>
          <a:p>
            <a:pPr lvl="1"/>
            <a:r>
              <a:rPr lang="en-CA" dirty="0" smtClean="0">
                <a:solidFill>
                  <a:srgbClr val="58A618"/>
                </a:solidFill>
                <a:latin typeface="Arial" charset="0"/>
                <a:cs typeface="Arial" charset="0"/>
              </a:rPr>
              <a:t>persistent</a:t>
            </a:r>
            <a:r>
              <a:rPr lang="en-CA" dirty="0" smtClean="0">
                <a:solidFill>
                  <a:schemeClr val="tx1"/>
                </a:solidFill>
                <a:latin typeface="Arial" charset="0"/>
                <a:cs typeface="Arial" charset="0"/>
              </a:rPr>
              <a:t>		-&gt; provide persistent repositories </a:t>
            </a:r>
          </a:p>
          <a:p>
            <a:pPr marL="457200" lvl="1" indent="0">
              <a:buNone/>
            </a:pPr>
            <a:endParaRPr lang="en-CA" dirty="0" smtClean="0">
              <a:solidFill>
                <a:schemeClr val="tx1"/>
              </a:solidFill>
              <a:latin typeface="Arial" charset="0"/>
              <a:cs typeface="Arial" charset="0"/>
            </a:endParaRPr>
          </a:p>
          <a:p>
            <a:pPr marL="400050"/>
            <a:r>
              <a:rPr lang="en-CA" dirty="0" smtClean="0">
                <a:solidFill>
                  <a:schemeClr val="tx1"/>
                </a:solidFill>
                <a:latin typeface="Arial" charset="0"/>
                <a:cs typeface="Arial" charset="0"/>
              </a:rPr>
              <a:t>Funders request Data Management Plans?</a:t>
            </a:r>
          </a:p>
          <a:p>
            <a:pPr marL="400050"/>
            <a:r>
              <a:rPr lang="en-CA" dirty="0" smtClean="0">
                <a:solidFill>
                  <a:schemeClr val="tx1"/>
                </a:solidFill>
                <a:latin typeface="Arial" charset="0"/>
                <a:cs typeface="Arial" charset="0"/>
              </a:rPr>
              <a:t>What are the consequences of these principles?</a:t>
            </a:r>
          </a:p>
          <a:p>
            <a:pPr marL="400050"/>
            <a:r>
              <a:rPr lang="en-CA" dirty="0" smtClean="0">
                <a:solidFill>
                  <a:schemeClr val="tx1"/>
                </a:solidFill>
                <a:latin typeface="Arial" charset="0"/>
                <a:cs typeface="Arial" charset="0"/>
              </a:rPr>
              <a:t>How to design the necessary infrastructure?</a:t>
            </a:r>
          </a:p>
        </p:txBody>
      </p:sp>
    </p:spTree>
    <p:extLst>
      <p:ext uri="{BB962C8B-B14F-4D97-AF65-F5344CB8AC3E}">
        <p14:creationId xmlns:p14="http://schemas.microsoft.com/office/powerpoint/2010/main" val="21993409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smtClean="0">
                <a:latin typeface="Gisha" pitchFamily="34" charset="-79"/>
                <a:ea typeface="ＭＳ Ｐゴシック" pitchFamily="34" charset="-128"/>
                <a:cs typeface="Gisha" pitchFamily="34" charset="-79"/>
              </a:rPr>
              <a:t>Infrastructure activities</a:t>
            </a:r>
          </a:p>
        </p:txBody>
      </p:sp>
      <p:pic>
        <p:nvPicPr>
          <p:cNvPr id="37892" name="Grafik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4510" y="1726248"/>
            <a:ext cx="6385676" cy="33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7079615" y="2654597"/>
            <a:ext cx="1098378" cy="707886"/>
          </a:xfrm>
          <a:prstGeom prst="rect">
            <a:avLst/>
          </a:prstGeom>
          <a:noFill/>
        </p:spPr>
        <p:txBody>
          <a:bodyPr wrap="none" rtlCol="0">
            <a:spAutoFit/>
          </a:bodyPr>
          <a:lstStyle/>
          <a:p>
            <a:r>
              <a:rPr lang="de-DE" sz="2000" dirty="0" smtClean="0">
                <a:solidFill>
                  <a:srgbClr val="FF0000"/>
                </a:solidFill>
              </a:rPr>
              <a:t>DOBES</a:t>
            </a:r>
          </a:p>
          <a:p>
            <a:r>
              <a:rPr lang="de-DE" sz="2000" dirty="0" err="1" smtClean="0">
                <a:solidFill>
                  <a:srgbClr val="FF0000"/>
                </a:solidFill>
              </a:rPr>
              <a:t>NoMaD</a:t>
            </a:r>
            <a:endParaRPr lang="de-DE" sz="2000" dirty="0">
              <a:solidFill>
                <a:srgbClr val="FF0000"/>
              </a:solidFill>
            </a:endParaRPr>
          </a:p>
        </p:txBody>
      </p:sp>
      <p:sp>
        <p:nvSpPr>
          <p:cNvPr id="3" name="Rechteck 2"/>
          <p:cNvSpPr/>
          <p:nvPr/>
        </p:nvSpPr>
        <p:spPr bwMode="auto">
          <a:xfrm>
            <a:off x="3444240" y="3299539"/>
            <a:ext cx="739140" cy="125889"/>
          </a:xfrm>
          <a:prstGeom prst="rect">
            <a:avLst/>
          </a:prstGeom>
          <a:solidFill>
            <a:srgbClr val="E4D7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
        <p:nvSpPr>
          <p:cNvPr id="7" name="Rechteck 6"/>
          <p:cNvSpPr/>
          <p:nvPr/>
        </p:nvSpPr>
        <p:spPr bwMode="auto">
          <a:xfrm>
            <a:off x="3421380" y="3926284"/>
            <a:ext cx="739140" cy="125889"/>
          </a:xfrm>
          <a:prstGeom prst="rect">
            <a:avLst/>
          </a:prstGeom>
          <a:solidFill>
            <a:srgbClr val="E4D7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
        <p:nvSpPr>
          <p:cNvPr id="8" name="Rechteck 7"/>
          <p:cNvSpPr/>
          <p:nvPr/>
        </p:nvSpPr>
        <p:spPr bwMode="auto">
          <a:xfrm>
            <a:off x="3516630" y="4686300"/>
            <a:ext cx="624840" cy="125889"/>
          </a:xfrm>
          <a:prstGeom prst="rect">
            <a:avLst/>
          </a:prstGeom>
          <a:solidFill>
            <a:srgbClr val="E4D7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1"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537880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Diagonal liegende Ecken des Rechtecks abrunden 70"/>
          <p:cNvSpPr/>
          <p:nvPr/>
        </p:nvSpPr>
        <p:spPr bwMode="auto">
          <a:xfrm>
            <a:off x="393700" y="5969000"/>
            <a:ext cx="8382000" cy="889000"/>
          </a:xfrm>
          <a:prstGeom prst="round2DiagRect">
            <a:avLst/>
          </a:prstGeom>
          <a:solidFill>
            <a:schemeClr val="bg1"/>
          </a:solidFill>
          <a:ln>
            <a:noFill/>
          </a:ln>
          <a:effectLst/>
          <a:extLst/>
        </p:spPr>
        <p:txBody>
          <a:bodyPr anchor="ctr"/>
          <a:lstStyle/>
          <a:p>
            <a:pPr eaLnBrk="1" hangingPunct="1">
              <a:defRPr/>
            </a:pPr>
            <a:endParaRPr lang="de-DE"/>
          </a:p>
        </p:txBody>
      </p:sp>
      <p:sp>
        <p:nvSpPr>
          <p:cNvPr id="7171" name="Content Placeholder 2"/>
          <p:cNvSpPr>
            <a:spLocks noGrp="1"/>
          </p:cNvSpPr>
          <p:nvPr>
            <p:ph sz="half" idx="1"/>
          </p:nvPr>
        </p:nvSpPr>
        <p:spPr bwMode="auto">
          <a:xfrm>
            <a:off x="6624638" y="1031875"/>
            <a:ext cx="2519362" cy="446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buFont typeface="Wingdings" pitchFamily="2" charset="2"/>
              <a:buChar char="§"/>
            </a:pPr>
            <a:r>
              <a:rPr lang="en-US" altLang="en-US" b="1" smtClean="0">
                <a:solidFill>
                  <a:schemeClr val="tx1"/>
                </a:solidFill>
                <a:latin typeface="Arial" charset="0"/>
                <a:ea typeface="Arial Unicode MS" pitchFamily="34" charset="-128"/>
                <a:cs typeface="Gisha" pitchFamily="34" charset="-79"/>
              </a:rPr>
              <a:t>~70 global, independent teams</a:t>
            </a:r>
          </a:p>
          <a:p>
            <a:pPr>
              <a:spcBef>
                <a:spcPct val="0"/>
              </a:spcBef>
              <a:buFont typeface="Wingdings" pitchFamily="2" charset="2"/>
              <a:buChar char="§"/>
            </a:pPr>
            <a:r>
              <a:rPr lang="en-US" altLang="en-US" b="1" smtClean="0">
                <a:solidFill>
                  <a:schemeClr val="tx1"/>
                </a:solidFill>
                <a:latin typeface="Arial" charset="0"/>
                <a:ea typeface="Arial Unicode MS" pitchFamily="34" charset="-128"/>
                <a:cs typeface="Gisha" pitchFamily="34" charset="-79"/>
              </a:rPr>
              <a:t>One archive with one copy of all data</a:t>
            </a:r>
          </a:p>
          <a:p>
            <a:pPr>
              <a:spcBef>
                <a:spcPct val="0"/>
              </a:spcBef>
              <a:buFont typeface="Wingdings" pitchFamily="2" charset="2"/>
              <a:buChar char="§"/>
            </a:pPr>
            <a:r>
              <a:rPr lang="en-US" altLang="en-US" b="1" smtClean="0">
                <a:solidFill>
                  <a:schemeClr val="tx1"/>
                </a:solidFill>
                <a:latin typeface="Arial" charset="0"/>
                <a:ea typeface="Arial Unicode MS" pitchFamily="34" charset="-128"/>
                <a:cs typeface="Gisha" pitchFamily="34" charset="-79"/>
              </a:rPr>
              <a:t>Agreements (data flow, metadata, formats, etc.)</a:t>
            </a:r>
          </a:p>
          <a:p>
            <a:pPr>
              <a:spcBef>
                <a:spcPct val="0"/>
              </a:spcBef>
              <a:buFont typeface="Wingdings" pitchFamily="2" charset="2"/>
              <a:buChar char="§"/>
            </a:pPr>
            <a:r>
              <a:rPr lang="en-US" altLang="en-US" b="1" smtClean="0">
                <a:solidFill>
                  <a:schemeClr val="tx1"/>
                </a:solidFill>
                <a:latin typeface="Arial" charset="0"/>
                <a:ea typeface="Arial Unicode MS" pitchFamily="34" charset="-128"/>
                <a:cs typeface="Gisha" pitchFamily="34" charset="-79"/>
              </a:rPr>
              <a:t>~80 TB in online archive </a:t>
            </a:r>
          </a:p>
          <a:p>
            <a:pPr>
              <a:spcBef>
                <a:spcPct val="0"/>
              </a:spcBef>
              <a:buFont typeface="Wingdings" pitchFamily="2" charset="2"/>
              <a:buChar char="§"/>
            </a:pPr>
            <a:r>
              <a:rPr lang="en-US" altLang="en-US" b="1" smtClean="0">
                <a:solidFill>
                  <a:schemeClr val="tx1"/>
                </a:solidFill>
                <a:latin typeface="Arial" charset="0"/>
                <a:ea typeface="Arial Unicode MS" pitchFamily="34" charset="-128"/>
                <a:cs typeface="Gisha" pitchFamily="34" charset="-79"/>
              </a:rPr>
              <a:t>Web-based, open deposit</a:t>
            </a:r>
          </a:p>
          <a:p>
            <a:pPr>
              <a:spcBef>
                <a:spcPct val="0"/>
              </a:spcBef>
              <a:buFont typeface="Wingdings" pitchFamily="2" charset="2"/>
              <a:buChar char="§"/>
            </a:pPr>
            <a:r>
              <a:rPr lang="en-US" altLang="en-US" b="1" smtClean="0">
                <a:solidFill>
                  <a:schemeClr val="tx1"/>
                </a:solidFill>
                <a:latin typeface="Arial" charset="0"/>
                <a:ea typeface="Arial Unicode MS" pitchFamily="34" charset="-128"/>
                <a:cs typeface="Gisha" pitchFamily="34" charset="-79"/>
              </a:rPr>
              <a:t>4 dynamic external copies</a:t>
            </a:r>
          </a:p>
        </p:txBody>
      </p:sp>
      <p:sp>
        <p:nvSpPr>
          <p:cNvPr id="7172" name="Title 1"/>
          <p:cNvSpPr>
            <a:spLocks noGrp="1"/>
          </p:cNvSpPr>
          <p:nvPr>
            <p:ph type="title"/>
          </p:nvPr>
        </p:nvSpPr>
        <p:spPr bwMode="auto">
          <a:xfrm>
            <a:off x="539750" y="0"/>
            <a:ext cx="84963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dirty="0" err="1" smtClean="0">
                <a:latin typeface="Gisha" pitchFamily="34" charset="-79"/>
                <a:ea typeface="ＭＳ Ｐゴシック" pitchFamily="34" charset="-128"/>
                <a:cs typeface="Gisha" pitchFamily="34" charset="-79"/>
              </a:rPr>
              <a:t>DOBES</a:t>
            </a:r>
            <a:r>
              <a:rPr lang="en-US" altLang="en-US" sz="3200" dirty="0" smtClean="0">
                <a:latin typeface="Gisha" pitchFamily="34" charset="-79"/>
                <a:ea typeface="ＭＳ Ｐゴシック" pitchFamily="34" charset="-128"/>
                <a:cs typeface="Gisha" pitchFamily="34" charset="-79"/>
              </a:rPr>
              <a:t> infrastructure</a:t>
            </a:r>
          </a:p>
        </p:txBody>
      </p:sp>
      <p:pic>
        <p:nvPicPr>
          <p:cNvPr id="71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1219200"/>
            <a:ext cx="6513513" cy="367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llipse 5"/>
          <p:cNvSpPr>
            <a:spLocks noChangeArrowheads="1"/>
          </p:cNvSpPr>
          <p:nvPr/>
        </p:nvSpPr>
        <p:spPr bwMode="auto">
          <a:xfrm>
            <a:off x="1500188" y="2670175"/>
            <a:ext cx="61912" cy="619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7" name="Ellipse 6"/>
          <p:cNvSpPr>
            <a:spLocks noChangeArrowheads="1"/>
          </p:cNvSpPr>
          <p:nvPr/>
        </p:nvSpPr>
        <p:spPr bwMode="auto">
          <a:xfrm>
            <a:off x="1931988" y="3294063"/>
            <a:ext cx="61912" cy="603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8" name="Ellipse 7"/>
          <p:cNvSpPr>
            <a:spLocks noChangeArrowheads="1"/>
          </p:cNvSpPr>
          <p:nvPr/>
        </p:nvSpPr>
        <p:spPr bwMode="auto">
          <a:xfrm>
            <a:off x="2135188" y="3381375"/>
            <a:ext cx="61912" cy="619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9" name="Ellipse 8"/>
          <p:cNvSpPr>
            <a:spLocks noChangeArrowheads="1"/>
          </p:cNvSpPr>
          <p:nvPr/>
        </p:nvSpPr>
        <p:spPr bwMode="auto">
          <a:xfrm>
            <a:off x="2439988" y="3186113"/>
            <a:ext cx="61912" cy="6191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10" name="Ellipse 9"/>
          <p:cNvSpPr>
            <a:spLocks noChangeArrowheads="1"/>
          </p:cNvSpPr>
          <p:nvPr/>
        </p:nvSpPr>
        <p:spPr bwMode="auto">
          <a:xfrm>
            <a:off x="2530475" y="3665538"/>
            <a:ext cx="60325" cy="603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11" name="Ellipse 10"/>
          <p:cNvSpPr>
            <a:spLocks noChangeArrowheads="1"/>
          </p:cNvSpPr>
          <p:nvPr/>
        </p:nvSpPr>
        <p:spPr bwMode="auto">
          <a:xfrm>
            <a:off x="2197100" y="4011613"/>
            <a:ext cx="60325" cy="6191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12" name="Ellipse 11"/>
          <p:cNvSpPr>
            <a:spLocks noChangeArrowheads="1"/>
          </p:cNvSpPr>
          <p:nvPr/>
        </p:nvSpPr>
        <p:spPr bwMode="auto">
          <a:xfrm>
            <a:off x="3576638" y="3182938"/>
            <a:ext cx="60325" cy="603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13" name="Ellipse 12"/>
          <p:cNvSpPr>
            <a:spLocks noChangeArrowheads="1"/>
          </p:cNvSpPr>
          <p:nvPr/>
        </p:nvSpPr>
        <p:spPr bwMode="auto">
          <a:xfrm>
            <a:off x="6015038" y="3946525"/>
            <a:ext cx="60325" cy="619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14" name="Ellipse 13"/>
          <p:cNvSpPr>
            <a:spLocks noChangeArrowheads="1"/>
          </p:cNvSpPr>
          <p:nvPr/>
        </p:nvSpPr>
        <p:spPr bwMode="auto">
          <a:xfrm>
            <a:off x="4041775" y="1928813"/>
            <a:ext cx="61913" cy="6191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15" name="Ellipse 14"/>
          <p:cNvSpPr>
            <a:spLocks noChangeArrowheads="1"/>
          </p:cNvSpPr>
          <p:nvPr/>
        </p:nvSpPr>
        <p:spPr bwMode="auto">
          <a:xfrm>
            <a:off x="5337175" y="3305175"/>
            <a:ext cx="61913" cy="603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16" name="Ellipse 15"/>
          <p:cNvSpPr>
            <a:spLocks noChangeArrowheads="1"/>
          </p:cNvSpPr>
          <p:nvPr/>
        </p:nvSpPr>
        <p:spPr bwMode="auto">
          <a:xfrm>
            <a:off x="3576638" y="1898650"/>
            <a:ext cx="60325" cy="619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sp>
        <p:nvSpPr>
          <p:cNvPr id="17" name="Ellipse 16"/>
          <p:cNvSpPr>
            <a:spLocks noChangeArrowheads="1"/>
          </p:cNvSpPr>
          <p:nvPr/>
        </p:nvSpPr>
        <p:spPr bwMode="auto">
          <a:xfrm>
            <a:off x="4152900" y="2393950"/>
            <a:ext cx="60325" cy="619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cxnSp>
        <p:nvCxnSpPr>
          <p:cNvPr id="5" name="Gerade Verbindung 4"/>
          <p:cNvCxnSpPr>
            <a:cxnSpLocks noChangeShapeType="1"/>
          </p:cNvCxnSpPr>
          <p:nvPr/>
        </p:nvCxnSpPr>
        <p:spPr bwMode="auto">
          <a:xfrm flipV="1">
            <a:off x="3482975" y="1916113"/>
            <a:ext cx="123825" cy="15240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20"/>
          <p:cNvCxnSpPr>
            <a:cxnSpLocks noChangeShapeType="1"/>
            <a:endCxn id="14" idx="5"/>
          </p:cNvCxnSpPr>
          <p:nvPr/>
        </p:nvCxnSpPr>
        <p:spPr bwMode="auto">
          <a:xfrm flipV="1">
            <a:off x="3475038" y="1981200"/>
            <a:ext cx="619125" cy="96838"/>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23"/>
          <p:cNvCxnSpPr>
            <a:cxnSpLocks noChangeShapeType="1"/>
            <a:endCxn id="17" idx="6"/>
          </p:cNvCxnSpPr>
          <p:nvPr/>
        </p:nvCxnSpPr>
        <p:spPr bwMode="auto">
          <a:xfrm>
            <a:off x="3482975" y="2079625"/>
            <a:ext cx="730250" cy="346075"/>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 Verbindung 26"/>
          <p:cNvCxnSpPr>
            <a:cxnSpLocks noChangeShapeType="1"/>
            <a:endCxn id="12" idx="0"/>
          </p:cNvCxnSpPr>
          <p:nvPr/>
        </p:nvCxnSpPr>
        <p:spPr bwMode="auto">
          <a:xfrm>
            <a:off x="3482975" y="2082800"/>
            <a:ext cx="123825" cy="1100138"/>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29"/>
          <p:cNvCxnSpPr>
            <a:cxnSpLocks noChangeShapeType="1"/>
            <a:endCxn id="9" idx="7"/>
          </p:cNvCxnSpPr>
          <p:nvPr/>
        </p:nvCxnSpPr>
        <p:spPr bwMode="auto">
          <a:xfrm flipH="1">
            <a:off x="2492375" y="2074863"/>
            <a:ext cx="987425" cy="1120775"/>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 Verbindung 32"/>
          <p:cNvCxnSpPr>
            <a:cxnSpLocks noChangeShapeType="1"/>
            <a:endCxn id="10" idx="0"/>
          </p:cNvCxnSpPr>
          <p:nvPr/>
        </p:nvCxnSpPr>
        <p:spPr bwMode="auto">
          <a:xfrm flipH="1">
            <a:off x="2560638" y="2079625"/>
            <a:ext cx="922337" cy="1585913"/>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 Verbindung 35"/>
          <p:cNvCxnSpPr>
            <a:cxnSpLocks noChangeShapeType="1"/>
            <a:endCxn id="11" idx="7"/>
          </p:cNvCxnSpPr>
          <p:nvPr/>
        </p:nvCxnSpPr>
        <p:spPr bwMode="auto">
          <a:xfrm flipH="1">
            <a:off x="2247900" y="2082800"/>
            <a:ext cx="1227138" cy="1938338"/>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 Verbindung 38"/>
          <p:cNvCxnSpPr>
            <a:cxnSpLocks noChangeShapeType="1"/>
            <a:endCxn id="8" idx="7"/>
          </p:cNvCxnSpPr>
          <p:nvPr/>
        </p:nvCxnSpPr>
        <p:spPr bwMode="auto">
          <a:xfrm flipH="1">
            <a:off x="2187575" y="2074863"/>
            <a:ext cx="1295400" cy="1316037"/>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a:cxnSpLocks noChangeShapeType="1"/>
            <a:endCxn id="7" idx="7"/>
          </p:cNvCxnSpPr>
          <p:nvPr/>
        </p:nvCxnSpPr>
        <p:spPr bwMode="auto">
          <a:xfrm flipH="1">
            <a:off x="1984375" y="2085975"/>
            <a:ext cx="1497013" cy="1216025"/>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a:cxnSpLocks noChangeShapeType="1"/>
            <a:endCxn id="6" idx="3"/>
          </p:cNvCxnSpPr>
          <p:nvPr/>
        </p:nvCxnSpPr>
        <p:spPr bwMode="auto">
          <a:xfrm flipH="1">
            <a:off x="1509713" y="2074863"/>
            <a:ext cx="1973262" cy="64770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 Verbindung 47"/>
          <p:cNvCxnSpPr>
            <a:cxnSpLocks noChangeShapeType="1"/>
            <a:endCxn id="15" idx="1"/>
          </p:cNvCxnSpPr>
          <p:nvPr/>
        </p:nvCxnSpPr>
        <p:spPr bwMode="auto">
          <a:xfrm>
            <a:off x="3473450" y="2079625"/>
            <a:ext cx="1873250" cy="1233488"/>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 Verbindung 50"/>
          <p:cNvCxnSpPr>
            <a:cxnSpLocks noChangeShapeType="1"/>
            <a:endCxn id="13" idx="7"/>
          </p:cNvCxnSpPr>
          <p:nvPr/>
        </p:nvCxnSpPr>
        <p:spPr bwMode="auto">
          <a:xfrm>
            <a:off x="3478213" y="2079625"/>
            <a:ext cx="2589212" cy="1876425"/>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Ellipse 1"/>
          <p:cNvSpPr>
            <a:spLocks noChangeArrowheads="1"/>
          </p:cNvSpPr>
          <p:nvPr/>
        </p:nvSpPr>
        <p:spPr bwMode="auto">
          <a:xfrm>
            <a:off x="3452813" y="2052638"/>
            <a:ext cx="60325" cy="60325"/>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800" b="1">
                <a:solidFill>
                  <a:schemeClr val="bg1"/>
                </a:solidFill>
                <a:latin typeface="Arial" charset="0"/>
                <a:ea typeface="ＭＳ Ｐゴシック" pitchFamily="34" charset="-128"/>
              </a:defRPr>
            </a:lvl1pPr>
            <a:lvl2pPr marL="742950" indent="-285750">
              <a:defRPr sz="2800" b="1">
                <a:solidFill>
                  <a:schemeClr val="bg1"/>
                </a:solidFill>
                <a:latin typeface="Arial" charset="0"/>
                <a:ea typeface="ＭＳ Ｐゴシック" pitchFamily="34" charset="-128"/>
              </a:defRPr>
            </a:lvl2pPr>
            <a:lvl3pPr marL="1143000" indent="-228600">
              <a:defRPr sz="2800" b="1">
                <a:solidFill>
                  <a:schemeClr val="bg1"/>
                </a:solidFill>
                <a:latin typeface="Arial" charset="0"/>
                <a:ea typeface="ＭＳ Ｐゴシック" pitchFamily="34" charset="-128"/>
              </a:defRPr>
            </a:lvl3pPr>
            <a:lvl4pPr marL="1600200" indent="-228600">
              <a:defRPr sz="2800" b="1">
                <a:solidFill>
                  <a:schemeClr val="bg1"/>
                </a:solidFill>
                <a:latin typeface="Arial" charset="0"/>
                <a:ea typeface="ＭＳ Ｐゴシック" pitchFamily="34" charset="-128"/>
              </a:defRPr>
            </a:lvl4pPr>
            <a:lvl5pPr marL="2057400" indent="-228600">
              <a:defRPr sz="28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charset="0"/>
                <a:ea typeface="ＭＳ Ｐゴシック" pitchFamily="34" charset="-128"/>
              </a:defRPr>
            </a:lvl9pPr>
          </a:lstStyle>
          <a:p>
            <a:pPr eaLnBrk="1" hangingPunct="1"/>
            <a:endParaRPr lang="de-DE" altLang="de-DE"/>
          </a:p>
        </p:txBody>
      </p:sp>
      <p:pic>
        <p:nvPicPr>
          <p:cNvPr id="55" name="Picture 1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1600" y="4938713"/>
            <a:ext cx="23383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92375" y="4967288"/>
            <a:ext cx="18446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t="13281" r="20000" b="22656"/>
          <a:stretch>
            <a:fillRect/>
          </a:stretch>
        </p:blipFill>
        <p:spPr bwMode="auto">
          <a:xfrm>
            <a:off x="6548438" y="5229225"/>
            <a:ext cx="1979612" cy="1554163"/>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67" name="Picture 9"/>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337050" y="5011738"/>
            <a:ext cx="2143125"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Content Placeholder 2"/>
          <p:cNvSpPr>
            <a:spLocks noGrp="1"/>
          </p:cNvSpPr>
          <p:nvPr>
            <p:ph sz="half" idx="1"/>
          </p:nvPr>
        </p:nvSpPr>
        <p:spPr bwMode="auto">
          <a:xfrm>
            <a:off x="615950" y="5208588"/>
            <a:ext cx="7613650" cy="819150"/>
          </a:xfrm>
          <a:extLst/>
        </p:spPr>
        <p:txBody>
          <a:bodyPr vert="horz" wrap="square" lIns="91440" tIns="45720" rIns="91440" bIns="45720" numCol="1" anchor="t" anchorCtr="0" compatLnSpc="1">
            <a:prstTxWarp prst="textNoShape">
              <a:avLst/>
            </a:prstTxWarp>
            <a:normAutofit fontScale="92500" lnSpcReduction="10000"/>
          </a:bodyPr>
          <a:lstStyle/>
          <a:p>
            <a:pPr marL="0" indent="0" algn="ctr">
              <a:spcBef>
                <a:spcPts val="0"/>
              </a:spcBef>
              <a:buFont typeface="Wingdings" charset="2"/>
              <a:buNone/>
              <a:defRPr/>
            </a:pPr>
            <a:r>
              <a:rPr lang="en-US" altLang="en-US" b="1" dirty="0" smtClean="0">
                <a:solidFill>
                  <a:srgbClr val="FF0000"/>
                </a:solidFill>
                <a:latin typeface="+mn-lt"/>
                <a:ea typeface="Arial Unicode MS" pitchFamily="34" charset="-128"/>
                <a:cs typeface="Gisha" pitchFamily="34" charset="-79"/>
              </a:rPr>
              <a:t>Complete tool suite supporting all major steps including repository system and metadata tools</a:t>
            </a:r>
          </a:p>
          <a:p>
            <a:pPr marL="0" indent="0" algn="ctr">
              <a:spcBef>
                <a:spcPts val="0"/>
              </a:spcBef>
              <a:buFont typeface="Wingdings" charset="2"/>
              <a:buNone/>
              <a:defRPr/>
            </a:pPr>
            <a:r>
              <a:rPr lang="en-US" altLang="en-US" b="1" dirty="0" smtClean="0">
                <a:solidFill>
                  <a:srgbClr val="FF0000"/>
                </a:solidFill>
                <a:latin typeface="+mn-lt"/>
                <a:ea typeface="Arial Unicode MS" pitchFamily="34" charset="-128"/>
                <a:cs typeface="Gisha" pitchFamily="34" charset="-79"/>
              </a:rPr>
              <a:t>(all based on standards, standoff, technology independence)</a:t>
            </a:r>
          </a:p>
        </p:txBody>
      </p:sp>
      <p:sp>
        <p:nvSpPr>
          <p:cNvPr id="7204" name="Content Placeholder 2"/>
          <p:cNvSpPr>
            <a:spLocks noGrp="1"/>
          </p:cNvSpPr>
          <p:nvPr>
            <p:ph sz="half" idx="1"/>
          </p:nvPr>
        </p:nvSpPr>
        <p:spPr bwMode="auto">
          <a:xfrm>
            <a:off x="533400" y="1017588"/>
            <a:ext cx="5511800" cy="423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spcBef>
                <a:spcPct val="0"/>
              </a:spcBef>
              <a:buFont typeface="Wingdings" pitchFamily="2" charset="2"/>
              <a:buNone/>
            </a:pPr>
            <a:r>
              <a:rPr lang="en-US" altLang="en-US" b="1" smtClean="0">
                <a:solidFill>
                  <a:srgbClr val="FF0000"/>
                </a:solidFill>
                <a:latin typeface="Arial" charset="0"/>
                <a:ea typeface="Arial Unicode MS" pitchFamily="34" charset="-128"/>
                <a:cs typeface="Gisha" pitchFamily="34" charset="-79"/>
              </a:rPr>
              <a:t>Documenting Endangered Languages</a:t>
            </a:r>
          </a:p>
        </p:txBody>
      </p:sp>
    </p:spTree>
    <p:extLst>
      <p:ext uri="{BB962C8B-B14F-4D97-AF65-F5344CB8AC3E}">
        <p14:creationId xmlns:p14="http://schemas.microsoft.com/office/powerpoint/2010/main" val="408851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RDA">
  <a:themeElements>
    <a:clrScheme name="Custom 2">
      <a:dk1>
        <a:srgbClr val="37424A"/>
      </a:dk1>
      <a:lt1>
        <a:srgbClr val="FFFFFF"/>
      </a:lt1>
      <a:dk2>
        <a:srgbClr val="FFFFFF"/>
      </a:dk2>
      <a:lt2>
        <a:srgbClr val="FFFFFF"/>
      </a:lt2>
      <a:accent1>
        <a:srgbClr val="69923A"/>
      </a:accent1>
      <a:accent2>
        <a:srgbClr val="969696"/>
      </a:accent2>
      <a:accent3>
        <a:srgbClr val="FFFFFF"/>
      </a:accent3>
      <a:accent4>
        <a:srgbClr val="212121"/>
      </a:accent4>
      <a:accent5>
        <a:srgbClr val="93B1CC"/>
      </a:accent5>
      <a:accent6>
        <a:srgbClr val="878787"/>
      </a:accent6>
      <a:hlink>
        <a:srgbClr val="69923A"/>
      </a:hlink>
      <a:folHlink>
        <a:srgbClr val="69923A"/>
      </a:folHlink>
    </a:clrScheme>
    <a:fontScheme name="Standard Content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800" b="1" i="0" u="none" strike="noStrike" cap="none" normalizeH="0" baseline="0" smtClean="0">
            <a:ln>
              <a:noFill/>
            </a:ln>
            <a:solidFill>
              <a:schemeClr val="bg1"/>
            </a:solidFill>
            <a:effectLst/>
            <a:latin typeface="Arial" charset="0"/>
          </a:defRPr>
        </a:defPPr>
      </a:lstStyle>
    </a:lnDef>
  </a:objectDefaults>
  <a:extraClrSchemeLst>
    <a:extraClrScheme>
      <a:clrScheme name="Standard Content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Content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Content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Content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Content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Content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Content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Content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Content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Content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Content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Content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rd Content Slide 13">
        <a:dk1>
          <a:srgbClr val="292929"/>
        </a:dk1>
        <a:lt1>
          <a:srgbClr val="FFFFFF"/>
        </a:lt1>
        <a:dk2>
          <a:srgbClr val="FFFFFF"/>
        </a:dk2>
        <a:lt2>
          <a:srgbClr val="FFFFFF"/>
        </a:lt2>
        <a:accent1>
          <a:srgbClr val="007F7B"/>
        </a:accent1>
        <a:accent2>
          <a:srgbClr val="969696"/>
        </a:accent2>
        <a:accent3>
          <a:srgbClr val="FFFFFF"/>
        </a:accent3>
        <a:accent4>
          <a:srgbClr val="212121"/>
        </a:accent4>
        <a:accent5>
          <a:srgbClr val="AAC0BF"/>
        </a:accent5>
        <a:accent6>
          <a:srgbClr val="878787"/>
        </a:accent6>
        <a:hlink>
          <a:srgbClr val="007F7B"/>
        </a:hlink>
        <a:folHlink>
          <a:srgbClr val="1C9D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ction Slide 1">
  <a:themeElements>
    <a:clrScheme name="Section Slide 1 13">
      <a:dk1>
        <a:srgbClr val="292929"/>
      </a:dk1>
      <a:lt1>
        <a:srgbClr val="FFFFFF"/>
      </a:lt1>
      <a:dk2>
        <a:srgbClr val="FFFFFF"/>
      </a:dk2>
      <a:lt2>
        <a:srgbClr val="FFFFFF"/>
      </a:lt2>
      <a:accent1>
        <a:srgbClr val="007F7B"/>
      </a:accent1>
      <a:accent2>
        <a:srgbClr val="969696"/>
      </a:accent2>
      <a:accent3>
        <a:srgbClr val="FFFFFF"/>
      </a:accent3>
      <a:accent4>
        <a:srgbClr val="212121"/>
      </a:accent4>
      <a:accent5>
        <a:srgbClr val="AAC0BF"/>
      </a:accent5>
      <a:accent6>
        <a:srgbClr val="878787"/>
      </a:accent6>
      <a:hlink>
        <a:srgbClr val="E17A00"/>
      </a:hlink>
      <a:folHlink>
        <a:srgbClr val="1C9D92"/>
      </a:folHlink>
    </a:clrScheme>
    <a:fontScheme name="Section Slide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800" b="1" i="0" u="none" strike="noStrike" cap="none" normalizeH="0" baseline="0" smtClean="0">
            <a:ln>
              <a:noFill/>
            </a:ln>
            <a:solidFill>
              <a:schemeClr val="bg1"/>
            </a:solidFill>
            <a:effectLst/>
            <a:latin typeface="Arial" charset="0"/>
          </a:defRPr>
        </a:defPPr>
      </a:lstStyle>
    </a:lnDef>
  </a:objectDefaults>
  <a:extraClrSchemeLst>
    <a:extraClrScheme>
      <a:clrScheme name="Section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Slid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Slid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Slid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Slid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Slid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Slid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Slid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Slid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Slid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Slid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Slid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Slide 1 13">
        <a:dk1>
          <a:srgbClr val="292929"/>
        </a:dk1>
        <a:lt1>
          <a:srgbClr val="FFFFFF"/>
        </a:lt1>
        <a:dk2>
          <a:srgbClr val="FFFFFF"/>
        </a:dk2>
        <a:lt2>
          <a:srgbClr val="FFFFFF"/>
        </a:lt2>
        <a:accent1>
          <a:srgbClr val="007F7B"/>
        </a:accent1>
        <a:accent2>
          <a:srgbClr val="969696"/>
        </a:accent2>
        <a:accent3>
          <a:srgbClr val="FFFFFF"/>
        </a:accent3>
        <a:accent4>
          <a:srgbClr val="212121"/>
        </a:accent4>
        <a:accent5>
          <a:srgbClr val="AAC0BF"/>
        </a:accent5>
        <a:accent6>
          <a:srgbClr val="878787"/>
        </a:accent6>
        <a:hlink>
          <a:srgbClr val="E17A00"/>
        </a:hlink>
        <a:folHlink>
          <a:srgbClr val="1C9D92"/>
        </a:folHlink>
      </a:clrScheme>
      <a:clrMap bg1="lt1" tx1="dk1" bg2="lt2" tx2="dk2" accent1="accent1" accent2="accent2" accent3="accent3" accent4="accent4" accent5="accent5" accent6="accent6" hlink="hlink" folHlink="folHlink"/>
    </a:extraClrScheme>
    <a:extraClrScheme>
      <a:clrScheme name="Section Slide 1 14">
        <a:dk1>
          <a:srgbClr val="292929"/>
        </a:dk1>
        <a:lt1>
          <a:srgbClr val="FFFFFF"/>
        </a:lt1>
        <a:dk2>
          <a:srgbClr val="FFFFFF"/>
        </a:dk2>
        <a:lt2>
          <a:srgbClr val="FFFFFF"/>
        </a:lt2>
        <a:accent1>
          <a:srgbClr val="007F7B"/>
        </a:accent1>
        <a:accent2>
          <a:srgbClr val="969696"/>
        </a:accent2>
        <a:accent3>
          <a:srgbClr val="FFFFFF"/>
        </a:accent3>
        <a:accent4>
          <a:srgbClr val="212121"/>
        </a:accent4>
        <a:accent5>
          <a:srgbClr val="AAC0BF"/>
        </a:accent5>
        <a:accent6>
          <a:srgbClr val="878787"/>
        </a:accent6>
        <a:hlink>
          <a:srgbClr val="007F7B"/>
        </a:hlink>
        <a:folHlink>
          <a:srgbClr val="1C9D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siness4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siness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RDA.potx</Template>
  <TotalTime>0</TotalTime>
  <Words>2995</Words>
  <Application>Microsoft Office PowerPoint</Application>
  <PresentationFormat>Bildschirmpräsentation (4:3)</PresentationFormat>
  <Paragraphs>727</Paragraphs>
  <Slides>65</Slides>
  <Notes>40</Notes>
  <HiddenSlides>0</HiddenSlides>
  <MMClips>0</MMClips>
  <ScaleCrop>false</ScaleCrop>
  <HeadingPairs>
    <vt:vector size="4" baseType="variant">
      <vt:variant>
        <vt:lpstr>Design</vt:lpstr>
      </vt:variant>
      <vt:variant>
        <vt:i4>2</vt:i4>
      </vt:variant>
      <vt:variant>
        <vt:lpstr>Folientitel</vt:lpstr>
      </vt:variant>
      <vt:variant>
        <vt:i4>65</vt:i4>
      </vt:variant>
    </vt:vector>
  </HeadingPairs>
  <TitlesOfParts>
    <vt:vector size="67" baseType="lpstr">
      <vt:lpstr>RDA</vt:lpstr>
      <vt:lpstr>Section Slide 1</vt:lpstr>
      <vt:lpstr>Research Data Allience Why and what  Peter Wittenburg  </vt:lpstr>
      <vt:lpstr>Who am I …</vt:lpstr>
      <vt:lpstr>Content</vt:lpstr>
      <vt:lpstr>Research is changing</vt:lpstr>
      <vt:lpstr>Data is in Focus</vt:lpstr>
      <vt:lpstr>Many Activities at Policy Level</vt:lpstr>
      <vt:lpstr>Requirements for Data Science</vt:lpstr>
      <vt:lpstr>Infrastructure activities</vt:lpstr>
      <vt:lpstr>DOBES infrastructure</vt:lpstr>
      <vt:lpstr>DOBES infrastructure</vt:lpstr>
      <vt:lpstr>NoMaD infrastructure</vt:lpstr>
      <vt:lpstr>NoMaD infrastructure</vt:lpstr>
      <vt:lpstr>Infrastructure activities</vt:lpstr>
      <vt:lpstr>CLARIN RI</vt:lpstr>
      <vt:lpstr>CLARIN RI</vt:lpstr>
      <vt:lpstr>CLARIN RI</vt:lpstr>
      <vt:lpstr>CLARIN RI</vt:lpstr>
      <vt:lpstr>CLARIN RI</vt:lpstr>
      <vt:lpstr>CLARIN RI</vt:lpstr>
      <vt:lpstr>Infrastructure activities</vt:lpstr>
      <vt:lpstr>EUDAT infrastructure</vt:lpstr>
      <vt:lpstr>EUDAT infrastructure</vt:lpstr>
      <vt:lpstr>State of Infrastructure Building</vt:lpstr>
      <vt:lpstr>Content</vt:lpstr>
      <vt:lpstr>Data Practices – Data Entropy</vt:lpstr>
      <vt:lpstr>Data Practices - Metadata</vt:lpstr>
      <vt:lpstr>Data Practices – Survey  </vt:lpstr>
      <vt:lpstr>Data Practices – Survey  </vt:lpstr>
      <vt:lpstr>Content</vt:lpstr>
      <vt:lpstr>Trends - Principles</vt:lpstr>
      <vt:lpstr>Trends – Volume, Complexity</vt:lpstr>
      <vt:lpstr>Trends – Anonymous use</vt:lpstr>
      <vt:lpstr>Trends – Re-Usage</vt:lpstr>
      <vt:lpstr>Trends – Structuring domains</vt:lpstr>
      <vt:lpstr>PowerPoint-Präsentation</vt:lpstr>
      <vt:lpstr>Trends – unified Data Management</vt:lpstr>
      <vt:lpstr>Trends – world-wide PID system</vt:lpstr>
      <vt:lpstr>PowerPoint-Präsentation</vt:lpstr>
      <vt:lpstr>BIG Questions</vt:lpstr>
      <vt:lpstr>Network Example</vt:lpstr>
      <vt:lpstr>Content</vt:lpstr>
      <vt:lpstr>Role of RDA</vt:lpstr>
      <vt:lpstr>RDA is about changing data practices</vt:lpstr>
      <vt:lpstr>RDA is about changing data practices</vt:lpstr>
      <vt:lpstr>RDA Governance</vt:lpstr>
      <vt:lpstr>Use Cases are the basis!</vt:lpstr>
      <vt:lpstr>RDA Engagement</vt:lpstr>
      <vt:lpstr>Plenary 6  and Data Challenge!</vt:lpstr>
      <vt:lpstr>Content</vt:lpstr>
      <vt:lpstr>RDA Results I: simple common data model</vt:lpstr>
      <vt:lpstr>Impact of DFT Result </vt:lpstr>
      <vt:lpstr>RDA Results II: Data Type Registry</vt:lpstr>
      <vt:lpstr>RDA Results III: PID Information Types</vt:lpstr>
      <vt:lpstr>RDA Results IV: Practical Policies</vt:lpstr>
      <vt:lpstr>Data Fabric Interest Group</vt:lpstr>
      <vt:lpstr>RDA – first Working Group results </vt:lpstr>
      <vt:lpstr>DFIG – grouping of WG/IGs</vt:lpstr>
      <vt:lpstr>Position Paper “Paris.doc” </vt:lpstr>
      <vt:lpstr>DFIG Spinoff – Repository Registry</vt:lpstr>
      <vt:lpstr>Other “Clusters”</vt:lpstr>
      <vt:lpstr>Uptake of results</vt:lpstr>
      <vt:lpstr>References</vt:lpstr>
      <vt:lpstr>Thanks for your attention.</vt:lpstr>
      <vt:lpstr>Components - Position Paper </vt:lpstr>
      <vt:lpstr>RDA is about changing data practices</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Wittenburg</dc:creator>
  <cp:lastModifiedBy>Peter</cp:lastModifiedBy>
  <cp:revision>222</cp:revision>
  <cp:lastPrinted>2015-05-25T18:27:31Z</cp:lastPrinted>
  <dcterms:created xsi:type="dcterms:W3CDTF">2011-02-25T12:57:11Z</dcterms:created>
  <dcterms:modified xsi:type="dcterms:W3CDTF">2015-09-10T08:27:04Z</dcterms:modified>
</cp:coreProperties>
</file>