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38"/>
  </p:notesMasterIdLst>
  <p:sldIdLst>
    <p:sldId id="256" r:id="rId2"/>
    <p:sldId id="258" r:id="rId3"/>
    <p:sldId id="259" r:id="rId4"/>
    <p:sldId id="295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89" r:id="rId14"/>
    <p:sldId id="290" r:id="rId15"/>
    <p:sldId id="268" r:id="rId16"/>
    <p:sldId id="269" r:id="rId17"/>
    <p:sldId id="291" r:id="rId18"/>
    <p:sldId id="270" r:id="rId19"/>
    <p:sldId id="296" r:id="rId20"/>
    <p:sldId id="272" r:id="rId21"/>
    <p:sldId id="294" r:id="rId22"/>
    <p:sldId id="292" r:id="rId23"/>
    <p:sldId id="293" r:id="rId24"/>
    <p:sldId id="273" r:id="rId25"/>
    <p:sldId id="275" r:id="rId26"/>
    <p:sldId id="274" r:id="rId27"/>
    <p:sldId id="280" r:id="rId28"/>
    <p:sldId id="283" r:id="rId29"/>
    <p:sldId id="281" r:id="rId30"/>
    <p:sldId id="286" r:id="rId31"/>
    <p:sldId id="287" r:id="rId32"/>
    <p:sldId id="284" r:id="rId33"/>
    <p:sldId id="276" r:id="rId34"/>
    <p:sldId id="277" r:id="rId35"/>
    <p:sldId id="278" r:id="rId36"/>
    <p:sldId id="279" r:id="rId37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in Bauknecht" initials="RB" lastIdx="3" clrIdx="0">
    <p:extLst>
      <p:ext uri="{19B8F6BF-5375-455C-9EA6-DF929625EA0E}">
        <p15:presenceInfo xmlns:p15="http://schemas.microsoft.com/office/powerpoint/2012/main" userId="978ff16634999c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70855" autoAdjust="0"/>
  </p:normalViewPr>
  <p:slideViewPr>
    <p:cSldViewPr snapToGrid="0">
      <p:cViewPr varScale="1">
        <p:scale>
          <a:sx n="121" d="100"/>
          <a:sy n="121" d="100"/>
        </p:scale>
        <p:origin x="145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02CA-77CB-4E54-B712-21E588799EE8}" type="datetimeFigureOut">
              <a:rPr lang="de-DE" smtClean="0"/>
              <a:t>20.08.2020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729A-0AF0-4995-B32B-9504BC6896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4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68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2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36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20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04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88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72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 is a more precise measurement of the e-neutrino mass</a:t>
            </a:r>
          </a:p>
          <a:p>
            <a:endParaRPr lang="en-US" dirty="0"/>
          </a:p>
          <a:p>
            <a:r>
              <a:rPr lang="en-US" dirty="0"/>
              <a:t>Possible that the experiment needs to be underground -&gt; Hard to access</a:t>
            </a:r>
          </a:p>
          <a:p>
            <a:endParaRPr lang="en-US" dirty="0"/>
          </a:p>
          <a:p>
            <a:r>
              <a:rPr lang="en-US" dirty="0"/>
              <a:t>[Trans] The other experiment is CMS …</a:t>
            </a:r>
          </a:p>
          <a:p>
            <a:endParaRPr lang="en-US" dirty="0"/>
          </a:p>
          <a:p>
            <a:r>
              <a:rPr lang="en-US" dirty="0"/>
              <a:t>[Cave] https://www.appec.org/wp-content/uploads/2018/03/6pjhztby.jpg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217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[IN]…Like This</a:t>
            </a:r>
          </a:p>
          <a:p>
            <a:endParaRPr lang="en-US" dirty="0"/>
          </a:p>
          <a:p>
            <a:r>
              <a:rPr lang="en-US" dirty="0"/>
              <a:t>Top event -&gt; Fed by lower level events -&gt; if one of these occurs -&gt; the top event is triggered</a:t>
            </a:r>
          </a:p>
          <a:p>
            <a:endParaRPr lang="en-US" dirty="0"/>
          </a:p>
          <a:p>
            <a:r>
              <a:rPr lang="en-US" dirty="0"/>
              <a:t>[Trans] In this case, the top event is physical interaction…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1346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[IN] Which you remember from the beginning is something, we want to avoid </a:t>
            </a:r>
          </a:p>
          <a:p>
            <a:endParaRPr lang="en-US"/>
          </a:p>
          <a:p>
            <a:r>
              <a:rPr lang="en-US" dirty="0"/>
              <a:t>	Hard to Access, </a:t>
            </a:r>
          </a:p>
          <a:p>
            <a:r>
              <a:rPr lang="en-US" dirty="0"/>
              <a:t>	costs time, money and </a:t>
            </a:r>
          </a:p>
          <a:p>
            <a:r>
              <a:rPr lang="en-US" dirty="0"/>
              <a:t>	leads to lower availability</a:t>
            </a:r>
          </a:p>
          <a:p>
            <a:endParaRPr lang="en-US" dirty="0"/>
          </a:p>
          <a:p>
            <a:r>
              <a:rPr lang="en-US" dirty="0"/>
              <a:t>How do we do this? By further splitting up the left and right nodes and search for methods to mitigate their occurrence.</a:t>
            </a:r>
          </a:p>
          <a:p>
            <a:r>
              <a:rPr lang="en-US" dirty="0"/>
              <a:t>[Trans] Especially for the Running System node, there are many children. So for each of the groups in the DG, an FTA was created.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8744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[IN] You can see an example Tree here.</a:t>
            </a:r>
          </a:p>
          <a:p>
            <a:r>
              <a:rPr lang="en-US" dirty="0"/>
              <a:t>It shows possible failure events of the Control Software</a:t>
            </a:r>
          </a:p>
          <a:p>
            <a:r>
              <a:rPr lang="en-US" dirty="0"/>
              <a:t>In the bottom, only basic events exist -&gt; If one of these occurs, it propagates up and might trigger the top event.</a:t>
            </a:r>
          </a:p>
          <a:p>
            <a:r>
              <a:rPr lang="en-US" dirty="0"/>
              <a:t>So in an ideal world…</a:t>
            </a:r>
          </a:p>
          <a:p>
            <a:endParaRPr lang="en-US" dirty="0"/>
          </a:p>
          <a:p>
            <a:r>
              <a:rPr lang="en-US" dirty="0"/>
              <a:t>[Trans] The information in the FTs and the DGs are collected in a List…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3545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[IN] Called Failure Mode and Effect Analysis, short FMEA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[Trans] It contains 73 entries and as we can see here…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703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[IN] Here we can se one entry up close…</a:t>
            </a:r>
          </a:p>
          <a:p>
            <a:r>
              <a:rPr lang="en-US" dirty="0"/>
              <a:t>Important information stored in this list:</a:t>
            </a:r>
          </a:p>
          <a:p>
            <a:pPr lvl="1"/>
            <a:r>
              <a:rPr lang="en-US" dirty="0"/>
              <a:t>Failure mechanism</a:t>
            </a:r>
          </a:p>
          <a:p>
            <a:pPr lvl="1"/>
            <a:r>
              <a:rPr lang="en-US" dirty="0"/>
              <a:t>Effect on system</a:t>
            </a:r>
          </a:p>
          <a:p>
            <a:pPr lvl="1"/>
            <a:r>
              <a:rPr lang="en-US" dirty="0"/>
              <a:t>Mitigation</a:t>
            </a:r>
          </a:p>
          <a:p>
            <a:endParaRPr lang="en-US" dirty="0"/>
          </a:p>
          <a:p>
            <a:r>
              <a:rPr lang="en-US" dirty="0"/>
              <a:t>What is a Mitigation?  A method to eliminate or reduce the impact of a certain failure/error.</a:t>
            </a:r>
          </a:p>
          <a:p>
            <a:endParaRPr lang="en-US" dirty="0"/>
          </a:p>
          <a:p>
            <a:r>
              <a:rPr lang="en-US" dirty="0"/>
              <a:t>Also, the list lead to a definition of device states that allows to judge the connected issue</a:t>
            </a:r>
          </a:p>
          <a:p>
            <a:r>
              <a:rPr lang="en-US" dirty="0"/>
              <a:t>Something that leads to a degraded state is not as bad as something that leads to the failure of the whole board</a:t>
            </a:r>
          </a:p>
          <a:p>
            <a:endParaRPr lang="en-US" dirty="0"/>
          </a:p>
          <a:p>
            <a:r>
              <a:rPr lang="en-US" dirty="0"/>
              <a:t>[Trans] A closer look into the information collected so far allowed to create a list of possible mitigations…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591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[IN] Which results in this table. </a:t>
            </a:r>
          </a:p>
          <a:p>
            <a:endParaRPr lang="en-US" dirty="0"/>
          </a:p>
          <a:p>
            <a:r>
              <a:rPr lang="en-US" dirty="0"/>
              <a:t>Explain How Benefit and Overhead combined result in the feasibility.</a:t>
            </a:r>
          </a:p>
          <a:p>
            <a:endParaRPr lang="en-US" dirty="0"/>
          </a:p>
          <a:p>
            <a:r>
              <a:rPr lang="en-US" dirty="0"/>
              <a:t>[Trans] [With fade in of blue rectangle] As we want to optimize the impact, the first implementations are the feasible ones with the highest benefit.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43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[Trans cont.] Since we need to detect errors or a degraded state before we can act to avoid a failure, we will first discuss…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9996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Erst Baum, Dann Auffächerung, </a:t>
            </a:r>
          </a:p>
          <a:p>
            <a:r>
              <a:rPr lang="de-DE" dirty="0"/>
              <a:t>Dann auf Modularisierung hinweisen!</a:t>
            </a:r>
          </a:p>
          <a:p>
            <a:endParaRPr lang="de-DE" dirty="0"/>
          </a:p>
          <a:p>
            <a:r>
              <a:rPr lang="de-DE" dirty="0"/>
              <a:t>[Trans] This </a:t>
            </a:r>
            <a:r>
              <a:rPr lang="de-DE" dirty="0" err="1"/>
              <a:t>modularity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achieved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: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670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Erst Baum, Dann Auffächerung, </a:t>
            </a:r>
          </a:p>
          <a:p>
            <a:r>
              <a:rPr lang="de-DE" dirty="0"/>
              <a:t>Dann auf Modularisierung hinweisen!</a:t>
            </a:r>
          </a:p>
          <a:p>
            <a:endParaRPr lang="de-DE" dirty="0"/>
          </a:p>
          <a:p>
            <a:r>
              <a:rPr lang="de-DE" dirty="0"/>
              <a:t>[Trans] This </a:t>
            </a:r>
            <a:r>
              <a:rPr lang="de-DE" dirty="0" err="1"/>
              <a:t>modularity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achieved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: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193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Erst Baum, Dann Auffächerung, </a:t>
            </a:r>
          </a:p>
          <a:p>
            <a:r>
              <a:rPr lang="de-DE" dirty="0"/>
              <a:t>Dann auf Modularisierung hinweisen!</a:t>
            </a:r>
          </a:p>
          <a:p>
            <a:endParaRPr lang="de-DE" dirty="0"/>
          </a:p>
          <a:p>
            <a:r>
              <a:rPr lang="de-DE" dirty="0"/>
              <a:t>[Trans] This </a:t>
            </a:r>
            <a:r>
              <a:rPr lang="de-DE" dirty="0" err="1"/>
              <a:t>modularity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achieved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: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86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[IN]…at the LHC in Switzerland.</a:t>
            </a:r>
          </a:p>
          <a:p>
            <a:r>
              <a:rPr lang="en-US" dirty="0"/>
              <a:t>Where high energy particle physics is researched.</a:t>
            </a:r>
          </a:p>
          <a:p>
            <a:endParaRPr lang="en-US" dirty="0"/>
          </a:p>
          <a:p>
            <a:r>
              <a:rPr lang="en-US" dirty="0"/>
              <a:t>[Trans]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6377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Erst Baum, Dann Auffächerung, </a:t>
            </a:r>
          </a:p>
          <a:p>
            <a:r>
              <a:rPr lang="de-DE" dirty="0"/>
              <a:t>Dann auf Modularisierung hinweisen!</a:t>
            </a:r>
          </a:p>
          <a:p>
            <a:endParaRPr lang="de-DE" dirty="0"/>
          </a:p>
          <a:p>
            <a:r>
              <a:rPr lang="de-DE" dirty="0"/>
              <a:t>[Trans] 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achieved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: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4204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0368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basic idea behind this mitigation?</a:t>
            </a:r>
          </a:p>
          <a:p>
            <a:r>
              <a:rPr lang="en-US" dirty="0"/>
              <a:t>	Alternative OS from alternative Source</a:t>
            </a:r>
          </a:p>
          <a:p>
            <a:r>
              <a:rPr lang="en-US" dirty="0"/>
              <a:t>	Watchdog that resets unresponsive board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7560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ordinary Boot Mode from SD</a:t>
            </a:r>
          </a:p>
          <a:p>
            <a:endParaRPr lang="en-US" dirty="0"/>
          </a:p>
          <a:p>
            <a:r>
              <a:rPr lang="en-US" dirty="0"/>
              <a:t>[Trans] To allow another OS to be loaded…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4625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[IN] We change the boot mode via a physical switch on the board</a:t>
            </a:r>
          </a:p>
          <a:p>
            <a:r>
              <a:rPr lang="en-US" dirty="0"/>
              <a:t>In this case,  we change it to QSPI Flash – which also stores the alternative FOS image</a:t>
            </a:r>
          </a:p>
          <a:p>
            <a:r>
              <a:rPr lang="en-US" dirty="0"/>
              <a:t>	Notable: The image is intended to be </a:t>
            </a:r>
            <a:r>
              <a:rPr lang="en-US" dirty="0" err="1"/>
              <a:t>readonly</a:t>
            </a:r>
            <a:r>
              <a:rPr lang="en-US" dirty="0"/>
              <a:t> and is executed from a </a:t>
            </a:r>
            <a:r>
              <a:rPr lang="en-US" dirty="0" err="1"/>
              <a:t>ramdisk</a:t>
            </a:r>
            <a:r>
              <a:rPr lang="en-US" dirty="0"/>
              <a:t>. You can fully replace the image but you can not modify single files.</a:t>
            </a:r>
          </a:p>
          <a:p>
            <a:r>
              <a:rPr lang="en-US" dirty="0"/>
              <a:t>[Trans] Issue: Now we can only boot into the FOS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1174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[IN] so we introduce</a:t>
            </a:r>
          </a:p>
          <a:p>
            <a:r>
              <a:rPr lang="en-US" dirty="0"/>
              <a:t>[Trans] a decision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10935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[IN] Which allows us, to decide whether we boot into FOS or into the normal mode</a:t>
            </a:r>
          </a:p>
          <a:p>
            <a:r>
              <a:rPr lang="en-US" dirty="0"/>
              <a:t>This decision is done in a script executed by U-Boot. And for now is based on a variable set manually.</a:t>
            </a:r>
          </a:p>
          <a:p>
            <a:r>
              <a:rPr lang="en-US" dirty="0"/>
              <a:t>[Trans]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55292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[In] Which looks like this.</a:t>
            </a:r>
          </a:p>
          <a:p>
            <a:r>
              <a:rPr lang="en-US" dirty="0"/>
              <a:t>How do we do this? How do we ensure, that the SD image is not influenced by the configuration done by the previous initialization from QSPI?</a:t>
            </a:r>
          </a:p>
          <a:p>
            <a:r>
              <a:rPr lang="en-US" dirty="0"/>
              <a:t>[Trans] We use a small workaround…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40515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[In] The boot process is fixed by the boot mode switch -&gt; every full reset, the switch is sampled into the boot mode register</a:t>
            </a:r>
          </a:p>
          <a:p>
            <a:r>
              <a:rPr lang="en-US" dirty="0"/>
              <a:t>However, using a different kind of reset keeps some state, including this register</a:t>
            </a:r>
          </a:p>
          <a:p>
            <a:r>
              <a:rPr lang="en-US" dirty="0"/>
              <a:t>So: If we write a different value to the reg. and then trigger the system reset -&gt; We boot using the designated source written before</a:t>
            </a:r>
          </a:p>
          <a:p>
            <a:r>
              <a:rPr lang="en-US" dirty="0"/>
              <a:t>[Trans] But there is another issue. What if the normal OS crashes and is unresponsive repeatedly or fails during boot?</a:t>
            </a:r>
          </a:p>
          <a:p>
            <a:r>
              <a:rPr lang="en-US" dirty="0"/>
              <a:t>	The watchdog will happily trigger and the board will reboot according to the setting here in the diamond.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4672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[IN] This is fixed by counting boot processes</a:t>
            </a:r>
          </a:p>
          <a:p>
            <a:r>
              <a:rPr lang="en-US" dirty="0"/>
              <a:t>If we reach a limit, in this case 3, we boot to FOS</a:t>
            </a:r>
          </a:p>
          <a:p>
            <a:r>
              <a:rPr lang="en-US" dirty="0"/>
              <a:t>If we did not boot that often, we boot using the SD card</a:t>
            </a:r>
          </a:p>
          <a:p>
            <a:r>
              <a:rPr lang="en-US" dirty="0"/>
              <a:t>And eventually, if we decide the platform is stable, we reset the counter.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1050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machine is also hard to reach and not accessible while the beam is online.</a:t>
            </a:r>
          </a:p>
          <a:p>
            <a:endParaRPr lang="en-US" dirty="0"/>
          </a:p>
          <a:p>
            <a:r>
              <a:rPr lang="en-US" dirty="0"/>
              <a:t>Now it is quite clear, why we need more reliable processing system, meaning higher availability and maintainability:</a:t>
            </a:r>
          </a:p>
          <a:p>
            <a:pPr marL="228600" indent="0">
              <a:buFontTx/>
              <a:buNone/>
            </a:pPr>
            <a:r>
              <a:rPr lang="en-US" dirty="0"/>
              <a:t>Both: Expected to be hard to access during run-time</a:t>
            </a:r>
          </a:p>
          <a:p>
            <a:pPr marL="228600" indent="0">
              <a:buFontTx/>
              <a:buNone/>
            </a:pPr>
            <a:r>
              <a:rPr lang="en-US" dirty="0"/>
              <a:t>Both: Many processing systems and each of them can fail</a:t>
            </a:r>
          </a:p>
          <a:p>
            <a:pPr marL="228600" indent="0">
              <a:buFontTx/>
              <a:buNone/>
            </a:pPr>
            <a:endParaRPr lang="en-US" dirty="0"/>
          </a:p>
          <a:p>
            <a:r>
              <a:rPr lang="en-US" dirty="0"/>
              <a:t>[Trans] How does such a data processing system look like?</a:t>
            </a:r>
          </a:p>
          <a:p>
            <a:endParaRPr lang="en-US" dirty="0"/>
          </a:p>
          <a:p>
            <a:r>
              <a:rPr lang="en-US" dirty="0"/>
              <a:t>[cross-sec] https://upload.wikimedia.org/wikipedia/commons/thumb/2/2c/CMS_160312_06.png/1920px-CMS_160312_06.png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6867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10963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[Virus] https://www.arcgis.com/sharing/rest/content/items/230e9a7935da40b18e1cf9222393f7c9/resources/1588258039159.png?w=2538</a:t>
            </a:r>
          </a:p>
          <a:p>
            <a:r>
              <a:rPr lang="en-US" dirty="0"/>
              <a:t>[</a:t>
            </a:r>
            <a:r>
              <a:rPr lang="en-US" dirty="0" err="1"/>
              <a:t>homeoffice</a:t>
            </a:r>
            <a:r>
              <a:rPr lang="en-US" dirty="0"/>
              <a:t>] https://www.viewsonic.com/library/wp-content/uploads/2020/04/LB0130-What-Is-Telecommuting.png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2651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Analysis: Helps to handle complexity, extract some reliability properties and also it allowed us to evaluate mitigation techniques</a:t>
            </a:r>
          </a:p>
          <a:p>
            <a:r>
              <a:rPr lang="en-US" dirty="0"/>
              <a:t>Monitoring: </a:t>
            </a:r>
            <a:r>
              <a:rPr lang="en-US" dirty="0" err="1"/>
              <a:t>Visualises</a:t>
            </a:r>
            <a:r>
              <a:rPr lang="en-US" dirty="0"/>
              <a:t> Errors and allows prevention in some cases</a:t>
            </a:r>
          </a:p>
          <a:p>
            <a:r>
              <a:rPr lang="en-US" dirty="0"/>
              <a:t>Failover: If a failure occurs, the system finds into a remotely maintainable state</a:t>
            </a:r>
          </a:p>
          <a:p>
            <a:r>
              <a:rPr lang="en-US" dirty="0"/>
              <a:t>Deployed: Shows that failover is usable and already affects development use cases + hopefully have same effect on experiment use cases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79851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[ext4] https://4.bp.blogspot.com/_2rbhsHEyVVg/Sq2rhXebVJI/AAAAAAAAAWk/v8WXpIUAoB4/s400/ext4-file-system.png</a:t>
            </a:r>
          </a:p>
          <a:p>
            <a:r>
              <a:rPr lang="en-US" dirty="0"/>
              <a:t>[</a:t>
            </a:r>
            <a:r>
              <a:rPr lang="en-US" dirty="0" err="1"/>
              <a:t>btrfs</a:t>
            </a:r>
            <a:r>
              <a:rPr lang="en-US" dirty="0"/>
              <a:t>] https://seravo.fi/wp-content/uploads/2016/09/Btrfs_logo-e1474619419965.png</a:t>
            </a:r>
          </a:p>
          <a:p>
            <a:r>
              <a:rPr lang="en-US" dirty="0"/>
              <a:t>[ECC] https://www.atlantic.net/wp-content/uploads/2016/11/ecc-vs-nonecc.png</a:t>
            </a:r>
          </a:p>
          <a:p>
            <a:r>
              <a:rPr lang="en-US" dirty="0"/>
              <a:t>[C] https://www.pngfuel.com/free-png/aczlw</a:t>
            </a:r>
          </a:p>
          <a:p>
            <a:r>
              <a:rPr lang="en-US" dirty="0"/>
              <a:t>[bash] https://bashlogo.com/img/symbol/png/full_colored_dark.png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681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[IN] Here is a photo:</a:t>
            </a:r>
          </a:p>
          <a:p>
            <a:r>
              <a:rPr lang="en-US" dirty="0"/>
              <a:t>Front -&gt; ADC/DAC Components</a:t>
            </a:r>
          </a:p>
          <a:p>
            <a:r>
              <a:rPr lang="en-US" dirty="0"/>
              <a:t>Back: Development Board used for the Thesis</a:t>
            </a:r>
          </a:p>
          <a:p>
            <a:r>
              <a:rPr lang="en-US" dirty="0"/>
              <a:t>Center below Fan: FPGA-SoC</a:t>
            </a:r>
          </a:p>
          <a:p>
            <a:endParaRPr lang="en-US" dirty="0"/>
          </a:p>
          <a:p>
            <a:r>
              <a:rPr lang="en-US" dirty="0"/>
              <a:t>[Trans] The SoC really deserves the name, as you can see in this slide…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854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[IN] These are all Components in the Package</a:t>
            </a:r>
          </a:p>
          <a:p>
            <a:r>
              <a:rPr lang="en-US" dirty="0"/>
              <a:t>Two large parts, the PS containing hard-wired processors and the PL where custom HW can be configured.</a:t>
            </a:r>
          </a:p>
          <a:p>
            <a:endParaRPr lang="en-US" dirty="0"/>
          </a:p>
          <a:p>
            <a:r>
              <a:rPr lang="en-US" dirty="0"/>
              <a:t>[Trans] As you can see, the system brings a lot of complexity and to review reliability properties, I needed to find a representation that allows to have an overview over the relations of all these blocks.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[source] https://www.xilinx.com/content/dam/xilinx/imgs/products/zynq/zynq-eg-block.PNG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4977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281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3424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[Trans] I did this for the whole system…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5340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[IN] And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shows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regarding</a:t>
            </a:r>
            <a:r>
              <a:rPr lang="de-DE" dirty="0"/>
              <a:t> </a:t>
            </a:r>
            <a:r>
              <a:rPr lang="de-DE" dirty="0" err="1"/>
              <a:t>dependencies</a:t>
            </a:r>
            <a:r>
              <a:rPr lang="de-DE" dirty="0"/>
              <a:t>.</a:t>
            </a:r>
          </a:p>
          <a:p>
            <a:r>
              <a:rPr lang="en-US" dirty="0"/>
              <a:t>However, to identify single failure causes, this diagram is not fine grained enough but…</a:t>
            </a:r>
          </a:p>
          <a:p>
            <a:r>
              <a:rPr lang="en-US" dirty="0"/>
              <a:t>[Trans] It helps us to build a Fault Tree…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418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943E693-C96B-49AE-A397-4A037F5324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811338"/>
            <a:ext cx="9144000" cy="333375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D0375CB-CDC3-4E6E-A980-3037F509D7B4}"/>
              </a:ext>
            </a:extLst>
          </p:cNvPr>
          <p:cNvGrpSpPr/>
          <p:nvPr userDrawn="1"/>
        </p:nvGrpSpPr>
        <p:grpSpPr>
          <a:xfrm>
            <a:off x="0" y="0"/>
            <a:ext cx="9144000" cy="5145088"/>
            <a:chOff x="0" y="0"/>
            <a:chExt cx="9144000" cy="5145088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63B0F31C-2FAD-423F-B54A-15D32FC5239C}"/>
                </a:ext>
              </a:extLst>
            </p:cNvPr>
            <p:cNvSpPr/>
            <p:nvPr userDrawn="1"/>
          </p:nvSpPr>
          <p:spPr>
            <a:xfrm>
              <a:off x="71437" y="0"/>
              <a:ext cx="9001125" cy="26636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378E9274-6A1C-407A-8B34-90A9AF072F2A}"/>
                </a:ext>
              </a:extLst>
            </p:cNvPr>
            <p:cNvSpPr/>
            <p:nvPr userDrawn="1"/>
          </p:nvSpPr>
          <p:spPr>
            <a:xfrm>
              <a:off x="71437" y="2417213"/>
              <a:ext cx="9001125" cy="33814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48CE3347-F78C-4A40-B1CB-45F0EA339079}"/>
                </a:ext>
              </a:extLst>
            </p:cNvPr>
            <p:cNvSpPr/>
            <p:nvPr userDrawn="1"/>
          </p:nvSpPr>
          <p:spPr>
            <a:xfrm>
              <a:off x="0" y="0"/>
              <a:ext cx="9144000" cy="5145088"/>
            </a:xfrm>
            <a:custGeom>
              <a:avLst/>
              <a:gdLst>
                <a:gd name="connsiteX0" fmla="*/ 101447 w 9130894"/>
                <a:gd name="connsiteY0" fmla="*/ 108424 h 5145088"/>
                <a:gd name="connsiteX1" fmla="*/ 101447 w 9130894"/>
                <a:gd name="connsiteY1" fmla="*/ 4623069 h 5145088"/>
                <a:gd name="connsiteX2" fmla="*/ 227202 w 9130894"/>
                <a:gd name="connsiteY2" fmla="*/ 4748824 h 5145088"/>
                <a:gd name="connsiteX3" fmla="*/ 9029447 w 9130894"/>
                <a:gd name="connsiteY3" fmla="*/ 4748824 h 5145088"/>
                <a:gd name="connsiteX4" fmla="*/ 9029447 w 9130894"/>
                <a:gd name="connsiteY4" fmla="*/ 234179 h 5145088"/>
                <a:gd name="connsiteX5" fmla="*/ 8903692 w 9130894"/>
                <a:gd name="connsiteY5" fmla="*/ 108424 h 5145088"/>
                <a:gd name="connsiteX6" fmla="*/ 0 w 9130894"/>
                <a:gd name="connsiteY6" fmla="*/ 0 h 5145088"/>
                <a:gd name="connsiteX7" fmla="*/ 9130894 w 9130894"/>
                <a:gd name="connsiteY7" fmla="*/ 0 h 5145088"/>
                <a:gd name="connsiteX8" fmla="*/ 9130894 w 9130894"/>
                <a:gd name="connsiteY8" fmla="*/ 5145088 h 5145088"/>
                <a:gd name="connsiteX9" fmla="*/ 0 w 9130894"/>
                <a:gd name="connsiteY9" fmla="*/ 5145088 h 514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30894" h="5145088">
                  <a:moveTo>
                    <a:pt x="101447" y="108424"/>
                  </a:moveTo>
                  <a:lnTo>
                    <a:pt x="101447" y="4623069"/>
                  </a:lnTo>
                  <a:cubicBezTo>
                    <a:pt x="101447" y="4692522"/>
                    <a:pt x="157749" y="4748824"/>
                    <a:pt x="227202" y="4748824"/>
                  </a:cubicBezTo>
                  <a:lnTo>
                    <a:pt x="9029447" y="4748824"/>
                  </a:lnTo>
                  <a:lnTo>
                    <a:pt x="9029447" y="234179"/>
                  </a:lnTo>
                  <a:cubicBezTo>
                    <a:pt x="9029447" y="164726"/>
                    <a:pt x="8973145" y="108424"/>
                    <a:pt x="8903692" y="108424"/>
                  </a:cubicBezTo>
                  <a:close/>
                  <a:moveTo>
                    <a:pt x="0" y="0"/>
                  </a:moveTo>
                  <a:lnTo>
                    <a:pt x="9130894" y="0"/>
                  </a:lnTo>
                  <a:lnTo>
                    <a:pt x="9130894" y="5145088"/>
                  </a:lnTo>
                  <a:lnTo>
                    <a:pt x="0" y="51450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</a:p>
          </p:txBody>
        </p:sp>
      </p:grp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75" y="4869064"/>
            <a:ext cx="172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1600" b="1" dirty="0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1621550" cy="751280"/>
          </a:xfrm>
          <a:prstGeom prst="rect">
            <a:avLst/>
          </a:prstGeom>
        </p:spPr>
      </p:pic>
      <p:sp>
        <p:nvSpPr>
          <p:cNvPr id="15" name="Text Box 21">
            <a:extLst>
              <a:ext uri="{FF2B5EF4-FFF2-40B4-BE49-F238E27FC236}">
                <a16:creationId xmlns:a16="http://schemas.microsoft.com/office/drawing/2014/main" id="{9BF9BEC3-F76B-4D75-9812-898E01614A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6688" y="2508955"/>
            <a:ext cx="5779498" cy="15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sz="1005" noProof="0" dirty="0">
                <a:solidFill>
                  <a:schemeClr val="bg1"/>
                </a:solidFill>
              </a:rPr>
              <a:t>Institute for Data Processing and Electronics (IPE)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6000" y="4895776"/>
            <a:ext cx="3606670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825" noProof="0" dirty="0"/>
              <a:t>KIT – The Research University in the Helmholtz Association</a:t>
            </a:r>
          </a:p>
        </p:txBody>
      </p:sp>
    </p:spTree>
    <p:extLst>
      <p:ext uri="{BB962C8B-B14F-4D97-AF65-F5344CB8AC3E}">
        <p14:creationId xmlns:p14="http://schemas.microsoft.com/office/powerpoint/2010/main" val="1905241486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00050" y="1068308"/>
            <a:ext cx="8343900" cy="351266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8E3C-4A48-43C3-8C81-A365604B77A0}" type="datetime3">
              <a:rPr lang="en-US" smtClean="0"/>
              <a:t>20 August 2020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770387" y="273928"/>
            <a:ext cx="1971675" cy="4360224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01940" y="273928"/>
            <a:ext cx="6225572" cy="436022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52E5A-2C37-42FE-B29A-44C9B7BF267E}" type="datetime3">
              <a:rPr lang="en-US" smtClean="0"/>
              <a:t>20 August 2020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36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50" y="1188000"/>
            <a:ext cx="8343900" cy="336589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16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BC4-F565-4C2D-A740-CCD0BFEDCA36}" type="datetime3">
              <a:rPr lang="en-US" noProof="0" smtClean="0"/>
              <a:t>20 August 2020</a:t>
            </a:fld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77249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9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D2EB-CEE0-4D89-AD56-9C07C1039DB8}" type="datetime3">
              <a:rPr lang="en-US" smtClean="0"/>
              <a:t>20 August 2020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C5860D3-14FA-4FDC-8816-17A10BEC79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3001" b="1" cap="all"/>
            </a:lvl1pPr>
          </a:lstStyle>
          <a:p>
            <a:r>
              <a:rPr lang="en-US" altLang="de-DE" dirty="0"/>
              <a:t>Click to add title</a:t>
            </a:r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60A7DEDA-EAA3-43B9-89DF-5D1DF3E4C5A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2313" y="2098800"/>
            <a:ext cx="7772400" cy="11254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91" indent="0">
              <a:buNone/>
              <a:defRPr sz="1350"/>
            </a:lvl2pPr>
            <a:lvl3pPr marL="685983" indent="0">
              <a:buNone/>
              <a:defRPr sz="1200"/>
            </a:lvl3pPr>
            <a:lvl4pPr marL="1028974" indent="0">
              <a:buNone/>
              <a:defRPr sz="1050"/>
            </a:lvl4pPr>
            <a:lvl5pPr marL="1371966" indent="0">
              <a:buNone/>
              <a:defRPr sz="1050"/>
            </a:lvl5pPr>
            <a:lvl6pPr marL="1714957" indent="0">
              <a:buNone/>
              <a:defRPr sz="1050"/>
            </a:lvl6pPr>
            <a:lvl7pPr marL="2057949" indent="0">
              <a:buNone/>
              <a:defRPr sz="1050"/>
            </a:lvl7pPr>
            <a:lvl8pPr marL="2400940" indent="0">
              <a:buNone/>
              <a:defRPr sz="1050"/>
            </a:lvl8pPr>
            <a:lvl9pPr marL="2743932" indent="0">
              <a:buNone/>
              <a:defRPr sz="105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0124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0050" y="1188000"/>
            <a:ext cx="4114800" cy="344615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188000"/>
            <a:ext cx="4114799" cy="344615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0ADC-C95A-409F-92B8-2C0EDC4438AC}" type="datetime3">
              <a:rPr lang="en-US" smtClean="0"/>
              <a:t>20 August 2020</a:t>
            </a:fld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77249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8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0050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0050" y="1937441"/>
            <a:ext cx="4098132" cy="270623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18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818" y="1937441"/>
            <a:ext cx="4098132" cy="27062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41E3-60F5-4CA5-95A9-CFA13B564585}" type="datetime3">
              <a:rPr lang="en-US" smtClean="0"/>
              <a:t>20 August 2020</a:t>
            </a:fld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77249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4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3126-0150-4921-9C1C-1FAE8AF260B6}" type="datetime3">
              <a:rPr lang="en-US" smtClean="0"/>
              <a:t>20 August 2020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34" y="77249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6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506B-D846-4657-8348-A81F9E0CFEA5}" type="datetime3">
              <a:rPr lang="en-US" smtClean="0"/>
              <a:t>20 August 2020</a:t>
            </a:fld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027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61640" y="1188000"/>
            <a:ext cx="4882310" cy="320914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0051" y="1188001"/>
            <a:ext cx="3178969" cy="3209146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3402-C14C-41F3-A233-BBE4E74AEAB7}" type="datetime3">
              <a:rPr lang="en-US" smtClean="0"/>
              <a:t>20 August 2020</a:t>
            </a:fld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1" y="75043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2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843915" y="468662"/>
            <a:ext cx="5471285" cy="3112861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de-DE" dirty="0"/>
              <a:t>Add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ADAB-9574-4EB4-837E-EA92064005A6}" type="datetime3">
              <a:rPr lang="en-US" smtClean="0"/>
              <a:t>20 August 2020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3914" y="3628492"/>
            <a:ext cx="5468677" cy="42521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846522" y="4099062"/>
            <a:ext cx="5468677" cy="57736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3674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8BD68AEB-9AF7-42CF-B400-62004B6D71E2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custGeom>
            <a:avLst/>
            <a:gdLst>
              <a:gd name="connsiteX0" fmla="*/ 101447 w 9130894"/>
              <a:gd name="connsiteY0" fmla="*/ 108424 h 5145088"/>
              <a:gd name="connsiteX1" fmla="*/ 101447 w 9130894"/>
              <a:gd name="connsiteY1" fmla="*/ 4623069 h 5145088"/>
              <a:gd name="connsiteX2" fmla="*/ 227202 w 9130894"/>
              <a:gd name="connsiteY2" fmla="*/ 4748824 h 5145088"/>
              <a:gd name="connsiteX3" fmla="*/ 9029447 w 9130894"/>
              <a:gd name="connsiteY3" fmla="*/ 4748824 h 5145088"/>
              <a:gd name="connsiteX4" fmla="*/ 9029447 w 9130894"/>
              <a:gd name="connsiteY4" fmla="*/ 234179 h 5145088"/>
              <a:gd name="connsiteX5" fmla="*/ 8903692 w 9130894"/>
              <a:gd name="connsiteY5" fmla="*/ 108424 h 5145088"/>
              <a:gd name="connsiteX6" fmla="*/ 0 w 9130894"/>
              <a:gd name="connsiteY6" fmla="*/ 0 h 5145088"/>
              <a:gd name="connsiteX7" fmla="*/ 9130894 w 9130894"/>
              <a:gd name="connsiteY7" fmla="*/ 0 h 5145088"/>
              <a:gd name="connsiteX8" fmla="*/ 9130894 w 9130894"/>
              <a:gd name="connsiteY8" fmla="*/ 5145088 h 5145088"/>
              <a:gd name="connsiteX9" fmla="*/ 0 w 9130894"/>
              <a:gd name="connsiteY9" fmla="*/ 5145088 h 514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30894" h="5145088">
                <a:moveTo>
                  <a:pt x="101447" y="108424"/>
                </a:moveTo>
                <a:lnTo>
                  <a:pt x="101447" y="4623069"/>
                </a:lnTo>
                <a:cubicBezTo>
                  <a:pt x="101447" y="4692522"/>
                  <a:pt x="157749" y="4748824"/>
                  <a:pt x="227202" y="4748824"/>
                </a:cubicBezTo>
                <a:lnTo>
                  <a:pt x="9029447" y="4748824"/>
                </a:lnTo>
                <a:lnTo>
                  <a:pt x="9029447" y="234179"/>
                </a:lnTo>
                <a:cubicBezTo>
                  <a:pt x="9029447" y="164726"/>
                  <a:pt x="8973145" y="108424"/>
                  <a:pt x="8903692" y="108424"/>
                </a:cubicBezTo>
                <a:close/>
                <a:moveTo>
                  <a:pt x="0" y="0"/>
                </a:moveTo>
                <a:lnTo>
                  <a:pt x="9130894" y="0"/>
                </a:lnTo>
                <a:lnTo>
                  <a:pt x="9130894" y="5145088"/>
                </a:lnTo>
                <a:lnTo>
                  <a:pt x="0" y="51450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184" y="77249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000" y="1187341"/>
            <a:ext cx="8351999" cy="3393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 für Technologie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234" y="4845123"/>
            <a:ext cx="1027755" cy="27392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D440409C-9897-4940-8DB3-931E759C1E19}" type="datetime3">
              <a:rPr lang="en-US" smtClean="0"/>
              <a:pPr/>
              <a:t>20 August 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000" y="4845123"/>
            <a:ext cx="326368" cy="2227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/>
        </p:nvSpPr>
        <p:spPr>
          <a:xfrm>
            <a:off x="1700330" y="4845123"/>
            <a:ext cx="3681295" cy="27392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Robin Bauknecht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5505450" y="4845123"/>
            <a:ext cx="3245053" cy="27392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900" dirty="0"/>
              <a:t>Institute for Data Processing and Electronics (IPE)</a:t>
            </a:r>
          </a:p>
          <a:p>
            <a:pPr algn="r" eaLnBrk="1" hangingPunct="1">
              <a:spcBef>
                <a:spcPct val="50000"/>
              </a:spcBef>
            </a:pPr>
            <a:endParaRPr lang="en-US" altLang="de-DE" sz="9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9C6492B-9F9B-4588-8AB6-62DBF42A6EA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331200"/>
            <a:ext cx="1079999" cy="50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4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lang="en-US" sz="2400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03652" indent="-203652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0423" indent="-203652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7194" indent="-198888" algn="l" defTabSz="67407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4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729" indent="-203652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4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5500" indent="-198888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4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>
          <p15:clr>
            <a:srgbClr val="F26B43"/>
          </p15:clr>
        </p15:guide>
        <p15:guide id="3" orient="horz" pos="464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3" Type="http://schemas.openxmlformats.org/officeDocument/2006/relationships/image" Target="../media/image43.png"/><Relationship Id="rId7" Type="http://schemas.openxmlformats.org/officeDocument/2006/relationships/image" Target="../media/image47.svg"/><Relationship Id="rId12" Type="http://schemas.openxmlformats.org/officeDocument/2006/relationships/image" Target="../media/image52.png"/><Relationship Id="rId17" Type="http://schemas.openxmlformats.org/officeDocument/2006/relationships/image" Target="../media/image57.sv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5" Type="http://schemas.openxmlformats.org/officeDocument/2006/relationships/image" Target="../media/image55.sv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svg"/><Relationship Id="rId1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9.png"/><Relationship Id="rId7" Type="http://schemas.openxmlformats.org/officeDocument/2006/relationships/image" Target="../media/image63.sv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image" Target="../media/image56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10" Type="http://schemas.openxmlformats.org/officeDocument/2006/relationships/image" Target="../media/image69.svg"/><Relationship Id="rId4" Type="http://schemas.openxmlformats.org/officeDocument/2006/relationships/image" Target="../media/image57.svg"/><Relationship Id="rId9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92B401D3-9C9F-457C-B31F-B21C8B9F3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64" y="1186657"/>
            <a:ext cx="6292453" cy="6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en-US" altLang="de-DE" sz="2200" b="1" dirty="0"/>
              <a:t>Reliability of Embedded FPGA-SoC Systems</a:t>
            </a:r>
          </a:p>
          <a:p>
            <a:pPr>
              <a:lnSpc>
                <a:spcPct val="90000"/>
              </a:lnSpc>
            </a:pPr>
            <a:r>
              <a:rPr lang="en-US" altLang="de-DE" sz="2200" b="1" dirty="0"/>
              <a:t>in Long-Term Physics Experiments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697FBC9-DE87-47E6-AB36-F4F0B38DC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64" y="1940312"/>
            <a:ext cx="6278166" cy="39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rmAutofit/>
          </a:bodyPr>
          <a:lstStyle/>
          <a:p>
            <a:endParaRPr lang="de-DE" sz="1013" b="1" dirty="0">
              <a:solidFill>
                <a:srgbClr val="000000"/>
              </a:solidFill>
            </a:endParaRPr>
          </a:p>
          <a:p>
            <a:r>
              <a:rPr lang="de-DE" sz="1013" b="1" dirty="0">
                <a:solidFill>
                  <a:srgbClr val="000000"/>
                </a:solidFill>
              </a:rPr>
              <a:t>Robin Bauknecht</a:t>
            </a:r>
          </a:p>
        </p:txBody>
      </p:sp>
    </p:spTree>
    <p:extLst>
      <p:ext uri="{BB962C8B-B14F-4D97-AF65-F5344CB8AC3E}">
        <p14:creationId xmlns:p14="http://schemas.microsoft.com/office/powerpoint/2010/main" val="1247117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3"/>
    </mc:Choice>
    <mc:Fallback>
      <p:transition spd="slow" advTm="151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735269-BF9A-4BC9-8D82-72A8D602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BC4-F565-4C2D-A740-CCD0BFEDCA36}" type="datetime3">
              <a:rPr lang="en-US" noProof="0" smtClean="0"/>
              <a:t>20 August 2020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50FFDD-E134-44F2-B36A-12C65524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10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765D605-1F24-4FB3-B71B-549D10B2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Dependency</a:t>
            </a:r>
            <a:r>
              <a:rPr lang="de-DE" dirty="0"/>
              <a:t> Analysis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FE2EE00-A2EB-4232-9D1D-CA426946F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8250" y="1885108"/>
            <a:ext cx="66675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92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"/>
    </mc:Choice>
    <mc:Fallback>
      <p:transition spd="slow" advTm="10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997273F8-7C9C-40C4-BE4D-53FCFBFC8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6513" y="737765"/>
            <a:ext cx="3996259" cy="3944191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FDCF0CC-8088-41A7-89F4-2FDEE8B43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BC4-F565-4C2D-A740-CCD0BFEDCA36}" type="datetime3">
              <a:rPr lang="en-US" noProof="0" smtClean="0"/>
              <a:t>20 August 2020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520105-54BE-47C6-A46A-7572B65CA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11</a:t>
            </a:fld>
            <a:endParaRPr lang="en-US" noProof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BCB97900-B39F-4CAA-8A59-3E90E2BDC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21053"/>
            <a:ext cx="6869178" cy="499837"/>
          </a:xfrm>
        </p:spPr>
        <p:txBody>
          <a:bodyPr/>
          <a:lstStyle/>
          <a:p>
            <a:r>
              <a:rPr lang="en-US" dirty="0"/>
              <a:t>Created Dependency Graphs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AAB0CA2-75D3-494B-9963-0B3EC605AF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3533" y="2951573"/>
            <a:ext cx="3421439" cy="173038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A3C329A-46B3-44FB-B279-516E87C842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99522" y="796081"/>
            <a:ext cx="3576799" cy="173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99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253">
        <p14:warp/>
      </p:transition>
    </mc:Choice>
    <mc:Fallback>
      <p:transition spd="slow" advTm="253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8241E17-35E0-4661-82F4-F5ADDD9A3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506B-D846-4657-8348-A81F9E0CFEA5}" type="datetime3">
              <a:rPr lang="en-US" smtClean="0"/>
              <a:t>20 August 2020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227D6ED-0419-44D0-A138-4C979A567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12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8825CBB-905C-4D2E-B492-2E82F5B02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Fault </a:t>
            </a:r>
            <a:r>
              <a:rPr lang="de-DE" dirty="0" err="1"/>
              <a:t>Tree</a:t>
            </a:r>
            <a:r>
              <a:rPr lang="de-DE" dirty="0"/>
              <a:t> Analysis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F676459-36B5-4870-A94E-E27879831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75" y="2342792"/>
            <a:ext cx="753326" cy="66469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5E3D0FD-E6EB-4492-ADD5-B42AB8052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66" y="3632115"/>
            <a:ext cx="597951" cy="66469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BD6E7FA-D28A-47C0-989C-D706EB94E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443" y="2967417"/>
            <a:ext cx="682190" cy="66469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7AF47CC-E2EF-4F2C-9F7F-3028B5D64B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106" y="1617429"/>
            <a:ext cx="642527" cy="73431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C8BB8750-39A6-4E97-A6BC-9563C543E547}"/>
              </a:ext>
            </a:extLst>
          </p:cNvPr>
          <p:cNvSpPr/>
          <p:nvPr/>
        </p:nvSpPr>
        <p:spPr>
          <a:xfrm>
            <a:off x="542368" y="1147351"/>
            <a:ext cx="1196340" cy="33080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D2855A6-4660-4A8F-BB7F-0750C2031533}"/>
              </a:ext>
            </a:extLst>
          </p:cNvPr>
          <p:cNvSpPr txBox="1"/>
          <p:nvPr/>
        </p:nvSpPr>
        <p:spPr>
          <a:xfrm>
            <a:off x="681487" y="119107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Legend</a:t>
            </a:r>
            <a:endParaRPr lang="en-US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2BC840B-2726-4E37-9E40-2071141B2C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2792" y="1330888"/>
            <a:ext cx="2535472" cy="294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25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"/>
    </mc:Choice>
    <mc:Fallback>
      <p:transition spd="slow" advTm="3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8241E17-35E0-4661-82F4-F5ADDD9A3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506B-D846-4657-8348-A81F9E0CFEA5}" type="datetime3">
              <a:rPr lang="en-US" smtClean="0"/>
              <a:t>20 August 2020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227D6ED-0419-44D0-A138-4C979A567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8825CBB-905C-4D2E-B492-2E82F5B02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Fault </a:t>
            </a:r>
            <a:r>
              <a:rPr lang="de-DE" dirty="0" err="1"/>
              <a:t>Tree</a:t>
            </a:r>
            <a:r>
              <a:rPr lang="de-DE" dirty="0"/>
              <a:t> Analysis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F676459-36B5-4870-A94E-E27879831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75" y="2342792"/>
            <a:ext cx="753326" cy="66469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5E3D0FD-E6EB-4492-ADD5-B42AB8052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66" y="3632115"/>
            <a:ext cx="597951" cy="66469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BD6E7FA-D28A-47C0-989C-D706EB94E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443" y="2967417"/>
            <a:ext cx="682190" cy="66469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7AF47CC-E2EF-4F2C-9F7F-3028B5D64B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106" y="1617429"/>
            <a:ext cx="642527" cy="73431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C8BB8750-39A6-4E97-A6BC-9563C543E547}"/>
              </a:ext>
            </a:extLst>
          </p:cNvPr>
          <p:cNvSpPr/>
          <p:nvPr/>
        </p:nvSpPr>
        <p:spPr>
          <a:xfrm>
            <a:off x="542368" y="1147351"/>
            <a:ext cx="1196340" cy="33080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D2855A6-4660-4A8F-BB7F-0750C2031533}"/>
              </a:ext>
            </a:extLst>
          </p:cNvPr>
          <p:cNvSpPr txBox="1"/>
          <p:nvPr/>
        </p:nvSpPr>
        <p:spPr>
          <a:xfrm>
            <a:off x="681487" y="119107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Legend</a:t>
            </a:r>
            <a:endParaRPr lang="en-US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2BC840B-2726-4E37-9E40-2071141B2C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2792" y="1330888"/>
            <a:ext cx="2535472" cy="2940942"/>
          </a:xfrm>
          <a:prstGeom prst="rect">
            <a:avLst/>
          </a:prstGeom>
        </p:spPr>
      </p:pic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96754E1D-ED38-4FA3-8910-30785D752BBE}"/>
              </a:ext>
            </a:extLst>
          </p:cNvPr>
          <p:cNvCxnSpPr>
            <a:cxnSpLocks/>
          </p:cNvCxnSpPr>
          <p:nvPr/>
        </p:nvCxnSpPr>
        <p:spPr>
          <a:xfrm flipH="1" flipV="1">
            <a:off x="3552825" y="2019300"/>
            <a:ext cx="3057525" cy="65471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fik 20" descr="Warnung">
            <a:extLst>
              <a:ext uri="{FF2B5EF4-FFF2-40B4-BE49-F238E27FC236}">
                <a16:creationId xmlns:a16="http://schemas.microsoft.com/office/drawing/2014/main" id="{224D0AD1-E0B2-49A6-A05B-5DE78EB748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75391" y="2238475"/>
            <a:ext cx="914400" cy="914400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4C6EA8E5-AD8C-4062-959C-FC63C57DBEA8}"/>
              </a:ext>
            </a:extLst>
          </p:cNvPr>
          <p:cNvSpPr txBox="1"/>
          <p:nvPr/>
        </p:nvSpPr>
        <p:spPr>
          <a:xfrm>
            <a:off x="6523953" y="3007491"/>
            <a:ext cx="817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Avoid</a:t>
            </a:r>
          </a:p>
        </p:txBody>
      </p:sp>
    </p:spTree>
    <p:extLst>
      <p:ext uri="{BB962C8B-B14F-4D97-AF65-F5344CB8AC3E}">
        <p14:creationId xmlns:p14="http://schemas.microsoft.com/office/powerpoint/2010/main" val="3954687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6"/>
    </mc:Choice>
    <mc:Fallback>
      <p:transition spd="slow" advTm="38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51F1DF5-8FA9-42C6-BFE1-BEE8A4790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3126-0150-4921-9C1C-1FAE8AF260B6}" type="datetime3">
              <a:rPr lang="en-US" smtClean="0"/>
              <a:t>20 August 2020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9B02EA0-77FF-45B4-8CB5-28272D70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14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8456115-C44D-4D5A-8F98-47870DBAC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Created Fault Trees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475AC34-13BD-4A64-A2E3-F9FA85089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165" y="3517746"/>
            <a:ext cx="1524492" cy="120374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D9AD212-D8E2-4DE5-AFF4-C1A7A9F45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31" y="637666"/>
            <a:ext cx="2066487" cy="172266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C916DD5-4B17-4D10-96AE-0454D51B1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55" y="2879824"/>
            <a:ext cx="2065519" cy="169034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4522001-4D44-4DC8-9924-598D095AF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5645" y="2572544"/>
            <a:ext cx="2643557" cy="202356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6E6753B-A4B8-4009-95E4-514363B48B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0074" y="916972"/>
            <a:ext cx="2643557" cy="320264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A8D4F16-3D29-43D9-803A-8DE61F7AE1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1541" y="677842"/>
            <a:ext cx="1728208" cy="100932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90A5B2F-4F70-4D76-A5CC-B36DA99A89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3439" y="156027"/>
            <a:ext cx="3287907" cy="191628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25A9E9-2F60-4C11-8551-7776907053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1465" y="1840846"/>
            <a:ext cx="1980085" cy="118069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5A660A6-695A-4B5E-9389-469B55F958AB}"/>
              </a:ext>
            </a:extLst>
          </p:cNvPr>
          <p:cNvSpPr/>
          <p:nvPr/>
        </p:nvSpPr>
        <p:spPr>
          <a:xfrm>
            <a:off x="3565399" y="2187397"/>
            <a:ext cx="1659493" cy="369332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12 Fault Trees</a:t>
            </a:r>
          </a:p>
        </p:txBody>
      </p:sp>
    </p:spTree>
    <p:extLst>
      <p:ext uri="{BB962C8B-B14F-4D97-AF65-F5344CB8AC3E}">
        <p14:creationId xmlns:p14="http://schemas.microsoft.com/office/powerpoint/2010/main" val="3615553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7"/>
    </mc:Choice>
    <mc:Fallback>
      <p:transition spd="slow" advTm="33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E0E8C94-F378-4F5F-81E3-31F9C1620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3238" y="1148379"/>
            <a:ext cx="3209925" cy="3446153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 probability calculation</a:t>
            </a:r>
          </a:p>
          <a:p>
            <a:endParaRPr lang="en-US" dirty="0"/>
          </a:p>
          <a:p>
            <a:r>
              <a:rPr lang="en-US" dirty="0"/>
              <a:t>Failure causes in the leaf nodes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64F022F-EE4C-418D-9D15-5F26CF8F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506B-D846-4657-8348-A81F9E0CFEA5}" type="datetime3">
              <a:rPr lang="en-US" smtClean="0"/>
              <a:t>20 August 2020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FA4CDCC-EBD4-4A86-8A50-07BC32D02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632E58F-202B-4A68-8813-2D2C05B33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Tree Example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8822B30-CFD7-4787-A6A1-418F6BB1D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600" y="232082"/>
            <a:ext cx="3068758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68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"/>
    </mc:Choice>
    <mc:Fallback>
      <p:transition spd="slow" advTm="1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3EA6D83-795E-4C79-A0AE-600479FC7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506B-D846-4657-8348-A81F9E0CFEA5}" type="datetime3">
              <a:rPr lang="en-US" smtClean="0"/>
              <a:t>20 August 2020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9D38F4F-911A-4FB4-BE0B-294660AF4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16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881EF4A-65B6-4B28-9F3B-B9B586910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Mode and Effect Analysis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421E0FE-2E46-43B4-9E1F-0926E4DB2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C8E3194-D6C8-4D0E-9825-F454CFC59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34" y="713330"/>
            <a:ext cx="6681408" cy="371842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43642DF-8323-4367-A937-F93073A53198}"/>
              </a:ext>
            </a:extLst>
          </p:cNvPr>
          <p:cNvSpPr/>
          <p:nvPr/>
        </p:nvSpPr>
        <p:spPr>
          <a:xfrm>
            <a:off x="6857273" y="1943031"/>
            <a:ext cx="1223412" cy="369332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73 Entries</a:t>
            </a:r>
          </a:p>
        </p:txBody>
      </p:sp>
    </p:spTree>
    <p:extLst>
      <p:ext uri="{BB962C8B-B14F-4D97-AF65-F5344CB8AC3E}">
        <p14:creationId xmlns:p14="http://schemas.microsoft.com/office/powerpoint/2010/main" val="1356308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6"/>
    </mc:Choice>
    <mc:Fallback>
      <p:transition spd="slow" advTm="30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DFD549A-C9C4-4D70-8ABD-648AE9CAD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111" y="1802635"/>
            <a:ext cx="2751230" cy="3042488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3EA6D83-795E-4C79-A0AE-600479FC7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506B-D846-4657-8348-A81F9E0CFEA5}" type="datetime3">
              <a:rPr lang="en-US" smtClean="0"/>
              <a:t>20 August 2020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9D38F4F-911A-4FB4-BE0B-294660AF4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17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881EF4A-65B6-4B28-9F3B-B9B586910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Mode and Effect Analysis Details</a:t>
            </a:r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E8FAA16B-62BE-42F0-B10F-FC7B36157827}"/>
              </a:ext>
            </a:extLst>
          </p:cNvPr>
          <p:cNvSpPr txBox="1">
            <a:spLocks/>
          </p:cNvSpPr>
          <p:nvPr/>
        </p:nvSpPr>
        <p:spPr>
          <a:xfrm>
            <a:off x="1739855" y="2102600"/>
            <a:ext cx="3272664" cy="30424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n-US" dirty="0"/>
              <a:t>Five device states</a:t>
            </a:r>
          </a:p>
          <a:p>
            <a:pPr lvl="1"/>
            <a:r>
              <a:rPr lang="en-US" dirty="0"/>
              <a:t>Operational</a:t>
            </a:r>
          </a:p>
          <a:p>
            <a:pPr lvl="1"/>
            <a:r>
              <a:rPr lang="en-US" dirty="0"/>
              <a:t>Warning</a:t>
            </a:r>
          </a:p>
          <a:p>
            <a:pPr lvl="1"/>
            <a:r>
              <a:rPr lang="en-US" dirty="0"/>
              <a:t>Degraded</a:t>
            </a:r>
          </a:p>
          <a:p>
            <a:pPr lvl="1"/>
            <a:r>
              <a:rPr lang="en-US" dirty="0"/>
              <a:t>Failover</a:t>
            </a:r>
          </a:p>
          <a:p>
            <a:pPr lvl="1"/>
            <a:r>
              <a:rPr lang="en-US" dirty="0"/>
              <a:t>Failed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F2933DE-2E72-4C02-B176-F1D7C83B7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" y="916682"/>
            <a:ext cx="6889647" cy="4224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9390AF3-C025-4F67-8891-90929CA6E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6726" y="1357275"/>
            <a:ext cx="6326619" cy="4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71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"/>
    </mc:Choice>
    <mc:Fallback>
      <p:transition spd="slow" advTm="3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4A4AFD-880D-4F0D-8129-D791A419D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506B-D846-4657-8348-A81F9E0CFEA5}" type="datetime3">
              <a:rPr lang="en-US" smtClean="0"/>
              <a:t>20 August 2020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3B53FD4-8153-4C8A-8DCB-1605F4D84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18</a:t>
            </a:fld>
            <a:endParaRPr lang="de-DE"/>
          </a:p>
        </p:txBody>
      </p:sp>
      <p:sp>
        <p:nvSpPr>
          <p:cNvPr id="22" name="Titel 21">
            <a:extLst>
              <a:ext uri="{FF2B5EF4-FFF2-40B4-BE49-F238E27FC236}">
                <a16:creationId xmlns:a16="http://schemas.microsoft.com/office/drawing/2014/main" id="{38D51A4F-5AB1-4821-AD6F-48BAC59C1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84" y="77249"/>
            <a:ext cx="6869178" cy="575989"/>
          </a:xfrm>
        </p:spPr>
        <p:txBody>
          <a:bodyPr/>
          <a:lstStyle/>
          <a:p>
            <a:r>
              <a:rPr lang="de-DE" dirty="0"/>
              <a:t>Possible Mitigation </a:t>
            </a:r>
            <a:r>
              <a:rPr lang="de-DE" dirty="0" err="1"/>
              <a:t>Techniques</a:t>
            </a:r>
            <a:endParaRPr lang="en-US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C56724D1-C21F-42D1-BD58-26789CB99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816621"/>
              </p:ext>
            </p:extLst>
          </p:nvPr>
        </p:nvGraphicFramePr>
        <p:xfrm>
          <a:off x="2267107" y="815660"/>
          <a:ext cx="4115391" cy="3650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203">
                  <a:extLst>
                    <a:ext uri="{9D8B030D-6E8A-4147-A177-3AD203B41FA5}">
                      <a16:colId xmlns:a16="http://schemas.microsoft.com/office/drawing/2014/main" val="1126111762"/>
                    </a:ext>
                  </a:extLst>
                </a:gridCol>
                <a:gridCol w="1240085">
                  <a:extLst>
                    <a:ext uri="{9D8B030D-6E8A-4147-A177-3AD203B41FA5}">
                      <a16:colId xmlns:a16="http://schemas.microsoft.com/office/drawing/2014/main" val="2786306964"/>
                    </a:ext>
                  </a:extLst>
                </a:gridCol>
                <a:gridCol w="1261103">
                  <a:extLst>
                    <a:ext uri="{9D8B030D-6E8A-4147-A177-3AD203B41FA5}">
                      <a16:colId xmlns:a16="http://schemas.microsoft.com/office/drawing/2014/main" val="1181937996"/>
                    </a:ext>
                  </a:extLst>
                </a:gridCol>
              </a:tblGrid>
              <a:tr h="341410">
                <a:tc>
                  <a:txBody>
                    <a:bodyPr/>
                    <a:lstStyle/>
                    <a:p>
                      <a:r>
                        <a:rPr lang="en-US" dirty="0"/>
                        <a:t>Mitigation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Benefit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Overhead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1713229"/>
                  </a:ext>
                </a:extLst>
              </a:tr>
              <a:tr h="300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Redundancy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High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High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9924041"/>
                  </a:ext>
                </a:extLst>
              </a:tr>
              <a:tr h="300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Failover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4092753"/>
                  </a:ext>
                </a:extLst>
              </a:tr>
              <a:tr h="300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Monitoring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4484962"/>
                  </a:ext>
                </a:extLst>
              </a:tr>
              <a:tr h="300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APU Error Detection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0271174"/>
                  </a:ext>
                </a:extLst>
              </a:tr>
              <a:tr h="300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DDR4 ECC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3295983"/>
                  </a:ext>
                </a:extLst>
              </a:tr>
              <a:tr h="300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FPGA TMR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743863"/>
                  </a:ext>
                </a:extLst>
              </a:tr>
              <a:tr h="300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Memory Isolation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9522561"/>
                  </a:ext>
                </a:extLst>
              </a:tr>
              <a:tr h="300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Modern File System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3741916"/>
                  </a:ext>
                </a:extLst>
              </a:tr>
              <a:tr h="300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Plugin Reload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784098"/>
                  </a:ext>
                </a:extLst>
              </a:tr>
              <a:tr h="300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RAID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Low/High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4269469"/>
                  </a:ext>
                </a:extLst>
              </a:tr>
              <a:tr h="300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FPGA Scrubbing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0206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798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9"/>
    </mc:Choice>
    <mc:Fallback>
      <p:transition spd="slow" advTm="31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4A4AFD-880D-4F0D-8129-D791A419D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506B-D846-4657-8348-A81F9E0CFEA5}" type="datetime3">
              <a:rPr lang="en-US" smtClean="0"/>
              <a:t>20 August 2020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3B53FD4-8153-4C8A-8DCB-1605F4D84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19</a:t>
            </a:fld>
            <a:endParaRPr lang="de-DE"/>
          </a:p>
        </p:txBody>
      </p:sp>
      <p:sp>
        <p:nvSpPr>
          <p:cNvPr id="22" name="Titel 21">
            <a:extLst>
              <a:ext uri="{FF2B5EF4-FFF2-40B4-BE49-F238E27FC236}">
                <a16:creationId xmlns:a16="http://schemas.microsoft.com/office/drawing/2014/main" id="{38D51A4F-5AB1-4821-AD6F-48BAC59C1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84" y="77249"/>
            <a:ext cx="6869178" cy="575989"/>
          </a:xfrm>
        </p:spPr>
        <p:txBody>
          <a:bodyPr/>
          <a:lstStyle/>
          <a:p>
            <a:r>
              <a:rPr lang="de-DE" dirty="0"/>
              <a:t>Possible Mitigation </a:t>
            </a:r>
            <a:r>
              <a:rPr lang="de-DE" dirty="0" err="1"/>
              <a:t>Techniques</a:t>
            </a:r>
            <a:endParaRPr lang="en-US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C56724D1-C21F-42D1-BD58-26789CB99F65}"/>
              </a:ext>
            </a:extLst>
          </p:cNvPr>
          <p:cNvGraphicFramePr>
            <a:graphicFrameLocks noGrp="1"/>
          </p:cNvGraphicFramePr>
          <p:nvPr/>
        </p:nvGraphicFramePr>
        <p:xfrm>
          <a:off x="2267107" y="815660"/>
          <a:ext cx="4115391" cy="3650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203">
                  <a:extLst>
                    <a:ext uri="{9D8B030D-6E8A-4147-A177-3AD203B41FA5}">
                      <a16:colId xmlns:a16="http://schemas.microsoft.com/office/drawing/2014/main" val="1126111762"/>
                    </a:ext>
                  </a:extLst>
                </a:gridCol>
                <a:gridCol w="1240085">
                  <a:extLst>
                    <a:ext uri="{9D8B030D-6E8A-4147-A177-3AD203B41FA5}">
                      <a16:colId xmlns:a16="http://schemas.microsoft.com/office/drawing/2014/main" val="2786306964"/>
                    </a:ext>
                  </a:extLst>
                </a:gridCol>
                <a:gridCol w="1261103">
                  <a:extLst>
                    <a:ext uri="{9D8B030D-6E8A-4147-A177-3AD203B41FA5}">
                      <a16:colId xmlns:a16="http://schemas.microsoft.com/office/drawing/2014/main" val="1181937996"/>
                    </a:ext>
                  </a:extLst>
                </a:gridCol>
              </a:tblGrid>
              <a:tr h="341410">
                <a:tc>
                  <a:txBody>
                    <a:bodyPr/>
                    <a:lstStyle/>
                    <a:p>
                      <a:r>
                        <a:rPr lang="en-US" dirty="0"/>
                        <a:t>Mitigation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Benefit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Overhead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1713229"/>
                  </a:ext>
                </a:extLst>
              </a:tr>
              <a:tr h="300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Redundancy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High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High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9924041"/>
                  </a:ext>
                </a:extLst>
              </a:tr>
              <a:tr h="300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Failover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4092753"/>
                  </a:ext>
                </a:extLst>
              </a:tr>
              <a:tr h="300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Monitoring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4484962"/>
                  </a:ext>
                </a:extLst>
              </a:tr>
              <a:tr h="300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APU Error Detection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0271174"/>
                  </a:ext>
                </a:extLst>
              </a:tr>
              <a:tr h="300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DDR4 ECC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3295983"/>
                  </a:ext>
                </a:extLst>
              </a:tr>
              <a:tr h="300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FPGA TMR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743863"/>
                  </a:ext>
                </a:extLst>
              </a:tr>
              <a:tr h="300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Memory Isolation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9522561"/>
                  </a:ext>
                </a:extLst>
              </a:tr>
              <a:tr h="300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Modern File System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3741916"/>
                  </a:ext>
                </a:extLst>
              </a:tr>
              <a:tr h="300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Plugin Reload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784098"/>
                  </a:ext>
                </a:extLst>
              </a:tr>
              <a:tr h="300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RAID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Low/High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4269469"/>
                  </a:ext>
                </a:extLst>
              </a:tr>
              <a:tr h="300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FPGA Scrubbing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0206605"/>
                  </a:ext>
                </a:extLst>
              </a:tr>
            </a:tbl>
          </a:graphicData>
        </a:graphic>
      </p:graphicFrame>
      <p:sp>
        <p:nvSpPr>
          <p:cNvPr id="21" name="Rechteck 20">
            <a:extLst>
              <a:ext uri="{FF2B5EF4-FFF2-40B4-BE49-F238E27FC236}">
                <a16:creationId xmlns:a16="http://schemas.microsoft.com/office/drawing/2014/main" id="{8520C594-F58D-4D6A-9E8E-9A449725DD7E}"/>
              </a:ext>
            </a:extLst>
          </p:cNvPr>
          <p:cNvSpPr/>
          <p:nvPr/>
        </p:nvSpPr>
        <p:spPr>
          <a:xfrm>
            <a:off x="2267107" y="1452418"/>
            <a:ext cx="4115391" cy="59092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4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"/>
    </mc:Choice>
    <mc:Fallback>
      <p:transition spd="slow" advTm="11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Ein Bild, das Schnee, Berg, draußen, bedeckt enthält.&#10;&#10;Automatisch generierte Beschreibung">
            <a:extLst>
              <a:ext uri="{FF2B5EF4-FFF2-40B4-BE49-F238E27FC236}">
                <a16:creationId xmlns:a16="http://schemas.microsoft.com/office/drawing/2014/main" id="{B38D6C6A-9502-4CAB-B106-0B5553A24A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724" y="884172"/>
            <a:ext cx="3683130" cy="3711034"/>
          </a:xfr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B6AFAB74-72EF-48F1-8B94-E3347166D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8880" y="1462434"/>
            <a:ext cx="2373378" cy="2220218"/>
          </a:xfrm>
        </p:spPr>
        <p:txBody>
          <a:bodyPr/>
          <a:lstStyle/>
          <a:p>
            <a:r>
              <a:rPr lang="en-US" dirty="0"/>
              <a:t>Measure Electron-Neutrino mass</a:t>
            </a:r>
          </a:p>
          <a:p>
            <a:endParaRPr lang="en-US" dirty="0"/>
          </a:p>
          <a:p>
            <a:r>
              <a:rPr lang="en-US" dirty="0"/>
              <a:t>15 boards</a:t>
            </a:r>
          </a:p>
          <a:p>
            <a:endParaRPr lang="en-US" dirty="0"/>
          </a:p>
          <a:p>
            <a:r>
              <a:rPr lang="en-US" dirty="0"/>
              <a:t>1 Year run time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5E32470-DAB0-49DE-B0B1-9C9DAE778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BC4-F565-4C2D-A740-CCD0BFEDCA36}" type="datetime3">
              <a:rPr lang="en-US" noProof="0" smtClean="0"/>
              <a:t>20 August 2020</a:t>
            </a:fld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7958A1-A823-42FF-8F15-6B3706A9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E061487-F255-4646-A4EB-6FAAC3BC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ECHo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9587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8"/>
    </mc:Choice>
    <mc:Fallback>
      <p:transition spd="slow" advTm="117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1B3C972F-AB3D-45CA-B99B-C47049494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54" y="160818"/>
            <a:ext cx="3744652" cy="4536614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0C54910-D47F-4126-AA6C-79288FA1C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BC4-F565-4C2D-A740-CCD0BFEDCA36}" type="datetime3">
              <a:rPr lang="en-US" noProof="0" smtClean="0"/>
              <a:t>20 August 2020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4AF589-9972-45E8-8153-BCD57A30B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20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E266665-156E-4A09-B916-9928837BF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174655"/>
            <a:ext cx="6869178" cy="575989"/>
          </a:xfrm>
        </p:spPr>
        <p:txBody>
          <a:bodyPr/>
          <a:lstStyle/>
          <a:p>
            <a:r>
              <a:rPr lang="en-US" dirty="0"/>
              <a:t>Monitoring</a:t>
            </a:r>
          </a:p>
        </p:txBody>
      </p:sp>
    </p:spTree>
    <p:extLst>
      <p:ext uri="{BB962C8B-B14F-4D97-AF65-F5344CB8AC3E}">
        <p14:creationId xmlns:p14="http://schemas.microsoft.com/office/powerpoint/2010/main" val="3136530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5"/>
    </mc:Choice>
    <mc:Fallback>
      <p:transition spd="slow" advTm="19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1B3C972F-AB3D-45CA-B99B-C47049494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54" y="160818"/>
            <a:ext cx="3744652" cy="453661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F31FCB2-FCE1-4561-982A-792147BE2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569" y="2059313"/>
            <a:ext cx="4572001" cy="2407696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0C54910-D47F-4126-AA6C-79288FA1C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BC4-F565-4C2D-A740-CCD0BFEDCA36}" type="datetime3">
              <a:rPr lang="en-US" noProof="0" smtClean="0"/>
              <a:t>20 August 2020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4AF589-9972-45E8-8153-BCD57A30B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21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E266665-156E-4A09-B916-9928837BF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174655"/>
            <a:ext cx="6869178" cy="575989"/>
          </a:xfrm>
        </p:spPr>
        <p:txBody>
          <a:bodyPr/>
          <a:lstStyle/>
          <a:p>
            <a:r>
              <a:rPr lang="en-US" dirty="0"/>
              <a:t>Monitoring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E68E977-00A5-4410-A6B4-FDD4691EE337}"/>
              </a:ext>
            </a:extLst>
          </p:cNvPr>
          <p:cNvCxnSpPr>
            <a:cxnSpLocks/>
          </p:cNvCxnSpPr>
          <p:nvPr/>
        </p:nvCxnSpPr>
        <p:spPr>
          <a:xfrm flipV="1">
            <a:off x="2867524" y="2429125"/>
            <a:ext cx="3181063" cy="1127723"/>
          </a:xfrm>
          <a:prstGeom prst="line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811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0"/>
    </mc:Choice>
    <mc:Fallback>
      <p:transition spd="slow" advTm="27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1B3C972F-AB3D-45CA-B99B-C47049494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54" y="160818"/>
            <a:ext cx="3744652" cy="453661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F31FCB2-FCE1-4561-982A-792147BE2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569" y="2059313"/>
            <a:ext cx="4572001" cy="2407696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0C54910-D47F-4126-AA6C-79288FA1C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BC4-F565-4C2D-A740-CCD0BFEDCA36}" type="datetime3">
              <a:rPr lang="en-US" noProof="0" smtClean="0"/>
              <a:t>20 August 2020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4AF589-9972-45E8-8153-BCD57A30B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22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E266665-156E-4A09-B916-9928837BF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174655"/>
            <a:ext cx="6869178" cy="575989"/>
          </a:xfrm>
        </p:spPr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C109D4B2-4F86-4AC9-93DC-10381DD5405C}"/>
              </a:ext>
            </a:extLst>
          </p:cNvPr>
          <p:cNvSpPr/>
          <p:nvPr/>
        </p:nvSpPr>
        <p:spPr>
          <a:xfrm>
            <a:off x="2637402" y="2059313"/>
            <a:ext cx="5984478" cy="265195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2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"/>
    </mc:Choice>
    <mc:Fallback>
      <p:transition spd="slow" advTm="32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1B3C972F-AB3D-45CA-B99B-C47049494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54" y="160818"/>
            <a:ext cx="3744652" cy="453661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F31FCB2-FCE1-4561-982A-792147BE2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569" y="2059313"/>
            <a:ext cx="4572001" cy="2407696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0C54910-D47F-4126-AA6C-79288FA1C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BC4-F565-4C2D-A740-CCD0BFEDCA36}" type="datetime3">
              <a:rPr lang="en-US" noProof="0" smtClean="0"/>
              <a:t>20 August 2020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4AF589-9972-45E8-8153-BCD57A30B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23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E266665-156E-4A09-B916-9928837BF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174655"/>
            <a:ext cx="6869178" cy="575989"/>
          </a:xfrm>
        </p:spPr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C109D4B2-4F86-4AC9-93DC-10381DD5405C}"/>
              </a:ext>
            </a:extLst>
          </p:cNvPr>
          <p:cNvSpPr/>
          <p:nvPr/>
        </p:nvSpPr>
        <p:spPr>
          <a:xfrm>
            <a:off x="2637402" y="2059313"/>
            <a:ext cx="5984478" cy="265195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C75022B2-31DA-4CEA-9DDA-CCAD95055197}"/>
              </a:ext>
            </a:extLst>
          </p:cNvPr>
          <p:cNvSpPr txBox="1"/>
          <p:nvPr/>
        </p:nvSpPr>
        <p:spPr>
          <a:xfrm>
            <a:off x="4801588" y="1178485"/>
            <a:ext cx="2463590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Modular &amp; Extensible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/>
    </mc:Choice>
    <mc:Fallback>
      <p:transition spd="slow" advTm="6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5138BF-7B86-490C-9FF6-0ED3820ED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BC4-F565-4C2D-A740-CCD0BFEDCA36}" type="datetime3">
              <a:rPr lang="en-US" noProof="0" smtClean="0"/>
              <a:t>20 August 2020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67FE2F-E4B2-439B-859D-C29E465F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24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F13B067-7B15-483F-AAEC-5B6841F1F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50" y="174005"/>
            <a:ext cx="6869178" cy="575989"/>
          </a:xfrm>
        </p:spPr>
        <p:txBody>
          <a:bodyPr>
            <a:normAutofit/>
          </a:bodyPr>
          <a:lstStyle/>
          <a:p>
            <a:r>
              <a:rPr lang="de-DE" dirty="0"/>
              <a:t>Monitoring Framework</a:t>
            </a:r>
            <a:endParaRPr lang="en-US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64866BB-FAE8-4735-A201-EBC715C85CA5}"/>
              </a:ext>
            </a:extLst>
          </p:cNvPr>
          <p:cNvSpPr/>
          <p:nvPr/>
        </p:nvSpPr>
        <p:spPr>
          <a:xfrm>
            <a:off x="3920886" y="1281524"/>
            <a:ext cx="1100777" cy="26377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10BF1049-1B33-4770-BECF-5A2D454BA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38" y="1326323"/>
            <a:ext cx="841057" cy="699509"/>
          </a:xfrm>
          <a:prstGeom prst="rect">
            <a:avLst/>
          </a:prstGeom>
        </p:spPr>
      </p:pic>
      <p:pic>
        <p:nvPicPr>
          <p:cNvPr id="19" name="Grafik 18" descr="Internet">
            <a:extLst>
              <a:ext uri="{FF2B5EF4-FFF2-40B4-BE49-F238E27FC236}">
                <a16:creationId xmlns:a16="http://schemas.microsoft.com/office/drawing/2014/main" id="{A4BFC5D7-E38C-4448-B2FA-A61A00061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8184" y="2678420"/>
            <a:ext cx="587928" cy="587928"/>
          </a:xfrm>
          <a:prstGeom prst="rect">
            <a:avLst/>
          </a:prstGeom>
        </p:spPr>
      </p:pic>
      <p:pic>
        <p:nvPicPr>
          <p:cNvPr id="20" name="Grafik 19" descr="Datenbank">
            <a:extLst>
              <a:ext uri="{FF2B5EF4-FFF2-40B4-BE49-F238E27FC236}">
                <a16:creationId xmlns:a16="http://schemas.microsoft.com/office/drawing/2014/main" id="{87538745-5CEC-4CC7-875D-F1DA1B2E99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27131" y="3313258"/>
            <a:ext cx="587928" cy="587928"/>
          </a:xfrm>
          <a:prstGeom prst="rect">
            <a:avLst/>
          </a:prstGeom>
        </p:spPr>
      </p:pic>
      <p:pic>
        <p:nvPicPr>
          <p:cNvPr id="21" name="Grafik 20" descr="Thermometer">
            <a:extLst>
              <a:ext uri="{FF2B5EF4-FFF2-40B4-BE49-F238E27FC236}">
                <a16:creationId xmlns:a16="http://schemas.microsoft.com/office/drawing/2014/main" id="{79928505-4CFD-41AB-856A-8621B79806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18184" y="3266347"/>
            <a:ext cx="587928" cy="587928"/>
          </a:xfrm>
          <a:prstGeom prst="rect">
            <a:avLst/>
          </a:prstGeom>
        </p:spPr>
      </p:pic>
      <p:pic>
        <p:nvPicPr>
          <p:cNvPr id="22" name="Grafik 21" descr="Hochspannung">
            <a:extLst>
              <a:ext uri="{FF2B5EF4-FFF2-40B4-BE49-F238E27FC236}">
                <a16:creationId xmlns:a16="http://schemas.microsoft.com/office/drawing/2014/main" id="{FCD1F0EE-A134-4541-8EBA-8B2EF48298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27129" y="2678420"/>
            <a:ext cx="587927" cy="587927"/>
          </a:xfrm>
          <a:prstGeom prst="rect">
            <a:avLst/>
          </a:prstGeom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E8D5B96E-2E42-4070-BDE5-5139B7DEC95C}"/>
              </a:ext>
            </a:extLst>
          </p:cNvPr>
          <p:cNvSpPr/>
          <p:nvPr/>
        </p:nvSpPr>
        <p:spPr>
          <a:xfrm>
            <a:off x="2037505" y="1281524"/>
            <a:ext cx="1518524" cy="102029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0299EDF-B46B-46C9-8FB3-A6B720EC8B6B}"/>
              </a:ext>
            </a:extLst>
          </p:cNvPr>
          <p:cNvSpPr/>
          <p:nvPr/>
        </p:nvSpPr>
        <p:spPr>
          <a:xfrm>
            <a:off x="2037505" y="2385960"/>
            <a:ext cx="1518524" cy="153331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127A9A6F-6809-4706-89E6-496D810ACAF0}"/>
              </a:ext>
            </a:extLst>
          </p:cNvPr>
          <p:cNvCxnSpPr>
            <a:stCxn id="23" idx="3"/>
          </p:cNvCxnSpPr>
          <p:nvPr/>
        </p:nvCxnSpPr>
        <p:spPr>
          <a:xfrm flipV="1">
            <a:off x="3556029" y="1791671"/>
            <a:ext cx="364857" cy="1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7DF549B9-C4D9-4224-A8D3-5606BD1B2F9A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3556029" y="3152617"/>
            <a:ext cx="364857" cy="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EAFAB9C2-6442-4EE8-8CB0-9092C75F9724}"/>
              </a:ext>
            </a:extLst>
          </p:cNvPr>
          <p:cNvSpPr txBox="1"/>
          <p:nvPr/>
        </p:nvSpPr>
        <p:spPr>
          <a:xfrm>
            <a:off x="2430319" y="1954983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/>
              <a:t>Monit</a:t>
            </a:r>
            <a:endParaRPr lang="en-US" sz="1600" b="1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427F61A-A2AE-4A0B-A3DC-92C9723352ED}"/>
              </a:ext>
            </a:extLst>
          </p:cNvPr>
          <p:cNvSpPr txBox="1"/>
          <p:nvPr/>
        </p:nvSpPr>
        <p:spPr>
          <a:xfrm>
            <a:off x="2027966" y="2418656"/>
            <a:ext cx="153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Custom Checks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1904D33-AFB0-4BB0-A147-7B9833F3D1D1}"/>
              </a:ext>
            </a:extLst>
          </p:cNvPr>
          <p:cNvSpPr txBox="1"/>
          <p:nvPr/>
        </p:nvSpPr>
        <p:spPr>
          <a:xfrm>
            <a:off x="3939038" y="1345286"/>
            <a:ext cx="103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Monitor</a:t>
            </a:r>
          </a:p>
        </p:txBody>
      </p:sp>
      <p:pic>
        <p:nvPicPr>
          <p:cNvPr id="33" name="Grafik 32" descr="E-Mail">
            <a:extLst>
              <a:ext uri="{FF2B5EF4-FFF2-40B4-BE49-F238E27FC236}">
                <a16:creationId xmlns:a16="http://schemas.microsoft.com/office/drawing/2014/main" id="{A3AEBB20-E22E-4A63-B75E-C4B0CEB615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76872" y="2697223"/>
            <a:ext cx="914400" cy="914400"/>
          </a:xfrm>
          <a:prstGeom prst="rect">
            <a:avLst/>
          </a:prstGeom>
        </p:spPr>
      </p:pic>
      <p:pic>
        <p:nvPicPr>
          <p:cNvPr id="34" name="Grafik 33" descr="Dokument">
            <a:extLst>
              <a:ext uri="{FF2B5EF4-FFF2-40B4-BE49-F238E27FC236}">
                <a16:creationId xmlns:a16="http://schemas.microsoft.com/office/drawing/2014/main" id="{750FEB82-3107-49B2-8B76-C027577F1C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76872" y="1529952"/>
            <a:ext cx="914400" cy="914400"/>
          </a:xfrm>
          <a:prstGeom prst="rect">
            <a:avLst/>
          </a:prstGeom>
        </p:spPr>
      </p:pic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EFD0739D-F0CF-4959-BB14-2333EFA347B7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5028036" y="1987152"/>
            <a:ext cx="748836" cy="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5B8706F2-F6C1-4309-BE97-662DFB4B6789}"/>
              </a:ext>
            </a:extLst>
          </p:cNvPr>
          <p:cNvCxnSpPr>
            <a:cxnSpLocks/>
          </p:cNvCxnSpPr>
          <p:nvPr/>
        </p:nvCxnSpPr>
        <p:spPr>
          <a:xfrm>
            <a:off x="5021663" y="3200002"/>
            <a:ext cx="748836" cy="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nhaltsplatzhalter 6" descr="Recherche">
            <a:extLst>
              <a:ext uri="{FF2B5EF4-FFF2-40B4-BE49-F238E27FC236}">
                <a16:creationId xmlns:a16="http://schemas.microsoft.com/office/drawing/2014/main" id="{0CC357CC-AEB8-446E-B84F-0A984CE969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014074" y="2115344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3769170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0"/>
    </mc:Choice>
    <mc:Fallback>
      <p:transition spd="slow" advTm="28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1B3C972F-AB3D-45CA-B99B-C47049494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54" y="95842"/>
            <a:ext cx="3744652" cy="4536614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0C54910-D47F-4126-AA6C-79288FA1C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BC4-F565-4C2D-A740-CCD0BFEDCA36}" type="datetime3">
              <a:rPr lang="en-US" noProof="0" smtClean="0"/>
              <a:t>20 August 2020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4AF589-9972-45E8-8153-BCD57A30B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25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E266665-156E-4A09-B916-9928837BF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174655"/>
            <a:ext cx="6869178" cy="575989"/>
          </a:xfrm>
        </p:spPr>
        <p:txBody>
          <a:bodyPr/>
          <a:lstStyle/>
          <a:p>
            <a:r>
              <a:rPr lang="en-US" dirty="0"/>
              <a:t>Failover</a:t>
            </a:r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216F7502-353D-44D0-8CC3-A95B8C48DDD8}"/>
              </a:ext>
            </a:extLst>
          </p:cNvPr>
          <p:cNvSpPr/>
          <p:nvPr/>
        </p:nvSpPr>
        <p:spPr>
          <a:xfrm>
            <a:off x="347624" y="959013"/>
            <a:ext cx="2267108" cy="3673443"/>
          </a:xfrm>
          <a:custGeom>
            <a:avLst/>
            <a:gdLst>
              <a:gd name="connsiteX0" fmla="*/ 0 w 2274665"/>
              <a:gd name="connsiteY0" fmla="*/ 22671 h 3665157"/>
              <a:gd name="connsiteX1" fmla="*/ 7557 w 2274665"/>
              <a:gd name="connsiteY1" fmla="*/ 3665157 h 3665157"/>
              <a:gd name="connsiteX2" fmla="*/ 2274665 w 2274665"/>
              <a:gd name="connsiteY2" fmla="*/ 3657600 h 3665157"/>
              <a:gd name="connsiteX3" fmla="*/ 2274665 w 2274665"/>
              <a:gd name="connsiteY3" fmla="*/ 1964827 h 3665157"/>
              <a:gd name="connsiteX4" fmla="*/ 1685217 w 2274665"/>
              <a:gd name="connsiteY4" fmla="*/ 1972384 h 3665157"/>
              <a:gd name="connsiteX5" fmla="*/ 1685217 w 2274665"/>
              <a:gd name="connsiteY5" fmla="*/ 0 h 3665157"/>
              <a:gd name="connsiteX6" fmla="*/ 0 w 2274665"/>
              <a:gd name="connsiteY6" fmla="*/ 22671 h 3665157"/>
              <a:gd name="connsiteX0" fmla="*/ 0 w 2274665"/>
              <a:gd name="connsiteY0" fmla="*/ 0 h 3680586"/>
              <a:gd name="connsiteX1" fmla="*/ 7557 w 2274665"/>
              <a:gd name="connsiteY1" fmla="*/ 3680586 h 3680586"/>
              <a:gd name="connsiteX2" fmla="*/ 2274665 w 2274665"/>
              <a:gd name="connsiteY2" fmla="*/ 3673029 h 3680586"/>
              <a:gd name="connsiteX3" fmla="*/ 2274665 w 2274665"/>
              <a:gd name="connsiteY3" fmla="*/ 1980256 h 3680586"/>
              <a:gd name="connsiteX4" fmla="*/ 1685217 w 2274665"/>
              <a:gd name="connsiteY4" fmla="*/ 1987813 h 3680586"/>
              <a:gd name="connsiteX5" fmla="*/ 1685217 w 2274665"/>
              <a:gd name="connsiteY5" fmla="*/ 15429 h 3680586"/>
              <a:gd name="connsiteX6" fmla="*/ 0 w 2274665"/>
              <a:gd name="connsiteY6" fmla="*/ 0 h 3680586"/>
              <a:gd name="connsiteX0" fmla="*/ 5143 w 2267108"/>
              <a:gd name="connsiteY0" fmla="*/ 3621 h 3665157"/>
              <a:gd name="connsiteX1" fmla="*/ 0 w 2267108"/>
              <a:gd name="connsiteY1" fmla="*/ 3665157 h 3665157"/>
              <a:gd name="connsiteX2" fmla="*/ 2267108 w 2267108"/>
              <a:gd name="connsiteY2" fmla="*/ 3657600 h 3665157"/>
              <a:gd name="connsiteX3" fmla="*/ 2267108 w 2267108"/>
              <a:gd name="connsiteY3" fmla="*/ 1964827 h 3665157"/>
              <a:gd name="connsiteX4" fmla="*/ 1677660 w 2267108"/>
              <a:gd name="connsiteY4" fmla="*/ 1972384 h 3665157"/>
              <a:gd name="connsiteX5" fmla="*/ 1677660 w 2267108"/>
              <a:gd name="connsiteY5" fmla="*/ 0 h 3665157"/>
              <a:gd name="connsiteX6" fmla="*/ 5143 w 2267108"/>
              <a:gd name="connsiteY6" fmla="*/ 3621 h 3665157"/>
              <a:gd name="connsiteX0" fmla="*/ 2762 w 2267108"/>
              <a:gd name="connsiteY0" fmla="*/ 0 h 3673443"/>
              <a:gd name="connsiteX1" fmla="*/ 0 w 2267108"/>
              <a:gd name="connsiteY1" fmla="*/ 3673443 h 3673443"/>
              <a:gd name="connsiteX2" fmla="*/ 2267108 w 2267108"/>
              <a:gd name="connsiteY2" fmla="*/ 3665886 h 3673443"/>
              <a:gd name="connsiteX3" fmla="*/ 2267108 w 2267108"/>
              <a:gd name="connsiteY3" fmla="*/ 1973113 h 3673443"/>
              <a:gd name="connsiteX4" fmla="*/ 1677660 w 2267108"/>
              <a:gd name="connsiteY4" fmla="*/ 1980670 h 3673443"/>
              <a:gd name="connsiteX5" fmla="*/ 1677660 w 2267108"/>
              <a:gd name="connsiteY5" fmla="*/ 8286 h 3673443"/>
              <a:gd name="connsiteX6" fmla="*/ 2762 w 2267108"/>
              <a:gd name="connsiteY6" fmla="*/ 0 h 3673443"/>
              <a:gd name="connsiteX0" fmla="*/ 2762 w 2267108"/>
              <a:gd name="connsiteY0" fmla="*/ 0 h 3673443"/>
              <a:gd name="connsiteX1" fmla="*/ 0 w 2267108"/>
              <a:gd name="connsiteY1" fmla="*/ 3673443 h 3673443"/>
              <a:gd name="connsiteX2" fmla="*/ 2267108 w 2267108"/>
              <a:gd name="connsiteY2" fmla="*/ 3665886 h 3673443"/>
              <a:gd name="connsiteX3" fmla="*/ 2267108 w 2267108"/>
              <a:gd name="connsiteY3" fmla="*/ 1973113 h 3673443"/>
              <a:gd name="connsiteX4" fmla="*/ 1675279 w 2267108"/>
              <a:gd name="connsiteY4" fmla="*/ 1973526 h 3673443"/>
              <a:gd name="connsiteX5" fmla="*/ 1677660 w 2267108"/>
              <a:gd name="connsiteY5" fmla="*/ 8286 h 3673443"/>
              <a:gd name="connsiteX6" fmla="*/ 2762 w 2267108"/>
              <a:gd name="connsiteY6" fmla="*/ 0 h 367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7108" h="3673443">
                <a:moveTo>
                  <a:pt x="2762" y="0"/>
                </a:moveTo>
                <a:cubicBezTo>
                  <a:pt x="1048" y="1220512"/>
                  <a:pt x="1714" y="2452931"/>
                  <a:pt x="0" y="3673443"/>
                </a:cubicBezTo>
                <a:lnTo>
                  <a:pt x="2267108" y="3665886"/>
                </a:lnTo>
                <a:lnTo>
                  <a:pt x="2267108" y="1973113"/>
                </a:lnTo>
                <a:lnTo>
                  <a:pt x="1675279" y="1973526"/>
                </a:lnTo>
                <a:cubicBezTo>
                  <a:pt x="1676073" y="1318446"/>
                  <a:pt x="1676866" y="663366"/>
                  <a:pt x="1677660" y="8286"/>
                </a:cubicBezTo>
                <a:lnTo>
                  <a:pt x="2762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2DBEEE7-BE5D-48C9-9849-6C92170733E3}"/>
              </a:ext>
            </a:extLst>
          </p:cNvPr>
          <p:cNvSpPr/>
          <p:nvPr/>
        </p:nvSpPr>
        <p:spPr>
          <a:xfrm>
            <a:off x="2387600" y="967299"/>
            <a:ext cx="508000" cy="728151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nhaltsplatzhalter 7">
            <a:extLst>
              <a:ext uri="{FF2B5EF4-FFF2-40B4-BE49-F238E27FC236}">
                <a16:creationId xmlns:a16="http://schemas.microsoft.com/office/drawing/2014/main" id="{104C0ED4-48B9-45C2-95BE-FC0978ED8F57}"/>
              </a:ext>
            </a:extLst>
          </p:cNvPr>
          <p:cNvSpPr txBox="1">
            <a:spLocks/>
          </p:cNvSpPr>
          <p:nvPr/>
        </p:nvSpPr>
        <p:spPr>
          <a:xfrm>
            <a:off x="5485928" y="1905619"/>
            <a:ext cx="2524518" cy="1571862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/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Improvement for 25 FMEA items possible</a:t>
            </a:r>
          </a:p>
        </p:txBody>
      </p:sp>
    </p:spTree>
    <p:extLst>
      <p:ext uri="{BB962C8B-B14F-4D97-AF65-F5344CB8AC3E}">
        <p14:creationId xmlns:p14="http://schemas.microsoft.com/office/powerpoint/2010/main" val="135656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"/>
    </mc:Choice>
    <mc:Fallback>
      <p:transition spd="slow" advTm="4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507B59-3DC4-429C-8005-966ADA145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BC4-F565-4C2D-A740-CCD0BFEDCA36}" type="datetime3">
              <a:rPr lang="en-US" noProof="0" smtClean="0"/>
              <a:t>20 August 2020</a:t>
            </a:fld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37A300-2287-41C9-9B50-42021405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26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83E58B3-EB00-43C5-88D5-4A91B2FA3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Boot </a:t>
            </a:r>
            <a:r>
              <a:rPr lang="de-DE" dirty="0" err="1"/>
              <a:t>Sequence</a:t>
            </a:r>
            <a:endParaRPr lang="en-US" dirty="0"/>
          </a:p>
        </p:txBody>
      </p:sp>
      <p:sp>
        <p:nvSpPr>
          <p:cNvPr id="11" name="Flussdiagramm: Prozess 10">
            <a:extLst>
              <a:ext uri="{FF2B5EF4-FFF2-40B4-BE49-F238E27FC236}">
                <a16:creationId xmlns:a16="http://schemas.microsoft.com/office/drawing/2014/main" id="{450DAB54-89DC-47DA-ABD1-CFD7F520FF22}"/>
              </a:ext>
            </a:extLst>
          </p:cNvPr>
          <p:cNvSpPr/>
          <p:nvPr/>
        </p:nvSpPr>
        <p:spPr>
          <a:xfrm>
            <a:off x="1141114" y="2310061"/>
            <a:ext cx="1382935" cy="5159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HW Init</a:t>
            </a:r>
          </a:p>
        </p:txBody>
      </p:sp>
      <p:sp>
        <p:nvSpPr>
          <p:cNvPr id="15" name="Flussdiagramm: Prozess 14">
            <a:extLst>
              <a:ext uri="{FF2B5EF4-FFF2-40B4-BE49-F238E27FC236}">
                <a16:creationId xmlns:a16="http://schemas.microsoft.com/office/drawing/2014/main" id="{A0D4274F-E3CD-4344-B943-56F072165387}"/>
              </a:ext>
            </a:extLst>
          </p:cNvPr>
          <p:cNvSpPr/>
          <p:nvPr/>
        </p:nvSpPr>
        <p:spPr>
          <a:xfrm>
            <a:off x="2856557" y="2313214"/>
            <a:ext cx="1382935" cy="5159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Boot Mode</a:t>
            </a: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SD</a:t>
            </a:r>
          </a:p>
        </p:txBody>
      </p:sp>
      <p:sp>
        <p:nvSpPr>
          <p:cNvPr id="16" name="Flussdiagramm: Prozess 15">
            <a:extLst>
              <a:ext uri="{FF2B5EF4-FFF2-40B4-BE49-F238E27FC236}">
                <a16:creationId xmlns:a16="http://schemas.microsoft.com/office/drawing/2014/main" id="{801A1AA8-9B0F-4FF2-A4D8-9EDCD6F672B3}"/>
              </a:ext>
            </a:extLst>
          </p:cNvPr>
          <p:cNvSpPr/>
          <p:nvPr/>
        </p:nvSpPr>
        <p:spPr>
          <a:xfrm>
            <a:off x="4572000" y="2314571"/>
            <a:ext cx="1382935" cy="5159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Load</a:t>
            </a: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U-Boot</a:t>
            </a:r>
          </a:p>
        </p:txBody>
      </p:sp>
      <p:sp>
        <p:nvSpPr>
          <p:cNvPr id="18" name="Flussdiagramm: Prozess 17">
            <a:extLst>
              <a:ext uri="{FF2B5EF4-FFF2-40B4-BE49-F238E27FC236}">
                <a16:creationId xmlns:a16="http://schemas.microsoft.com/office/drawing/2014/main" id="{B277EB8A-429D-4545-B45C-1C576E9FFB82}"/>
              </a:ext>
            </a:extLst>
          </p:cNvPr>
          <p:cNvSpPr/>
          <p:nvPr/>
        </p:nvSpPr>
        <p:spPr>
          <a:xfrm>
            <a:off x="6287443" y="2316639"/>
            <a:ext cx="1382935" cy="5159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Boot</a:t>
            </a: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OS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1F2F54FB-BD51-4F05-96F8-1B8B5962CAB4}"/>
              </a:ext>
            </a:extLst>
          </p:cNvPr>
          <p:cNvCxnSpPr>
            <a:stCxn id="11" idx="3"/>
            <a:endCxn id="15" idx="1"/>
          </p:cNvCxnSpPr>
          <p:nvPr/>
        </p:nvCxnSpPr>
        <p:spPr>
          <a:xfrm>
            <a:off x="2524049" y="2568034"/>
            <a:ext cx="332508" cy="3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95A00E55-550E-4C5A-85AE-0748B37213B7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>
            <a:off x="4239492" y="2571187"/>
            <a:ext cx="332508" cy="1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02A225FD-4B36-4789-9E6B-025654EFE5A6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5954935" y="2572544"/>
            <a:ext cx="332508" cy="2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002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6"/>
    </mc:Choice>
    <mc:Fallback>
      <p:transition spd="slow" advTm="276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507B59-3DC4-429C-8005-966ADA145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BC4-F565-4C2D-A740-CCD0BFEDCA36}" type="datetime3">
              <a:rPr lang="en-US" noProof="0" smtClean="0"/>
              <a:t>20 August 2020</a:t>
            </a:fld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37A300-2287-41C9-9B50-42021405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27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83E58B3-EB00-43C5-88D5-4A91B2FA3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Failover Boot </a:t>
            </a:r>
            <a:r>
              <a:rPr lang="de-DE" dirty="0" err="1"/>
              <a:t>Sequence</a:t>
            </a:r>
            <a:endParaRPr lang="en-US" dirty="0"/>
          </a:p>
        </p:txBody>
      </p:sp>
      <p:sp>
        <p:nvSpPr>
          <p:cNvPr id="11" name="Flussdiagramm: Prozess 10">
            <a:extLst>
              <a:ext uri="{FF2B5EF4-FFF2-40B4-BE49-F238E27FC236}">
                <a16:creationId xmlns:a16="http://schemas.microsoft.com/office/drawing/2014/main" id="{450DAB54-89DC-47DA-ABD1-CFD7F520FF22}"/>
              </a:ext>
            </a:extLst>
          </p:cNvPr>
          <p:cNvSpPr/>
          <p:nvPr/>
        </p:nvSpPr>
        <p:spPr>
          <a:xfrm>
            <a:off x="1141114" y="2310061"/>
            <a:ext cx="1382935" cy="5159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HW Init</a:t>
            </a:r>
          </a:p>
        </p:txBody>
      </p:sp>
      <p:sp>
        <p:nvSpPr>
          <p:cNvPr id="15" name="Flussdiagramm: Prozess 14">
            <a:extLst>
              <a:ext uri="{FF2B5EF4-FFF2-40B4-BE49-F238E27FC236}">
                <a16:creationId xmlns:a16="http://schemas.microsoft.com/office/drawing/2014/main" id="{A0D4274F-E3CD-4344-B943-56F072165387}"/>
              </a:ext>
            </a:extLst>
          </p:cNvPr>
          <p:cNvSpPr/>
          <p:nvPr/>
        </p:nvSpPr>
        <p:spPr>
          <a:xfrm>
            <a:off x="2856557" y="2313214"/>
            <a:ext cx="1382935" cy="5159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Boot Mode</a:t>
            </a:r>
          </a:p>
          <a:p>
            <a:pPr lvl="0" algn="ctr"/>
            <a:r>
              <a:rPr lang="en-US" dirty="0">
                <a:solidFill>
                  <a:schemeClr val="tx2"/>
                </a:solidFill>
              </a:rPr>
              <a:t>QSPI</a:t>
            </a:r>
          </a:p>
        </p:txBody>
      </p:sp>
      <p:sp>
        <p:nvSpPr>
          <p:cNvPr id="16" name="Flussdiagramm: Prozess 15">
            <a:extLst>
              <a:ext uri="{FF2B5EF4-FFF2-40B4-BE49-F238E27FC236}">
                <a16:creationId xmlns:a16="http://schemas.microsoft.com/office/drawing/2014/main" id="{801A1AA8-9B0F-4FF2-A4D8-9EDCD6F672B3}"/>
              </a:ext>
            </a:extLst>
          </p:cNvPr>
          <p:cNvSpPr/>
          <p:nvPr/>
        </p:nvSpPr>
        <p:spPr>
          <a:xfrm>
            <a:off x="4572000" y="2314571"/>
            <a:ext cx="1382935" cy="5159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Load</a:t>
            </a: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U-Boot</a:t>
            </a:r>
          </a:p>
        </p:txBody>
      </p:sp>
      <p:sp>
        <p:nvSpPr>
          <p:cNvPr id="18" name="Flussdiagramm: Prozess 17">
            <a:extLst>
              <a:ext uri="{FF2B5EF4-FFF2-40B4-BE49-F238E27FC236}">
                <a16:creationId xmlns:a16="http://schemas.microsoft.com/office/drawing/2014/main" id="{B277EB8A-429D-4545-B45C-1C576E9FFB82}"/>
              </a:ext>
            </a:extLst>
          </p:cNvPr>
          <p:cNvSpPr/>
          <p:nvPr/>
        </p:nvSpPr>
        <p:spPr>
          <a:xfrm>
            <a:off x="6287443" y="2316639"/>
            <a:ext cx="1382935" cy="5159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Boot</a:t>
            </a:r>
          </a:p>
          <a:p>
            <a:pPr lvl="0" algn="ctr"/>
            <a:r>
              <a:rPr lang="en-US" dirty="0">
                <a:solidFill>
                  <a:schemeClr val="tx2"/>
                </a:solidFill>
              </a:rPr>
              <a:t>FOS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1F2F54FB-BD51-4F05-96F8-1B8B5962CAB4}"/>
              </a:ext>
            </a:extLst>
          </p:cNvPr>
          <p:cNvCxnSpPr>
            <a:stCxn id="11" idx="3"/>
            <a:endCxn id="15" idx="1"/>
          </p:cNvCxnSpPr>
          <p:nvPr/>
        </p:nvCxnSpPr>
        <p:spPr>
          <a:xfrm>
            <a:off x="2524049" y="2568034"/>
            <a:ext cx="332508" cy="3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95A00E55-550E-4C5A-85AE-0748B37213B7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>
            <a:off x="4239492" y="2571187"/>
            <a:ext cx="332508" cy="1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02A225FD-4B36-4789-9E6B-025654EFE5A6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5954935" y="2572544"/>
            <a:ext cx="332508" cy="2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8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"/>
    </mc:Choice>
    <mc:Fallback>
      <p:transition spd="slow" advTm="44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507B59-3DC4-429C-8005-966ADA145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BC4-F565-4C2D-A740-CCD0BFEDCA36}" type="datetime3">
              <a:rPr lang="en-US" noProof="0" smtClean="0"/>
              <a:t>20 August 2020</a:t>
            </a:fld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37A300-2287-41C9-9B50-42021405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28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83E58B3-EB00-43C5-88D5-4A91B2FA3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Failover Boot </a:t>
            </a:r>
            <a:r>
              <a:rPr lang="de-DE" dirty="0" err="1"/>
              <a:t>Sequence</a:t>
            </a:r>
            <a:endParaRPr lang="en-US" dirty="0"/>
          </a:p>
        </p:txBody>
      </p:sp>
      <p:sp>
        <p:nvSpPr>
          <p:cNvPr id="11" name="Flussdiagramm: Prozess 10">
            <a:extLst>
              <a:ext uri="{FF2B5EF4-FFF2-40B4-BE49-F238E27FC236}">
                <a16:creationId xmlns:a16="http://schemas.microsoft.com/office/drawing/2014/main" id="{450DAB54-89DC-47DA-ABD1-CFD7F520FF22}"/>
              </a:ext>
            </a:extLst>
          </p:cNvPr>
          <p:cNvSpPr/>
          <p:nvPr/>
        </p:nvSpPr>
        <p:spPr>
          <a:xfrm>
            <a:off x="1141114" y="2310061"/>
            <a:ext cx="1382935" cy="5159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HW Init</a:t>
            </a:r>
          </a:p>
        </p:txBody>
      </p:sp>
      <p:sp>
        <p:nvSpPr>
          <p:cNvPr id="15" name="Flussdiagramm: Prozess 14">
            <a:extLst>
              <a:ext uri="{FF2B5EF4-FFF2-40B4-BE49-F238E27FC236}">
                <a16:creationId xmlns:a16="http://schemas.microsoft.com/office/drawing/2014/main" id="{A0D4274F-E3CD-4344-B943-56F072165387}"/>
              </a:ext>
            </a:extLst>
          </p:cNvPr>
          <p:cNvSpPr/>
          <p:nvPr/>
        </p:nvSpPr>
        <p:spPr>
          <a:xfrm>
            <a:off x="2856557" y="2313214"/>
            <a:ext cx="1382935" cy="5159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Boot Mode</a:t>
            </a: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QSPI</a:t>
            </a:r>
          </a:p>
        </p:txBody>
      </p:sp>
      <p:sp>
        <p:nvSpPr>
          <p:cNvPr id="16" name="Flussdiagramm: Prozess 15">
            <a:extLst>
              <a:ext uri="{FF2B5EF4-FFF2-40B4-BE49-F238E27FC236}">
                <a16:creationId xmlns:a16="http://schemas.microsoft.com/office/drawing/2014/main" id="{801A1AA8-9B0F-4FF2-A4D8-9EDCD6F672B3}"/>
              </a:ext>
            </a:extLst>
          </p:cNvPr>
          <p:cNvSpPr/>
          <p:nvPr/>
        </p:nvSpPr>
        <p:spPr>
          <a:xfrm>
            <a:off x="4572000" y="1462161"/>
            <a:ext cx="1382935" cy="5159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Load</a:t>
            </a: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U-Boot</a:t>
            </a:r>
          </a:p>
        </p:txBody>
      </p:sp>
      <p:sp>
        <p:nvSpPr>
          <p:cNvPr id="18" name="Flussdiagramm: Prozess 17">
            <a:extLst>
              <a:ext uri="{FF2B5EF4-FFF2-40B4-BE49-F238E27FC236}">
                <a16:creationId xmlns:a16="http://schemas.microsoft.com/office/drawing/2014/main" id="{B277EB8A-429D-4545-B45C-1C576E9FFB82}"/>
              </a:ext>
            </a:extLst>
          </p:cNvPr>
          <p:cNvSpPr/>
          <p:nvPr/>
        </p:nvSpPr>
        <p:spPr>
          <a:xfrm>
            <a:off x="6287443" y="2300163"/>
            <a:ext cx="1382935" cy="5159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Boot</a:t>
            </a: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FOS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1F2F54FB-BD51-4F05-96F8-1B8B5962CAB4}"/>
              </a:ext>
            </a:extLst>
          </p:cNvPr>
          <p:cNvCxnSpPr>
            <a:stCxn id="11" idx="3"/>
            <a:endCxn id="15" idx="1"/>
          </p:cNvCxnSpPr>
          <p:nvPr/>
        </p:nvCxnSpPr>
        <p:spPr>
          <a:xfrm>
            <a:off x="2524049" y="2568034"/>
            <a:ext cx="332508" cy="3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95A00E55-550E-4C5A-85AE-0748B37213B7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 flipV="1">
            <a:off x="4239492" y="1720134"/>
            <a:ext cx="332508" cy="851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276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6"/>
    </mc:Choice>
    <mc:Fallback>
      <p:transition spd="slow" advTm="306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507B59-3DC4-429C-8005-966ADA145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BC4-F565-4C2D-A740-CCD0BFEDCA36}" type="datetime3">
              <a:rPr lang="en-US" noProof="0" smtClean="0"/>
              <a:t>20 August 2020</a:t>
            </a:fld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37A300-2287-41C9-9B50-42021405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29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83E58B3-EB00-43C5-88D5-4A91B2FA3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Failover Boot </a:t>
            </a:r>
            <a:r>
              <a:rPr lang="de-DE" dirty="0" err="1"/>
              <a:t>Sequence</a:t>
            </a:r>
            <a:endParaRPr lang="en-US" dirty="0"/>
          </a:p>
        </p:txBody>
      </p:sp>
      <p:sp>
        <p:nvSpPr>
          <p:cNvPr id="11" name="Flussdiagramm: Prozess 10">
            <a:extLst>
              <a:ext uri="{FF2B5EF4-FFF2-40B4-BE49-F238E27FC236}">
                <a16:creationId xmlns:a16="http://schemas.microsoft.com/office/drawing/2014/main" id="{450DAB54-89DC-47DA-ABD1-CFD7F520FF22}"/>
              </a:ext>
            </a:extLst>
          </p:cNvPr>
          <p:cNvSpPr/>
          <p:nvPr/>
        </p:nvSpPr>
        <p:spPr>
          <a:xfrm>
            <a:off x="1141114" y="2310061"/>
            <a:ext cx="1382935" cy="5159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HW Init</a:t>
            </a:r>
          </a:p>
        </p:txBody>
      </p:sp>
      <p:sp>
        <p:nvSpPr>
          <p:cNvPr id="15" name="Flussdiagramm: Prozess 14">
            <a:extLst>
              <a:ext uri="{FF2B5EF4-FFF2-40B4-BE49-F238E27FC236}">
                <a16:creationId xmlns:a16="http://schemas.microsoft.com/office/drawing/2014/main" id="{A0D4274F-E3CD-4344-B943-56F072165387}"/>
              </a:ext>
            </a:extLst>
          </p:cNvPr>
          <p:cNvSpPr/>
          <p:nvPr/>
        </p:nvSpPr>
        <p:spPr>
          <a:xfrm>
            <a:off x="2856557" y="2313214"/>
            <a:ext cx="1382935" cy="5159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Boot Mode</a:t>
            </a: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QSPI</a:t>
            </a:r>
          </a:p>
        </p:txBody>
      </p:sp>
      <p:sp>
        <p:nvSpPr>
          <p:cNvPr id="16" name="Flussdiagramm: Prozess 15">
            <a:extLst>
              <a:ext uri="{FF2B5EF4-FFF2-40B4-BE49-F238E27FC236}">
                <a16:creationId xmlns:a16="http://schemas.microsoft.com/office/drawing/2014/main" id="{801A1AA8-9B0F-4FF2-A4D8-9EDCD6F672B3}"/>
              </a:ext>
            </a:extLst>
          </p:cNvPr>
          <p:cNvSpPr/>
          <p:nvPr/>
        </p:nvSpPr>
        <p:spPr>
          <a:xfrm>
            <a:off x="4572000" y="1462161"/>
            <a:ext cx="1382935" cy="5159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Load</a:t>
            </a: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U-Boot</a:t>
            </a:r>
          </a:p>
        </p:txBody>
      </p:sp>
      <p:sp>
        <p:nvSpPr>
          <p:cNvPr id="18" name="Flussdiagramm: Prozess 17">
            <a:extLst>
              <a:ext uri="{FF2B5EF4-FFF2-40B4-BE49-F238E27FC236}">
                <a16:creationId xmlns:a16="http://schemas.microsoft.com/office/drawing/2014/main" id="{B277EB8A-429D-4545-B45C-1C576E9FFB82}"/>
              </a:ext>
            </a:extLst>
          </p:cNvPr>
          <p:cNvSpPr/>
          <p:nvPr/>
        </p:nvSpPr>
        <p:spPr>
          <a:xfrm>
            <a:off x="6287443" y="2300163"/>
            <a:ext cx="1382935" cy="5159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Boot</a:t>
            </a: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FOS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1F2F54FB-BD51-4F05-96F8-1B8B5962CAB4}"/>
              </a:ext>
            </a:extLst>
          </p:cNvPr>
          <p:cNvCxnSpPr>
            <a:stCxn id="11" idx="3"/>
            <a:endCxn id="15" idx="1"/>
          </p:cNvCxnSpPr>
          <p:nvPr/>
        </p:nvCxnSpPr>
        <p:spPr>
          <a:xfrm>
            <a:off x="2524049" y="2568034"/>
            <a:ext cx="332508" cy="3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95A00E55-550E-4C5A-85AE-0748B37213B7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 flipV="1">
            <a:off x="4239492" y="1720134"/>
            <a:ext cx="332508" cy="851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ussdiagramm: Verzweigung 6">
            <a:extLst>
              <a:ext uri="{FF2B5EF4-FFF2-40B4-BE49-F238E27FC236}">
                <a16:creationId xmlns:a16="http://schemas.microsoft.com/office/drawing/2014/main" id="{566E8134-072A-4FB5-B51F-82FC6069A3D8}"/>
              </a:ext>
            </a:extLst>
          </p:cNvPr>
          <p:cNvSpPr/>
          <p:nvPr/>
        </p:nvSpPr>
        <p:spPr>
          <a:xfrm>
            <a:off x="4559800" y="2236078"/>
            <a:ext cx="1407334" cy="657273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FOS?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C177E1CE-5BAE-448F-A77F-8180EB8CA430}"/>
              </a:ext>
            </a:extLst>
          </p:cNvPr>
          <p:cNvCxnSpPr>
            <a:cxnSpLocks/>
            <a:stCxn id="16" idx="2"/>
            <a:endCxn id="7" idx="0"/>
          </p:cNvCxnSpPr>
          <p:nvPr/>
        </p:nvCxnSpPr>
        <p:spPr>
          <a:xfrm flipH="1">
            <a:off x="5263467" y="1978106"/>
            <a:ext cx="1" cy="257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7FB1430A-5318-440A-97C8-EB183D5CAF21}"/>
              </a:ext>
            </a:extLst>
          </p:cNvPr>
          <p:cNvCxnSpPr>
            <a:cxnSpLocks/>
            <a:stCxn id="7" idx="3"/>
            <a:endCxn id="18" idx="1"/>
          </p:cNvCxnSpPr>
          <p:nvPr/>
        </p:nvCxnSpPr>
        <p:spPr>
          <a:xfrm flipV="1">
            <a:off x="5967134" y="2558136"/>
            <a:ext cx="320309" cy="6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B87A654F-FB5D-4C59-9AA0-95D386CC8214}"/>
              </a:ext>
            </a:extLst>
          </p:cNvPr>
          <p:cNvSpPr txBox="1"/>
          <p:nvPr/>
        </p:nvSpPr>
        <p:spPr>
          <a:xfrm>
            <a:off x="5870206" y="2309794"/>
            <a:ext cx="477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176623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"/>
    </mc:Choice>
    <mc:Fallback>
      <p:transition spd="slow" advTm="12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6C5DD50-2B90-466D-8556-ABA89DE75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BC4-F565-4C2D-A740-CCD0BFEDCA36}" type="datetime3">
              <a:rPr lang="en-US" noProof="0" smtClean="0"/>
              <a:t>20 August 2020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F85600-5741-4BA7-BB40-E17E578E8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3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55E7478-FB76-404B-B5B6-0A7ABB0A0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Track Trigger</a:t>
            </a:r>
          </a:p>
        </p:txBody>
      </p:sp>
      <p:sp>
        <p:nvSpPr>
          <p:cNvPr id="14" name="Inhaltsplatzhalter 7">
            <a:extLst>
              <a:ext uri="{FF2B5EF4-FFF2-40B4-BE49-F238E27FC236}">
                <a16:creationId xmlns:a16="http://schemas.microsoft.com/office/drawing/2014/main" id="{ABB493F0-88CB-4A6A-80C6-CE0888F27123}"/>
              </a:ext>
            </a:extLst>
          </p:cNvPr>
          <p:cNvSpPr txBox="1">
            <a:spLocks/>
          </p:cNvSpPr>
          <p:nvPr/>
        </p:nvSpPr>
        <p:spPr>
          <a:xfrm>
            <a:off x="5812526" y="1462435"/>
            <a:ext cx="3134991" cy="2220218"/>
          </a:xfrm>
          <a:prstGeom prst="rect">
            <a:avLst/>
          </a:prstGeom>
        </p:spPr>
        <p:txBody>
          <a:bodyPr/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High energy particle physics</a:t>
            </a:r>
          </a:p>
          <a:p>
            <a:endParaRPr lang="en-US" dirty="0"/>
          </a:p>
          <a:p>
            <a:r>
              <a:rPr lang="en-US" dirty="0"/>
              <a:t>Over 100 boards</a:t>
            </a:r>
          </a:p>
          <a:p>
            <a:endParaRPr lang="en-US" dirty="0"/>
          </a:p>
          <a:p>
            <a:r>
              <a:rPr lang="en-US" dirty="0"/>
              <a:t>Multiple years run time</a:t>
            </a:r>
          </a:p>
        </p:txBody>
      </p:sp>
      <p:pic>
        <p:nvPicPr>
          <p:cNvPr id="6" name="Grafik 5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C08025DD-A249-4BF1-8AAA-8ED56AEAC8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4" y="960705"/>
            <a:ext cx="4864860" cy="2927024"/>
          </a:xfrm>
          <a:prstGeom prst="rect">
            <a:avLst/>
          </a:prstGeom>
        </p:spPr>
      </p:pic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CC9CBFF5-3AED-4066-9A93-A25FDFA6203A}"/>
              </a:ext>
            </a:extLst>
          </p:cNvPr>
          <p:cNvSpPr/>
          <p:nvPr/>
        </p:nvSpPr>
        <p:spPr>
          <a:xfrm>
            <a:off x="1713653" y="3408736"/>
            <a:ext cx="765387" cy="624608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17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"/>
    </mc:Choice>
    <mc:Fallback>
      <p:transition spd="slow" advTm="6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507B59-3DC4-429C-8005-966ADA145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BC4-F565-4C2D-A740-CCD0BFEDCA36}" type="datetime3">
              <a:rPr lang="en-US" noProof="0" smtClean="0"/>
              <a:t>20 August 2020</a:t>
            </a:fld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37A300-2287-41C9-9B50-42021405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30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83E58B3-EB00-43C5-88D5-4A91B2FA3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Failover Boot </a:t>
            </a:r>
            <a:r>
              <a:rPr lang="de-DE" dirty="0" err="1"/>
              <a:t>Sequence</a:t>
            </a:r>
            <a:endParaRPr lang="en-US" dirty="0"/>
          </a:p>
        </p:txBody>
      </p:sp>
      <p:sp>
        <p:nvSpPr>
          <p:cNvPr id="11" name="Flussdiagramm: Prozess 10">
            <a:extLst>
              <a:ext uri="{FF2B5EF4-FFF2-40B4-BE49-F238E27FC236}">
                <a16:creationId xmlns:a16="http://schemas.microsoft.com/office/drawing/2014/main" id="{450DAB54-89DC-47DA-ABD1-CFD7F520FF22}"/>
              </a:ext>
            </a:extLst>
          </p:cNvPr>
          <p:cNvSpPr/>
          <p:nvPr/>
        </p:nvSpPr>
        <p:spPr>
          <a:xfrm>
            <a:off x="1141114" y="2310061"/>
            <a:ext cx="1382935" cy="5159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HW Init</a:t>
            </a:r>
          </a:p>
        </p:txBody>
      </p:sp>
      <p:sp>
        <p:nvSpPr>
          <p:cNvPr id="15" name="Flussdiagramm: Prozess 14">
            <a:extLst>
              <a:ext uri="{FF2B5EF4-FFF2-40B4-BE49-F238E27FC236}">
                <a16:creationId xmlns:a16="http://schemas.microsoft.com/office/drawing/2014/main" id="{A0D4274F-E3CD-4344-B943-56F072165387}"/>
              </a:ext>
            </a:extLst>
          </p:cNvPr>
          <p:cNvSpPr/>
          <p:nvPr/>
        </p:nvSpPr>
        <p:spPr>
          <a:xfrm>
            <a:off x="2856557" y="2313214"/>
            <a:ext cx="1382935" cy="5159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Boot Mode</a:t>
            </a: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QSPI</a:t>
            </a:r>
          </a:p>
        </p:txBody>
      </p:sp>
      <p:sp>
        <p:nvSpPr>
          <p:cNvPr id="16" name="Flussdiagramm: Prozess 15">
            <a:extLst>
              <a:ext uri="{FF2B5EF4-FFF2-40B4-BE49-F238E27FC236}">
                <a16:creationId xmlns:a16="http://schemas.microsoft.com/office/drawing/2014/main" id="{801A1AA8-9B0F-4FF2-A4D8-9EDCD6F672B3}"/>
              </a:ext>
            </a:extLst>
          </p:cNvPr>
          <p:cNvSpPr/>
          <p:nvPr/>
        </p:nvSpPr>
        <p:spPr>
          <a:xfrm>
            <a:off x="4572000" y="1462161"/>
            <a:ext cx="1382935" cy="5159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Load</a:t>
            </a: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U-Boot</a:t>
            </a:r>
          </a:p>
        </p:txBody>
      </p:sp>
      <p:sp>
        <p:nvSpPr>
          <p:cNvPr id="18" name="Flussdiagramm: Prozess 17">
            <a:extLst>
              <a:ext uri="{FF2B5EF4-FFF2-40B4-BE49-F238E27FC236}">
                <a16:creationId xmlns:a16="http://schemas.microsoft.com/office/drawing/2014/main" id="{B277EB8A-429D-4545-B45C-1C576E9FFB82}"/>
              </a:ext>
            </a:extLst>
          </p:cNvPr>
          <p:cNvSpPr/>
          <p:nvPr/>
        </p:nvSpPr>
        <p:spPr>
          <a:xfrm>
            <a:off x="6287443" y="2300163"/>
            <a:ext cx="1382935" cy="5159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Boot</a:t>
            </a: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FOS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1F2F54FB-BD51-4F05-96F8-1B8B5962CAB4}"/>
              </a:ext>
            </a:extLst>
          </p:cNvPr>
          <p:cNvCxnSpPr>
            <a:stCxn id="11" idx="3"/>
            <a:endCxn id="15" idx="1"/>
          </p:cNvCxnSpPr>
          <p:nvPr/>
        </p:nvCxnSpPr>
        <p:spPr>
          <a:xfrm>
            <a:off x="2524049" y="2568034"/>
            <a:ext cx="332508" cy="3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95A00E55-550E-4C5A-85AE-0748B37213B7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 flipV="1">
            <a:off x="4239492" y="1720134"/>
            <a:ext cx="332508" cy="851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ussdiagramm: Verzweigung 6">
            <a:extLst>
              <a:ext uri="{FF2B5EF4-FFF2-40B4-BE49-F238E27FC236}">
                <a16:creationId xmlns:a16="http://schemas.microsoft.com/office/drawing/2014/main" id="{566E8134-072A-4FB5-B51F-82FC6069A3D8}"/>
              </a:ext>
            </a:extLst>
          </p:cNvPr>
          <p:cNvSpPr/>
          <p:nvPr/>
        </p:nvSpPr>
        <p:spPr>
          <a:xfrm>
            <a:off x="4559800" y="2236078"/>
            <a:ext cx="1407334" cy="657273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FOS?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C177E1CE-5BAE-448F-A77F-8180EB8CA430}"/>
              </a:ext>
            </a:extLst>
          </p:cNvPr>
          <p:cNvCxnSpPr>
            <a:cxnSpLocks/>
            <a:stCxn id="16" idx="2"/>
            <a:endCxn id="7" idx="0"/>
          </p:cNvCxnSpPr>
          <p:nvPr/>
        </p:nvCxnSpPr>
        <p:spPr>
          <a:xfrm flipH="1">
            <a:off x="5263467" y="1978106"/>
            <a:ext cx="1" cy="257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Verbinder: gewinkelt 12">
            <a:extLst>
              <a:ext uri="{FF2B5EF4-FFF2-40B4-BE49-F238E27FC236}">
                <a16:creationId xmlns:a16="http://schemas.microsoft.com/office/drawing/2014/main" id="{A78A18ED-DEB8-4A3D-BD54-3ED4B286E898}"/>
              </a:ext>
            </a:extLst>
          </p:cNvPr>
          <p:cNvCxnSpPr>
            <a:cxnSpLocks/>
            <a:stCxn id="7" idx="2"/>
            <a:endCxn id="29" idx="1"/>
          </p:cNvCxnSpPr>
          <p:nvPr/>
        </p:nvCxnSpPr>
        <p:spPr>
          <a:xfrm rot="16200000" flipH="1">
            <a:off x="5387209" y="2769609"/>
            <a:ext cx="776491" cy="10239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7FB1430A-5318-440A-97C8-EB183D5CAF21}"/>
              </a:ext>
            </a:extLst>
          </p:cNvPr>
          <p:cNvCxnSpPr>
            <a:cxnSpLocks/>
            <a:stCxn id="7" idx="3"/>
            <a:endCxn id="18" idx="1"/>
          </p:cNvCxnSpPr>
          <p:nvPr/>
        </p:nvCxnSpPr>
        <p:spPr>
          <a:xfrm flipV="1">
            <a:off x="5967134" y="2558136"/>
            <a:ext cx="320309" cy="6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99F6F020-E3D0-4D49-88B3-30B44B26D4D1}"/>
              </a:ext>
            </a:extLst>
          </p:cNvPr>
          <p:cNvSpPr txBox="1"/>
          <p:nvPr/>
        </p:nvSpPr>
        <p:spPr>
          <a:xfrm>
            <a:off x="5209281" y="2970593"/>
            <a:ext cx="42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87A654F-FB5D-4C59-9AA0-95D386CC8214}"/>
              </a:ext>
            </a:extLst>
          </p:cNvPr>
          <p:cNvSpPr txBox="1"/>
          <p:nvPr/>
        </p:nvSpPr>
        <p:spPr>
          <a:xfrm>
            <a:off x="5870206" y="2309794"/>
            <a:ext cx="477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Yes</a:t>
            </a:r>
          </a:p>
        </p:txBody>
      </p:sp>
      <p:sp>
        <p:nvSpPr>
          <p:cNvPr id="29" name="Flussdiagramm: Prozess 28">
            <a:extLst>
              <a:ext uri="{FF2B5EF4-FFF2-40B4-BE49-F238E27FC236}">
                <a16:creationId xmlns:a16="http://schemas.microsoft.com/office/drawing/2014/main" id="{AFDF867B-FB7E-43DD-8FED-E28940709665}"/>
              </a:ext>
            </a:extLst>
          </p:cNvPr>
          <p:cNvSpPr/>
          <p:nvPr/>
        </p:nvSpPr>
        <p:spPr>
          <a:xfrm>
            <a:off x="6287441" y="3411869"/>
            <a:ext cx="1382935" cy="5159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2"/>
                </a:solidFill>
              </a:rPr>
              <a:t>Boot</a:t>
            </a:r>
          </a:p>
          <a:p>
            <a:pPr lvl="0" algn="ctr"/>
            <a:r>
              <a:rPr lang="en-US" dirty="0">
                <a:solidFill>
                  <a:schemeClr val="tx2"/>
                </a:solidFill>
              </a:rPr>
              <a:t>OS</a:t>
            </a:r>
          </a:p>
        </p:txBody>
      </p:sp>
    </p:spTree>
    <p:extLst>
      <p:ext uri="{BB962C8B-B14F-4D97-AF65-F5344CB8AC3E}">
        <p14:creationId xmlns:p14="http://schemas.microsoft.com/office/powerpoint/2010/main" val="3783654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3"/>
    </mc:Choice>
    <mc:Fallback>
      <p:transition spd="slow" advTm="373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507B59-3DC4-429C-8005-966ADA145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BC4-F565-4C2D-A740-CCD0BFEDCA36}" type="datetime3">
              <a:rPr lang="en-US" noProof="0" smtClean="0"/>
              <a:t>20 August 2020</a:t>
            </a:fld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37A300-2287-41C9-9B50-42021405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31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83E58B3-EB00-43C5-88D5-4A91B2FA3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Failover Boot </a:t>
            </a:r>
            <a:r>
              <a:rPr lang="de-DE" dirty="0" err="1"/>
              <a:t>Sequence</a:t>
            </a:r>
            <a:endParaRPr lang="en-US" dirty="0"/>
          </a:p>
        </p:txBody>
      </p:sp>
      <p:sp>
        <p:nvSpPr>
          <p:cNvPr id="11" name="Flussdiagramm: Prozess 10">
            <a:extLst>
              <a:ext uri="{FF2B5EF4-FFF2-40B4-BE49-F238E27FC236}">
                <a16:creationId xmlns:a16="http://schemas.microsoft.com/office/drawing/2014/main" id="{450DAB54-89DC-47DA-ABD1-CFD7F520FF22}"/>
              </a:ext>
            </a:extLst>
          </p:cNvPr>
          <p:cNvSpPr/>
          <p:nvPr/>
        </p:nvSpPr>
        <p:spPr>
          <a:xfrm>
            <a:off x="1141114" y="2310061"/>
            <a:ext cx="1382935" cy="5159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HW Init</a:t>
            </a:r>
          </a:p>
        </p:txBody>
      </p:sp>
      <p:sp>
        <p:nvSpPr>
          <p:cNvPr id="15" name="Flussdiagramm: Prozess 14">
            <a:extLst>
              <a:ext uri="{FF2B5EF4-FFF2-40B4-BE49-F238E27FC236}">
                <a16:creationId xmlns:a16="http://schemas.microsoft.com/office/drawing/2014/main" id="{A0D4274F-E3CD-4344-B943-56F072165387}"/>
              </a:ext>
            </a:extLst>
          </p:cNvPr>
          <p:cNvSpPr/>
          <p:nvPr/>
        </p:nvSpPr>
        <p:spPr>
          <a:xfrm>
            <a:off x="2856557" y="2313214"/>
            <a:ext cx="1382935" cy="5159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Boot Mode</a:t>
            </a: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QSPI</a:t>
            </a:r>
          </a:p>
        </p:txBody>
      </p:sp>
      <p:sp>
        <p:nvSpPr>
          <p:cNvPr id="16" name="Flussdiagramm: Prozess 15">
            <a:extLst>
              <a:ext uri="{FF2B5EF4-FFF2-40B4-BE49-F238E27FC236}">
                <a16:creationId xmlns:a16="http://schemas.microsoft.com/office/drawing/2014/main" id="{801A1AA8-9B0F-4FF2-A4D8-9EDCD6F672B3}"/>
              </a:ext>
            </a:extLst>
          </p:cNvPr>
          <p:cNvSpPr/>
          <p:nvPr/>
        </p:nvSpPr>
        <p:spPr>
          <a:xfrm>
            <a:off x="4572000" y="1462161"/>
            <a:ext cx="1382935" cy="5159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Load</a:t>
            </a: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U-Boot</a:t>
            </a:r>
          </a:p>
        </p:txBody>
      </p:sp>
      <p:sp>
        <p:nvSpPr>
          <p:cNvPr id="18" name="Flussdiagramm: Prozess 17">
            <a:extLst>
              <a:ext uri="{FF2B5EF4-FFF2-40B4-BE49-F238E27FC236}">
                <a16:creationId xmlns:a16="http://schemas.microsoft.com/office/drawing/2014/main" id="{B277EB8A-429D-4545-B45C-1C576E9FFB82}"/>
              </a:ext>
            </a:extLst>
          </p:cNvPr>
          <p:cNvSpPr/>
          <p:nvPr/>
        </p:nvSpPr>
        <p:spPr>
          <a:xfrm>
            <a:off x="6287443" y="2300163"/>
            <a:ext cx="1382935" cy="5159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Boot</a:t>
            </a: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FOS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1F2F54FB-BD51-4F05-96F8-1B8B5962CAB4}"/>
              </a:ext>
            </a:extLst>
          </p:cNvPr>
          <p:cNvCxnSpPr>
            <a:stCxn id="11" idx="3"/>
            <a:endCxn id="15" idx="1"/>
          </p:cNvCxnSpPr>
          <p:nvPr/>
        </p:nvCxnSpPr>
        <p:spPr>
          <a:xfrm>
            <a:off x="2524049" y="2568034"/>
            <a:ext cx="332508" cy="3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95A00E55-550E-4C5A-85AE-0748B37213B7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 flipV="1">
            <a:off x="4239492" y="1720134"/>
            <a:ext cx="332508" cy="851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ussdiagramm: Prozess 11">
            <a:extLst>
              <a:ext uri="{FF2B5EF4-FFF2-40B4-BE49-F238E27FC236}">
                <a16:creationId xmlns:a16="http://schemas.microsoft.com/office/drawing/2014/main" id="{B908FFDC-3294-4B2C-95E8-20BAB3E56B24}"/>
              </a:ext>
            </a:extLst>
          </p:cNvPr>
          <p:cNvSpPr/>
          <p:nvPr/>
        </p:nvSpPr>
        <p:spPr>
          <a:xfrm>
            <a:off x="2856558" y="3405291"/>
            <a:ext cx="1382935" cy="5159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Boot Mode</a:t>
            </a: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SD</a:t>
            </a:r>
          </a:p>
        </p:txBody>
      </p:sp>
      <p:sp>
        <p:nvSpPr>
          <p:cNvPr id="7" name="Flussdiagramm: Verzweigung 6">
            <a:extLst>
              <a:ext uri="{FF2B5EF4-FFF2-40B4-BE49-F238E27FC236}">
                <a16:creationId xmlns:a16="http://schemas.microsoft.com/office/drawing/2014/main" id="{566E8134-072A-4FB5-B51F-82FC6069A3D8}"/>
              </a:ext>
            </a:extLst>
          </p:cNvPr>
          <p:cNvSpPr/>
          <p:nvPr/>
        </p:nvSpPr>
        <p:spPr>
          <a:xfrm>
            <a:off x="4559800" y="2236078"/>
            <a:ext cx="1407334" cy="657273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FOS?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C177E1CE-5BAE-448F-A77F-8180EB8CA430}"/>
              </a:ext>
            </a:extLst>
          </p:cNvPr>
          <p:cNvCxnSpPr>
            <a:cxnSpLocks/>
            <a:stCxn id="16" idx="2"/>
            <a:endCxn id="7" idx="0"/>
          </p:cNvCxnSpPr>
          <p:nvPr/>
        </p:nvCxnSpPr>
        <p:spPr>
          <a:xfrm flipH="1">
            <a:off x="5263467" y="1978106"/>
            <a:ext cx="1" cy="257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Verbinder: gewinkelt 12">
            <a:extLst>
              <a:ext uri="{FF2B5EF4-FFF2-40B4-BE49-F238E27FC236}">
                <a16:creationId xmlns:a16="http://schemas.microsoft.com/office/drawing/2014/main" id="{A78A18ED-DEB8-4A3D-BD54-3ED4B286E898}"/>
              </a:ext>
            </a:extLst>
          </p:cNvPr>
          <p:cNvCxnSpPr>
            <a:cxnSpLocks/>
            <a:stCxn id="7" idx="2"/>
            <a:endCxn id="12" idx="0"/>
          </p:cNvCxnSpPr>
          <p:nvPr/>
        </p:nvCxnSpPr>
        <p:spPr>
          <a:xfrm rot="5400000">
            <a:off x="4149777" y="2291601"/>
            <a:ext cx="511940" cy="171544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7FB1430A-5318-440A-97C8-EB183D5CAF21}"/>
              </a:ext>
            </a:extLst>
          </p:cNvPr>
          <p:cNvCxnSpPr>
            <a:cxnSpLocks/>
            <a:stCxn id="7" idx="3"/>
            <a:endCxn id="18" idx="1"/>
          </p:cNvCxnSpPr>
          <p:nvPr/>
        </p:nvCxnSpPr>
        <p:spPr>
          <a:xfrm flipV="1">
            <a:off x="5967134" y="2558136"/>
            <a:ext cx="320309" cy="6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99F6F020-E3D0-4D49-88B3-30B44B26D4D1}"/>
              </a:ext>
            </a:extLst>
          </p:cNvPr>
          <p:cNvSpPr txBox="1"/>
          <p:nvPr/>
        </p:nvSpPr>
        <p:spPr>
          <a:xfrm>
            <a:off x="5240741" y="2861870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87A654F-FB5D-4C59-9AA0-95D386CC8214}"/>
              </a:ext>
            </a:extLst>
          </p:cNvPr>
          <p:cNvSpPr txBox="1"/>
          <p:nvPr/>
        </p:nvSpPr>
        <p:spPr>
          <a:xfrm>
            <a:off x="5870206" y="2309794"/>
            <a:ext cx="477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Yes</a:t>
            </a:r>
          </a:p>
        </p:txBody>
      </p:sp>
      <p:sp>
        <p:nvSpPr>
          <p:cNvPr id="28" name="Flussdiagramm: Prozess 27">
            <a:extLst>
              <a:ext uri="{FF2B5EF4-FFF2-40B4-BE49-F238E27FC236}">
                <a16:creationId xmlns:a16="http://schemas.microsoft.com/office/drawing/2014/main" id="{20B7B32C-EEFD-4195-B83D-959996B70CC6}"/>
              </a:ext>
            </a:extLst>
          </p:cNvPr>
          <p:cNvSpPr/>
          <p:nvPr/>
        </p:nvSpPr>
        <p:spPr>
          <a:xfrm>
            <a:off x="4572000" y="3405290"/>
            <a:ext cx="1382935" cy="5159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Load</a:t>
            </a: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U-Boot</a:t>
            </a:r>
          </a:p>
        </p:txBody>
      </p:sp>
      <p:sp>
        <p:nvSpPr>
          <p:cNvPr id="29" name="Flussdiagramm: Prozess 28">
            <a:extLst>
              <a:ext uri="{FF2B5EF4-FFF2-40B4-BE49-F238E27FC236}">
                <a16:creationId xmlns:a16="http://schemas.microsoft.com/office/drawing/2014/main" id="{AFDF867B-FB7E-43DD-8FED-E28940709665}"/>
              </a:ext>
            </a:extLst>
          </p:cNvPr>
          <p:cNvSpPr/>
          <p:nvPr/>
        </p:nvSpPr>
        <p:spPr>
          <a:xfrm>
            <a:off x="6287441" y="3411869"/>
            <a:ext cx="1382935" cy="5159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Boot</a:t>
            </a: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OS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C3D4EB64-2043-4192-AD0B-51D4BB381D65}"/>
              </a:ext>
            </a:extLst>
          </p:cNvPr>
          <p:cNvCxnSpPr>
            <a:stCxn id="28" idx="3"/>
            <a:endCxn id="29" idx="1"/>
          </p:cNvCxnSpPr>
          <p:nvPr/>
        </p:nvCxnSpPr>
        <p:spPr>
          <a:xfrm>
            <a:off x="5954935" y="3663263"/>
            <a:ext cx="332506" cy="6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71D62613-75CE-4AD2-BA14-511AA77F3CDD}"/>
              </a:ext>
            </a:extLst>
          </p:cNvPr>
          <p:cNvCxnSpPr>
            <a:stCxn id="12" idx="3"/>
            <a:endCxn id="28" idx="1"/>
          </p:cNvCxnSpPr>
          <p:nvPr/>
        </p:nvCxnSpPr>
        <p:spPr>
          <a:xfrm flipV="1">
            <a:off x="4239493" y="3663263"/>
            <a:ext cx="33250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EC584A1A-B32B-4535-BE9C-0C5C7461D6CD}"/>
              </a:ext>
            </a:extLst>
          </p:cNvPr>
          <p:cNvCxnSpPr>
            <a:cxnSpLocks/>
          </p:cNvCxnSpPr>
          <p:nvPr/>
        </p:nvCxnSpPr>
        <p:spPr>
          <a:xfrm flipV="1">
            <a:off x="1564304" y="3157278"/>
            <a:ext cx="2782070" cy="27949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2C815642-2D44-45F6-A115-E63D6E6E5418}"/>
              </a:ext>
            </a:extLst>
          </p:cNvPr>
          <p:cNvSpPr txBox="1"/>
          <p:nvPr/>
        </p:nvSpPr>
        <p:spPr>
          <a:xfrm>
            <a:off x="315641" y="3056207"/>
            <a:ext cx="2223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Boot Mode Register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+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System Reset</a:t>
            </a:r>
          </a:p>
        </p:txBody>
      </p:sp>
    </p:spTree>
    <p:extLst>
      <p:ext uri="{BB962C8B-B14F-4D97-AF65-F5344CB8AC3E}">
        <p14:creationId xmlns:p14="http://schemas.microsoft.com/office/powerpoint/2010/main" val="1452692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4"/>
    </mc:Choice>
    <mc:Fallback>
      <p:transition spd="slow" advTm="324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507B59-3DC4-429C-8005-966ADA145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BC4-F565-4C2D-A740-CCD0BFEDCA36}" type="datetime3">
              <a:rPr lang="en-US" noProof="0" smtClean="0"/>
              <a:t>20 August 2020</a:t>
            </a:fld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37A300-2287-41C9-9B50-42021405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32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83E58B3-EB00-43C5-88D5-4A91B2FA3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66" y="77249"/>
            <a:ext cx="6869178" cy="575989"/>
          </a:xfrm>
        </p:spPr>
        <p:txBody>
          <a:bodyPr/>
          <a:lstStyle/>
          <a:p>
            <a:r>
              <a:rPr lang="de-DE" dirty="0"/>
              <a:t>Failover Boot </a:t>
            </a:r>
            <a:r>
              <a:rPr lang="de-DE" dirty="0" err="1"/>
              <a:t>Sequence</a:t>
            </a:r>
            <a:endParaRPr lang="en-US" dirty="0"/>
          </a:p>
        </p:txBody>
      </p:sp>
      <p:sp>
        <p:nvSpPr>
          <p:cNvPr id="11" name="Flussdiagramm: Prozess 10">
            <a:extLst>
              <a:ext uri="{FF2B5EF4-FFF2-40B4-BE49-F238E27FC236}">
                <a16:creationId xmlns:a16="http://schemas.microsoft.com/office/drawing/2014/main" id="{450DAB54-89DC-47DA-ABD1-CFD7F520FF22}"/>
              </a:ext>
            </a:extLst>
          </p:cNvPr>
          <p:cNvSpPr/>
          <p:nvPr/>
        </p:nvSpPr>
        <p:spPr>
          <a:xfrm>
            <a:off x="1141114" y="2310061"/>
            <a:ext cx="1382935" cy="5159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HW Init</a:t>
            </a:r>
          </a:p>
        </p:txBody>
      </p:sp>
      <p:sp>
        <p:nvSpPr>
          <p:cNvPr id="15" name="Flussdiagramm: Prozess 14">
            <a:extLst>
              <a:ext uri="{FF2B5EF4-FFF2-40B4-BE49-F238E27FC236}">
                <a16:creationId xmlns:a16="http://schemas.microsoft.com/office/drawing/2014/main" id="{A0D4274F-E3CD-4344-B943-56F072165387}"/>
              </a:ext>
            </a:extLst>
          </p:cNvPr>
          <p:cNvSpPr/>
          <p:nvPr/>
        </p:nvSpPr>
        <p:spPr>
          <a:xfrm>
            <a:off x="2856557" y="2313214"/>
            <a:ext cx="1382935" cy="5159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Boot Mode</a:t>
            </a: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QSPI</a:t>
            </a:r>
          </a:p>
        </p:txBody>
      </p:sp>
      <p:sp>
        <p:nvSpPr>
          <p:cNvPr id="16" name="Flussdiagramm: Prozess 15">
            <a:extLst>
              <a:ext uri="{FF2B5EF4-FFF2-40B4-BE49-F238E27FC236}">
                <a16:creationId xmlns:a16="http://schemas.microsoft.com/office/drawing/2014/main" id="{801A1AA8-9B0F-4FF2-A4D8-9EDCD6F672B3}"/>
              </a:ext>
            </a:extLst>
          </p:cNvPr>
          <p:cNvSpPr/>
          <p:nvPr/>
        </p:nvSpPr>
        <p:spPr>
          <a:xfrm>
            <a:off x="4559801" y="847315"/>
            <a:ext cx="1382935" cy="5159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Load</a:t>
            </a: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U-Boot</a:t>
            </a:r>
          </a:p>
        </p:txBody>
      </p:sp>
      <p:sp>
        <p:nvSpPr>
          <p:cNvPr id="18" name="Flussdiagramm: Prozess 17">
            <a:extLst>
              <a:ext uri="{FF2B5EF4-FFF2-40B4-BE49-F238E27FC236}">
                <a16:creationId xmlns:a16="http://schemas.microsoft.com/office/drawing/2014/main" id="{B277EB8A-429D-4545-B45C-1C576E9FFB82}"/>
              </a:ext>
            </a:extLst>
          </p:cNvPr>
          <p:cNvSpPr/>
          <p:nvPr/>
        </p:nvSpPr>
        <p:spPr>
          <a:xfrm>
            <a:off x="6287443" y="2300163"/>
            <a:ext cx="1382935" cy="5159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Boot</a:t>
            </a: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FOS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1F2F54FB-BD51-4F05-96F8-1B8B5962CAB4}"/>
              </a:ext>
            </a:extLst>
          </p:cNvPr>
          <p:cNvCxnSpPr>
            <a:stCxn id="11" idx="3"/>
            <a:endCxn id="15" idx="1"/>
          </p:cNvCxnSpPr>
          <p:nvPr/>
        </p:nvCxnSpPr>
        <p:spPr>
          <a:xfrm>
            <a:off x="2524049" y="2568034"/>
            <a:ext cx="332508" cy="3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95A00E55-550E-4C5A-85AE-0748B37213B7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 flipV="1">
            <a:off x="4239492" y="1105288"/>
            <a:ext cx="320309" cy="1465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ussdiagramm: Prozess 11">
            <a:extLst>
              <a:ext uri="{FF2B5EF4-FFF2-40B4-BE49-F238E27FC236}">
                <a16:creationId xmlns:a16="http://schemas.microsoft.com/office/drawing/2014/main" id="{B908FFDC-3294-4B2C-95E8-20BAB3E56B24}"/>
              </a:ext>
            </a:extLst>
          </p:cNvPr>
          <p:cNvSpPr/>
          <p:nvPr/>
        </p:nvSpPr>
        <p:spPr>
          <a:xfrm>
            <a:off x="2856558" y="3405291"/>
            <a:ext cx="1382935" cy="5159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Boot Mode</a:t>
            </a: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SD</a:t>
            </a:r>
          </a:p>
        </p:txBody>
      </p:sp>
      <p:sp>
        <p:nvSpPr>
          <p:cNvPr id="7" name="Flussdiagramm: Verzweigung 6">
            <a:extLst>
              <a:ext uri="{FF2B5EF4-FFF2-40B4-BE49-F238E27FC236}">
                <a16:creationId xmlns:a16="http://schemas.microsoft.com/office/drawing/2014/main" id="{566E8134-072A-4FB5-B51F-82FC6069A3D8}"/>
              </a:ext>
            </a:extLst>
          </p:cNvPr>
          <p:cNvSpPr/>
          <p:nvPr/>
        </p:nvSpPr>
        <p:spPr>
          <a:xfrm>
            <a:off x="4559800" y="2229499"/>
            <a:ext cx="1407334" cy="657273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Count &gt; 3?</a:t>
            </a:r>
          </a:p>
        </p:txBody>
      </p:sp>
      <p:cxnSp>
        <p:nvCxnSpPr>
          <p:cNvPr id="13" name="Verbinder: gewinkelt 12">
            <a:extLst>
              <a:ext uri="{FF2B5EF4-FFF2-40B4-BE49-F238E27FC236}">
                <a16:creationId xmlns:a16="http://schemas.microsoft.com/office/drawing/2014/main" id="{A78A18ED-DEB8-4A3D-BD54-3ED4B286E898}"/>
              </a:ext>
            </a:extLst>
          </p:cNvPr>
          <p:cNvCxnSpPr>
            <a:cxnSpLocks/>
            <a:stCxn id="7" idx="2"/>
            <a:endCxn id="12" idx="0"/>
          </p:cNvCxnSpPr>
          <p:nvPr/>
        </p:nvCxnSpPr>
        <p:spPr>
          <a:xfrm rot="5400000">
            <a:off x="4146488" y="2288311"/>
            <a:ext cx="518519" cy="171544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7FB1430A-5318-440A-97C8-EB183D5CAF21}"/>
              </a:ext>
            </a:extLst>
          </p:cNvPr>
          <p:cNvCxnSpPr>
            <a:cxnSpLocks/>
            <a:stCxn id="7" idx="3"/>
            <a:endCxn id="18" idx="1"/>
          </p:cNvCxnSpPr>
          <p:nvPr/>
        </p:nvCxnSpPr>
        <p:spPr>
          <a:xfrm>
            <a:off x="5967134" y="2558136"/>
            <a:ext cx="3203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99F6F020-E3D0-4D49-88B3-30B44B26D4D1}"/>
              </a:ext>
            </a:extLst>
          </p:cNvPr>
          <p:cNvSpPr txBox="1"/>
          <p:nvPr/>
        </p:nvSpPr>
        <p:spPr>
          <a:xfrm>
            <a:off x="5240741" y="2861870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87A654F-FB5D-4C59-9AA0-95D386CC8214}"/>
              </a:ext>
            </a:extLst>
          </p:cNvPr>
          <p:cNvSpPr txBox="1"/>
          <p:nvPr/>
        </p:nvSpPr>
        <p:spPr>
          <a:xfrm>
            <a:off x="5870206" y="2309794"/>
            <a:ext cx="477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Yes</a:t>
            </a:r>
          </a:p>
        </p:txBody>
      </p:sp>
      <p:sp>
        <p:nvSpPr>
          <p:cNvPr id="28" name="Flussdiagramm: Prozess 27">
            <a:extLst>
              <a:ext uri="{FF2B5EF4-FFF2-40B4-BE49-F238E27FC236}">
                <a16:creationId xmlns:a16="http://schemas.microsoft.com/office/drawing/2014/main" id="{20B7B32C-EEFD-4195-B83D-959996B70CC6}"/>
              </a:ext>
            </a:extLst>
          </p:cNvPr>
          <p:cNvSpPr/>
          <p:nvPr/>
        </p:nvSpPr>
        <p:spPr>
          <a:xfrm>
            <a:off x="4572000" y="3405290"/>
            <a:ext cx="1382935" cy="5159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Load</a:t>
            </a: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U-Boot</a:t>
            </a:r>
          </a:p>
        </p:txBody>
      </p:sp>
      <p:sp>
        <p:nvSpPr>
          <p:cNvPr id="29" name="Flussdiagramm: Prozess 28">
            <a:extLst>
              <a:ext uri="{FF2B5EF4-FFF2-40B4-BE49-F238E27FC236}">
                <a16:creationId xmlns:a16="http://schemas.microsoft.com/office/drawing/2014/main" id="{AFDF867B-FB7E-43DD-8FED-E28940709665}"/>
              </a:ext>
            </a:extLst>
          </p:cNvPr>
          <p:cNvSpPr/>
          <p:nvPr/>
        </p:nvSpPr>
        <p:spPr>
          <a:xfrm>
            <a:off x="6287441" y="3411869"/>
            <a:ext cx="1382935" cy="5159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Boot</a:t>
            </a: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OS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C3D4EB64-2043-4192-AD0B-51D4BB381D65}"/>
              </a:ext>
            </a:extLst>
          </p:cNvPr>
          <p:cNvCxnSpPr>
            <a:stCxn id="28" idx="3"/>
            <a:endCxn id="29" idx="1"/>
          </p:cNvCxnSpPr>
          <p:nvPr/>
        </p:nvCxnSpPr>
        <p:spPr>
          <a:xfrm>
            <a:off x="5954935" y="3663263"/>
            <a:ext cx="332506" cy="6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71D62613-75CE-4AD2-BA14-511AA77F3CDD}"/>
              </a:ext>
            </a:extLst>
          </p:cNvPr>
          <p:cNvCxnSpPr>
            <a:stCxn id="12" idx="3"/>
            <a:endCxn id="28" idx="1"/>
          </p:cNvCxnSpPr>
          <p:nvPr/>
        </p:nvCxnSpPr>
        <p:spPr>
          <a:xfrm flipV="1">
            <a:off x="4239493" y="3663263"/>
            <a:ext cx="33250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ussdiagramm: Prozess 23">
            <a:extLst>
              <a:ext uri="{FF2B5EF4-FFF2-40B4-BE49-F238E27FC236}">
                <a16:creationId xmlns:a16="http://schemas.microsoft.com/office/drawing/2014/main" id="{BF18338B-A5CF-4C55-9A1B-220778686090}"/>
              </a:ext>
            </a:extLst>
          </p:cNvPr>
          <p:cNvSpPr/>
          <p:nvPr/>
        </p:nvSpPr>
        <p:spPr>
          <a:xfrm>
            <a:off x="4570861" y="1538407"/>
            <a:ext cx="1382935" cy="5159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2"/>
                </a:solidFill>
              </a:rPr>
              <a:t>Loop Counter++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5B4B0B5C-D485-4C70-99B1-E6592CFB5639}"/>
              </a:ext>
            </a:extLst>
          </p:cNvPr>
          <p:cNvCxnSpPr>
            <a:stCxn id="16" idx="2"/>
            <a:endCxn id="24" idx="0"/>
          </p:cNvCxnSpPr>
          <p:nvPr/>
        </p:nvCxnSpPr>
        <p:spPr>
          <a:xfrm>
            <a:off x="5251269" y="1363260"/>
            <a:ext cx="11060" cy="175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62CE9693-7174-47D5-8E54-326FF1337E6F}"/>
              </a:ext>
            </a:extLst>
          </p:cNvPr>
          <p:cNvCxnSpPr>
            <a:stCxn id="24" idx="2"/>
            <a:endCxn id="7" idx="0"/>
          </p:cNvCxnSpPr>
          <p:nvPr/>
        </p:nvCxnSpPr>
        <p:spPr>
          <a:xfrm>
            <a:off x="5262329" y="2054352"/>
            <a:ext cx="1138" cy="175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ussdiagramm: Prozess 26">
            <a:extLst>
              <a:ext uri="{FF2B5EF4-FFF2-40B4-BE49-F238E27FC236}">
                <a16:creationId xmlns:a16="http://schemas.microsoft.com/office/drawing/2014/main" id="{DCC0C87E-E612-49D7-906C-F93C130CD006}"/>
              </a:ext>
            </a:extLst>
          </p:cNvPr>
          <p:cNvSpPr/>
          <p:nvPr/>
        </p:nvSpPr>
        <p:spPr>
          <a:xfrm>
            <a:off x="6286302" y="4172629"/>
            <a:ext cx="1382935" cy="5159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2"/>
                </a:solidFill>
              </a:rPr>
              <a:t>Reset Loop</a:t>
            </a:r>
          </a:p>
          <a:p>
            <a:pPr lvl="0" algn="ctr"/>
            <a:r>
              <a:rPr lang="en-US" dirty="0">
                <a:solidFill>
                  <a:schemeClr val="tx2"/>
                </a:solidFill>
              </a:rPr>
              <a:t>Counter</a:t>
            </a: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52D6DE25-B466-4A5F-B34F-92E6EDA7910C}"/>
              </a:ext>
            </a:extLst>
          </p:cNvPr>
          <p:cNvCxnSpPr>
            <a:cxnSpLocks/>
            <a:stCxn id="29" idx="2"/>
            <a:endCxn id="27" idx="0"/>
          </p:cNvCxnSpPr>
          <p:nvPr/>
        </p:nvCxnSpPr>
        <p:spPr>
          <a:xfrm flipH="1">
            <a:off x="6977770" y="3927814"/>
            <a:ext cx="1139" cy="244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615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"/>
    </mc:Choice>
    <mc:Fallback>
      <p:transition spd="slow" advTm="58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8B7E322-5AAD-4241-AE81-C9DB265B46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851137" y="1142316"/>
            <a:ext cx="4114800" cy="2677021"/>
          </a:xfrm>
          <a:prstGeom prst="rect">
            <a:avLst/>
          </a:prstGeom>
        </p:spPr>
      </p:pic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EA635ABA-68C8-4CC2-8E7E-7026AE27A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368" y="991965"/>
            <a:ext cx="4114799" cy="3446153"/>
          </a:xfrm>
        </p:spPr>
        <p:txBody>
          <a:bodyPr/>
          <a:lstStyle/>
          <a:p>
            <a:r>
              <a:rPr lang="de-DE" dirty="0"/>
              <a:t>Tests</a:t>
            </a:r>
          </a:p>
          <a:p>
            <a:pPr lvl="1"/>
            <a:r>
              <a:rPr lang="en-US" dirty="0"/>
              <a:t>13 FMEA items covered</a:t>
            </a:r>
          </a:p>
          <a:p>
            <a:pPr lvl="1"/>
            <a:r>
              <a:rPr lang="en-US" dirty="0"/>
              <a:t>7 items not improved</a:t>
            </a:r>
          </a:p>
          <a:p>
            <a:pPr lvl="1"/>
            <a:r>
              <a:rPr lang="en-US" dirty="0"/>
              <a:t>5 items untested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Characteristics</a:t>
            </a:r>
          </a:p>
          <a:p>
            <a:pPr lvl="1"/>
            <a:r>
              <a:rPr lang="en-US" dirty="0"/>
              <a:t>Boot time increased from 21 to 28 seconds</a:t>
            </a:r>
          </a:p>
          <a:p>
            <a:pPr lvl="1"/>
            <a:r>
              <a:rPr lang="en-US" dirty="0"/>
              <a:t>Failover image size ~20 MB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25C0E33-E524-4FCA-B6D4-9491AAE06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BC4-F565-4C2D-A740-CCD0BFEDCA36}" type="datetime3">
              <a:rPr lang="en-US" noProof="0" smtClean="0"/>
              <a:t>20 August 2020</a:t>
            </a:fld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385DBE-605B-4148-9B47-D884F6F10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33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E3067EB-C49C-41FB-A932-671A6A07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Failover </a:t>
            </a:r>
            <a:r>
              <a:rPr lang="de-DE" dirty="0" err="1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8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7"/>
    </mc:Choice>
    <mc:Fallback>
      <p:transition spd="slow" advTm="357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6DBF10D-A068-4127-8DF2-E471D8D1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BC4-F565-4C2D-A740-CCD0BFEDCA36}" type="datetime3">
              <a:rPr lang="en-US" noProof="0" smtClean="0"/>
              <a:t>20 August 2020</a:t>
            </a:fld>
            <a:endParaRPr lang="en-US" noProof="0" dirty="0"/>
          </a:p>
        </p:txBody>
      </p:sp>
      <p:pic>
        <p:nvPicPr>
          <p:cNvPr id="15" name="Grafik 14" descr="Ein Bild, das Obst, Essen, Blume enthält.&#10;&#10;Automatisch generierte Beschreibung">
            <a:extLst>
              <a:ext uri="{FF2B5EF4-FFF2-40B4-BE49-F238E27FC236}">
                <a16:creationId xmlns:a16="http://schemas.microsoft.com/office/drawing/2014/main" id="{B57ECF89-A619-4554-8601-B14177435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09" y="3089745"/>
            <a:ext cx="1280191" cy="88417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1D8728-F8E0-4B4C-8A6A-0FA363B76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34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06C138B-896D-439E-8B10-4FAF02CB1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Failover Real Life </a:t>
            </a:r>
            <a:r>
              <a:rPr lang="de-DE" dirty="0" err="1"/>
              <a:t>Application</a:t>
            </a:r>
            <a:endParaRPr lang="en-US" dirty="0"/>
          </a:p>
        </p:txBody>
      </p:sp>
      <p:pic>
        <p:nvPicPr>
          <p:cNvPr id="7" name="Grafik 6" descr="Ein Bild, das Tisch, Foto, Raum, klein enthält.&#10;&#10;Automatisch generierte Beschreibung">
            <a:extLst>
              <a:ext uri="{FF2B5EF4-FFF2-40B4-BE49-F238E27FC236}">
                <a16:creationId xmlns:a16="http://schemas.microsoft.com/office/drawing/2014/main" id="{B4485263-7C37-4660-B618-FDCB49D11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68" y="1703486"/>
            <a:ext cx="2644832" cy="1738115"/>
          </a:xfrm>
          <a:prstGeom prst="rect">
            <a:avLst/>
          </a:prstGeom>
        </p:spPr>
      </p:pic>
      <p:pic>
        <p:nvPicPr>
          <p:cNvPr id="9" name="Grafik 8" descr="Ein Bild, das drinnen, sitzend, Raum, gefüllt enthält.&#10;&#10;Automatisch generierte Beschreibung">
            <a:extLst>
              <a:ext uri="{FF2B5EF4-FFF2-40B4-BE49-F238E27FC236}">
                <a16:creationId xmlns:a16="http://schemas.microsoft.com/office/drawing/2014/main" id="{7451E0C3-0A5F-4211-8107-D9D0023D5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18" y="921334"/>
            <a:ext cx="2201614" cy="3302420"/>
          </a:xfrm>
          <a:prstGeom prst="rect">
            <a:avLst/>
          </a:prstGeom>
        </p:spPr>
      </p:pic>
      <p:pic>
        <p:nvPicPr>
          <p:cNvPr id="16" name="Grafik 15" descr="Ein Bild, das Obst, Essen, Blume enthält.&#10;&#10;Automatisch generierte Beschreibung">
            <a:extLst>
              <a:ext uri="{FF2B5EF4-FFF2-40B4-BE49-F238E27FC236}">
                <a16:creationId xmlns:a16="http://schemas.microsoft.com/office/drawing/2014/main" id="{E0C0BEAE-DE3A-4CC1-9C39-A3AB4FD59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513" y="2673699"/>
            <a:ext cx="1280191" cy="884172"/>
          </a:xfrm>
          <a:prstGeom prst="rect">
            <a:avLst/>
          </a:prstGeom>
        </p:spPr>
      </p:pic>
      <p:pic>
        <p:nvPicPr>
          <p:cNvPr id="17" name="Grafik 16" descr="Ein Bild, das Obst, Essen, Blume enthält.&#10;&#10;Automatisch generierte Beschreibung">
            <a:extLst>
              <a:ext uri="{FF2B5EF4-FFF2-40B4-BE49-F238E27FC236}">
                <a16:creationId xmlns:a16="http://schemas.microsoft.com/office/drawing/2014/main" id="{EDB3382E-4DC1-4ABC-BF9A-AC3D146FA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417" y="1974506"/>
            <a:ext cx="1280191" cy="884172"/>
          </a:xfrm>
          <a:prstGeom prst="rect">
            <a:avLst/>
          </a:prstGeom>
        </p:spPr>
      </p:pic>
      <p:pic>
        <p:nvPicPr>
          <p:cNvPr id="19" name="Grafik 18" descr="Wolke">
            <a:extLst>
              <a:ext uri="{FF2B5EF4-FFF2-40B4-BE49-F238E27FC236}">
                <a16:creationId xmlns:a16="http://schemas.microsoft.com/office/drawing/2014/main" id="{EA5923CB-1634-4717-A421-B5A274C1B0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19304" y="1246286"/>
            <a:ext cx="914400" cy="914400"/>
          </a:xfrm>
          <a:prstGeom prst="rect">
            <a:avLst/>
          </a:prstGeom>
        </p:spPr>
      </p:pic>
      <p:cxnSp>
        <p:nvCxnSpPr>
          <p:cNvPr id="21" name="Verbinder: gewinkelt 20">
            <a:extLst>
              <a:ext uri="{FF2B5EF4-FFF2-40B4-BE49-F238E27FC236}">
                <a16:creationId xmlns:a16="http://schemas.microsoft.com/office/drawing/2014/main" id="{93D0790C-8CA3-4902-A63F-8CB3741F9CBE}"/>
              </a:ext>
            </a:extLst>
          </p:cNvPr>
          <p:cNvCxnSpPr>
            <a:cxnSpLocks/>
            <a:stCxn id="7" idx="0"/>
            <a:endCxn id="19" idx="0"/>
          </p:cNvCxnSpPr>
          <p:nvPr/>
        </p:nvCxnSpPr>
        <p:spPr>
          <a:xfrm rot="5400000" flipH="1" flipV="1">
            <a:off x="3192044" y="-80974"/>
            <a:ext cx="457200" cy="3111720"/>
          </a:xfrm>
          <a:prstGeom prst="bentConnector3">
            <a:avLst>
              <a:gd name="adj1" fmla="val 150000"/>
            </a:avLst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Verbinder: gewinkelt 22">
            <a:extLst>
              <a:ext uri="{FF2B5EF4-FFF2-40B4-BE49-F238E27FC236}">
                <a16:creationId xmlns:a16="http://schemas.microsoft.com/office/drawing/2014/main" id="{D75484A0-D5B3-4326-9BCC-3D0D97F211E6}"/>
              </a:ext>
            </a:extLst>
          </p:cNvPr>
          <p:cNvCxnSpPr>
            <a:cxnSpLocks/>
            <a:stCxn id="19" idx="2"/>
            <a:endCxn id="9" idx="1"/>
          </p:cNvCxnSpPr>
          <p:nvPr/>
        </p:nvCxnSpPr>
        <p:spPr>
          <a:xfrm rot="16200000" flipH="1">
            <a:off x="5482332" y="1654858"/>
            <a:ext cx="411858" cy="1423514"/>
          </a:xfrm>
          <a:prstGeom prst="bentConnector2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4F372A48-00CE-4BBC-9A1C-F980B03AFCCB}"/>
              </a:ext>
            </a:extLst>
          </p:cNvPr>
          <p:cNvCxnSpPr>
            <a:cxnSpLocks/>
            <a:stCxn id="19" idx="0"/>
            <a:endCxn id="19" idx="2"/>
          </p:cNvCxnSpPr>
          <p:nvPr/>
        </p:nvCxnSpPr>
        <p:spPr>
          <a:xfrm>
            <a:off x="4976504" y="124628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Inhaltsplatzhalter 7">
            <a:extLst>
              <a:ext uri="{FF2B5EF4-FFF2-40B4-BE49-F238E27FC236}">
                <a16:creationId xmlns:a16="http://schemas.microsoft.com/office/drawing/2014/main" id="{86C463D4-B8E7-45F7-8BC1-61F9AD477F0F}"/>
              </a:ext>
            </a:extLst>
          </p:cNvPr>
          <p:cNvSpPr txBox="1">
            <a:spLocks/>
          </p:cNvSpPr>
          <p:nvPr/>
        </p:nvSpPr>
        <p:spPr>
          <a:xfrm>
            <a:off x="739069" y="3913828"/>
            <a:ext cx="5363149" cy="353377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/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8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8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8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8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8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Remote hardware access without bricking</a:t>
            </a:r>
          </a:p>
        </p:txBody>
      </p:sp>
    </p:spTree>
    <p:extLst>
      <p:ext uri="{BB962C8B-B14F-4D97-AF65-F5344CB8AC3E}">
        <p14:creationId xmlns:p14="http://schemas.microsoft.com/office/powerpoint/2010/main" val="164602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7"/>
    </mc:Choice>
    <mc:Fallback>
      <p:transition spd="slow" advTm="357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7ED0F42-56C8-42EF-B38B-564202D0B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4989" y="1119986"/>
            <a:ext cx="8343900" cy="33658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  Analysis allows evaluation</a:t>
            </a:r>
          </a:p>
          <a:p>
            <a:pPr marL="0" indent="0">
              <a:buNone/>
            </a:pPr>
            <a:r>
              <a:rPr lang="en-US" dirty="0"/>
              <a:t>	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  Monitoring makes errors visible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  Failover enables remote maintenance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  Development usage demonstrates effectiveness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D9E5407-018E-4FF9-BAE9-0D7689558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BC4-F565-4C2D-A740-CCD0BFEDCA36}" type="datetime3">
              <a:rPr lang="en-US" noProof="0" smtClean="0"/>
              <a:t>20 August 2020</a:t>
            </a:fld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CDC656-1ABB-42FE-AA98-6ED6555E5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35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31857EA-9BAA-4865-8959-8D732824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endParaRPr lang="en-US" dirty="0"/>
          </a:p>
        </p:txBody>
      </p:sp>
      <p:pic>
        <p:nvPicPr>
          <p:cNvPr id="7" name="Grafik 6" descr="Recherche">
            <a:extLst>
              <a:ext uri="{FF2B5EF4-FFF2-40B4-BE49-F238E27FC236}">
                <a16:creationId xmlns:a16="http://schemas.microsoft.com/office/drawing/2014/main" id="{636EB8E5-22F7-413C-853A-85DE214E0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1875" y="1777722"/>
            <a:ext cx="914400" cy="914400"/>
          </a:xfrm>
          <a:prstGeom prst="rect">
            <a:avLst/>
          </a:prstGeom>
        </p:spPr>
      </p:pic>
      <p:pic>
        <p:nvPicPr>
          <p:cNvPr id="9" name="Grafik 8" descr="Werkzeuge">
            <a:extLst>
              <a:ext uri="{FF2B5EF4-FFF2-40B4-BE49-F238E27FC236}">
                <a16:creationId xmlns:a16="http://schemas.microsoft.com/office/drawing/2014/main" id="{28E9CD71-E8D8-4944-8488-3584ECB819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81650" y="2698594"/>
            <a:ext cx="914400" cy="914400"/>
          </a:xfrm>
          <a:prstGeom prst="rect">
            <a:avLst/>
          </a:prstGeom>
        </p:spPr>
      </p:pic>
      <p:pic>
        <p:nvPicPr>
          <p:cNvPr id="11" name="Grafik 10" descr="Gruppenerfolg">
            <a:extLst>
              <a:ext uri="{FF2B5EF4-FFF2-40B4-BE49-F238E27FC236}">
                <a16:creationId xmlns:a16="http://schemas.microsoft.com/office/drawing/2014/main" id="{C03DF65C-2B9C-4E2C-A0C5-7BD4D36E3E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1875" y="3677373"/>
            <a:ext cx="914400" cy="914400"/>
          </a:xfrm>
          <a:prstGeom prst="rect">
            <a:avLst/>
          </a:prstGeom>
        </p:spPr>
      </p:pic>
      <p:pic>
        <p:nvPicPr>
          <p:cNvPr id="8" name="Grafik 7" descr="Waage der Justitia">
            <a:extLst>
              <a:ext uri="{FF2B5EF4-FFF2-40B4-BE49-F238E27FC236}">
                <a16:creationId xmlns:a16="http://schemas.microsoft.com/office/drawing/2014/main" id="{EA09480C-9C78-4DDB-8CAE-14C7D9ED88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81650" y="85377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99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7"/>
    </mc:Choice>
    <mc:Fallback>
      <p:transition spd="slow" advTm="357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5091845-8964-4F61-8F65-402CA6245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BC4-F565-4C2D-A740-CCD0BFEDCA36}" type="datetime3">
              <a:rPr lang="en-US" noProof="0" smtClean="0"/>
              <a:t>20 August 2020</a:t>
            </a:fld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61C697-6678-4C06-BB60-17995415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36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E9E0079-9AEE-40F6-90FC-B84497C2E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Further </a:t>
            </a:r>
            <a:r>
              <a:rPr lang="de-DE" dirty="0" err="1"/>
              <a:t>Improvements</a:t>
            </a:r>
            <a:r>
              <a:rPr lang="de-DE" dirty="0"/>
              <a:t> </a:t>
            </a: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21C0AB1-DEC4-43F1-9DDC-B0AE799A5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228" y="1465345"/>
            <a:ext cx="1250204" cy="797005"/>
          </a:xfrm>
          <a:prstGeom prst="rect">
            <a:avLst/>
          </a:prstGeom>
        </p:spPr>
      </p:pic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E9BCB10A-816F-4F64-BD87-0C4046586AC1}"/>
              </a:ext>
            </a:extLst>
          </p:cNvPr>
          <p:cNvSpPr/>
          <p:nvPr/>
        </p:nvSpPr>
        <p:spPr>
          <a:xfrm>
            <a:off x="2298853" y="1755681"/>
            <a:ext cx="196483" cy="2163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ussdiagramm: Prozess 18">
            <a:extLst>
              <a:ext uri="{FF2B5EF4-FFF2-40B4-BE49-F238E27FC236}">
                <a16:creationId xmlns:a16="http://schemas.microsoft.com/office/drawing/2014/main" id="{F75420ED-09B3-4AAD-914D-56C82FE3DCE6}"/>
              </a:ext>
            </a:extLst>
          </p:cNvPr>
          <p:cNvSpPr/>
          <p:nvPr/>
        </p:nvSpPr>
        <p:spPr>
          <a:xfrm>
            <a:off x="396000" y="872233"/>
            <a:ext cx="3805706" cy="1614028"/>
          </a:xfrm>
          <a:prstGeom prst="flowChartProcess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ussdiagramm: Prozess 19">
            <a:extLst>
              <a:ext uri="{FF2B5EF4-FFF2-40B4-BE49-F238E27FC236}">
                <a16:creationId xmlns:a16="http://schemas.microsoft.com/office/drawing/2014/main" id="{B62CDEAF-1F67-453C-B3C6-31E3ABE92400}"/>
              </a:ext>
            </a:extLst>
          </p:cNvPr>
          <p:cNvSpPr/>
          <p:nvPr/>
        </p:nvSpPr>
        <p:spPr>
          <a:xfrm>
            <a:off x="396000" y="2934878"/>
            <a:ext cx="8352000" cy="1614028"/>
          </a:xfrm>
          <a:prstGeom prst="flowChartProcess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ussdiagramm: Prozess 21">
            <a:extLst>
              <a:ext uri="{FF2B5EF4-FFF2-40B4-BE49-F238E27FC236}">
                <a16:creationId xmlns:a16="http://schemas.microsoft.com/office/drawing/2014/main" id="{1B89A1D2-38F9-4E41-9E92-0892F3D2BDC2}"/>
              </a:ext>
            </a:extLst>
          </p:cNvPr>
          <p:cNvSpPr/>
          <p:nvPr/>
        </p:nvSpPr>
        <p:spPr>
          <a:xfrm>
            <a:off x="4942294" y="885853"/>
            <a:ext cx="3805706" cy="1614028"/>
          </a:xfrm>
          <a:prstGeom prst="flowChartProcess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fik 2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165DD4E-7E89-434D-BBF8-D2DED2D37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065" y="1594749"/>
            <a:ext cx="1189544" cy="667601"/>
          </a:xfrm>
          <a:prstGeom prst="rect">
            <a:avLst/>
          </a:prstGeom>
        </p:spPr>
      </p:pic>
      <p:sp>
        <p:nvSpPr>
          <p:cNvPr id="25" name="Pfeil: nach rechts 24">
            <a:extLst>
              <a:ext uri="{FF2B5EF4-FFF2-40B4-BE49-F238E27FC236}">
                <a16:creationId xmlns:a16="http://schemas.microsoft.com/office/drawing/2014/main" id="{7E226ECB-B954-4F0E-80A4-987207209409}"/>
              </a:ext>
            </a:extLst>
          </p:cNvPr>
          <p:cNvSpPr/>
          <p:nvPr/>
        </p:nvSpPr>
        <p:spPr>
          <a:xfrm>
            <a:off x="6746903" y="1820382"/>
            <a:ext cx="196483" cy="2163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B0B2778D-C932-4292-8CB3-807DDE5330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207" y="3379797"/>
            <a:ext cx="2631877" cy="935251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2A20B932-69CE-42CE-9DAF-CBE4634278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916" y="3379797"/>
            <a:ext cx="2631877" cy="940521"/>
          </a:xfrm>
          <a:prstGeom prst="rect">
            <a:avLst/>
          </a:prstGeom>
        </p:spPr>
      </p:pic>
      <p:sp>
        <p:nvSpPr>
          <p:cNvPr id="28" name="Pfeil: nach rechts 27">
            <a:extLst>
              <a:ext uri="{FF2B5EF4-FFF2-40B4-BE49-F238E27FC236}">
                <a16:creationId xmlns:a16="http://schemas.microsoft.com/office/drawing/2014/main" id="{CD639C8B-3ED8-4BBE-BF4F-25FE4925626B}"/>
              </a:ext>
            </a:extLst>
          </p:cNvPr>
          <p:cNvSpPr/>
          <p:nvPr/>
        </p:nvSpPr>
        <p:spPr>
          <a:xfrm>
            <a:off x="4473758" y="3821959"/>
            <a:ext cx="196483" cy="2163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Ein Bild, das Schild, Ende, Bus enthält.&#10;&#10;Automatisch generierte Beschreibung">
            <a:extLst>
              <a:ext uri="{FF2B5EF4-FFF2-40B4-BE49-F238E27FC236}">
                <a16:creationId xmlns:a16="http://schemas.microsoft.com/office/drawing/2014/main" id="{8977E309-2326-4464-AFFA-204DB593A0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2" y="1353275"/>
            <a:ext cx="898529" cy="1021147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E3BA34FF-0EE1-4D0B-8579-3CAB39551C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9841" y="1353275"/>
            <a:ext cx="1021147" cy="1021147"/>
          </a:xfrm>
          <a:prstGeom prst="rect">
            <a:avLst/>
          </a:prstGeom>
        </p:spPr>
      </p:pic>
      <p:sp>
        <p:nvSpPr>
          <p:cNvPr id="30" name="Inhaltsplatzhalter 7">
            <a:extLst>
              <a:ext uri="{FF2B5EF4-FFF2-40B4-BE49-F238E27FC236}">
                <a16:creationId xmlns:a16="http://schemas.microsoft.com/office/drawing/2014/main" id="{BE8983C6-F3FB-40D9-BB97-974326336EDF}"/>
              </a:ext>
            </a:extLst>
          </p:cNvPr>
          <p:cNvSpPr txBox="1">
            <a:spLocks/>
          </p:cNvSpPr>
          <p:nvPr/>
        </p:nvSpPr>
        <p:spPr>
          <a:xfrm>
            <a:off x="3695207" y="3018468"/>
            <a:ext cx="1753584" cy="353377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/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9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9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9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9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Memory</a:t>
            </a:r>
          </a:p>
        </p:txBody>
      </p:sp>
      <p:sp>
        <p:nvSpPr>
          <p:cNvPr id="31" name="Inhaltsplatzhalter 7">
            <a:extLst>
              <a:ext uri="{FF2B5EF4-FFF2-40B4-BE49-F238E27FC236}">
                <a16:creationId xmlns:a16="http://schemas.microsoft.com/office/drawing/2014/main" id="{58C4058D-B1C1-4331-B35D-BC3C23C608F1}"/>
              </a:ext>
            </a:extLst>
          </p:cNvPr>
          <p:cNvSpPr txBox="1">
            <a:spLocks/>
          </p:cNvSpPr>
          <p:nvPr/>
        </p:nvSpPr>
        <p:spPr>
          <a:xfrm>
            <a:off x="898161" y="970290"/>
            <a:ext cx="2797045" cy="353377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/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9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9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9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9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Boot Loop Detection</a:t>
            </a:r>
          </a:p>
        </p:txBody>
      </p:sp>
      <p:sp>
        <p:nvSpPr>
          <p:cNvPr id="32" name="Inhaltsplatzhalter 7">
            <a:extLst>
              <a:ext uri="{FF2B5EF4-FFF2-40B4-BE49-F238E27FC236}">
                <a16:creationId xmlns:a16="http://schemas.microsoft.com/office/drawing/2014/main" id="{76DFBF28-2A70-4F10-BAD5-AE3A9615E338}"/>
              </a:ext>
            </a:extLst>
          </p:cNvPr>
          <p:cNvSpPr txBox="1">
            <a:spLocks/>
          </p:cNvSpPr>
          <p:nvPr/>
        </p:nvSpPr>
        <p:spPr>
          <a:xfrm>
            <a:off x="5968352" y="999898"/>
            <a:ext cx="1753584" cy="353377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/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9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9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9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9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Modern FS</a:t>
            </a:r>
          </a:p>
        </p:txBody>
      </p:sp>
    </p:spTree>
    <p:extLst>
      <p:ext uri="{BB962C8B-B14F-4D97-AF65-F5344CB8AC3E}">
        <p14:creationId xmlns:p14="http://schemas.microsoft.com/office/powerpoint/2010/main" val="163410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1"/>
    </mc:Choice>
    <mc:Fallback>
      <p:transition spd="slow" advTm="31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6C5DD50-2B90-466D-8556-ABA89DE75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BC4-F565-4C2D-A740-CCD0BFEDCA36}" type="datetime3">
              <a:rPr lang="en-US" noProof="0" smtClean="0"/>
              <a:t>20 August 2020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F85600-5741-4BA7-BB40-E17E578E8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4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55E7478-FB76-404B-B5B6-0A7ABB0A0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Track Trigger</a:t>
            </a:r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34C9E9A1-B450-4EB5-82B9-6D87D3CA9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76" y="879928"/>
            <a:ext cx="5201584" cy="3461779"/>
          </a:xfrm>
        </p:spPr>
      </p:pic>
      <p:sp>
        <p:nvSpPr>
          <p:cNvPr id="14" name="Inhaltsplatzhalter 7">
            <a:extLst>
              <a:ext uri="{FF2B5EF4-FFF2-40B4-BE49-F238E27FC236}">
                <a16:creationId xmlns:a16="http://schemas.microsoft.com/office/drawing/2014/main" id="{ABB493F0-88CB-4A6A-80C6-CE0888F27123}"/>
              </a:ext>
            </a:extLst>
          </p:cNvPr>
          <p:cNvSpPr txBox="1">
            <a:spLocks/>
          </p:cNvSpPr>
          <p:nvPr/>
        </p:nvSpPr>
        <p:spPr>
          <a:xfrm>
            <a:off x="5812526" y="1462435"/>
            <a:ext cx="3134991" cy="2220218"/>
          </a:xfrm>
          <a:prstGeom prst="rect">
            <a:avLst/>
          </a:prstGeom>
        </p:spPr>
        <p:txBody>
          <a:bodyPr/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High energy particle physics</a:t>
            </a:r>
          </a:p>
          <a:p>
            <a:endParaRPr lang="en-US" dirty="0"/>
          </a:p>
          <a:p>
            <a:r>
              <a:rPr lang="en-US" dirty="0"/>
              <a:t>Over 100 boards</a:t>
            </a:r>
          </a:p>
          <a:p>
            <a:endParaRPr lang="en-US" dirty="0"/>
          </a:p>
          <a:p>
            <a:r>
              <a:rPr lang="en-US" dirty="0"/>
              <a:t>Multiple years run time</a:t>
            </a:r>
          </a:p>
        </p:txBody>
      </p:sp>
    </p:spTree>
    <p:extLst>
      <p:ext uri="{BB962C8B-B14F-4D97-AF65-F5344CB8AC3E}">
        <p14:creationId xmlns:p14="http://schemas.microsoft.com/office/powerpoint/2010/main" val="3113022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9"/>
    </mc:Choice>
    <mc:Fallback>
      <p:transition spd="slow" advTm="127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Ein Bild, das Haushaltsgerät, drinnen, sitzend, Tisch enthält.&#10;&#10;Automatisch generierte Beschreibung">
            <a:extLst>
              <a:ext uri="{FF2B5EF4-FFF2-40B4-BE49-F238E27FC236}">
                <a16:creationId xmlns:a16="http://schemas.microsoft.com/office/drawing/2014/main" id="{1449A6A7-0289-41CF-8C10-03730EE3F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06" y="872233"/>
            <a:ext cx="5751588" cy="3836264"/>
          </a:xfr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6D1460D-0964-4CCD-A9A2-B96BBB3CD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BC4-F565-4C2D-A740-CCD0BFEDCA36}" type="datetime3">
              <a:rPr lang="en-US" noProof="0" smtClean="0"/>
              <a:t>20 August 2020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9856C1-1F67-4AC7-920D-E297F280B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5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89F9357-4C74-4A06-8381-1E89466E4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System</a:t>
            </a:r>
          </a:p>
        </p:txBody>
      </p:sp>
    </p:spTree>
    <p:extLst>
      <p:ext uri="{BB962C8B-B14F-4D97-AF65-F5344CB8AC3E}">
        <p14:creationId xmlns:p14="http://schemas.microsoft.com/office/powerpoint/2010/main" val="321594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6"/>
    </mc:Choice>
    <mc:Fallback>
      <p:transition spd="slow" advTm="60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D77CCCD-AC9C-4BCD-A159-656ECBE54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BC4-F565-4C2D-A740-CCD0BFEDCA36}" type="datetime3">
              <a:rPr lang="en-US" noProof="0" smtClean="0"/>
              <a:t>20 August 2020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D7B82A-80FC-4A38-8A7B-9E6B9EB7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6</a:t>
            </a:fld>
            <a:endParaRPr lang="en-US" noProof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6A52E023-5B96-4C0D-BF35-43F00BE1E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ZYNQ </a:t>
            </a:r>
            <a:r>
              <a:rPr lang="en-US" dirty="0" err="1"/>
              <a:t>UltraScale</a:t>
            </a:r>
            <a:r>
              <a:rPr lang="en-US" dirty="0"/>
              <a:t>+ Block Diagram</a:t>
            </a:r>
          </a:p>
        </p:txBody>
      </p:sp>
      <p:pic>
        <p:nvPicPr>
          <p:cNvPr id="7" name="Inhaltsplatzhalter 6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2F63AFB1-4706-4DC2-B4F2-5E87F4D487D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38" y="872233"/>
            <a:ext cx="5371924" cy="3792406"/>
          </a:xfrm>
        </p:spPr>
      </p:pic>
    </p:spTree>
    <p:extLst>
      <p:ext uri="{BB962C8B-B14F-4D97-AF65-F5344CB8AC3E}">
        <p14:creationId xmlns:p14="http://schemas.microsoft.com/office/powerpoint/2010/main" val="3785481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5"/>
    </mc:Choice>
    <mc:Fallback>
      <p:transition spd="slow" advTm="56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39796CE-32CF-42D1-8915-A32B1F689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BC4-F565-4C2D-A740-CCD0BFEDCA36}" type="datetime3">
              <a:rPr lang="en-US" noProof="0" smtClean="0"/>
              <a:t>20 August 2020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AE92FE-7325-4B9B-ADB4-D1483AB26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7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877D23C-CC6C-47FD-BF5A-51ED260C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Dependency</a:t>
            </a:r>
            <a:r>
              <a:rPr lang="de-DE" dirty="0"/>
              <a:t> Analysis</a:t>
            </a:r>
            <a:endParaRPr lang="en-US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334E9DCA-34B7-4E43-B848-B0539FC28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8250" y="1885156"/>
            <a:ext cx="66675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32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40"/>
    </mc:Choice>
    <mc:Fallback>
      <p:transition spd="slow" advTm="314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28E6383-933A-4DFF-A372-768F9A54D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8250" y="1885156"/>
            <a:ext cx="6667500" cy="1971675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84E8D06-3991-4D83-969B-8B84AB64A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BC4-F565-4C2D-A740-CCD0BFEDCA36}" type="datetime3">
              <a:rPr lang="en-US" noProof="0" smtClean="0"/>
              <a:t>20 August 2020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55C238-9399-48AF-A7C1-B613E34F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8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8F4001F-D0B9-4375-86B2-4BCF9D2B5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Dependency</a:t>
            </a:r>
            <a:r>
              <a:rPr lang="de-DE" dirty="0"/>
              <a:t>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828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"/>
    </mc:Choice>
    <mc:Fallback>
      <p:transition spd="slow" advTm="3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BF62D64-61AD-46C6-9FEC-7D303A042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35F652A-8BE9-42E6-A726-CC270BFE9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BC4-F565-4C2D-A740-CCD0BFEDCA36}" type="datetime3">
              <a:rPr lang="en-US" noProof="0" smtClean="0"/>
              <a:t>20 August 2020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DE09F9-6F67-45A9-A7A7-F45A56790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9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0B93982-F2B0-4C20-8FBC-BB89100AA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Dependency</a:t>
            </a:r>
            <a:r>
              <a:rPr lang="de-DE" dirty="0"/>
              <a:t> Analysis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15C8254-A0E9-4F45-B15A-EFC0CB6AE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8250" y="1885108"/>
            <a:ext cx="66675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79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"/>
    </mc:Choice>
    <mc:Fallback>
      <p:transition spd="slow" advTm="24"/>
    </mc:Fallback>
  </mc:AlternateContent>
</p:sld>
</file>

<file path=ppt/theme/theme1.xml><?xml version="1.0" encoding="utf-8"?>
<a:theme xmlns:a="http://schemas.openxmlformats.org/drawingml/2006/main" name="Design1">
  <a:themeElements>
    <a:clrScheme name="KIT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009682"/>
      </a:accent1>
      <a:accent2>
        <a:srgbClr val="4664AA"/>
      </a:accent2>
      <a:accent3>
        <a:srgbClr val="D9D9D9"/>
      </a:accent3>
      <a:accent4>
        <a:srgbClr val="4CB5A7"/>
      </a:accent4>
      <a:accent5>
        <a:srgbClr val="7D92C3"/>
      </a:accent5>
      <a:accent6>
        <a:srgbClr val="7FCAC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0</TotalTime>
  <Words>2030</Words>
  <Application>Microsoft Office PowerPoint</Application>
  <PresentationFormat>Benutzerdefiniert</PresentationFormat>
  <Paragraphs>489</Paragraphs>
  <Slides>36</Slides>
  <Notes>33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39" baseType="lpstr">
      <vt:lpstr>Arial</vt:lpstr>
      <vt:lpstr>Calibri</vt:lpstr>
      <vt:lpstr>Design1</vt:lpstr>
      <vt:lpstr>PowerPoint-Präsentation</vt:lpstr>
      <vt:lpstr>ECHo</vt:lpstr>
      <vt:lpstr>CMS Track Trigger</vt:lpstr>
      <vt:lpstr>CMS Track Trigger</vt:lpstr>
      <vt:lpstr>Target System</vt:lpstr>
      <vt:lpstr>ZYNQ UltraScale+ Block Diagram</vt:lpstr>
      <vt:lpstr>Dependency Analysis</vt:lpstr>
      <vt:lpstr>Dependency Analysis</vt:lpstr>
      <vt:lpstr>Dependency Analysis</vt:lpstr>
      <vt:lpstr>Dependency Analysis</vt:lpstr>
      <vt:lpstr>Created Dependency Graphs</vt:lpstr>
      <vt:lpstr>Fault Tree Analysis</vt:lpstr>
      <vt:lpstr>Fault Tree Analysis</vt:lpstr>
      <vt:lpstr>Created Fault Trees</vt:lpstr>
      <vt:lpstr>Fault Tree Example</vt:lpstr>
      <vt:lpstr>Failure Mode and Effect Analysis</vt:lpstr>
      <vt:lpstr>Failure Mode and Effect Analysis Details</vt:lpstr>
      <vt:lpstr>Possible Mitigation Techniques</vt:lpstr>
      <vt:lpstr>Possible Mitigation Techniques</vt:lpstr>
      <vt:lpstr>Monitoring</vt:lpstr>
      <vt:lpstr>Monitoring</vt:lpstr>
      <vt:lpstr>Monitoring</vt:lpstr>
      <vt:lpstr>Monitoring</vt:lpstr>
      <vt:lpstr>Monitoring Framework</vt:lpstr>
      <vt:lpstr>Failover</vt:lpstr>
      <vt:lpstr>Boot Sequence</vt:lpstr>
      <vt:lpstr>Failover Boot Sequence</vt:lpstr>
      <vt:lpstr>Failover Boot Sequence</vt:lpstr>
      <vt:lpstr>Failover Boot Sequence</vt:lpstr>
      <vt:lpstr>Failover Boot Sequence</vt:lpstr>
      <vt:lpstr>Failover Boot Sequence</vt:lpstr>
      <vt:lpstr>Failover Boot Sequence</vt:lpstr>
      <vt:lpstr>Failover Results</vt:lpstr>
      <vt:lpstr>Failover Real Life Application</vt:lpstr>
      <vt:lpstr>Conclusion</vt:lpstr>
      <vt:lpstr>Further Improvements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</dc:creator>
  <cp:lastModifiedBy>Robin Bauknecht</cp:lastModifiedBy>
  <cp:revision>671</cp:revision>
  <dcterms:created xsi:type="dcterms:W3CDTF">2017-12-07T14:50:50Z</dcterms:created>
  <dcterms:modified xsi:type="dcterms:W3CDTF">2020-08-20T08:52:03Z</dcterms:modified>
</cp:coreProperties>
</file>