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4"/>
    <p:sldMasterId id="2147483656" r:id="rId5"/>
  </p:sldMasterIdLst>
  <p:notesMasterIdLst>
    <p:notesMasterId r:id="rId33"/>
  </p:notesMasterIdLst>
  <p:handoutMasterIdLst>
    <p:handoutMasterId r:id="rId34"/>
  </p:handoutMasterIdLst>
  <p:sldIdLst>
    <p:sldId id="263" r:id="rId6"/>
    <p:sldId id="281" r:id="rId7"/>
    <p:sldId id="282" r:id="rId8"/>
    <p:sldId id="284" r:id="rId9"/>
    <p:sldId id="283" r:id="rId10"/>
    <p:sldId id="285" r:id="rId11"/>
    <p:sldId id="287" r:id="rId12"/>
    <p:sldId id="286" r:id="rId13"/>
    <p:sldId id="271" r:id="rId14"/>
    <p:sldId id="265" r:id="rId15"/>
    <p:sldId id="294" r:id="rId16"/>
    <p:sldId id="275" r:id="rId17"/>
    <p:sldId id="299" r:id="rId18"/>
    <p:sldId id="300" r:id="rId19"/>
    <p:sldId id="291" r:id="rId20"/>
    <p:sldId id="293" r:id="rId21"/>
    <p:sldId id="274" r:id="rId22"/>
    <p:sldId id="290" r:id="rId23"/>
    <p:sldId id="295" r:id="rId24"/>
    <p:sldId id="296" r:id="rId25"/>
    <p:sldId id="278" r:id="rId26"/>
    <p:sldId id="298" r:id="rId27"/>
    <p:sldId id="276" r:id="rId28"/>
    <p:sldId id="297" r:id="rId29"/>
    <p:sldId id="302" r:id="rId30"/>
    <p:sldId id="301" r:id="rId31"/>
    <p:sldId id="277" r:id="rId32"/>
  </p:sldIdLst>
  <p:sldSz cx="12192000" cy="6858000"/>
  <p:notesSz cx="6858000" cy="9144000"/>
  <p:embeddedFontLst>
    <p:embeddedFont>
      <p:font typeface="Arial Narrow" panose="020B0606020202030204" pitchFamily="34" charset="0"/>
      <p:regular r:id="rId35"/>
      <p:bold r:id="rId36"/>
      <p:italic r:id="rId37"/>
      <p:boldItalic r:id="rId38"/>
    </p:embeddedFont>
    <p:embeddedFont>
      <p:font typeface="Calibri" panose="020F0502020204030204" pitchFamily="34" charset="0"/>
      <p:regular r:id="rId39"/>
      <p:bold r:id="rId40"/>
      <p:italic r:id="rId41"/>
      <p:boldItalic r:id="rId42"/>
    </p:embeddedFont>
    <p:embeddedFont>
      <p:font typeface="Inter" panose="020B0604020202020204" charset="0"/>
      <p:regular r:id="rId43"/>
      <p:bold r:id="rId44"/>
      <p:italic r:id="rId45"/>
      <p:boldItalic r:id="rId46"/>
    </p:embeddedFont>
    <p:embeddedFont>
      <p:font typeface="Roboto" panose="020B0604020202020204" charset="0"/>
      <p:regular r:id="rId47"/>
      <p:bold r:id="rId48"/>
      <p:italic r:id="rId49"/>
      <p:boldItalic r:id="rId5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323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A396D6B-3256-4F0F-B3FB-68D06D17CBD4}" v="92" dt="2020-09-22T18:44:16.26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39"/>
    <p:restoredTop sz="94670"/>
  </p:normalViewPr>
  <p:slideViewPr>
    <p:cSldViewPr snapToGrid="0" snapToObjects="1">
      <p:cViewPr varScale="1">
        <p:scale>
          <a:sx n="162" d="100"/>
          <a:sy n="162" d="100"/>
        </p:scale>
        <p:origin x="216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74" d="100"/>
          <a:sy n="74" d="100"/>
        </p:scale>
        <p:origin x="2586" y="5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font" Target="fonts/font5.fntdata"/><Relationship Id="rId21" Type="http://schemas.openxmlformats.org/officeDocument/2006/relationships/slide" Target="slides/slide16.xml"/><Relationship Id="rId34" Type="http://schemas.openxmlformats.org/officeDocument/2006/relationships/handoutMaster" Target="handoutMasters/handoutMaster1.xml"/><Relationship Id="rId42" Type="http://schemas.openxmlformats.org/officeDocument/2006/relationships/font" Target="fonts/font8.fntdata"/><Relationship Id="rId47" Type="http://schemas.openxmlformats.org/officeDocument/2006/relationships/font" Target="fonts/font13.fntdata"/><Relationship Id="rId50" Type="http://schemas.openxmlformats.org/officeDocument/2006/relationships/font" Target="fonts/font16.fntdata"/><Relationship Id="rId55" Type="http://schemas.microsoft.com/office/2015/10/relationships/revisionInfo" Target="revisionInfo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3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font" Target="fonts/font10.fntdata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font" Target="fonts/font14.fntdata"/><Relationship Id="rId8" Type="http://schemas.openxmlformats.org/officeDocument/2006/relationships/slide" Target="slides/slide3.xml"/><Relationship Id="rId51" Type="http://schemas.openxmlformats.org/officeDocument/2006/relationships/presProps" Target="pres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20" Type="http://schemas.openxmlformats.org/officeDocument/2006/relationships/slide" Target="slides/slide15.xml"/><Relationship Id="rId41" Type="http://schemas.openxmlformats.org/officeDocument/2006/relationships/font" Target="fonts/font7.fntdata"/><Relationship Id="rId54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font" Target="fonts/font2.fntdata"/><Relationship Id="rId49" Type="http://schemas.openxmlformats.org/officeDocument/2006/relationships/font" Target="fonts/font15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56CD035-91CB-458F-9F5A-A012D6F794D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0E6CB3-0CFB-442D-B240-112A1057214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E1E632-867E-4540-BA60-DE71FA81234B}" type="datetimeFigureOut">
              <a:rPr lang="en-GB" smtClean="0"/>
              <a:t>16/10/2020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F8432A-ED86-4807-AD1B-DDF1F166EB9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C8939C-5B90-4C12-AE12-7F76A66CBCC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106C80-8461-4775-A9F3-0B53B8DCEB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14763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B85E37-C589-4DFF-B13C-45F43BF8FB15}" type="datetimeFigureOut">
              <a:rPr lang="en-GB" smtClean="0"/>
              <a:t>16/10/2020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6E04AE-C9EB-4F63-9212-BC4E3AC4B7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47192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38200" y="1122363"/>
            <a:ext cx="105156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400"/>
            </a:lvl1pPr>
          </a:lstStyle>
          <a:p>
            <a:r>
              <a:rPr lang="en-US" dirty="0"/>
              <a:t>TITLE OF TALK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38200" y="3602038"/>
            <a:ext cx="10515600" cy="1001712"/>
          </a:xfrm>
        </p:spPr>
        <p:txBody>
          <a:bodyPr/>
          <a:lstStyle>
            <a:lvl1pPr marL="0" indent="0" algn="l">
              <a:buNone/>
              <a:defRPr lang="en-US" sz="3200" dirty="0" smtClean="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Your name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8056C-9350-3E4B-911C-FCF80EDBFE79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6B036942-88F8-4B14-972D-2FEAC244693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4746625"/>
            <a:ext cx="10591800" cy="685800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2000">
                <a:latin typeface="+mj-lt"/>
              </a:defRPr>
            </a:lvl1pPr>
            <a:lvl2pPr marL="457200" indent="0">
              <a:buNone/>
              <a:defRPr sz="2000">
                <a:latin typeface="+mj-lt"/>
              </a:defRPr>
            </a:lvl2pPr>
            <a:lvl3pPr marL="914400" indent="0">
              <a:buNone/>
              <a:defRPr sz="1800">
                <a:latin typeface="+mj-lt"/>
              </a:defRPr>
            </a:lvl3pPr>
            <a:lvl4pPr marL="1371600" indent="0">
              <a:buNone/>
              <a:defRPr sz="1600">
                <a:latin typeface="+mj-lt"/>
              </a:defRPr>
            </a:lvl4pPr>
            <a:lvl5pPr marL="1828800" indent="0">
              <a:buNone/>
              <a:defRPr sz="1600">
                <a:latin typeface="+mj-lt"/>
              </a:defRPr>
            </a:lvl5pPr>
          </a:lstStyle>
          <a:p>
            <a:pPr lvl="0"/>
            <a:r>
              <a:rPr lang="en-US" dirty="0"/>
              <a:t>[Other information]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EA8AAFD-B8C3-4654-9574-E1A57F8C755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1" y="214837"/>
            <a:ext cx="4978400" cy="387350"/>
          </a:xfrm>
        </p:spPr>
        <p:txBody>
          <a:bodyPr anchor="b">
            <a:noAutofit/>
          </a:bodyPr>
          <a:lstStyle>
            <a:lvl1pPr marL="0" indent="0">
              <a:buNone/>
              <a:defRPr sz="1800" spc="10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UNITY EXPERIMENT FRAMEWORK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33314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883894"/>
            <a:ext cx="10515600" cy="90537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8056C-9350-3E4B-911C-FCF80EDBFE79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532BFF79-8F8C-49F3-ABC3-F5A3410B8BB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214837"/>
            <a:ext cx="8177213" cy="387350"/>
          </a:xfrm>
        </p:spPr>
        <p:txBody>
          <a:bodyPr anchor="b">
            <a:noAutofit/>
          </a:bodyPr>
          <a:lstStyle>
            <a:lvl1pPr marL="0" indent="0">
              <a:buNone/>
              <a:defRPr sz="1800" spc="10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SECTION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078967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24685"/>
            <a:ext cx="10515600" cy="397192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0C65088-3FFD-4DE0-9E6E-381E2847D3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3441" r="5567" b="56398"/>
          <a:stretch/>
        </p:blipFill>
        <p:spPr>
          <a:xfrm>
            <a:off x="3454401" y="5698052"/>
            <a:ext cx="5283200" cy="1160070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C10C353B-CCEC-4245-941A-B07FE77AEB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88E1E11D-08F2-4D0E-A112-8446C6731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74780" y="6492876"/>
            <a:ext cx="518160" cy="251460"/>
          </a:xfrm>
        </p:spPr>
        <p:txBody>
          <a:bodyPr/>
          <a:lstStyle/>
          <a:p>
            <a:fld id="{03E8056C-9350-3E4B-911C-FCF80EDBFE79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EBCE7C5B-9383-448A-93E1-AFBBFC27EFE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214837"/>
            <a:ext cx="8177213" cy="387350"/>
          </a:xfrm>
        </p:spPr>
        <p:txBody>
          <a:bodyPr anchor="b">
            <a:noAutofit/>
          </a:bodyPr>
          <a:lstStyle>
            <a:lvl1pPr marL="0" indent="0">
              <a:buNone/>
              <a:defRPr sz="1800" spc="10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SECTION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753557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878179"/>
            <a:ext cx="10515600" cy="90537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930400"/>
            <a:ext cx="5181600" cy="417512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930400"/>
            <a:ext cx="5181600" cy="4175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8056C-9350-3E4B-911C-FCF80EDBFE7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1D3541E-A6B8-4856-998C-9310E56A0B7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214837"/>
            <a:ext cx="8177213" cy="387350"/>
          </a:xfrm>
        </p:spPr>
        <p:txBody>
          <a:bodyPr anchor="b">
            <a:noAutofit/>
          </a:bodyPr>
          <a:lstStyle>
            <a:lvl1pPr marL="0" indent="0">
              <a:buNone/>
              <a:defRPr sz="1800" spc="10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SECTION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738001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38200" y="1122363"/>
            <a:ext cx="105156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400"/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8056C-9350-3E4B-911C-FCF80EDBFE79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6B036942-88F8-4B14-972D-2FEAC244693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3751807"/>
            <a:ext cx="10591800" cy="1214937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2000">
                <a:latin typeface="+mj-lt"/>
              </a:defRPr>
            </a:lvl1pPr>
            <a:lvl2pPr marL="457200" indent="0">
              <a:buNone/>
              <a:defRPr sz="2000">
                <a:latin typeface="+mj-lt"/>
              </a:defRPr>
            </a:lvl2pPr>
            <a:lvl3pPr marL="914400" indent="0">
              <a:buNone/>
              <a:defRPr sz="1800">
                <a:latin typeface="+mj-lt"/>
              </a:defRPr>
            </a:lvl3pPr>
            <a:lvl4pPr marL="1371600" indent="0">
              <a:buNone/>
              <a:defRPr sz="1600">
                <a:latin typeface="+mj-lt"/>
              </a:defRPr>
            </a:lvl4pPr>
            <a:lvl5pPr marL="1828800" indent="0">
              <a:buNone/>
              <a:defRPr sz="1600">
                <a:latin typeface="+mj-lt"/>
              </a:defRPr>
            </a:lvl5pPr>
          </a:lstStyle>
          <a:p>
            <a:pPr lvl="0"/>
            <a:r>
              <a:rPr lang="en-US" dirty="0"/>
              <a:t>[Other information]</a:t>
            </a:r>
            <a:endParaRPr lang="en-GB" dirty="0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20C4768C-0227-42D8-9EFF-CDBF3A63005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214837"/>
            <a:ext cx="8177213" cy="387350"/>
          </a:xfrm>
        </p:spPr>
        <p:txBody>
          <a:bodyPr anchor="b">
            <a:noAutofit/>
          </a:bodyPr>
          <a:lstStyle>
            <a:lvl1pPr marL="0" indent="0">
              <a:buNone/>
              <a:defRPr sz="1800" spc="10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SECTION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873971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22382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883894"/>
            <a:ext cx="10515600" cy="90537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8056C-9350-3E4B-911C-FCF80EDBFE79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532BFF79-8F8C-49F3-ABC3-F5A3410B8BB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214837"/>
            <a:ext cx="8177213" cy="387350"/>
          </a:xfrm>
        </p:spPr>
        <p:txBody>
          <a:bodyPr anchor="b">
            <a:noAutofit/>
          </a:bodyPr>
          <a:lstStyle>
            <a:lvl1pPr marL="0" indent="0">
              <a:buNone/>
              <a:defRPr sz="1800" spc="10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SECTION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740536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926957"/>
            <a:ext cx="10515600" cy="42500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35218" y="6176963"/>
            <a:ext cx="8018582" cy="56737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74780" y="6492876"/>
            <a:ext cx="518160" cy="2514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fld id="{03E8056C-9350-3E4B-911C-FCF80EDBFE79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F6879AF-BD66-4016-9691-E241B18A9FC9}"/>
              </a:ext>
            </a:extLst>
          </p:cNvPr>
          <p:cNvCxnSpPr>
            <a:cxnSpLocks/>
          </p:cNvCxnSpPr>
          <p:nvPr userDrawn="1"/>
        </p:nvCxnSpPr>
        <p:spPr>
          <a:xfrm>
            <a:off x="838200" y="681993"/>
            <a:ext cx="10515600" cy="0"/>
          </a:xfrm>
          <a:prstGeom prst="line">
            <a:avLst/>
          </a:prstGeom>
          <a:noFill/>
          <a:ln w="9525" cap="flat">
            <a:solidFill>
              <a:schemeClr val="tx1">
                <a:lumMod val="10000"/>
                <a:lumOff val="9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3" name="Title Placeholder 12">
            <a:extLst>
              <a:ext uri="{FF2B5EF4-FFF2-40B4-BE49-F238E27FC236}">
                <a16:creationId xmlns:a16="http://schemas.microsoft.com/office/drawing/2014/main" id="{0CD15B4A-3065-4049-BEA5-560FE65C28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81356"/>
            <a:ext cx="10515600" cy="907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80D3D2F-294C-4C09-B51B-73CD6A784492}"/>
              </a:ext>
            </a:extLst>
          </p:cNvPr>
          <p:cNvSpPr txBox="1">
            <a:spLocks/>
          </p:cNvSpPr>
          <p:nvPr userDrawn="1"/>
        </p:nvSpPr>
        <p:spPr>
          <a:xfrm>
            <a:off x="6369050" y="214837"/>
            <a:ext cx="4978400" cy="38735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r" defTabSz="914400" rtl="0" eaLnBrk="1" latinLnBrk="0" hangingPunct="1"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buFont typeface="Arial"/>
              <a:buNone/>
              <a:defRPr sz="1800" kern="12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30000"/>
              </a:lnSpc>
              <a:spcBef>
                <a:spcPts val="500"/>
              </a:spcBef>
              <a:spcAft>
                <a:spcPts val="400"/>
              </a:spcAft>
              <a:buFont typeface="Arial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spcAft>
                <a:spcPts val="400"/>
              </a:spcAft>
              <a:buFont typeface="Arial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spcAft>
                <a:spcPts val="400"/>
              </a:spcAft>
              <a:buFont typeface="Arial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spcAft>
                <a:spcPts val="400"/>
              </a:spcAft>
              <a:buFont typeface="Arial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@jackbrookes</a:t>
            </a:r>
            <a:endParaRPr lang="en-GB" dirty="0"/>
          </a:p>
        </p:txBody>
      </p:sp>
      <p:pic>
        <p:nvPicPr>
          <p:cNvPr id="10" name="Picture 9" descr="A picture containing ax&#10;&#10;Description automatically generated">
            <a:extLst>
              <a:ext uri="{FF2B5EF4-FFF2-40B4-BE49-F238E27FC236}">
                <a16:creationId xmlns:a16="http://schemas.microsoft.com/office/drawing/2014/main" id="{618947B1-CED0-4142-A47C-BF14E7D444BD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366249" y="299783"/>
            <a:ext cx="314963" cy="255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10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5" r:id="rId3"/>
    <p:sldLayoutId id="2147483652" r:id="rId4"/>
    <p:sldLayoutId id="2147483664" r:id="rId5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spcAft>
          <a:spcPts val="600"/>
        </a:spcAft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30000"/>
        </a:lnSpc>
        <a:spcBef>
          <a:spcPts val="500"/>
        </a:spcBef>
        <a:spcAft>
          <a:spcPts val="400"/>
        </a:spcAft>
        <a:buFont typeface="Arial"/>
        <a:buChar char="•"/>
        <a:defRPr sz="2400" b="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30000"/>
        </a:lnSpc>
        <a:spcBef>
          <a:spcPts val="500"/>
        </a:spcBef>
        <a:spcAft>
          <a:spcPts val="400"/>
        </a:spcAft>
        <a:buFont typeface="Arial"/>
        <a:buChar char="•"/>
        <a:defRPr sz="2000" b="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30000"/>
        </a:lnSpc>
        <a:spcBef>
          <a:spcPts val="500"/>
        </a:spcBef>
        <a:spcAft>
          <a:spcPts val="400"/>
        </a:spcAft>
        <a:buFont typeface="Arial"/>
        <a:buChar char="•"/>
        <a:defRPr sz="1800" b="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30000"/>
        </a:lnSpc>
        <a:spcBef>
          <a:spcPts val="500"/>
        </a:spcBef>
        <a:spcAft>
          <a:spcPts val="400"/>
        </a:spcAft>
        <a:buFont typeface="Arial"/>
        <a:buChar char="•"/>
        <a:defRPr sz="1800" b="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603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6" r:id="rId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media" Target="../media/media4.mp4"/><Relationship Id="rId7" Type="http://schemas.openxmlformats.org/officeDocument/2006/relationships/image" Target="../media/image28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7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4.mp4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s3.eu-west-2.amazonaws.com/jackb-test-bucket/experiment_settings/swipe_the_target.json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sv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AF198A3-2058-4737-ABD2-731176D5EF3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Unity Experiment Framework (UXF)</a:t>
            </a:r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2C382E38-3B9C-40B3-B9C3-89ABD04DE5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602038"/>
            <a:ext cx="10515600" cy="1282628"/>
          </a:xfrm>
        </p:spPr>
        <p:txBody>
          <a:bodyPr/>
          <a:lstStyle/>
          <a:p>
            <a:r>
              <a:rPr lang="en-GB" dirty="0" err="1"/>
              <a:t>Dr.</a:t>
            </a:r>
            <a:r>
              <a:rPr lang="en-GB" dirty="0"/>
              <a:t> Jack Brookes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42A6D98-B390-40DD-8CBC-73E8D2B0EC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0E313A-70B1-4D72-AF5E-8AE1C892C0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8056C-9350-3E4B-911C-FCF80EDBFE79}" type="slidenum">
              <a:rPr lang="en-US" smtClean="0"/>
              <a:t>1</a:t>
            </a:fld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3434540-0DBB-4AAD-A903-639B99F9E75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A4451B2-2E75-470F-B8BE-3DF26B3CB297}"/>
              </a:ext>
            </a:extLst>
          </p:cNvPr>
          <p:cNvSpPr/>
          <p:nvPr/>
        </p:nvSpPr>
        <p:spPr>
          <a:xfrm>
            <a:off x="838201" y="4280584"/>
            <a:ext cx="382777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Postdoc at UCL</a:t>
            </a:r>
          </a:p>
          <a:p>
            <a:r>
              <a:rPr lang="en-GB" dirty="0"/>
              <a:t>PhD from University of Leeds, UK</a:t>
            </a:r>
          </a:p>
        </p:txBody>
      </p:sp>
    </p:spTree>
    <p:extLst>
      <p:ext uri="{BB962C8B-B14F-4D97-AF65-F5344CB8AC3E}">
        <p14:creationId xmlns:p14="http://schemas.microsoft.com/office/powerpoint/2010/main" val="27573476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0EECB-6BAF-4342-8D2F-4AD8EEDFBB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Structure of an experiment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A06B7C-A333-4E53-80E4-A1424B5443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6957"/>
            <a:ext cx="5784920" cy="38362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3200" dirty="0"/>
              <a:t>An experiment measures how </a:t>
            </a:r>
            <a:r>
              <a:rPr lang="en-GB" sz="3200" b="1" i="1" dirty="0"/>
              <a:t>independent variables </a:t>
            </a:r>
            <a:r>
              <a:rPr lang="en-GB" sz="3200" dirty="0"/>
              <a:t>affect </a:t>
            </a:r>
            <a:r>
              <a:rPr lang="en-GB" sz="3200" b="1" i="1" dirty="0"/>
              <a:t>dependent variables</a:t>
            </a:r>
            <a:endParaRPr lang="en-GB" sz="3200" i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B81255-F143-4063-AE84-8E9371CEBC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8056C-9350-3E4B-911C-FCF80EDBFE79}" type="slidenum">
              <a:rPr lang="en-US" smtClean="0"/>
              <a:t>10</a:t>
            </a:fld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8C0614A-EB0A-4A74-95C6-61CB44F6470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UNITY EXPERIMENT FRAMEWORK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C533536-2274-40AC-BEEE-8FE35CE149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8187" y="2250321"/>
            <a:ext cx="5784920" cy="3723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5618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0EECB-6BAF-4342-8D2F-4AD8EEDFBB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An example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B81255-F143-4063-AE84-8E9371CEBC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8056C-9350-3E4B-911C-FCF80EDBFE79}" type="slidenum">
              <a:rPr lang="en-US" smtClean="0"/>
              <a:t>11</a:t>
            </a:fld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8C0614A-EB0A-4A74-95C6-61CB44F6470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UNITY EXPERIMENT FRAMEWORK</a:t>
            </a:r>
          </a:p>
        </p:txBody>
      </p:sp>
      <p:pic>
        <p:nvPicPr>
          <p:cNvPr id="7" name="Picture 6" descr="A picture containing box, wooden, table, board&#10;&#10;Description automatically generated">
            <a:extLst>
              <a:ext uri="{FF2B5EF4-FFF2-40B4-BE49-F238E27FC236}">
                <a16:creationId xmlns:a16="http://schemas.microsoft.com/office/drawing/2014/main" id="{CEA7A1E1-B158-4242-899A-6C66326B5D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7453" y="1789271"/>
            <a:ext cx="5455920" cy="4297680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24D4A92-AC52-4E82-8688-7F88E64D3B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6957"/>
            <a:ext cx="5549900" cy="4250005"/>
          </a:xfrm>
        </p:spPr>
        <p:txBody>
          <a:bodyPr/>
          <a:lstStyle/>
          <a:p>
            <a:r>
              <a:rPr lang="en-GB" dirty="0"/>
              <a:t>Which target do people choose? How fast? (DV)</a:t>
            </a:r>
          </a:p>
          <a:p>
            <a:r>
              <a:rPr lang="en-GB" dirty="0"/>
              <a:t>Target may differ in size, reward, distance (IV)</a:t>
            </a:r>
          </a:p>
          <a:p>
            <a:r>
              <a:rPr lang="en-GB" dirty="0"/>
              <a:t>How can UXF help us?</a:t>
            </a:r>
          </a:p>
        </p:txBody>
      </p:sp>
    </p:spTree>
    <p:extLst>
      <p:ext uri="{BB962C8B-B14F-4D97-AF65-F5344CB8AC3E}">
        <p14:creationId xmlns:p14="http://schemas.microsoft.com/office/powerpoint/2010/main" val="23851458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A05FF3-2F6D-4E56-A8D1-84022BD74DE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381749" y="238125"/>
            <a:ext cx="5743575" cy="90487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Events at key stages, assign them to your custom Unity functions</a:t>
            </a:r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  <a:p>
            <a:pPr lvl="1"/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BF6F44-5AE1-45C4-A789-A8311B4AC72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672888" y="6492875"/>
            <a:ext cx="519112" cy="250825"/>
          </a:xfrm>
          <a:prstGeom prst="rect">
            <a:avLst/>
          </a:prstGeom>
        </p:spPr>
        <p:txBody>
          <a:bodyPr/>
          <a:lstStyle/>
          <a:p>
            <a:fld id="{03E8056C-9350-3E4B-911C-FCF80EDBFE79}" type="slidenum">
              <a:rPr lang="en-US" smtClean="0"/>
              <a:t>12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B625B05-4484-4B38-8635-6F51056DBF6C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" y="-875562"/>
            <a:ext cx="6149023" cy="761926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6FCD984-E3AF-4E9B-8325-D183FE4931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2735" b="14187"/>
          <a:stretch/>
        </p:blipFill>
        <p:spPr>
          <a:xfrm>
            <a:off x="6836632" y="3539527"/>
            <a:ext cx="4595813" cy="3078760"/>
          </a:xfrm>
          <a:prstGeom prst="rect">
            <a:avLst/>
          </a:prstGeom>
        </p:spPr>
      </p:pic>
      <p:pic>
        <p:nvPicPr>
          <p:cNvPr id="15" name="Picture 14" descr="A screen shot of a computer&#10;&#10;Description automatically generated">
            <a:extLst>
              <a:ext uri="{FF2B5EF4-FFF2-40B4-BE49-F238E27FC236}">
                <a16:creationId xmlns:a16="http://schemas.microsoft.com/office/drawing/2014/main" id="{694726B9-6F10-4489-8736-B290F8C010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1749" y="1269040"/>
            <a:ext cx="5505578" cy="2049433"/>
          </a:xfrm>
          <a:prstGeom prst="rect">
            <a:avLst/>
          </a:prstGeom>
        </p:spPr>
      </p:pic>
      <p:sp>
        <p:nvSpPr>
          <p:cNvPr id="19" name="Arrow: Curved Left 18">
            <a:extLst>
              <a:ext uri="{FF2B5EF4-FFF2-40B4-BE49-F238E27FC236}">
                <a16:creationId xmlns:a16="http://schemas.microsoft.com/office/drawing/2014/main" id="{6A7AE45D-5492-4C1E-B0E4-76D764A369E4}"/>
              </a:ext>
            </a:extLst>
          </p:cNvPr>
          <p:cNvSpPr/>
          <p:nvPr/>
        </p:nvSpPr>
        <p:spPr>
          <a:xfrm>
            <a:off x="10579100" y="2730500"/>
            <a:ext cx="1474278" cy="1457325"/>
          </a:xfrm>
          <a:prstGeom prst="curvedLeftArrow">
            <a:avLst>
              <a:gd name="adj1" fmla="val 14576"/>
              <a:gd name="adj2" fmla="val 50000"/>
              <a:gd name="adj3" fmla="val 25000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61195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icture containing sitting&#10;&#10;Description automatically generated">
            <a:extLst>
              <a:ext uri="{FF2B5EF4-FFF2-40B4-BE49-F238E27FC236}">
                <a16:creationId xmlns:a16="http://schemas.microsoft.com/office/drawing/2014/main" id="{B7A7A93F-8657-4DA0-816D-82BFEE94D0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5892" y="-960120"/>
            <a:ext cx="5827795" cy="1029325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A05FF3-2F6D-4E56-A8D1-84022BD74DE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44781" y="2835276"/>
            <a:ext cx="3270524" cy="195262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>
                <a:latin typeface="Inter" panose="020B0604020202020204" charset="0"/>
                <a:ea typeface="Inter" panose="020B0604020202020204" charset="0"/>
              </a:rPr>
              <a:t>Section of typical experiment code without UXF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BF6F44-5AE1-45C4-A789-A8311B4AC72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672888" y="6492875"/>
            <a:ext cx="519112" cy="250825"/>
          </a:xfrm>
          <a:prstGeom prst="rect">
            <a:avLst/>
          </a:prstGeom>
        </p:spPr>
        <p:txBody>
          <a:bodyPr/>
          <a:lstStyle/>
          <a:p>
            <a:fld id="{03E8056C-9350-3E4B-911C-FCF80EDBFE79}" type="slidenum">
              <a:rPr lang="en-US" smtClean="0"/>
              <a:t>13</a:t>
            </a:fld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4CA9ADF-2418-450E-BFAB-E9A46DC27FC8}"/>
              </a:ext>
            </a:extLst>
          </p:cNvPr>
          <p:cNvSpPr/>
          <p:nvPr/>
        </p:nvSpPr>
        <p:spPr>
          <a:xfrm>
            <a:off x="437550" y="239746"/>
            <a:ext cx="202972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600" dirty="0">
                <a:latin typeface="Inter" panose="020B0604020202020204" charset="0"/>
                <a:ea typeface="Inter" panose="020B0604020202020204" charset="0"/>
              </a:rPr>
              <a:t>Example</a:t>
            </a:r>
            <a:endParaRPr lang="en-GB" sz="3600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000C986-06F4-4107-9314-28BF71BD52AC}"/>
              </a:ext>
            </a:extLst>
          </p:cNvPr>
          <p:cNvSpPr txBox="1">
            <a:spLocks/>
          </p:cNvSpPr>
          <p:nvPr/>
        </p:nvSpPr>
        <p:spPr>
          <a:xfrm>
            <a:off x="7908528" y="2160541"/>
            <a:ext cx="3838972" cy="297506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GB" dirty="0">
                <a:latin typeface="Inter" panose="020B0604020202020204" charset="0"/>
                <a:ea typeface="Inter" panose="020B0604020202020204" charset="0"/>
              </a:rPr>
              <a:t>Repetition</a:t>
            </a:r>
          </a:p>
          <a:p>
            <a:pPr marL="0" indent="0">
              <a:buFont typeface="Arial"/>
              <a:buNone/>
            </a:pPr>
            <a:endParaRPr lang="en-GB" dirty="0">
              <a:latin typeface="Inter" panose="020B0604020202020204" charset="0"/>
              <a:ea typeface="Inter" panose="020B0604020202020204" charset="0"/>
            </a:endParaRPr>
          </a:p>
          <a:p>
            <a:pPr marL="0" indent="0">
              <a:buFont typeface="Arial"/>
              <a:buNone/>
            </a:pPr>
            <a:r>
              <a:rPr lang="en-GB" dirty="0">
                <a:latin typeface="Inter" panose="020B0604020202020204" charset="0"/>
                <a:ea typeface="Inter" panose="020B0604020202020204" charset="0"/>
              </a:rPr>
              <a:t>Difficult to see intent</a:t>
            </a:r>
          </a:p>
          <a:p>
            <a:pPr marL="0" indent="0">
              <a:buFont typeface="Arial"/>
              <a:buNone/>
            </a:pPr>
            <a:endParaRPr lang="en-GB" dirty="0">
              <a:latin typeface="Inter" panose="020B0604020202020204" charset="0"/>
              <a:ea typeface="Inter" panose="020B0604020202020204" charset="0"/>
            </a:endParaRPr>
          </a:p>
          <a:p>
            <a:pPr marL="0" indent="0">
              <a:buFont typeface="Arial"/>
              <a:buNone/>
            </a:pPr>
            <a:r>
              <a:rPr lang="en-GB" dirty="0">
                <a:latin typeface="Inter" panose="020B0604020202020204" charset="0"/>
                <a:ea typeface="Inter" panose="020B0604020202020204" charset="0"/>
              </a:rPr>
              <a:t>Must be written up as methods section </a:t>
            </a:r>
          </a:p>
        </p:txBody>
      </p:sp>
    </p:spTree>
    <p:extLst>
      <p:ext uri="{BB962C8B-B14F-4D97-AF65-F5344CB8AC3E}">
        <p14:creationId xmlns:p14="http://schemas.microsoft.com/office/powerpoint/2010/main" val="12344669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creen shot of a computer&#10;&#10;Description automatically generated">
            <a:extLst>
              <a:ext uri="{FF2B5EF4-FFF2-40B4-BE49-F238E27FC236}">
                <a16:creationId xmlns:a16="http://schemas.microsoft.com/office/drawing/2014/main" id="{364DCE1F-28D3-4478-9940-7C10D59F2A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34"/>
          <a:stretch/>
        </p:blipFill>
        <p:spPr>
          <a:xfrm>
            <a:off x="-1" y="1521363"/>
            <a:ext cx="6409623" cy="4665597"/>
          </a:xfrm>
          <a:prstGeom prst="rect">
            <a:avLst/>
          </a:prstGeom>
        </p:spPr>
      </p:pic>
      <p:pic>
        <p:nvPicPr>
          <p:cNvPr id="12" name="Picture 11" descr="A screenshot of a cell phone&#10;&#10;Description automatically generated">
            <a:extLst>
              <a:ext uri="{FF2B5EF4-FFF2-40B4-BE49-F238E27FC236}">
                <a16:creationId xmlns:a16="http://schemas.microsoft.com/office/drawing/2014/main" id="{9EE2DF79-89C8-4ED9-903D-236EBB400A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819"/>
          <a:stretch/>
        </p:blipFill>
        <p:spPr>
          <a:xfrm>
            <a:off x="5935980" y="1769919"/>
            <a:ext cx="6840461" cy="3926937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BF6F44-5AE1-45C4-A789-A8311B4AC72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672888" y="6492875"/>
            <a:ext cx="519112" cy="250825"/>
          </a:xfrm>
          <a:prstGeom prst="rect">
            <a:avLst/>
          </a:prstGeom>
        </p:spPr>
        <p:txBody>
          <a:bodyPr/>
          <a:lstStyle/>
          <a:p>
            <a:fld id="{03E8056C-9350-3E4B-911C-FCF80EDBFE79}" type="slidenum">
              <a:rPr lang="en-US" smtClean="0"/>
              <a:t>14</a:t>
            </a:fld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4CA9ADF-2418-450E-BFAB-E9A46DC27FC8}"/>
              </a:ext>
            </a:extLst>
          </p:cNvPr>
          <p:cNvSpPr/>
          <p:nvPr/>
        </p:nvSpPr>
        <p:spPr>
          <a:xfrm>
            <a:off x="437550" y="239746"/>
            <a:ext cx="413010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600" dirty="0">
                <a:latin typeface="Inter" panose="020B0604020202020204" charset="0"/>
                <a:ea typeface="Inter" panose="020B0604020202020204" charset="0"/>
              </a:rPr>
              <a:t>Example with UXF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000C986-06F4-4107-9314-28BF71BD52AC}"/>
              </a:ext>
            </a:extLst>
          </p:cNvPr>
          <p:cNvSpPr txBox="1">
            <a:spLocks/>
          </p:cNvSpPr>
          <p:nvPr/>
        </p:nvSpPr>
        <p:spPr>
          <a:xfrm>
            <a:off x="830580" y="5982606"/>
            <a:ext cx="4569460" cy="51026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GB" dirty="0">
                <a:latin typeface="Inter" panose="020B0604020202020204" charset="0"/>
                <a:ea typeface="Inter" panose="020B0604020202020204" charset="0"/>
              </a:rPr>
              <a:t>Experiment </a:t>
            </a:r>
            <a:r>
              <a:rPr lang="en-GB" i="1" dirty="0">
                <a:latin typeface="Inter" panose="020B0604020202020204" charset="0"/>
                <a:ea typeface="Inter" panose="020B0604020202020204" charset="0"/>
              </a:rPr>
              <a:t>Specification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8301107-588B-428A-B80F-9EFD4FE0B4C6}"/>
              </a:ext>
            </a:extLst>
          </p:cNvPr>
          <p:cNvSpPr txBox="1">
            <a:spLocks/>
          </p:cNvSpPr>
          <p:nvPr/>
        </p:nvSpPr>
        <p:spPr>
          <a:xfrm>
            <a:off x="6409622" y="5976797"/>
            <a:ext cx="4980938" cy="51026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GB" dirty="0">
                <a:latin typeface="Inter" panose="020B0604020202020204" charset="0"/>
                <a:ea typeface="Inter" panose="020B0604020202020204" charset="0"/>
              </a:rPr>
              <a:t>Experiment </a:t>
            </a:r>
            <a:r>
              <a:rPr lang="en-GB" i="1" dirty="0">
                <a:latin typeface="Inter" panose="020B0604020202020204" charset="0"/>
                <a:ea typeface="Inter" panose="020B0604020202020204" charset="0"/>
              </a:rPr>
              <a:t>Implementation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EE6D39D-C4DF-4BC3-BDC8-1EA06735BC18}"/>
              </a:ext>
            </a:extLst>
          </p:cNvPr>
          <p:cNvSpPr/>
          <p:nvPr/>
        </p:nvSpPr>
        <p:spPr>
          <a:xfrm>
            <a:off x="813911" y="1354574"/>
            <a:ext cx="46027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i="1" dirty="0">
                <a:latin typeface="Inter" panose="020B0604020202020204" charset="0"/>
                <a:ea typeface="Inter" panose="020B0604020202020204" charset="0"/>
              </a:rPr>
              <a:t>Predefine independent variables</a:t>
            </a:r>
          </a:p>
          <a:p>
            <a:pPr algn="ctr"/>
            <a:r>
              <a:rPr lang="en-GB" i="1" dirty="0">
                <a:latin typeface="Inter" panose="020B0604020202020204" charset="0"/>
                <a:ea typeface="Inter" panose="020B0604020202020204" charset="0"/>
              </a:rPr>
              <a:t>Runs once at the start of the experiment</a:t>
            </a:r>
            <a:endParaRPr lang="en-GB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4AC60C3-3E0D-46AC-A20F-318E9AFDF3BF}"/>
              </a:ext>
            </a:extLst>
          </p:cNvPr>
          <p:cNvSpPr/>
          <p:nvPr/>
        </p:nvSpPr>
        <p:spPr>
          <a:xfrm>
            <a:off x="6388068" y="1354574"/>
            <a:ext cx="467621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i="1" dirty="0">
                <a:latin typeface="Inter" panose="020B0604020202020204" charset="0"/>
                <a:ea typeface="Inter" panose="020B0604020202020204" charset="0"/>
              </a:rPr>
              <a:t>Use variables to manipulate the 3D world</a:t>
            </a:r>
          </a:p>
          <a:p>
            <a:pPr algn="ctr"/>
            <a:r>
              <a:rPr lang="en-GB" i="1" dirty="0">
                <a:latin typeface="Inter" panose="020B0604020202020204" charset="0"/>
                <a:ea typeface="Inter" panose="020B0604020202020204" charset="0"/>
              </a:rPr>
              <a:t>Runs on each trial</a:t>
            </a:r>
            <a:endParaRPr lang="en-GB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A625595-446B-456D-8CA1-14179BD6E4CA}"/>
              </a:ext>
            </a:extLst>
          </p:cNvPr>
          <p:cNvCxnSpPr/>
          <p:nvPr/>
        </p:nvCxnSpPr>
        <p:spPr>
          <a:xfrm>
            <a:off x="3204810" y="4671060"/>
            <a:ext cx="1146210" cy="0"/>
          </a:xfrm>
          <a:prstGeom prst="line">
            <a:avLst/>
          </a:prstGeom>
          <a:ln w="762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98806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0EECB-6BAF-4342-8D2F-4AD8EEDFBB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Complex experiment definitions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A06B7C-A333-4E53-80E4-A1424B5443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6957"/>
            <a:ext cx="10515600" cy="38362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3200" dirty="0"/>
              <a:t>Examples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3200" dirty="0"/>
              <a:t>First block of </a:t>
            </a:r>
            <a:r>
              <a:rPr lang="en-GB" sz="3200"/>
              <a:t>trials have </a:t>
            </a:r>
            <a:r>
              <a:rPr lang="en-GB" sz="3200" dirty="0"/>
              <a:t>lower difficulty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3200" dirty="0"/>
              <a:t>10% of trials are different (“catch” trials)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3200" dirty="0"/>
              <a:t>Randomise order of trials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B81255-F143-4063-AE84-8E9371CEBC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8056C-9350-3E4B-911C-FCF80EDBFE79}" type="slidenum">
              <a:rPr lang="en-US" smtClean="0"/>
              <a:t>15</a:t>
            </a:fld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8C0614A-EB0A-4A74-95C6-61CB44F6470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UNITY EXPERIMENT FRAMEWORK</a:t>
            </a:r>
          </a:p>
        </p:txBody>
      </p:sp>
    </p:spTree>
    <p:extLst>
      <p:ext uri="{BB962C8B-B14F-4D97-AF65-F5344CB8AC3E}">
        <p14:creationId xmlns:p14="http://schemas.microsoft.com/office/powerpoint/2010/main" val="34516697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8A818404-5307-4C83-8838-B39D270CA1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556" y="424412"/>
            <a:ext cx="11672888" cy="710137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A05FF3-2F6D-4E56-A8D1-84022BD74DE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318647" y="276226"/>
            <a:ext cx="5743575" cy="90487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>
                <a:latin typeface="Inter" panose="020B0604020202020204" charset="0"/>
                <a:ea typeface="Inter" panose="020B0604020202020204" charset="0"/>
              </a:rPr>
              <a:t>Define experiment structure with code: Create your own rules</a:t>
            </a:r>
          </a:p>
          <a:p>
            <a:endParaRPr lang="en-GB" dirty="0">
              <a:latin typeface="Inter" panose="020B0604020202020204" charset="0"/>
              <a:ea typeface="Inter" panose="020B0604020202020204" charset="0"/>
            </a:endParaRPr>
          </a:p>
          <a:p>
            <a:pPr marL="0" indent="0">
              <a:buNone/>
            </a:pPr>
            <a:endParaRPr lang="en-GB" dirty="0">
              <a:latin typeface="Inter" panose="020B0604020202020204" charset="0"/>
              <a:ea typeface="Inter" panose="020B0604020202020204" charset="0"/>
            </a:endParaRPr>
          </a:p>
          <a:p>
            <a:pPr lvl="1"/>
            <a:endParaRPr lang="en-GB" dirty="0">
              <a:latin typeface="Inter" panose="020B0604020202020204" charset="0"/>
              <a:ea typeface="Inter" panose="020B060402020202020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BF6F44-5AE1-45C4-A789-A8311B4AC72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672888" y="6492875"/>
            <a:ext cx="519112" cy="250825"/>
          </a:xfrm>
          <a:prstGeom prst="rect">
            <a:avLst/>
          </a:prstGeom>
        </p:spPr>
        <p:txBody>
          <a:bodyPr/>
          <a:lstStyle/>
          <a:p>
            <a:fld id="{03E8056C-9350-3E4B-911C-FCF80EDBFE79}" type="slidenum">
              <a:rPr lang="en-US" smtClean="0"/>
              <a:t>16</a:t>
            </a:fld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4CA9ADF-2418-450E-BFAB-E9A46DC27FC8}"/>
              </a:ext>
            </a:extLst>
          </p:cNvPr>
          <p:cNvSpPr/>
          <p:nvPr/>
        </p:nvSpPr>
        <p:spPr>
          <a:xfrm>
            <a:off x="437550" y="239746"/>
            <a:ext cx="202972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600" dirty="0">
                <a:latin typeface="Inter" panose="020B0604020202020204" charset="0"/>
                <a:ea typeface="Inter" panose="020B0604020202020204" charset="0"/>
              </a:rPr>
              <a:t>Example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30131190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A3C0D4-1362-41AB-AC31-7215325F1F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Dependent variables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A05FF3-2F6D-4E56-A8D1-84022BD74D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6957"/>
            <a:ext cx="10515600" cy="4250005"/>
          </a:xfrm>
        </p:spPr>
        <p:txBody>
          <a:bodyPr>
            <a:normAutofit/>
          </a:bodyPr>
          <a:lstStyle/>
          <a:p>
            <a:r>
              <a:rPr lang="en-GB" dirty="0"/>
              <a:t>Saves data at 3 levels:</a:t>
            </a:r>
          </a:p>
          <a:p>
            <a:pPr lvl="1"/>
            <a:r>
              <a:rPr lang="en-GB" dirty="0"/>
              <a:t>Per-participant (e.g. age, gender) – collected via a UI by default</a:t>
            </a:r>
          </a:p>
          <a:p>
            <a:pPr lvl="1"/>
            <a:r>
              <a:rPr lang="en-GB" dirty="0"/>
              <a:t>Per-trial (responses, e.g. a selection, movement time)</a:t>
            </a:r>
          </a:p>
          <a:p>
            <a:pPr lvl="1"/>
            <a:r>
              <a:rPr lang="en-GB" dirty="0"/>
              <a:t>Per-timestep within a trial (e.g. hand positions)</a:t>
            </a:r>
          </a:p>
          <a:p>
            <a:r>
              <a:rPr lang="en-GB" dirty="0"/>
              <a:t>No hassle of making folders, naming files</a:t>
            </a:r>
          </a:p>
          <a:p>
            <a:pPr marL="0" indent="0">
              <a:buNone/>
            </a:pPr>
            <a:endParaRPr lang="en-GB" dirty="0"/>
          </a:p>
          <a:p>
            <a:pPr lvl="1"/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8A70CD1-5587-4366-B34C-607E2914DE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BF6F44-5AE1-45C4-A789-A8311B4AC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8056C-9350-3E4B-911C-FCF80EDBFE79}" type="slidenum">
              <a:rPr lang="en-US" smtClean="0"/>
              <a:t>17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608DD5E-82BE-439D-BD53-8AEBA701FE5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UNITY EXPERIMENT FRAMEWORK</a:t>
            </a:r>
          </a:p>
        </p:txBody>
      </p:sp>
    </p:spTree>
    <p:extLst>
      <p:ext uri="{BB962C8B-B14F-4D97-AF65-F5344CB8AC3E}">
        <p14:creationId xmlns:p14="http://schemas.microsoft.com/office/powerpoint/2010/main" val="31423781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0EECB-6BAF-4342-8D2F-4AD8EEDFBBE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23813"/>
            <a:ext cx="10515600" cy="904875"/>
          </a:xfrm>
          <a:prstGeom prst="rect">
            <a:avLst/>
          </a:prstGeom>
        </p:spPr>
        <p:txBody>
          <a:bodyPr/>
          <a:lstStyle/>
          <a:p>
            <a:r>
              <a:rPr lang="en-GB" dirty="0">
                <a:latin typeface="Inter" panose="020B0604020202020204" charset="0"/>
                <a:ea typeface="Inter" panose="020B0604020202020204" charset="0"/>
              </a:rPr>
              <a:t>Example: Per-participant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B81255-F143-4063-AE84-8E9371CEBC7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672888" y="6492875"/>
            <a:ext cx="519112" cy="250825"/>
          </a:xfrm>
          <a:prstGeom prst="rect">
            <a:avLst/>
          </a:prstGeom>
        </p:spPr>
        <p:txBody>
          <a:bodyPr/>
          <a:lstStyle/>
          <a:p>
            <a:fld id="{03E8056C-9350-3E4B-911C-FCF80EDBFE79}" type="slidenum">
              <a:rPr lang="en-US" smtClean="0"/>
              <a:t>18</a:t>
            </a:fld>
            <a:endParaRPr lang="en-US" dirty="0"/>
          </a:p>
        </p:txBody>
      </p:sp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338A62DC-F4E7-4CCC-991D-C1834B9158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213" y="997442"/>
            <a:ext cx="3835400" cy="5620845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60A507D-3656-4F1F-B425-A2D3F898E31F}"/>
              </a:ext>
            </a:extLst>
          </p:cNvPr>
          <p:cNvSpPr txBox="1">
            <a:spLocks/>
          </p:cNvSpPr>
          <p:nvPr/>
        </p:nvSpPr>
        <p:spPr>
          <a:xfrm>
            <a:off x="4889500" y="1244601"/>
            <a:ext cx="6464300" cy="493236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Inter" panose="020B0604020202020204" charset="0"/>
                <a:ea typeface="Inter" panose="020B0604020202020204" charset="0"/>
              </a:rPr>
              <a:t>User interface for researcher or participant</a:t>
            </a:r>
          </a:p>
          <a:p>
            <a:r>
              <a:rPr lang="en-GB" dirty="0">
                <a:latin typeface="Inter" panose="020B0604020202020204" charset="0"/>
                <a:ea typeface="Inter" panose="020B0604020202020204" charset="0"/>
              </a:rPr>
              <a:t>Allows input of per-participant datapoints</a:t>
            </a:r>
          </a:p>
          <a:p>
            <a:r>
              <a:rPr lang="en-GB" dirty="0">
                <a:latin typeface="Inter" panose="020B0604020202020204" charset="0"/>
                <a:ea typeface="Inter" panose="020B0604020202020204" charset="0"/>
              </a:rPr>
              <a:t>Age, gender, etc</a:t>
            </a:r>
          </a:p>
          <a:p>
            <a:r>
              <a:rPr lang="en-GB" dirty="0">
                <a:latin typeface="Inter" panose="020B0604020202020204" charset="0"/>
                <a:ea typeface="Inter" panose="020B0604020202020204" charset="0"/>
              </a:rPr>
              <a:t>Customisable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B851305-0744-4763-ACF0-B88ACE235480}"/>
              </a:ext>
            </a:extLst>
          </p:cNvPr>
          <p:cNvSpPr/>
          <p:nvPr/>
        </p:nvSpPr>
        <p:spPr>
          <a:xfrm>
            <a:off x="838200" y="3098801"/>
            <a:ext cx="3517901" cy="2971800"/>
          </a:xfrm>
          <a:prstGeom prst="ellipse">
            <a:avLst/>
          </a:prstGeom>
          <a:noFill/>
          <a:ln w="7620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54784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screenshot of a cell phone&#10;&#10;Description automatically generated">
            <a:extLst>
              <a:ext uri="{FF2B5EF4-FFF2-40B4-BE49-F238E27FC236}">
                <a16:creationId xmlns:a16="http://schemas.microsoft.com/office/drawing/2014/main" id="{413F8C71-9F86-474D-A73F-1942048B41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500" y="23813"/>
            <a:ext cx="9829800" cy="377762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70EECB-6BAF-4342-8D2F-4AD8EEDFBBE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23813"/>
            <a:ext cx="10515600" cy="904875"/>
          </a:xfrm>
          <a:prstGeom prst="rect">
            <a:avLst/>
          </a:prstGeom>
        </p:spPr>
        <p:txBody>
          <a:bodyPr/>
          <a:lstStyle/>
          <a:p>
            <a:r>
              <a:rPr lang="en-GB" dirty="0">
                <a:latin typeface="Inter" panose="020B0604020202020204" charset="0"/>
                <a:ea typeface="Inter" panose="020B0604020202020204" charset="0"/>
              </a:rPr>
              <a:t>Example: Per-trial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B81255-F143-4063-AE84-8E9371CEBC7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672888" y="6492875"/>
            <a:ext cx="519112" cy="250825"/>
          </a:xfrm>
          <a:prstGeom prst="rect">
            <a:avLst/>
          </a:prstGeom>
        </p:spPr>
        <p:txBody>
          <a:bodyPr/>
          <a:lstStyle/>
          <a:p>
            <a:fld id="{03E8056C-9350-3E4B-911C-FCF80EDBFE79}" type="slidenum">
              <a:rPr lang="en-US" smtClean="0"/>
              <a:t>19</a:t>
            </a:fld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A8780F9-8CA1-418F-9984-82C9600B7ECA}"/>
              </a:ext>
            </a:extLst>
          </p:cNvPr>
          <p:cNvSpPr txBox="1">
            <a:spLocks/>
          </p:cNvSpPr>
          <p:nvPr/>
        </p:nvSpPr>
        <p:spPr>
          <a:xfrm>
            <a:off x="546100" y="3251200"/>
            <a:ext cx="5842000" cy="279876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Inter" panose="020B0604020202020204" charset="0"/>
                <a:ea typeface="Inter" panose="020B0604020202020204" charset="0"/>
              </a:rPr>
              <a:t>Record a response on each trial</a:t>
            </a:r>
          </a:p>
          <a:p>
            <a:r>
              <a:rPr lang="en-GB" dirty="0">
                <a:latin typeface="Inter" panose="020B0604020202020204" charset="0"/>
                <a:ea typeface="Inter" panose="020B0604020202020204" charset="0"/>
              </a:rPr>
              <a:t>Automatically outputs properly formatted CSV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2E08A63-8328-4A48-9992-778EF3DE74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8900" y="2873914"/>
            <a:ext cx="3009900" cy="3744373"/>
          </a:xfrm>
          <a:prstGeom prst="rect">
            <a:avLst/>
          </a:prstGeom>
        </p:spPr>
      </p:pic>
      <p:sp>
        <p:nvSpPr>
          <p:cNvPr id="15" name="Arrow: Curved Left 14">
            <a:extLst>
              <a:ext uri="{FF2B5EF4-FFF2-40B4-BE49-F238E27FC236}">
                <a16:creationId xmlns:a16="http://schemas.microsoft.com/office/drawing/2014/main" id="{0FDB5730-E914-4663-9B8A-B7B3E1F1D59C}"/>
              </a:ext>
            </a:extLst>
          </p:cNvPr>
          <p:cNvSpPr/>
          <p:nvPr/>
        </p:nvSpPr>
        <p:spPr>
          <a:xfrm>
            <a:off x="9899111" y="1912624"/>
            <a:ext cx="2210878" cy="3154676"/>
          </a:xfrm>
          <a:prstGeom prst="curvedLeftArrow">
            <a:avLst>
              <a:gd name="adj1" fmla="val 14576"/>
              <a:gd name="adj2" fmla="val 50000"/>
              <a:gd name="adj3" fmla="val 25000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40771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0EECB-6BAF-4342-8D2F-4AD8EEDFBB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Background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A06B7C-A333-4E53-80E4-A1424B5443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6957"/>
            <a:ext cx="10515600" cy="4250005"/>
          </a:xfrm>
        </p:spPr>
        <p:txBody>
          <a:bodyPr>
            <a:normAutofit/>
          </a:bodyPr>
          <a:lstStyle/>
          <a:p>
            <a:r>
              <a:rPr lang="en-GB" dirty="0"/>
              <a:t>PhD investigating human movement errors</a:t>
            </a:r>
          </a:p>
          <a:p>
            <a:pPr lvl="1"/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32C58C2-CF4C-45EB-8752-5DF21D120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B81255-F143-4063-AE84-8E9371CEBC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8056C-9350-3E4B-911C-FCF80EDBFE79}" type="slidenum">
              <a:rPr lang="en-US" smtClean="0"/>
              <a:t>2</a:t>
            </a:fld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8C0614A-EB0A-4A74-95C6-61CB44F6470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UNITY EXPERIMENT FRAMEWORK</a:t>
            </a:r>
          </a:p>
        </p:txBody>
      </p:sp>
      <p:pic>
        <p:nvPicPr>
          <p:cNvPr id="8" name="Picture 7" descr="A picture containing indoor, sitting, table, small&#10;&#10;Description automatically generated">
            <a:extLst>
              <a:ext uri="{FF2B5EF4-FFF2-40B4-BE49-F238E27FC236}">
                <a16:creationId xmlns:a16="http://schemas.microsoft.com/office/drawing/2014/main" id="{E9EB31B1-CF57-44E0-B79A-BBB5519B68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005" y="2695098"/>
            <a:ext cx="5020734" cy="37655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77C941F-B179-498B-AA52-A1343494F8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8934" y="2636662"/>
            <a:ext cx="2359098" cy="19280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1F274BC-1652-4A5A-89BB-D5F4F7ABEB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4839" y="2557412"/>
            <a:ext cx="2562153" cy="3619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5184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0EECB-6BAF-4342-8D2F-4AD8EEDFBBE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23813"/>
            <a:ext cx="10515600" cy="904875"/>
          </a:xfrm>
          <a:prstGeom prst="rect">
            <a:avLst/>
          </a:prstGeom>
        </p:spPr>
        <p:txBody>
          <a:bodyPr/>
          <a:lstStyle/>
          <a:p>
            <a:r>
              <a:rPr lang="en-GB" dirty="0">
                <a:latin typeface="Inter" panose="020B0604020202020204" charset="0"/>
                <a:ea typeface="Inter" panose="020B0604020202020204" charset="0"/>
              </a:rPr>
              <a:t>Example: Per-timestep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B81255-F143-4063-AE84-8E9371CEBC7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672888" y="6492875"/>
            <a:ext cx="519112" cy="250825"/>
          </a:xfrm>
          <a:prstGeom prst="rect">
            <a:avLst/>
          </a:prstGeom>
        </p:spPr>
        <p:txBody>
          <a:bodyPr/>
          <a:lstStyle/>
          <a:p>
            <a:fld id="{03E8056C-9350-3E4B-911C-FCF80EDBFE79}" type="slidenum">
              <a:rPr lang="en-US" smtClean="0"/>
              <a:t>20</a:t>
            </a:fld>
            <a:endParaRPr lang="en-US" dirty="0"/>
          </a:p>
        </p:txBody>
      </p:sp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C4684967-3214-4EB3-BC34-18DB463B5E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1790" b="8826"/>
          <a:stretch/>
        </p:blipFill>
        <p:spPr>
          <a:xfrm>
            <a:off x="595738" y="1267195"/>
            <a:ext cx="6091861" cy="1798638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D71E5D6B-6A2F-47A2-BC7B-F8409F0BD2BC}"/>
              </a:ext>
            </a:extLst>
          </p:cNvPr>
          <p:cNvSpPr txBox="1">
            <a:spLocks/>
          </p:cNvSpPr>
          <p:nvPr/>
        </p:nvSpPr>
        <p:spPr>
          <a:xfrm>
            <a:off x="746125" y="3796136"/>
            <a:ext cx="5549900" cy="128190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Inter" panose="020B0604020202020204" charset="0"/>
                <a:ea typeface="Inter" panose="020B0604020202020204" charset="0"/>
              </a:rPr>
              <a:t>Pre-built component for tracking position &amp; rotation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D5DFFC3-403A-4326-84D4-344FCF489E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5890" y="1033039"/>
            <a:ext cx="2751206" cy="5391150"/>
          </a:xfrm>
          <a:prstGeom prst="rect">
            <a:avLst/>
          </a:prstGeom>
        </p:spPr>
      </p:pic>
      <p:sp>
        <p:nvSpPr>
          <p:cNvPr id="8" name="Arrow: Right 7">
            <a:extLst>
              <a:ext uri="{FF2B5EF4-FFF2-40B4-BE49-F238E27FC236}">
                <a16:creationId xmlns:a16="http://schemas.microsoft.com/office/drawing/2014/main" id="{D7E271F0-C2D0-44B9-BC06-B69234054803}"/>
              </a:ext>
            </a:extLst>
          </p:cNvPr>
          <p:cNvSpPr/>
          <p:nvPr/>
        </p:nvSpPr>
        <p:spPr>
          <a:xfrm>
            <a:off x="6540681" y="2166514"/>
            <a:ext cx="1762127" cy="428625"/>
          </a:xfrm>
          <a:prstGeom prst="rightArrow">
            <a:avLst>
              <a:gd name="adj1" fmla="val 34914"/>
              <a:gd name="adj2" fmla="val 86459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15384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A3C0D4-1362-41AB-AC31-7215325F1F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83894"/>
            <a:ext cx="5463540" cy="905377"/>
          </a:xfrm>
        </p:spPr>
        <p:txBody>
          <a:bodyPr/>
          <a:lstStyle/>
          <a:p>
            <a:r>
              <a:rPr lang="en-GB" dirty="0"/>
              <a:t>User Interface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A05FF3-2F6D-4E56-A8D1-84022BD74D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6957"/>
            <a:ext cx="5570219" cy="4250005"/>
          </a:xfrm>
        </p:spPr>
        <p:txBody>
          <a:bodyPr>
            <a:normAutofit fontScale="92500"/>
          </a:bodyPr>
          <a:lstStyle/>
          <a:p>
            <a:r>
              <a:rPr lang="en-GB" dirty="0"/>
              <a:t>Designed for use by researchers on running the experiment</a:t>
            </a:r>
          </a:p>
          <a:p>
            <a:r>
              <a:rPr lang="en-GB" dirty="0"/>
              <a:t>Allows selection of one or more “settings profiles”, stored as .json files</a:t>
            </a:r>
          </a:p>
          <a:p>
            <a:r>
              <a:rPr lang="en-GB" dirty="0"/>
              <a:t>Allows easy collection of participant level data</a:t>
            </a:r>
          </a:p>
          <a:p>
            <a:endParaRPr lang="en-GB" dirty="0"/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  <a:p>
            <a:pPr lvl="1"/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8A70CD1-5587-4366-B34C-607E2914DE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BF6F44-5AE1-45C4-A789-A8311B4AC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8056C-9350-3E4B-911C-FCF80EDBFE79}" type="slidenum">
              <a:rPr lang="en-US" smtClean="0"/>
              <a:t>21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608DD5E-82BE-439D-BD53-8AEBA701FE5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UNITY EXPERIMENT FRAMEWORK</a:t>
            </a:r>
          </a:p>
        </p:txBody>
      </p:sp>
      <p:pic>
        <p:nvPicPr>
          <p:cNvPr id="9" name="Picture 8" descr="A screenshot of a cell phone&#10;&#10;Description automatically generated">
            <a:extLst>
              <a:ext uri="{FF2B5EF4-FFF2-40B4-BE49-F238E27FC236}">
                <a16:creationId xmlns:a16="http://schemas.microsoft.com/office/drawing/2014/main" id="{4505AF2E-D77A-4F84-8BD3-5CACE7F423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7713" y="839804"/>
            <a:ext cx="3835400" cy="5620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1064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A3C0D4-1362-41AB-AC31-7215325F1F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Stimulus presentation / interaction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A05FF3-2F6D-4E56-A8D1-84022BD74D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6957"/>
            <a:ext cx="5505450" cy="4250005"/>
          </a:xfrm>
        </p:spPr>
        <p:txBody>
          <a:bodyPr>
            <a:normAutofit/>
          </a:bodyPr>
          <a:lstStyle/>
          <a:p>
            <a:r>
              <a:rPr lang="en-GB" dirty="0"/>
              <a:t>UXF doesn’t interfere!</a:t>
            </a:r>
          </a:p>
          <a:p>
            <a:r>
              <a:rPr lang="en-GB" dirty="0"/>
              <a:t>Leverage Unity’s suite of graphics, animation &amp; physics tools</a:t>
            </a:r>
          </a:p>
          <a:p>
            <a:r>
              <a:rPr lang="en-GB" dirty="0"/>
              <a:t>Unlimited possibilities</a:t>
            </a:r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  <a:p>
            <a:pPr lvl="1"/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8A70CD1-5587-4366-B34C-607E2914DE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BF6F44-5AE1-45C4-A789-A8311B4AC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8056C-9350-3E4B-911C-FCF80EDBFE79}" type="slidenum">
              <a:rPr lang="en-US" smtClean="0"/>
              <a:t>22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608DD5E-82BE-439D-BD53-8AEBA701FE5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UNITY EXPERIMENT FRAMEWORK</a:t>
            </a:r>
          </a:p>
        </p:txBody>
      </p:sp>
      <p:pic>
        <p:nvPicPr>
          <p:cNvPr id="7" name="interceptive-timing-vr">
            <a:hlinkClick r:id="" action="ppaction://media"/>
            <a:extLst>
              <a:ext uri="{FF2B5EF4-FFF2-40B4-BE49-F238E27FC236}">
                <a16:creationId xmlns:a16="http://schemas.microsoft.com/office/drawing/2014/main" id="{FAC79FE9-A87B-4409-8E5D-11A8E1E34B3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524625" y="1652112"/>
            <a:ext cx="4330101" cy="4955064"/>
          </a:xfrm>
          <a:prstGeom prst="rect">
            <a:avLst/>
          </a:prstGeom>
        </p:spPr>
      </p:pic>
      <p:pic>
        <p:nvPicPr>
          <p:cNvPr id="8" name="cluttered-environment-task">
            <a:hlinkClick r:id="" action="ppaction://media"/>
            <a:extLst>
              <a:ext uri="{FF2B5EF4-FFF2-40B4-BE49-F238E27FC236}">
                <a16:creationId xmlns:a16="http://schemas.microsoft.com/office/drawing/2014/main" id="{D5090B00-1FF6-45FB-A999-DE798A854B29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343650" y="1654398"/>
            <a:ext cx="4648200" cy="4964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601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A3C0D4-1362-41AB-AC31-7215325F1F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83894"/>
            <a:ext cx="6753225" cy="905377"/>
          </a:xfrm>
        </p:spPr>
        <p:txBody>
          <a:bodyPr>
            <a:normAutofit fontScale="90000"/>
          </a:bodyPr>
          <a:lstStyle/>
          <a:p>
            <a:r>
              <a:rPr lang="en-GB" dirty="0"/>
              <a:t>Experiments in the “cloud”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608DD5E-82BE-439D-BD53-8AEBA701FE5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UNITY EXPERIMENT FRAMEWORK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D3C6AD2-3DF0-4703-AA6A-2D2C046DC1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0120" y="3116580"/>
            <a:ext cx="5974080" cy="3060382"/>
          </a:xfrm>
        </p:spPr>
        <p:txBody>
          <a:bodyPr/>
          <a:lstStyle/>
          <a:p>
            <a:r>
              <a:rPr lang="en-GB" dirty="0"/>
              <a:t>2 packages* to support this</a:t>
            </a:r>
          </a:p>
          <a:p>
            <a:r>
              <a:rPr lang="en-GB" dirty="0"/>
              <a:t>Works invisibly</a:t>
            </a:r>
          </a:p>
          <a:p>
            <a:r>
              <a:rPr lang="en-GB" dirty="0"/>
              <a:t>Can also support an end-user UI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EF6EF9D-4E5F-47CD-BAB2-96E0487E8E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7740" y="1046747"/>
            <a:ext cx="4703469" cy="580428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F812947-D724-44DF-8975-CBA59C15B585}"/>
              </a:ext>
            </a:extLst>
          </p:cNvPr>
          <p:cNvSpPr/>
          <p:nvPr/>
        </p:nvSpPr>
        <p:spPr>
          <a:xfrm>
            <a:off x="838200" y="2160507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>
                <a:hlinkClick r:id="rId3"/>
              </a:rPr>
              <a:t>https://s3.eu-west-2.amazonaws.com/jackb-test-bucket/experiment_settings/swipe_the_target.json</a:t>
            </a:r>
            <a:r>
              <a:rPr lang="en-GB" dirty="0"/>
              <a:t>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1E0F2E1-280E-48BD-94AF-BB87327B7539}"/>
              </a:ext>
            </a:extLst>
          </p:cNvPr>
          <p:cNvSpPr/>
          <p:nvPr/>
        </p:nvSpPr>
        <p:spPr>
          <a:xfrm>
            <a:off x="3805937" y="6455926"/>
            <a:ext cx="354180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* </a:t>
            </a:r>
            <a:r>
              <a:rPr lang="en-GB" sz="1400" i="1" dirty="0"/>
              <a:t>UXF Web Settings </a:t>
            </a:r>
            <a:r>
              <a:rPr lang="en-GB" sz="1400" dirty="0"/>
              <a:t>&amp; </a:t>
            </a:r>
            <a:r>
              <a:rPr lang="en-GB" sz="1400" i="1" dirty="0"/>
              <a:t>UXF S3 Uploader</a:t>
            </a:r>
          </a:p>
        </p:txBody>
      </p:sp>
    </p:spTree>
    <p:extLst>
      <p:ext uri="{BB962C8B-B14F-4D97-AF65-F5344CB8AC3E}">
        <p14:creationId xmlns:p14="http://schemas.microsoft.com/office/powerpoint/2010/main" val="12040660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8CF5A15-BF2E-4012-A67F-91D4849EB7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8007" y="1266706"/>
            <a:ext cx="5626755" cy="5059680"/>
          </a:xfrm>
          <a:prstGeom prst="rect">
            <a:avLst/>
          </a:prstGeom>
        </p:spPr>
      </p:pic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5E44ABBB-AD60-46A7-A05B-9E04FAB3F3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2140" y="388620"/>
            <a:ext cx="655320" cy="65532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FBF2C48-8CFE-4210-B2F7-3FB2F29F8055}"/>
              </a:ext>
            </a:extLst>
          </p:cNvPr>
          <p:cNvSpPr/>
          <p:nvPr/>
        </p:nvSpPr>
        <p:spPr>
          <a:xfrm>
            <a:off x="2537460" y="531614"/>
            <a:ext cx="69189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latin typeface="Inter" panose="020B0502030000000004" pitchFamily="34" charset="0"/>
                <a:ea typeface="Inter" panose="020B0502030000000004" pitchFamily="34" charset="0"/>
              </a:rPr>
              <a:t>github.com/</a:t>
            </a:r>
            <a:r>
              <a:rPr lang="en-GB" dirty="0" err="1">
                <a:latin typeface="Inter" panose="020B0502030000000004" pitchFamily="34" charset="0"/>
                <a:ea typeface="Inter" panose="020B0502030000000004" pitchFamily="34" charset="0"/>
              </a:rPr>
              <a:t>immersivecognition</a:t>
            </a:r>
            <a:r>
              <a:rPr lang="en-GB" dirty="0">
                <a:latin typeface="Inter" panose="020B0502030000000004" pitchFamily="34" charset="0"/>
                <a:ea typeface="Inter" panose="020B0502030000000004" pitchFamily="34" charset="0"/>
              </a:rPr>
              <a:t>/unity-experiment-framework</a:t>
            </a:r>
          </a:p>
        </p:txBody>
      </p:sp>
    </p:spTree>
    <p:extLst>
      <p:ext uri="{BB962C8B-B14F-4D97-AF65-F5344CB8AC3E}">
        <p14:creationId xmlns:p14="http://schemas.microsoft.com/office/powerpoint/2010/main" val="16167103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FBF2C48-8CFE-4210-B2F7-3FB2F29F8055}"/>
              </a:ext>
            </a:extLst>
          </p:cNvPr>
          <p:cNvSpPr/>
          <p:nvPr/>
        </p:nvSpPr>
        <p:spPr>
          <a:xfrm>
            <a:off x="3657600" y="548640"/>
            <a:ext cx="69189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latin typeface="Inter" panose="020B0502030000000004" pitchFamily="34" charset="0"/>
                <a:ea typeface="Inter" panose="020B0502030000000004" pitchFamily="34" charset="0"/>
              </a:rPr>
              <a:t>Paper in </a:t>
            </a:r>
            <a:r>
              <a:rPr lang="en-GB" dirty="0" err="1">
                <a:latin typeface="Inter" panose="020B0502030000000004" pitchFamily="34" charset="0"/>
                <a:ea typeface="Inter" panose="020B0502030000000004" pitchFamily="34" charset="0"/>
              </a:rPr>
              <a:t>Behavior</a:t>
            </a:r>
            <a:r>
              <a:rPr lang="en-GB" dirty="0">
                <a:latin typeface="Inter" panose="020B0502030000000004" pitchFamily="34" charset="0"/>
                <a:ea typeface="Inter" panose="020B0502030000000004" pitchFamily="34" charset="0"/>
              </a:rPr>
              <a:t> Research Methods (2019)</a:t>
            </a:r>
          </a:p>
        </p:txBody>
      </p:sp>
      <p:pic>
        <p:nvPicPr>
          <p:cNvPr id="3" name="Picture 2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1B89727A-E9A2-4B4B-8476-10594D09AF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530" y="1737360"/>
            <a:ext cx="11479460" cy="3802161"/>
          </a:xfrm>
          <a:prstGeom prst="rect">
            <a:avLst/>
          </a:prstGeom>
        </p:spPr>
      </p:pic>
      <p:pic>
        <p:nvPicPr>
          <p:cNvPr id="5" name="Graphic 4" descr="Document">
            <a:extLst>
              <a:ext uri="{FF2B5EF4-FFF2-40B4-BE49-F238E27FC236}">
                <a16:creationId xmlns:a16="http://schemas.microsoft.com/office/drawing/2014/main" id="{9A4F6D23-0DB8-4478-ACDC-0B631A4F30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175754" y="482977"/>
            <a:ext cx="481846" cy="481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4080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A3C0D4-1362-41AB-AC31-7215325F1F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83894"/>
            <a:ext cx="6753225" cy="905377"/>
          </a:xfrm>
        </p:spPr>
        <p:txBody>
          <a:bodyPr>
            <a:normAutofit/>
          </a:bodyPr>
          <a:lstStyle/>
          <a:p>
            <a:r>
              <a:rPr lang="en-GB" dirty="0"/>
              <a:t>Conclusion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608DD5E-82BE-439D-BD53-8AEBA701FE5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UNITY EXPERIMENT FRAMEWORK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51BAB81-8882-4A49-99C4-B0A8FD7DA9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70979"/>
            <a:ext cx="10515600" cy="4105984"/>
          </a:xfrm>
        </p:spPr>
        <p:txBody>
          <a:bodyPr>
            <a:normAutofit/>
          </a:bodyPr>
          <a:lstStyle/>
          <a:p>
            <a:r>
              <a:rPr lang="en-GB" dirty="0"/>
              <a:t>Experiment code is often messy</a:t>
            </a:r>
          </a:p>
          <a:p>
            <a:pPr lvl="1"/>
            <a:r>
              <a:rPr lang="en-GB" dirty="0"/>
              <a:t>Separates </a:t>
            </a:r>
            <a:r>
              <a:rPr lang="en-GB" i="1" dirty="0"/>
              <a:t>Specification</a:t>
            </a:r>
            <a:r>
              <a:rPr lang="en-GB" dirty="0"/>
              <a:t> and </a:t>
            </a:r>
            <a:r>
              <a:rPr lang="en-GB" i="1" dirty="0"/>
              <a:t>Implementation</a:t>
            </a:r>
          </a:p>
          <a:p>
            <a:r>
              <a:rPr lang="en-GB" dirty="0"/>
              <a:t>Boring parts are implemented (formatting output, organising directories)</a:t>
            </a:r>
          </a:p>
          <a:p>
            <a:r>
              <a:rPr lang="en-GB" dirty="0"/>
              <a:t>Reproducible &amp; portable </a:t>
            </a:r>
            <a:r>
              <a:rPr lang="en-GB" dirty="0">
                <a:sym typeface="Wingdings" panose="05000000000000000000" pitchFamily="2" charset="2"/>
              </a:rPr>
              <a:t> Scale</a:t>
            </a:r>
            <a:endParaRPr lang="en-GB" dirty="0"/>
          </a:p>
          <a:p>
            <a:r>
              <a:rPr lang="en-GB"/>
              <a:t>Revolutionary for movement </a:t>
            </a:r>
            <a:r>
              <a:rPr lang="en-GB" dirty="0"/>
              <a:t>&amp; decision making tasks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665793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3D26B3E-DA5B-4374-A4A0-4748F99F71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1864" y="3096358"/>
            <a:ext cx="6068272" cy="3057952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3AF198A3-2058-4737-ABD2-731176D5EF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832803"/>
            <a:ext cx="10515600" cy="1095057"/>
          </a:xfrm>
        </p:spPr>
        <p:txBody>
          <a:bodyPr/>
          <a:lstStyle/>
          <a:p>
            <a:pPr algn="ctr"/>
            <a:r>
              <a:rPr lang="en-GB" dirty="0"/>
              <a:t>Thanks!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42A6D98-B390-40DD-8CBC-73E8D2B0EC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0E313A-70B1-4D72-AF5E-8AE1C892C0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8056C-9350-3E4B-911C-FCF80EDBFE79}" type="slidenum">
              <a:rPr lang="en-US" smtClean="0"/>
              <a:t>27</a:t>
            </a:fld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3434540-0DBB-4AAD-A903-639B99F9E75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UNITY EXPERIMENT FRAMEWORK</a:t>
            </a:r>
          </a:p>
        </p:txBody>
      </p:sp>
      <p:sp>
        <p:nvSpPr>
          <p:cNvPr id="12" name="Subtitle 7">
            <a:extLst>
              <a:ext uri="{FF2B5EF4-FFF2-40B4-BE49-F238E27FC236}">
                <a16:creationId xmlns:a16="http://schemas.microsoft.com/office/drawing/2014/main" id="{1E16CED6-BE74-4664-914A-FC46E1AF3D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92855" y="2861628"/>
            <a:ext cx="4606290" cy="567372"/>
          </a:xfrm>
        </p:spPr>
        <p:txBody>
          <a:bodyPr>
            <a:normAutofit fontScale="47500" lnSpcReduction="20000"/>
          </a:bodyPr>
          <a:lstStyle/>
          <a:p>
            <a:pPr algn="ctr"/>
            <a:r>
              <a:rPr lang="en-GB" dirty="0"/>
              <a:t>Team from Immersive Cognition group, University of Leeds, UK</a:t>
            </a:r>
          </a:p>
        </p:txBody>
      </p:sp>
    </p:spTree>
    <p:extLst>
      <p:ext uri="{BB962C8B-B14F-4D97-AF65-F5344CB8AC3E}">
        <p14:creationId xmlns:p14="http://schemas.microsoft.com/office/powerpoint/2010/main" val="27204098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0EECB-6BAF-4342-8D2F-4AD8EEDFBB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Background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A06B7C-A333-4E53-80E4-A1424B5443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39605"/>
            <a:ext cx="10515600" cy="3906854"/>
          </a:xfrm>
        </p:spPr>
        <p:txBody>
          <a:bodyPr>
            <a:normAutofit/>
          </a:bodyPr>
          <a:lstStyle/>
          <a:p>
            <a:r>
              <a:rPr lang="en-GB" dirty="0"/>
              <a:t>Frustrated with:</a:t>
            </a:r>
          </a:p>
          <a:p>
            <a:pPr lvl="1"/>
            <a:r>
              <a:rPr lang="en-GB" dirty="0"/>
              <a:t>Clunky programming interfaces</a:t>
            </a:r>
          </a:p>
          <a:p>
            <a:pPr lvl="1"/>
            <a:r>
              <a:rPr lang="en-GB" dirty="0"/>
              <a:t>Lack of reproducibility</a:t>
            </a:r>
          </a:p>
          <a:p>
            <a:pPr lvl="1"/>
            <a:r>
              <a:rPr lang="en-GB" dirty="0"/>
              <a:t>Low ecological validity</a:t>
            </a:r>
          </a:p>
          <a:p>
            <a:pPr lvl="1"/>
            <a:r>
              <a:rPr lang="en-GB" dirty="0"/>
              <a:t>Limited in movement (speed, space, portability)</a:t>
            </a:r>
          </a:p>
          <a:p>
            <a:pPr lvl="1"/>
            <a:r>
              <a:rPr lang="en-GB" dirty="0"/>
              <a:t>Limited visual effects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32C58C2-CF4C-45EB-8752-5DF21D120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B81255-F143-4063-AE84-8E9371CEBC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8056C-9350-3E4B-911C-FCF80EDBFE79}" type="slidenum">
              <a:rPr lang="en-US" smtClean="0"/>
              <a:t>3</a:t>
            </a:fld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8C0614A-EB0A-4A74-95C6-61CB44F6470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UNITY EXPERIMENT FRAMEWORK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A44BC2E-D03A-4E10-A880-8A8A48418E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2741" y="768235"/>
            <a:ext cx="3155259" cy="2578718"/>
          </a:xfrm>
          <a:prstGeom prst="rect">
            <a:avLst/>
          </a:prstGeom>
        </p:spPr>
      </p:pic>
      <p:pic>
        <p:nvPicPr>
          <p:cNvPr id="13" name="Picture 12" descr="A baseball player throwing a ball&#10;&#10;Description automatically generated">
            <a:extLst>
              <a:ext uri="{FF2B5EF4-FFF2-40B4-BE49-F238E27FC236}">
                <a16:creationId xmlns:a16="http://schemas.microsoft.com/office/drawing/2014/main" id="{7CE22A9E-D74B-4EEF-BEE6-B6A690483B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40722" y="2922564"/>
            <a:ext cx="3483863" cy="2473793"/>
          </a:xfrm>
          <a:prstGeom prst="rect">
            <a:avLst/>
          </a:prstGeom>
        </p:spPr>
      </p:pic>
      <p:pic>
        <p:nvPicPr>
          <p:cNvPr id="8" name="Picture 7" descr="A person riding skis down a snow covered slope&#10;&#10;Description automatically generated">
            <a:extLst>
              <a:ext uri="{FF2B5EF4-FFF2-40B4-BE49-F238E27FC236}">
                <a16:creationId xmlns:a16="http://schemas.microsoft.com/office/drawing/2014/main" id="{0AC727B9-93E5-455D-A941-E7C3ADDE53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8192" y="4979320"/>
            <a:ext cx="2620708" cy="1747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4942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0EECB-6BAF-4342-8D2F-4AD8EEDFBB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Behavioural Scientist’s dream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A06B7C-A333-4E53-80E4-A1424B5443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39605"/>
            <a:ext cx="10515600" cy="4259191"/>
          </a:xfrm>
        </p:spPr>
        <p:txBody>
          <a:bodyPr>
            <a:normAutofit fontScale="85000" lnSpcReduction="20000"/>
          </a:bodyPr>
          <a:lstStyle/>
          <a:p>
            <a:r>
              <a:rPr lang="en-GB" dirty="0"/>
              <a:t>Simulate a scenario</a:t>
            </a:r>
          </a:p>
          <a:p>
            <a:pPr lvl="1"/>
            <a:r>
              <a:rPr lang="en-GB" dirty="0"/>
              <a:t>Social…</a:t>
            </a:r>
          </a:p>
          <a:p>
            <a:pPr lvl="1"/>
            <a:r>
              <a:rPr lang="en-GB" dirty="0"/>
              <a:t>Learning…</a:t>
            </a:r>
          </a:p>
          <a:p>
            <a:pPr lvl="1"/>
            <a:r>
              <a:rPr lang="en-GB" dirty="0"/>
              <a:t>Memory…</a:t>
            </a:r>
          </a:p>
          <a:p>
            <a:r>
              <a:rPr lang="en-GB" dirty="0"/>
              <a:t>Manipulate senses realistically</a:t>
            </a:r>
          </a:p>
          <a:p>
            <a:r>
              <a:rPr lang="en-GB" dirty="0"/>
              <a:t>‘Trick’ the brain</a:t>
            </a:r>
          </a:p>
          <a:p>
            <a:r>
              <a:rPr lang="en-GB" dirty="0"/>
              <a:t>Measure all responses</a:t>
            </a:r>
          </a:p>
          <a:p>
            <a:r>
              <a:rPr lang="en-GB" dirty="0"/>
              <a:t>Within our reach?</a:t>
            </a:r>
          </a:p>
          <a:p>
            <a:endParaRPr lang="en-GB" dirty="0"/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32C58C2-CF4C-45EB-8752-5DF21D120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B81255-F143-4063-AE84-8E9371CEBC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8056C-9350-3E4B-911C-FCF80EDBFE79}" type="slidenum">
              <a:rPr lang="en-US" smtClean="0"/>
              <a:t>4</a:t>
            </a:fld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8C0614A-EB0A-4A74-95C6-61CB44F6470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UNITY EXPERIMENT FRAMEWORK</a:t>
            </a:r>
          </a:p>
        </p:txBody>
      </p:sp>
      <p:pic>
        <p:nvPicPr>
          <p:cNvPr id="10" name="Picture 9" descr="A picture containing person, holding, person, table&#10;&#10;Description automatically generated">
            <a:extLst>
              <a:ext uri="{FF2B5EF4-FFF2-40B4-BE49-F238E27FC236}">
                <a16:creationId xmlns:a16="http://schemas.microsoft.com/office/drawing/2014/main" id="{5B8F67F3-BE41-49C9-905B-0B6BD9A71C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2364" y="1923495"/>
            <a:ext cx="5302416" cy="2866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0880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0EECB-6BAF-4342-8D2F-4AD8EEDFBB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Unity + Virtual Reality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A06B7C-A333-4E53-80E4-A1424B5443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6957"/>
            <a:ext cx="10515600" cy="4250005"/>
          </a:xfrm>
        </p:spPr>
        <p:txBody>
          <a:bodyPr>
            <a:normAutofit lnSpcReduction="10000"/>
          </a:bodyPr>
          <a:lstStyle/>
          <a:p>
            <a:r>
              <a:rPr lang="en-GB" dirty="0"/>
              <a:t>High quality graphics</a:t>
            </a:r>
          </a:p>
          <a:p>
            <a:r>
              <a:rPr lang="en-GB" dirty="0"/>
              <a:t>Accessible HW + SW</a:t>
            </a:r>
          </a:p>
          <a:p>
            <a:r>
              <a:rPr lang="en-GB" dirty="0"/>
              <a:t>Most popular games engine</a:t>
            </a:r>
          </a:p>
          <a:p>
            <a:r>
              <a:rPr lang="en-GB" dirty="0"/>
              <a:t>Experiment defined in software = reproducibility</a:t>
            </a:r>
          </a:p>
          <a:p>
            <a:r>
              <a:rPr lang="en-GB" dirty="0"/>
              <a:t>Much greater ecological validity</a:t>
            </a:r>
          </a:p>
          <a:p>
            <a:r>
              <a:rPr lang="en-GB" dirty="0"/>
              <a:t>Not convinced?</a:t>
            </a:r>
          </a:p>
          <a:p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32C58C2-CF4C-45EB-8752-5DF21D120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B81255-F143-4063-AE84-8E9371CEBC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8056C-9350-3E4B-911C-FCF80EDBFE79}" type="slidenum">
              <a:rPr lang="en-US" smtClean="0"/>
              <a:t>5</a:t>
            </a:fld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8C0614A-EB0A-4A74-95C6-61CB44F6470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UNITY EXPERIMENT FRAMEWORK</a:t>
            </a:r>
          </a:p>
        </p:txBody>
      </p:sp>
      <p:pic>
        <p:nvPicPr>
          <p:cNvPr id="8" name="Picture 7" descr="A picture containing sitting, motorcycle, table, desk&#10;&#10;Description automatically generated">
            <a:extLst>
              <a:ext uri="{FF2B5EF4-FFF2-40B4-BE49-F238E27FC236}">
                <a16:creationId xmlns:a16="http://schemas.microsoft.com/office/drawing/2014/main" id="{10DD7003-A578-4A3C-B0E6-F672DB3290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4163" y="4648200"/>
            <a:ext cx="4762500" cy="2209800"/>
          </a:xfrm>
          <a:prstGeom prst="rect">
            <a:avLst/>
          </a:prstGeom>
        </p:spPr>
      </p:pic>
      <p:pic>
        <p:nvPicPr>
          <p:cNvPr id="10" name="Picture 9" descr="A screenshot of a computer&#10;&#10;Description automatically generated">
            <a:extLst>
              <a:ext uri="{FF2B5EF4-FFF2-40B4-BE49-F238E27FC236}">
                <a16:creationId xmlns:a16="http://schemas.microsoft.com/office/drawing/2014/main" id="{53E79D6F-D678-46BD-8341-CE089DDFFA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127" b="7617"/>
          <a:stretch/>
        </p:blipFill>
        <p:spPr>
          <a:xfrm>
            <a:off x="7035132" y="1375793"/>
            <a:ext cx="4853335" cy="2380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3837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7D8222-0A55-4AE5-8FA6-233DFE693B7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672888" y="6492875"/>
            <a:ext cx="519112" cy="250825"/>
          </a:xfrm>
          <a:prstGeom prst="rect">
            <a:avLst/>
          </a:prstGeom>
        </p:spPr>
        <p:txBody>
          <a:bodyPr/>
          <a:lstStyle/>
          <a:p>
            <a:fld id="{03E8056C-9350-3E4B-911C-FCF80EDBFE79}" type="slidenum">
              <a:rPr lang="en-US" smtClean="0"/>
              <a:t>6</a:t>
            </a:fld>
            <a:endParaRPr lang="en-US"/>
          </a:p>
        </p:txBody>
      </p:sp>
      <p:pic>
        <p:nvPicPr>
          <p:cNvPr id="2" name="Hilarious VR Fails Compilation - 'We're Not Ready Yet!' 😂">
            <a:hlinkClick r:id="" action="ppaction://media"/>
            <a:extLst>
              <a:ext uri="{FF2B5EF4-FFF2-40B4-BE49-F238E27FC236}">
                <a16:creationId xmlns:a16="http://schemas.microsoft.com/office/drawing/2014/main" id="{8AE16F9A-B25C-4CD0-A77E-8102455E9C1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0222429-2380-40A6-BA22-16B23AF77F18}"/>
              </a:ext>
            </a:extLst>
          </p:cNvPr>
          <p:cNvSpPr/>
          <p:nvPr/>
        </p:nvSpPr>
        <p:spPr>
          <a:xfrm>
            <a:off x="10769363" y="-24200"/>
            <a:ext cx="148470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  <a:latin typeface="Arial Narrow" panose="020B0606020202030204" pitchFamily="34" charset="0"/>
              </a:rPr>
              <a:t>youtube.com/newsflare</a:t>
            </a:r>
          </a:p>
        </p:txBody>
      </p:sp>
    </p:spTree>
    <p:extLst>
      <p:ext uri="{BB962C8B-B14F-4D97-AF65-F5344CB8AC3E}">
        <p14:creationId xmlns:p14="http://schemas.microsoft.com/office/powerpoint/2010/main" val="3100734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5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212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0EECB-6BAF-4342-8D2F-4AD8EEDFBB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VR + Unity for research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B81255-F143-4063-AE84-8E9371CEBC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8056C-9350-3E4B-911C-FCF80EDBFE79}" type="slidenum">
              <a:rPr lang="en-US" smtClean="0"/>
              <a:t>7</a:t>
            </a:fld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8C0614A-EB0A-4A74-95C6-61CB44F6470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UNITY EXPERIMENT FRAMEWORK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45E2B5D-89EA-46C2-897F-B43733D8D2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Made for commercial games</a:t>
            </a:r>
          </a:p>
          <a:p>
            <a:r>
              <a:rPr lang="en-GB" dirty="0"/>
              <a:t>Write code in C#</a:t>
            </a:r>
          </a:p>
          <a:p>
            <a:r>
              <a:rPr lang="en-GB" dirty="0"/>
              <a:t>Researchers must write code to:</a:t>
            </a:r>
          </a:p>
          <a:p>
            <a:pPr lvl="1"/>
            <a:r>
              <a:rPr lang="en-GB" dirty="0"/>
              <a:t>Create experiment structure</a:t>
            </a:r>
          </a:p>
          <a:p>
            <a:pPr lvl="1"/>
            <a:r>
              <a:rPr lang="en-GB" dirty="0"/>
              <a:t>Collect data from participant</a:t>
            </a:r>
          </a:p>
          <a:p>
            <a:pPr lvl="1"/>
            <a:r>
              <a:rPr lang="en-GB" dirty="0"/>
              <a:t>Write out &amp; organise data files</a:t>
            </a:r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043708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7D8222-0A55-4AE5-8FA6-233DFE693B7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672888" y="6492875"/>
            <a:ext cx="519112" cy="250825"/>
          </a:xfrm>
          <a:prstGeom prst="rect">
            <a:avLst/>
          </a:prstGeom>
        </p:spPr>
        <p:txBody>
          <a:bodyPr/>
          <a:lstStyle/>
          <a:p>
            <a:fld id="{03E8056C-9350-3E4B-911C-FCF80EDBFE79}" type="slidenum">
              <a:rPr lang="en-US" smtClean="0"/>
              <a:t>8</a:t>
            </a:fld>
            <a:endParaRPr lang="en-US"/>
          </a:p>
        </p:txBody>
      </p:sp>
      <p:pic>
        <p:nvPicPr>
          <p:cNvPr id="6" name="action-bandits">
            <a:hlinkClick r:id="" action="ppaction://media"/>
            <a:extLst>
              <a:ext uri="{FF2B5EF4-FFF2-40B4-BE49-F238E27FC236}">
                <a16:creationId xmlns:a16="http://schemas.microsoft.com/office/drawing/2014/main" id="{373DCBA0-4E36-4BEE-84C8-B94E2666E72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47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474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1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A3C0D4-1362-41AB-AC31-7215325F1F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Unity Experiment Framework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A05FF3-2F6D-4E56-A8D1-84022BD74D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Provides the core features for building an experiment</a:t>
            </a:r>
          </a:p>
          <a:p>
            <a:r>
              <a:rPr lang="en-GB" dirty="0"/>
              <a:t>General, not experiment specific</a:t>
            </a:r>
          </a:p>
          <a:p>
            <a:r>
              <a:rPr lang="en-GB" dirty="0"/>
              <a:t>Makes code readable and maintainable</a:t>
            </a:r>
          </a:p>
          <a:p>
            <a:r>
              <a:rPr lang="en-GB" dirty="0"/>
              <a:t>Does nothing in terms of stimulus presentation</a:t>
            </a:r>
          </a:p>
          <a:p>
            <a:r>
              <a:rPr lang="en-GB" dirty="0"/>
              <a:t>Not code-free</a:t>
            </a:r>
          </a:p>
          <a:p>
            <a:pPr marL="0" indent="0">
              <a:buNone/>
            </a:pPr>
            <a:endParaRPr lang="en-GB" dirty="0"/>
          </a:p>
          <a:p>
            <a:pPr lvl="1"/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8A70CD1-5587-4366-B34C-607E2914DE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BF6F44-5AE1-45C4-A789-A8311B4AC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8056C-9350-3E4B-911C-FCF80EDBFE79}" type="slidenum">
              <a:rPr lang="en-US" smtClean="0"/>
              <a:t>9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608DD5E-82BE-439D-BD53-8AEBA701FE5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UNITY EXPERIMENT FRAMEWORK</a:t>
            </a:r>
          </a:p>
        </p:txBody>
      </p:sp>
    </p:spTree>
    <p:extLst>
      <p:ext uri="{BB962C8B-B14F-4D97-AF65-F5344CB8AC3E}">
        <p14:creationId xmlns:p14="http://schemas.microsoft.com/office/powerpoint/2010/main" val="3177907577"/>
      </p:ext>
    </p:extLst>
  </p:cSld>
  <p:clrMapOvr>
    <a:masterClrMapping/>
  </p:clrMapOvr>
</p:sld>
</file>

<file path=ppt/theme/theme1.xml><?xml version="1.0" encoding="utf-8"?>
<a:theme xmlns:a="http://schemas.openxmlformats.org/drawingml/2006/main" name="Conetent layouts">
  <a:themeElements>
    <a:clrScheme name="CAP">
      <a:dk1>
        <a:srgbClr val="232323"/>
      </a:dk1>
      <a:lt1>
        <a:srgbClr val="FFFFFF"/>
      </a:lt1>
      <a:dk2>
        <a:srgbClr val="44546A"/>
      </a:dk2>
      <a:lt2>
        <a:srgbClr val="E7E6E6"/>
      </a:lt2>
      <a:accent1>
        <a:srgbClr val="41A6D3"/>
      </a:accent1>
      <a:accent2>
        <a:srgbClr val="6B41D3"/>
      </a:accent2>
      <a:accent3>
        <a:srgbClr val="D341B0"/>
      </a:accent3>
      <a:accent4>
        <a:srgbClr val="D36441"/>
      </a:accent4>
      <a:accent5>
        <a:srgbClr val="B4D341"/>
      </a:accent5>
      <a:accent6>
        <a:srgbClr val="41D360"/>
      </a:accent6>
      <a:hlink>
        <a:srgbClr val="0563C1"/>
      </a:hlink>
      <a:folHlink>
        <a:srgbClr val="954F72"/>
      </a:folHlink>
    </a:clrScheme>
    <a:fontScheme name="Inter">
      <a:majorFont>
        <a:latin typeface="Inter"/>
        <a:ea typeface=""/>
        <a:cs typeface=""/>
      </a:majorFont>
      <a:minorFont>
        <a:latin typeface="Inte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lank slides">
  <a:themeElements>
    <a:clrScheme name="CAP">
      <a:dk1>
        <a:srgbClr val="232323"/>
      </a:dk1>
      <a:lt1>
        <a:srgbClr val="FFFFFF"/>
      </a:lt1>
      <a:dk2>
        <a:srgbClr val="44546A"/>
      </a:dk2>
      <a:lt2>
        <a:srgbClr val="E7E6E6"/>
      </a:lt2>
      <a:accent1>
        <a:srgbClr val="41A6D3"/>
      </a:accent1>
      <a:accent2>
        <a:srgbClr val="6B41D3"/>
      </a:accent2>
      <a:accent3>
        <a:srgbClr val="D341B0"/>
      </a:accent3>
      <a:accent4>
        <a:srgbClr val="D36441"/>
      </a:accent4>
      <a:accent5>
        <a:srgbClr val="B4D341"/>
      </a:accent5>
      <a:accent6>
        <a:srgbClr val="41D360"/>
      </a:accent6>
      <a:hlink>
        <a:srgbClr val="0563C1"/>
      </a:hlink>
      <a:folHlink>
        <a:srgbClr val="954F72"/>
      </a:folHlink>
    </a:clrScheme>
    <a:fontScheme name="Custom 2">
      <a:majorFont>
        <a:latin typeface="Roboto Light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C787BB70F6B7A4DBDB51FF644816121" ma:contentTypeVersion="13" ma:contentTypeDescription="Create a new document." ma:contentTypeScope="" ma:versionID="2bd1d4b55cbafba3086b7541efab6d09">
  <xsd:schema xmlns:xsd="http://www.w3.org/2001/XMLSchema" xmlns:xs="http://www.w3.org/2001/XMLSchema" xmlns:p="http://schemas.microsoft.com/office/2006/metadata/properties" xmlns:ns3="8085f2e7-cd4c-4b47-8eb0-c4f2693a33f3" xmlns:ns4="19d7f208-7052-4108-b0df-227e017ca0a7" targetNamespace="http://schemas.microsoft.com/office/2006/metadata/properties" ma:root="true" ma:fieldsID="b937f79eff84703988911c2e57f15d08" ns3:_="" ns4:_="">
    <xsd:import namespace="8085f2e7-cd4c-4b47-8eb0-c4f2693a33f3"/>
    <xsd:import namespace="19d7f208-7052-4108-b0df-227e017ca0a7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085f2e7-cd4c-4b47-8eb0-c4f2693a33f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9d7f208-7052-4108-b0df-227e017ca0a7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9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C42BEFA7-9FC2-4E2A-8A03-F72CA945203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085f2e7-cd4c-4b47-8eb0-c4f2693a33f3"/>
    <ds:schemaRef ds:uri="19d7f208-7052-4108-b0df-227e017ca0a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A1EA0DA-2956-42DD-AD02-82EB978E0CB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6C10138-007C-4624-AACC-5C8774DD7A4D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22728</TotalTime>
  <Words>655</Words>
  <Application>Microsoft Office PowerPoint</Application>
  <PresentationFormat>Widescreen</PresentationFormat>
  <Paragraphs>155</Paragraphs>
  <Slides>27</Slides>
  <Notes>0</Notes>
  <HiddenSlides>0</HiddenSlides>
  <MMClips>4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29" baseType="lpstr">
      <vt:lpstr>Conetent layouts</vt:lpstr>
      <vt:lpstr>Blank slides</vt:lpstr>
      <vt:lpstr>Unity Experiment Framework (UXF)</vt:lpstr>
      <vt:lpstr>Background</vt:lpstr>
      <vt:lpstr>Background</vt:lpstr>
      <vt:lpstr>Behavioural Scientist’s dream</vt:lpstr>
      <vt:lpstr>Unity + Virtual Reality</vt:lpstr>
      <vt:lpstr>PowerPoint Presentation</vt:lpstr>
      <vt:lpstr>VR + Unity for research</vt:lpstr>
      <vt:lpstr>PowerPoint Presentation</vt:lpstr>
      <vt:lpstr>Unity Experiment Framework goals</vt:lpstr>
      <vt:lpstr>Structure of an experiment</vt:lpstr>
      <vt:lpstr>An example</vt:lpstr>
      <vt:lpstr>PowerPoint Presentation</vt:lpstr>
      <vt:lpstr>PowerPoint Presentation</vt:lpstr>
      <vt:lpstr>PowerPoint Presentation</vt:lpstr>
      <vt:lpstr>Complex experiment definitions</vt:lpstr>
      <vt:lpstr>PowerPoint Presentation</vt:lpstr>
      <vt:lpstr>Dependent variables</vt:lpstr>
      <vt:lpstr>Example: Per-participant</vt:lpstr>
      <vt:lpstr>Example: Per-trial</vt:lpstr>
      <vt:lpstr>Example: Per-timestep</vt:lpstr>
      <vt:lpstr>User Interface</vt:lpstr>
      <vt:lpstr>Stimulus presentation / interaction</vt:lpstr>
      <vt:lpstr>Experiments in the “cloud”</vt:lpstr>
      <vt:lpstr>PowerPoint Presentation</vt:lpstr>
      <vt:lpstr>PowerPoint Presentation</vt:lpstr>
      <vt:lpstr>Conclusion</vt:lpstr>
      <vt:lpstr>Thanks!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CAP Template</dc:title>
  <dc:creator>Jack Brookes</dc:creator>
  <cp:lastModifiedBy>Brookes, Jack</cp:lastModifiedBy>
  <cp:revision>312</cp:revision>
  <dcterms:created xsi:type="dcterms:W3CDTF">2017-03-28T10:31:45Z</dcterms:created>
  <dcterms:modified xsi:type="dcterms:W3CDTF">2020-10-16T13:31:29Z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0x0101000C787BB70F6B7A4DBDB51FF644816121</vt:lpwstr>
  </property>
</Properties>
</file>