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</p:sldMasterIdLst>
  <p:notesMasterIdLst>
    <p:notesMasterId r:id="rId50"/>
  </p:notesMasterIdLst>
  <p:sldIdLst>
    <p:sldId id="456" r:id="rId3"/>
    <p:sldId id="616" r:id="rId4"/>
    <p:sldId id="600" r:id="rId5"/>
    <p:sldId id="606" r:id="rId6"/>
    <p:sldId id="557" r:id="rId7"/>
    <p:sldId id="559" r:id="rId8"/>
    <p:sldId id="611" r:id="rId9"/>
    <p:sldId id="612" r:id="rId10"/>
    <p:sldId id="603" r:id="rId11"/>
    <p:sldId id="605" r:id="rId12"/>
    <p:sldId id="621" r:id="rId13"/>
    <p:sldId id="620" r:id="rId14"/>
    <p:sldId id="669" r:id="rId15"/>
    <p:sldId id="634" r:id="rId16"/>
    <p:sldId id="635" r:id="rId17"/>
    <p:sldId id="641" r:id="rId18"/>
    <p:sldId id="662" r:id="rId19"/>
    <p:sldId id="653" r:id="rId20"/>
    <p:sldId id="654" r:id="rId21"/>
    <p:sldId id="646" r:id="rId22"/>
    <p:sldId id="655" r:id="rId23"/>
    <p:sldId id="656" r:id="rId24"/>
    <p:sldId id="658" r:id="rId25"/>
    <p:sldId id="659" r:id="rId26"/>
    <p:sldId id="660" r:id="rId27"/>
    <p:sldId id="661" r:id="rId28"/>
    <p:sldId id="626" r:id="rId29"/>
    <p:sldId id="638" r:id="rId30"/>
    <p:sldId id="637" r:id="rId31"/>
    <p:sldId id="678" r:id="rId32"/>
    <p:sldId id="697" r:id="rId33"/>
    <p:sldId id="727" r:id="rId34"/>
    <p:sldId id="698" r:id="rId35"/>
    <p:sldId id="699" r:id="rId36"/>
    <p:sldId id="730" r:id="rId37"/>
    <p:sldId id="733" r:id="rId38"/>
    <p:sldId id="701" r:id="rId39"/>
    <p:sldId id="702" r:id="rId40"/>
    <p:sldId id="716" r:id="rId41"/>
    <p:sldId id="704" r:id="rId42"/>
    <p:sldId id="720" r:id="rId43"/>
    <p:sldId id="705" r:id="rId44"/>
    <p:sldId id="706" r:id="rId45"/>
    <p:sldId id="729" r:id="rId46"/>
    <p:sldId id="731" r:id="rId47"/>
    <p:sldId id="724" r:id="rId48"/>
    <p:sldId id="615" r:id="rId49"/>
  </p:sldIdLst>
  <p:sldSz cx="9144000" cy="6858000" type="screen4x3"/>
  <p:notesSz cx="6858000" cy="9144000"/>
  <p:embeddedFontLst>
    <p:embeddedFont>
      <p:font typeface="Tahoma" panose="020B0604030504040204" pitchFamily="34" charset="0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Arial Narrow" panose="020B0606020202030204" pitchFamily="34" charset="0"/>
      <p:regular r:id="rId61"/>
      <p:bold r:id="rId62"/>
      <p:italic r:id="rId63"/>
      <p:boldItalic r:id="rId6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2D2D8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4" autoAdjust="0"/>
    <p:restoredTop sz="99782" autoAdjust="0"/>
  </p:normalViewPr>
  <p:slideViewPr>
    <p:cSldViewPr>
      <p:cViewPr varScale="1">
        <p:scale>
          <a:sx n="70" d="100"/>
          <a:sy n="70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16-Feb-16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C5AA4-4B12-4AED-872C-98F9E03542E6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0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6364288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0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3" y="6257925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4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3" y="6257925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J. Heuser - Silicon trackers for heavy-ion physics</a:t>
            </a: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2" Type="http://schemas.openxmlformats.org/officeDocument/2006/relationships/image" Target="../media/image56.pn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cern.ch/event/317211/" TargetMode="External"/><Relationship Id="rId2" Type="http://schemas.openxmlformats.org/officeDocument/2006/relationships/hyperlink" Target="http://www.gsi.de/documents/DOC-2009-Sep-120-1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upal.star.bnl.gov/STAR/starnotes/public/sn0600" TargetMode="External"/><Relationship Id="rId4" Type="http://schemas.openxmlformats.org/officeDocument/2006/relationships/hyperlink" Target="http://repository.gsi.de/record/5479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Work\CBM\talks\2016\Heraeus-Seminar-February-2016\talk\u23u-cut.avi" TargetMode="External"/><Relationship Id="rId1" Type="http://schemas.microsoft.com/office/2007/relationships/media" Target="file:///D:\Work\CBM\talks\2016\Heraeus-Seminar-February-2016\talk\u23u-cut.avi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676400"/>
          </a:xfrm>
        </p:spPr>
        <p:txBody>
          <a:bodyPr>
            <a:noAutofit/>
          </a:bodyPr>
          <a:lstStyle/>
          <a:p>
            <a:r>
              <a:rPr lang="en-US" sz="4000" b="1" dirty="0"/>
              <a:t>Ultra-low mass silicon trackers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for </a:t>
            </a:r>
            <a:r>
              <a:rPr lang="en-US" sz="4000" b="1" dirty="0"/>
              <a:t>high-rate, high-multiplicity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heavy-ion </a:t>
            </a:r>
            <a:r>
              <a:rPr lang="en-US" sz="4000" b="1" dirty="0"/>
              <a:t>physics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62400"/>
            <a:ext cx="9144000" cy="914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Johann M. Heuser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GSI Helmholtz Center for Heavy Ion Research,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Darmstadt, Germany</a:t>
            </a:r>
            <a:endParaRPr lang="en-US" sz="800" dirty="0" smtClean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59436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>
                <a:solidFill>
                  <a:schemeClr val="tx1"/>
                </a:solidFill>
              </a:rPr>
              <a:t/>
            </a:r>
            <a:br>
              <a:rPr lang="en-US" sz="800" dirty="0" smtClean="0">
                <a:solidFill>
                  <a:schemeClr val="tx1"/>
                </a:solidFill>
              </a:rPr>
            </a:br>
            <a:r>
              <a:rPr lang="en-US" sz="1600" b="1" dirty="0" smtClean="0"/>
              <a:t>607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Heraeus</a:t>
            </a:r>
            <a:r>
              <a:rPr lang="en-US" sz="1600" b="1" dirty="0" smtClean="0"/>
              <a:t> Seminar “Semiconductor detectors in astronomy, medicine,</a:t>
            </a:r>
          </a:p>
          <a:p>
            <a:r>
              <a:rPr lang="en-US" sz="1600" b="1" dirty="0" smtClean="0"/>
              <a:t>particle physics and photon science”, Bad </a:t>
            </a:r>
            <a:r>
              <a:rPr lang="en-US" sz="1600" b="1" dirty="0" err="1" smtClean="0"/>
              <a:t>Honnef</a:t>
            </a:r>
            <a:r>
              <a:rPr lang="en-US" sz="1600" b="1" dirty="0" smtClean="0"/>
              <a:t>, 14-17 February 2016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04925"/>
            <a:ext cx="77628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00600"/>
            <a:ext cx="1133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530066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Silicon pixel vertex tracker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400" y="152400"/>
            <a:ext cx="2971800" cy="91440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500" dirty="0" smtClean="0">
                <a:solidFill>
                  <a:schemeClr val="bg1"/>
                </a:solidFill>
              </a:rPr>
              <a:t>Charged-particle tracks, fixed-target experiment</a:t>
            </a:r>
            <a:endParaRPr lang="de-DE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0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high </a:t>
            </a:r>
            <a:r>
              <a:rPr lang="en-US" dirty="0" smtClean="0"/>
              <a:t>charged-particle multiplicities</a:t>
            </a:r>
            <a:endParaRPr lang="en-US" dirty="0"/>
          </a:p>
          <a:p>
            <a:pPr lvl="1"/>
            <a:r>
              <a:rPr lang="en-US" dirty="0" smtClean="0"/>
              <a:t>example LHC </a:t>
            </a:r>
            <a:r>
              <a:rPr lang="en-US" dirty="0" err="1" smtClean="0"/>
              <a:t>Pb+Pb</a:t>
            </a:r>
            <a:r>
              <a:rPr lang="en-US" dirty="0" smtClean="0"/>
              <a:t> @ 5.5 </a:t>
            </a:r>
            <a:r>
              <a:rPr lang="en-US" dirty="0" err="1" smtClean="0"/>
              <a:t>TeV</a:t>
            </a:r>
            <a:r>
              <a:rPr lang="en-US" dirty="0" smtClean="0"/>
              <a:t>:          </a:t>
            </a:r>
            <a:r>
              <a:rPr lang="en-US" dirty="0" err="1" smtClean="0"/>
              <a:t>dn</a:t>
            </a:r>
            <a:r>
              <a:rPr lang="en-US" baseline="-25000" dirty="0" err="1" smtClean="0"/>
              <a:t>ch</a:t>
            </a:r>
            <a:r>
              <a:rPr lang="en-US" dirty="0" smtClean="0"/>
              <a:t> /d</a:t>
            </a:r>
            <a:r>
              <a:rPr lang="en-US" dirty="0">
                <a:sym typeface="Symbol"/>
              </a:rPr>
              <a:t> | </a:t>
            </a:r>
            <a:r>
              <a:rPr lang="en-US" dirty="0" smtClean="0">
                <a:sym typeface="Symbol"/>
              </a:rPr>
              <a:t>=0.5 </a:t>
            </a:r>
            <a:r>
              <a:rPr lang="en-US" dirty="0">
                <a:sym typeface="Symbol"/>
              </a:rPr>
              <a:t></a:t>
            </a:r>
            <a:r>
              <a:rPr lang="en-US" dirty="0" smtClean="0">
                <a:sym typeface="Symbol"/>
              </a:rPr>
              <a:t> 1900 </a:t>
            </a:r>
          </a:p>
          <a:p>
            <a:pPr lvl="1"/>
            <a:r>
              <a:rPr lang="en-US" dirty="0" smtClean="0">
                <a:sym typeface="Symbol"/>
              </a:rPr>
              <a:t>track densities up to 100 cm</a:t>
            </a:r>
            <a:r>
              <a:rPr lang="en-US" baseline="30000" dirty="0" smtClean="0">
                <a:sym typeface="Symbol"/>
              </a:rPr>
              <a:t>-2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high collision rates:   </a:t>
            </a:r>
          </a:p>
          <a:p>
            <a:pPr lvl="1"/>
            <a:r>
              <a:rPr lang="en-US" dirty="0" smtClean="0"/>
              <a:t>O(10 kHz) at LHC  to 10 MHz at FAIR:  due to </a:t>
            </a:r>
            <a:r>
              <a:rPr lang="en-US" i="1" dirty="0" smtClean="0"/>
              <a:t>rare probes </a:t>
            </a:r>
          </a:p>
          <a:p>
            <a:endParaRPr lang="en-US" i="1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challenge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457200" y="3711476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ym typeface="Symbol"/>
              </a:rPr>
              <a:t>standalone tracking 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dirty="0"/>
              <a:t>high detector segmentation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dirty="0"/>
              <a:t>low-mass detector </a:t>
            </a:r>
            <a:br>
              <a:rPr lang="en-US" dirty="0"/>
            </a:b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momentum resolution of </a:t>
            </a:r>
            <a:r>
              <a:rPr lang="en-US" dirty="0" smtClean="0"/>
              <a:t>O(1</a:t>
            </a:r>
            <a:r>
              <a:rPr lang="en-US" dirty="0"/>
              <a:t>%) </a:t>
            </a:r>
            <a:r>
              <a:rPr lang="en-US" dirty="0">
                <a:sym typeface="Symbol"/>
              </a:rPr>
              <a:t> 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dirty="0">
                <a:sym typeface="Symbol"/>
              </a:rPr>
              <a:t>fast read-out electronics: </a:t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little or no pile-up of collisions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dirty="0">
                <a:sym typeface="Symbol"/>
              </a:rPr>
              <a:t>track-matching to other detectors 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dirty="0">
                <a:sym typeface="Symbol"/>
              </a:rPr>
              <a:t>in-detector decay topology </a:t>
            </a:r>
            <a:r>
              <a:rPr lang="en-US" dirty="0" smtClean="0">
                <a:sym typeface="Symbol"/>
              </a:rPr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00600" y="3689442"/>
            <a:ext cx="4343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ym typeface="Symbol"/>
              </a:rPr>
              <a:t>vertex </a:t>
            </a:r>
            <a:r>
              <a:rPr lang="en-US" sz="2000" b="1" dirty="0">
                <a:sym typeface="Symbol"/>
              </a:rPr>
              <a:t>detection </a:t>
            </a:r>
            <a:endParaRPr lang="en-US" sz="2000" b="1" dirty="0" smtClean="0">
              <a:sym typeface="Symbol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dirty="0" smtClean="0">
                <a:sym typeface="Symbol"/>
              </a:rPr>
              <a:t>particularly fine segmentation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dirty="0" smtClean="0">
                <a:sym typeface="Symbol"/>
              </a:rPr>
              <a:t>especially thin detector layers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dirty="0" smtClean="0">
                <a:sym typeface="Symbol"/>
              </a:rPr>
              <a:t>detection of short-lived decays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81600" y="5177051"/>
            <a:ext cx="33857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/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ym typeface="Symbol"/>
              </a:rPr>
              <a:t>typically with inner layers of a  tracking detector, or a specialized add-on to it.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2" y="1552437"/>
            <a:ext cx="2631921" cy="218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4481" y="3914637"/>
            <a:ext cx="3205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Silicon </a:t>
            </a:r>
            <a:r>
              <a:rPr lang="en-US" b="1" dirty="0" err="1" smtClean="0"/>
              <a:t>Microstrip</a:t>
            </a:r>
            <a:r>
              <a:rPr lang="en-US" b="1" dirty="0" smtClean="0"/>
              <a:t> Detector: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thickness typ. 300 </a:t>
            </a:r>
            <a:r>
              <a:rPr lang="en-US" dirty="0">
                <a:sym typeface="Symbol"/>
              </a:rPr>
              <a:t></a:t>
            </a:r>
            <a:r>
              <a:rPr lang="en-US" dirty="0" smtClean="0">
                <a:sym typeface="Symbol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1 or 2-sided segmentation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fine sensor pitch, typ. 50 </a:t>
            </a:r>
            <a:r>
              <a:rPr lang="en-US" dirty="0" smtClean="0">
                <a:sym typeface="Symbol"/>
              </a:rPr>
              <a:t>m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1-d native hit pattern, </a:t>
            </a:r>
            <a:br>
              <a:rPr lang="en-US" dirty="0" smtClean="0"/>
            </a:br>
            <a:r>
              <a:rPr lang="en-US" dirty="0" smtClean="0"/>
              <a:t>2-d combinatorial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electronics separated from sensor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390952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Pixel Detectors: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thickness &lt; 300 </a:t>
            </a:r>
            <a:r>
              <a:rPr lang="en-US" dirty="0">
                <a:sym typeface="Symbol"/>
              </a:rPr>
              <a:t>m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fine sensor pitch, typ. &lt; 50 </a:t>
            </a:r>
            <a:r>
              <a:rPr lang="en-US" dirty="0" smtClean="0">
                <a:sym typeface="Symbol"/>
              </a:rPr>
              <a:t>m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 smtClean="0"/>
              <a:t>-d native hit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hybrid detector: </a:t>
            </a:r>
            <a:br>
              <a:rPr lang="en-US" i="1" dirty="0" smtClean="0"/>
            </a:br>
            <a:r>
              <a:rPr lang="en-US" dirty="0" smtClean="0"/>
              <a:t>electronics sandwiched with sensor, fast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monolithic detector: </a:t>
            </a:r>
            <a:r>
              <a:rPr lang="en-US" dirty="0" smtClean="0"/>
              <a:t> thin, ~50 </a:t>
            </a:r>
            <a:r>
              <a:rPr lang="en-US" dirty="0">
                <a:sym typeface="Symbol"/>
              </a:rPr>
              <a:t></a:t>
            </a:r>
            <a:r>
              <a:rPr lang="en-US" dirty="0" smtClean="0">
                <a:sym typeface="Symbol"/>
              </a:rPr>
              <a:t>m,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electronics integrated in sensor, less fast 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63" y="1472581"/>
            <a:ext cx="1804937" cy="236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16" y="1447800"/>
            <a:ext cx="2766445" cy="216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8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Two tracking detector systems </a:t>
            </a:r>
            <a:br>
              <a:rPr lang="en-US" dirty="0" smtClean="0"/>
            </a:br>
            <a:r>
              <a:rPr lang="en-US" dirty="0" smtClean="0"/>
              <a:t>under construction: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066800" y="3048000"/>
            <a:ext cx="74676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1313" indent="-341313" algn="l">
              <a:buFont typeface="Arial" panose="020B0604020202020204" pitchFamily="34" charset="0"/>
              <a:buChar char="•"/>
            </a:pPr>
            <a:r>
              <a:rPr lang="en-US" i="1" dirty="0" smtClean="0"/>
              <a:t>ALICE Inner Tracker Upgrade</a:t>
            </a:r>
          </a:p>
          <a:p>
            <a:pPr marL="341313" indent="-341313" algn="l">
              <a:buFont typeface="Arial" panose="020B0604020202020204" pitchFamily="34" charset="0"/>
              <a:buChar char="•"/>
            </a:pPr>
            <a:r>
              <a:rPr lang="en-US" i="1" dirty="0" smtClean="0"/>
              <a:t>CBM Silicon Tracking System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14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Large Hadron Collider @ </a:t>
            </a:r>
            <a:r>
              <a:rPr lang="en-US" altLang="en-US" dirty="0" smtClean="0"/>
              <a:t>CERN</a:t>
            </a:r>
            <a:endParaRPr lang="en-US" altLang="en-US" dirty="0"/>
          </a:p>
        </p:txBody>
      </p:sp>
      <p:pic>
        <p:nvPicPr>
          <p:cNvPr id="437251" name="Picture 3" descr="F205 LHC&amp;Alp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79512"/>
            <a:ext cx="4826527" cy="4916140"/>
          </a:xfrm>
        </p:spPr>
      </p:pic>
      <p:pic>
        <p:nvPicPr>
          <p:cNvPr id="4372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r="-1"/>
          <a:stretch/>
        </p:blipFill>
        <p:spPr bwMode="auto">
          <a:xfrm>
            <a:off x="5006977" y="3709728"/>
            <a:ext cx="3675998" cy="2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6977" y="1185402"/>
            <a:ext cx="3679406" cy="256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8763" y="3303639"/>
            <a:ext cx="32410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largest and highest-energy particle accelerator, </a:t>
            </a:r>
          </a:p>
          <a:p>
            <a:r>
              <a:rPr lang="en-US" b="1" dirty="0">
                <a:solidFill>
                  <a:schemeClr val="bg1"/>
                </a:solidFill>
              </a:rPr>
              <a:t>27 km </a:t>
            </a:r>
            <a:r>
              <a:rPr lang="en-US" b="1" dirty="0" smtClean="0">
                <a:solidFill>
                  <a:schemeClr val="bg1"/>
                </a:solidFill>
              </a:rPr>
              <a:t>circumference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331801" y="4242358"/>
            <a:ext cx="363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</a:rPr>
              <a:t>p+p</a:t>
            </a:r>
            <a:r>
              <a:rPr lang="en-US" b="1" i="1" dirty="0" smtClean="0">
                <a:solidFill>
                  <a:schemeClr val="bg1"/>
                </a:solidFill>
              </a:rPr>
              <a:t>, </a:t>
            </a:r>
            <a:r>
              <a:rPr lang="en-US" b="1" i="1" dirty="0" smtClean="0">
                <a:solidFill>
                  <a:schemeClr val="bg1"/>
                </a:solidFill>
                <a:sym typeface="Symbol"/>
              </a:rPr>
              <a:t> s = </a:t>
            </a:r>
            <a:r>
              <a:rPr lang="en-US" b="1" i="1" dirty="0" smtClean="0">
                <a:solidFill>
                  <a:schemeClr val="bg1"/>
                </a:solidFill>
              </a:rPr>
              <a:t>14 </a:t>
            </a:r>
            <a:r>
              <a:rPr lang="en-US" b="1" i="1" dirty="0" err="1" smtClean="0">
                <a:solidFill>
                  <a:schemeClr val="bg1"/>
                </a:solidFill>
              </a:rPr>
              <a:t>TeV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err="1" smtClean="0">
                <a:solidFill>
                  <a:schemeClr val="bg1"/>
                </a:solidFill>
              </a:rPr>
              <a:t>Pb+Pb</a:t>
            </a:r>
            <a:r>
              <a:rPr lang="en-US" b="1" i="1" dirty="0" smtClean="0">
                <a:solidFill>
                  <a:schemeClr val="bg1"/>
                </a:solidFill>
              </a:rPr>
              <a:t>, </a:t>
            </a:r>
            <a:r>
              <a:rPr lang="en-US" b="1" i="1" dirty="0">
                <a:solidFill>
                  <a:schemeClr val="bg1"/>
                </a:solidFill>
                <a:sym typeface="Symbol"/>
              </a:rPr>
              <a:t> </a:t>
            </a:r>
            <a:r>
              <a:rPr lang="en-US" b="1" i="1" dirty="0" smtClean="0">
                <a:solidFill>
                  <a:schemeClr val="bg1"/>
                </a:solidFill>
                <a:sym typeface="Symbol"/>
              </a:rPr>
              <a:t>s</a:t>
            </a:r>
            <a:r>
              <a:rPr lang="en-US" b="1" i="1" baseline="-25000" dirty="0" smtClean="0">
                <a:solidFill>
                  <a:schemeClr val="bg1"/>
                </a:solidFill>
                <a:sym typeface="Symbol"/>
              </a:rPr>
              <a:t>NN</a:t>
            </a:r>
            <a:r>
              <a:rPr lang="en-US" b="1" i="1" dirty="0" smtClean="0">
                <a:solidFill>
                  <a:schemeClr val="bg1"/>
                </a:solidFill>
                <a:sym typeface="Symbol"/>
              </a:rPr>
              <a:t> = </a:t>
            </a:r>
            <a:r>
              <a:rPr lang="en-US" b="1" i="1" dirty="0" smtClean="0">
                <a:solidFill>
                  <a:schemeClr val="bg1"/>
                </a:solidFill>
              </a:rPr>
              <a:t>5.5 </a:t>
            </a:r>
            <a:r>
              <a:rPr lang="en-US" b="1" i="1" dirty="0" err="1" smtClean="0">
                <a:solidFill>
                  <a:schemeClr val="bg1"/>
                </a:solidFill>
              </a:rPr>
              <a:t>TeV</a:t>
            </a:r>
            <a:r>
              <a:rPr lang="en-US" b="1" i="1" dirty="0" smtClean="0">
                <a:solidFill>
                  <a:schemeClr val="bg1"/>
                </a:solidFill>
              </a:rPr>
              <a:t>/nucleon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39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nspirehep.net/record/1230338/files/figurer_alicep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2083"/>
            <a:ext cx="8756109" cy="49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399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ALICE Experiment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1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1" y="1143000"/>
            <a:ext cx="7561997" cy="509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353616"/>
            <a:ext cx="8229600" cy="7131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Current ALICE ITS</a:t>
            </a:r>
            <a:endParaRPr lang="en-US" alt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6477000" y="6101434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ALICE ITS slides: from L. Musa, ref. 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24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Upgrade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O</a:t>
            </a:r>
            <a:r>
              <a:rPr lang="en-US" dirty="0" smtClean="0"/>
              <a:t>bjectives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" name="Rectangle 1"/>
          <p:cNvSpPr/>
          <p:nvPr/>
        </p:nvSpPr>
        <p:spPr>
          <a:xfrm>
            <a:off x="609600" y="1600200"/>
            <a:ext cx="769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Improve impact parameter resolution by a factor of ~3</a:t>
            </a:r>
          </a:p>
          <a:p>
            <a:pPr marL="627063" indent="-231775">
              <a:buFont typeface="Arial" panose="020B0604020202020204" pitchFamily="34" charset="0"/>
              <a:buChar char="•"/>
            </a:pPr>
            <a:r>
              <a:rPr lang="en-US" dirty="0" smtClean="0"/>
              <a:t>Get </a:t>
            </a:r>
            <a:r>
              <a:rPr lang="en-US" dirty="0"/>
              <a:t>closer to IP (position of first layer): 39 mm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23 </a:t>
            </a:r>
            <a:r>
              <a:rPr lang="en-US" dirty="0" smtClean="0"/>
              <a:t>mm</a:t>
            </a:r>
          </a:p>
          <a:p>
            <a:pPr marL="627063" indent="-231775">
              <a:buFont typeface="Arial" panose="020B0604020202020204" pitchFamily="34" charset="0"/>
              <a:buChar char="•"/>
            </a:pPr>
            <a:r>
              <a:rPr lang="en-US" dirty="0" smtClean="0"/>
              <a:t>Reduce </a:t>
            </a:r>
            <a:r>
              <a:rPr lang="en-US" dirty="0"/>
              <a:t>x/X0 /layer: ~1.14%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~ 0.3% (for inner </a:t>
            </a:r>
            <a:r>
              <a:rPr lang="en-US" dirty="0" smtClean="0"/>
              <a:t>layers)</a:t>
            </a:r>
          </a:p>
          <a:p>
            <a:pPr marL="627063" indent="-231775">
              <a:buFont typeface="Arial" panose="020B0604020202020204" pitchFamily="34" charset="0"/>
              <a:buChar char="•"/>
            </a:pPr>
            <a:r>
              <a:rPr lang="en-US" dirty="0" smtClean="0"/>
              <a:t>Reduce </a:t>
            </a:r>
            <a:r>
              <a:rPr lang="en-US" dirty="0"/>
              <a:t>pixel size: currently </a:t>
            </a:r>
            <a:r>
              <a:rPr lang="el-GR" dirty="0"/>
              <a:t>50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dirty="0"/>
              <a:t>m x </a:t>
            </a:r>
            <a:r>
              <a:rPr lang="el-GR" dirty="0"/>
              <a:t>425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dirty="0"/>
              <a:t>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O(30 </a:t>
            </a:r>
            <a:r>
              <a:rPr lang="el-GR" dirty="0"/>
              <a:t>μ</a:t>
            </a:r>
            <a:r>
              <a:rPr lang="en-US" dirty="0"/>
              <a:t>m x </a:t>
            </a:r>
            <a:r>
              <a:rPr lang="el-GR" dirty="0"/>
              <a:t>30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dirty="0"/>
              <a:t>m)</a:t>
            </a:r>
          </a:p>
          <a:p>
            <a:endParaRPr lang="en-US" dirty="0"/>
          </a:p>
          <a:p>
            <a:r>
              <a:rPr lang="en-US" dirty="0" smtClean="0"/>
              <a:t>2. Increase </a:t>
            </a:r>
            <a:r>
              <a:rPr lang="en-US" dirty="0"/>
              <a:t>granularity:</a:t>
            </a:r>
          </a:p>
          <a:p>
            <a:pPr marL="627063" indent="-231775">
              <a:buFont typeface="Arial" panose="020B0604020202020204" pitchFamily="34" charset="0"/>
              <a:buChar char="•"/>
            </a:pPr>
            <a:r>
              <a:rPr lang="en-US" dirty="0" smtClean="0"/>
              <a:t>6 </a:t>
            </a:r>
            <a:r>
              <a:rPr lang="en-US" dirty="0"/>
              <a:t>layers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7 </a:t>
            </a:r>
            <a:r>
              <a:rPr lang="en-US" dirty="0" smtClean="0"/>
              <a:t>layers</a:t>
            </a:r>
          </a:p>
          <a:p>
            <a:pPr marL="627063" indent="-231775">
              <a:buFont typeface="Arial" panose="020B0604020202020204" pitchFamily="34" charset="0"/>
              <a:buChar char="•"/>
            </a:pPr>
            <a:r>
              <a:rPr lang="en-US" dirty="0" smtClean="0"/>
              <a:t>silicon </a:t>
            </a:r>
            <a:r>
              <a:rPr lang="en-US" dirty="0"/>
              <a:t>drift and strips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(monolithic active) </a:t>
            </a:r>
            <a:r>
              <a:rPr lang="en-US" dirty="0" smtClean="0"/>
              <a:t>pixels  </a:t>
            </a:r>
          </a:p>
          <a:p>
            <a:endParaRPr lang="en-US" dirty="0"/>
          </a:p>
          <a:p>
            <a:r>
              <a:rPr lang="en-US" dirty="0" smtClean="0"/>
              <a:t>3. Increase readout speed </a:t>
            </a:r>
            <a:r>
              <a:rPr lang="en-US" dirty="0"/>
              <a:t>(currently limited at 1 kHz with full ITS)</a:t>
            </a:r>
          </a:p>
          <a:p>
            <a:pPr marL="627063" indent="-231775">
              <a:buFont typeface="Arial" panose="020B0604020202020204" pitchFamily="34" charset="0"/>
              <a:buChar char="•"/>
            </a:pPr>
            <a:r>
              <a:rPr lang="en-US" dirty="0" err="1" smtClean="0"/>
              <a:t>Pb+Pb</a:t>
            </a:r>
            <a:r>
              <a:rPr lang="en-US" dirty="0" smtClean="0"/>
              <a:t> interactions</a:t>
            </a:r>
            <a:r>
              <a:rPr lang="en-US" dirty="0"/>
              <a:t> </a:t>
            </a:r>
            <a:r>
              <a:rPr lang="en-US" dirty="0" smtClean="0"/>
              <a:t>at</a:t>
            </a:r>
            <a:r>
              <a:rPr lang="en-US" dirty="0"/>
              <a:t> </a:t>
            </a:r>
            <a:r>
              <a:rPr lang="en-US" dirty="0" smtClean="0"/>
              <a:t>&gt;</a:t>
            </a:r>
            <a:r>
              <a:rPr lang="en-US" dirty="0"/>
              <a:t> </a:t>
            </a:r>
            <a:r>
              <a:rPr lang="en-US" dirty="0" smtClean="0"/>
              <a:t>100</a:t>
            </a:r>
            <a:r>
              <a:rPr lang="en-US" dirty="0"/>
              <a:t> </a:t>
            </a:r>
            <a:r>
              <a:rPr lang="en-US" dirty="0" smtClean="0"/>
              <a:t>kHz,  </a:t>
            </a:r>
          </a:p>
          <a:p>
            <a:pPr marL="627063" indent="-231775">
              <a:buFont typeface="Arial" panose="020B0604020202020204" pitchFamily="34" charset="0"/>
              <a:buChar char="•"/>
            </a:pPr>
            <a:r>
              <a:rPr lang="en-US" dirty="0" err="1" smtClean="0"/>
              <a:t>p+p</a:t>
            </a:r>
            <a:r>
              <a:rPr lang="en-US" dirty="0" smtClean="0"/>
              <a:t> interactions at</a:t>
            </a:r>
            <a:r>
              <a:rPr lang="en-US" dirty="0"/>
              <a:t> </a:t>
            </a:r>
            <a:r>
              <a:rPr lang="en-US" dirty="0" smtClean="0"/>
              <a:t>~</a:t>
            </a:r>
            <a:r>
              <a:rPr lang="en-US" dirty="0"/>
              <a:t> </a:t>
            </a:r>
            <a:r>
              <a:rPr lang="en-US" dirty="0" smtClean="0"/>
              <a:t>several</a:t>
            </a:r>
            <a:r>
              <a:rPr lang="en-US" dirty="0"/>
              <a:t> </a:t>
            </a:r>
            <a:r>
              <a:rPr lang="en-US" dirty="0" smtClean="0"/>
              <a:t>100 kHz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4. Fast</a:t>
            </a:r>
            <a:r>
              <a:rPr lang="en-US" dirty="0"/>
              <a:t> </a:t>
            </a:r>
            <a:r>
              <a:rPr lang="en-US" dirty="0" smtClean="0"/>
              <a:t>insertion/removal</a:t>
            </a:r>
            <a:r>
              <a:rPr lang="en-US" dirty="0"/>
              <a:t> </a:t>
            </a:r>
            <a:r>
              <a:rPr lang="en-US" dirty="0" smtClean="0"/>
              <a:t>for</a:t>
            </a:r>
            <a:r>
              <a:rPr lang="en-US" dirty="0"/>
              <a:t> </a:t>
            </a:r>
            <a:r>
              <a:rPr lang="en-US" dirty="0" smtClean="0"/>
              <a:t>yearly</a:t>
            </a:r>
            <a:r>
              <a:rPr lang="en-US" dirty="0"/>
              <a:t> </a:t>
            </a:r>
            <a:r>
              <a:rPr lang="en-US" dirty="0" smtClean="0"/>
              <a:t>maintenance</a:t>
            </a:r>
            <a:endParaRPr lang="en-US" dirty="0"/>
          </a:p>
          <a:p>
            <a:pPr marL="627063" indent="-231775">
              <a:buFont typeface="Arial" panose="020B0604020202020204" pitchFamily="34" charset="0"/>
              <a:buChar char="•"/>
            </a:pPr>
            <a:r>
              <a:rPr lang="en-US" dirty="0" smtClean="0"/>
              <a:t>possibility to</a:t>
            </a:r>
            <a:r>
              <a:rPr lang="en-US" dirty="0"/>
              <a:t> </a:t>
            </a:r>
            <a:r>
              <a:rPr lang="en-US" dirty="0" smtClean="0"/>
              <a:t>replace</a:t>
            </a:r>
            <a:r>
              <a:rPr lang="en-US" dirty="0"/>
              <a:t> </a:t>
            </a:r>
            <a:r>
              <a:rPr lang="en-US" dirty="0" smtClean="0"/>
              <a:t>non</a:t>
            </a:r>
            <a:r>
              <a:rPr lang="en-US" dirty="0"/>
              <a:t>-</a:t>
            </a:r>
            <a:r>
              <a:rPr lang="en-US" dirty="0" smtClean="0"/>
              <a:t>functioning detector</a:t>
            </a:r>
            <a:r>
              <a:rPr lang="en-US" dirty="0"/>
              <a:t> </a:t>
            </a:r>
            <a:r>
              <a:rPr lang="en-US" dirty="0" smtClean="0"/>
              <a:t>modules</a:t>
            </a:r>
            <a:r>
              <a:rPr lang="en-US" dirty="0"/>
              <a:t> </a:t>
            </a:r>
            <a:r>
              <a:rPr lang="en-US" dirty="0" smtClean="0"/>
              <a:t>during</a:t>
            </a:r>
            <a:r>
              <a:rPr lang="en-US" dirty="0"/>
              <a:t> </a:t>
            </a:r>
            <a:r>
              <a:rPr lang="en-US" dirty="0" smtClean="0"/>
              <a:t>yearly</a:t>
            </a:r>
            <a:r>
              <a:rPr lang="en-US" dirty="0"/>
              <a:t> </a:t>
            </a:r>
            <a:r>
              <a:rPr lang="en-US" dirty="0" smtClean="0"/>
              <a:t>shutdown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ALICE ITS Upgrade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219200"/>
            <a:ext cx="76485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ITS pixel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85800" y="1184736"/>
            <a:ext cx="7720012" cy="5063664"/>
            <a:chOff x="585788" y="1219200"/>
            <a:chExt cx="7972425" cy="522922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" y="1219200"/>
              <a:ext cx="7972425" cy="522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924800" y="6172200"/>
              <a:ext cx="381000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05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1" dirty="0" smtClean="0"/>
              <a:t>What is Heavy-Ion Physics?</a:t>
            </a:r>
            <a:endParaRPr lang="en-US" sz="2400" i="1" dirty="0"/>
          </a:p>
          <a:p>
            <a:pPr marL="457200" indent="-457200">
              <a:buFont typeface="+mj-lt"/>
              <a:buAutoNum type="arabicPeriod"/>
            </a:pPr>
            <a:r>
              <a:rPr lang="en-US" sz="2400" i="1" dirty="0" smtClean="0"/>
              <a:t>Challenge: </a:t>
            </a:r>
            <a:br>
              <a:rPr lang="en-US" sz="2400" i="1" dirty="0" smtClean="0"/>
            </a:br>
            <a:r>
              <a:rPr lang="en-US" sz="2400" i="1" dirty="0" smtClean="0"/>
              <a:t>Charged-particle </a:t>
            </a:r>
            <a:r>
              <a:rPr lang="en-US" sz="2400" i="1" dirty="0"/>
              <a:t>t</a:t>
            </a:r>
            <a:r>
              <a:rPr lang="en-US" sz="2400" i="1" dirty="0" smtClean="0"/>
              <a:t>racking at high </a:t>
            </a:r>
            <a:r>
              <a:rPr lang="en-US" sz="2400" i="1" dirty="0"/>
              <a:t>multiplicities </a:t>
            </a:r>
            <a:r>
              <a:rPr lang="en-US" sz="2400" i="1" dirty="0" smtClean="0"/>
              <a:t>and high rates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 smtClean="0"/>
              <a:t>Silicon Detectors: </a:t>
            </a:r>
            <a:r>
              <a:rPr lang="en-US" sz="2400" i="1" dirty="0" err="1" smtClean="0"/>
              <a:t>Microstrips</a:t>
            </a:r>
            <a:r>
              <a:rPr lang="en-US" sz="2400" i="1" dirty="0" smtClean="0"/>
              <a:t> and pixels </a:t>
            </a:r>
            <a:endParaRPr lang="en-US" sz="2400" i="1" dirty="0"/>
          </a:p>
          <a:p>
            <a:pPr marL="457200" indent="-457200">
              <a:buFont typeface="+mj-lt"/>
              <a:buAutoNum type="arabicPeriod"/>
            </a:pPr>
            <a:r>
              <a:rPr lang="en-US" sz="2400" i="1" dirty="0" smtClean="0"/>
              <a:t>Technical approach of two modern applications: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/>
              <a:t>ALICE Inner Tracking System (Collider Experiment)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/>
              <a:t>CBM Silicon Tracking System (Fixed-Target Experiment) </a:t>
            </a:r>
          </a:p>
        </p:txBody>
      </p:sp>
    </p:spTree>
    <p:extLst>
      <p:ext uri="{BB962C8B-B14F-4D97-AF65-F5344CB8AC3E}">
        <p14:creationId xmlns:p14="http://schemas.microsoft.com/office/powerpoint/2010/main" val="17542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detector 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447800"/>
            <a:ext cx="75057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0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chip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62000" y="1190055"/>
            <a:ext cx="7596187" cy="5134545"/>
            <a:chOff x="633413" y="1076325"/>
            <a:chExt cx="7877175" cy="5324475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13" y="1076325"/>
              <a:ext cx="7877175" cy="532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848600" y="6019800"/>
              <a:ext cx="381000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82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48" y="1400986"/>
            <a:ext cx="7258252" cy="484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9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Barrel Staves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9248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9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Barrel Staves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28663" y="1219200"/>
            <a:ext cx="7805737" cy="5051866"/>
            <a:chOff x="728663" y="1219200"/>
            <a:chExt cx="7805737" cy="5051866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63" y="1219200"/>
              <a:ext cx="7805737" cy="505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6127480"/>
              <a:ext cx="276225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40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0051" y="198438"/>
            <a:ext cx="6553200" cy="792162"/>
          </a:xfrm>
        </p:spPr>
        <p:txBody>
          <a:bodyPr>
            <a:noAutofit/>
          </a:bodyPr>
          <a:lstStyle/>
          <a:p>
            <a:pPr algn="l"/>
            <a:r>
              <a:rPr lang="en-US" sz="2800" u="sng" dirty="0" smtClean="0"/>
              <a:t>Interconnection</a:t>
            </a:r>
            <a:r>
              <a:rPr lang="en-US" sz="2800" u="sng" dirty="0"/>
              <a:t> </a:t>
            </a:r>
            <a:r>
              <a:rPr lang="en-US" sz="2800" u="sng" dirty="0" smtClean="0"/>
              <a:t>of pixel</a:t>
            </a:r>
            <a:r>
              <a:rPr lang="en-US" sz="2800" u="sng" dirty="0"/>
              <a:t> </a:t>
            </a:r>
            <a:r>
              <a:rPr lang="en-US" sz="2800" u="sng" dirty="0" smtClean="0"/>
              <a:t>chip</a:t>
            </a:r>
            <a:r>
              <a:rPr lang="en-US" sz="2800" u="sng" dirty="0"/>
              <a:t> </a:t>
            </a:r>
            <a:r>
              <a:rPr lang="en-US" sz="2800" u="sng" dirty="0" smtClean="0"/>
              <a:t>to</a:t>
            </a:r>
            <a:r>
              <a:rPr lang="en-US" sz="2800" u="sng" dirty="0"/>
              <a:t> </a:t>
            </a:r>
            <a:r>
              <a:rPr lang="en-US" sz="2800" u="sng" dirty="0" smtClean="0"/>
              <a:t>flex</a:t>
            </a:r>
            <a:r>
              <a:rPr lang="en-US" sz="2800" u="sng" dirty="0"/>
              <a:t> </a:t>
            </a:r>
            <a:r>
              <a:rPr lang="en-US" sz="2800" u="sng" dirty="0" smtClean="0"/>
              <a:t>PCB</a:t>
            </a:r>
            <a:endParaRPr lang="en-US" sz="2800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66" y="931472"/>
            <a:ext cx="2508365" cy="150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31473"/>
            <a:ext cx="2971800" cy="150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381001" y="2552773"/>
            <a:ext cx="5486400" cy="70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u="sng" dirty="0" smtClean="0"/>
              <a:t>Powering and Read-out </a:t>
            </a:r>
            <a:endParaRPr lang="en-US" sz="2800" u="sng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3181675"/>
            <a:ext cx="5748337" cy="9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381001" y="4152900"/>
            <a:ext cx="2133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u="sng" dirty="0" smtClean="0"/>
              <a:t>Cooling</a:t>
            </a:r>
            <a:endParaRPr lang="en-US" sz="2800" u="sng" dirty="0"/>
          </a:p>
        </p:txBody>
      </p:sp>
      <p:sp>
        <p:nvSpPr>
          <p:cNvPr id="14" name="Rectangle 13"/>
          <p:cNvSpPr/>
          <p:nvPr/>
        </p:nvSpPr>
        <p:spPr>
          <a:xfrm>
            <a:off x="381001" y="4648200"/>
            <a:ext cx="74771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power dissipation: 300/100 </a:t>
            </a:r>
            <a:r>
              <a:rPr lang="en-US" sz="1600" dirty="0" err="1"/>
              <a:t>mW</a:t>
            </a:r>
            <a:r>
              <a:rPr lang="en-US" sz="1600" dirty="0"/>
              <a:t> per ASIC in inner/outer </a:t>
            </a:r>
            <a:r>
              <a:rPr lang="en-US" sz="1600" dirty="0" smtClean="0"/>
              <a:t>barrel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total </a:t>
            </a:r>
            <a:r>
              <a:rPr lang="en-US" sz="1600" dirty="0"/>
              <a:t>power dissipation: </a:t>
            </a:r>
            <a:r>
              <a:rPr lang="en-US" sz="1600" dirty="0" smtClean="0"/>
              <a:t> 15 </a:t>
            </a:r>
            <a:r>
              <a:rPr lang="en-US" sz="1600" dirty="0"/>
              <a:t>kW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cooling duct embedded in a carbon </a:t>
            </a:r>
            <a:r>
              <a:rPr lang="en-US" sz="1600" dirty="0" smtClean="0"/>
              <a:t>structure, </a:t>
            </a:r>
            <a:r>
              <a:rPr lang="en-US" sz="1600" dirty="0"/>
              <a:t>de-mineralized water </a:t>
            </a:r>
            <a:r>
              <a:rPr lang="en-US" sz="1600" dirty="0" smtClean="0"/>
              <a:t>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detector operation at room </a:t>
            </a:r>
            <a:r>
              <a:rPr lang="en-US" sz="1600" dirty="0" smtClean="0"/>
              <a:t>temperature, dry air-flow to control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external thermal shield towards the TPC </a:t>
            </a:r>
            <a:r>
              <a:rPr lang="en-US" sz="1600" dirty="0" smtClean="0"/>
              <a:t>detector </a:t>
            </a:r>
          </a:p>
        </p:txBody>
      </p:sp>
    </p:spTree>
    <p:extLst>
      <p:ext uri="{BB962C8B-B14F-4D97-AF65-F5344CB8AC3E}">
        <p14:creationId xmlns:p14="http://schemas.microsoft.com/office/powerpoint/2010/main" val="32455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28564"/>
            <a:ext cx="4576136" cy="312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18586" y="2094935"/>
            <a:ext cx="4622002" cy="3632578"/>
            <a:chOff x="4518586" y="2094935"/>
            <a:chExt cx="4622002" cy="363257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5D7EA"/>
                </a:clrFrom>
                <a:clrTo>
                  <a:srgbClr val="C5D7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607" y="2114836"/>
              <a:ext cx="4583333" cy="3612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8683388" y="2119952"/>
              <a:ext cx="4572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18586" y="2094935"/>
              <a:ext cx="1272614" cy="324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08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Upgrade </a:t>
            </a:r>
            <a:r>
              <a:rPr lang="en-US" dirty="0"/>
              <a:t>p</a:t>
            </a:r>
            <a:r>
              <a:rPr lang="en-US" dirty="0" smtClean="0"/>
              <a:t>erformance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24000"/>
            <a:ext cx="39147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524000"/>
            <a:ext cx="39052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662826"/>
            <a:ext cx="2714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33338"/>
            <a:ext cx="91440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n-US" altLang="en-US" sz="2800" b="1" dirty="0" smtClean="0">
                <a:latin typeface="+mn-lt"/>
              </a:rPr>
              <a:t>FAIR - Facility </a:t>
            </a:r>
            <a:r>
              <a:rPr lang="en-US" altLang="en-US" sz="2800" b="1" dirty="0">
                <a:latin typeface="+mn-lt"/>
              </a:rPr>
              <a:t>for Anti-Proton and Ion </a:t>
            </a:r>
            <a:r>
              <a:rPr lang="en-US" altLang="en-US" sz="2800" b="1" dirty="0" smtClean="0">
                <a:latin typeface="+mn-lt"/>
              </a:rPr>
              <a:t>Research, Darmstadt</a:t>
            </a:r>
            <a:endParaRPr lang="de-DE" altLang="en-US" sz="2800" b="1" dirty="0">
              <a:latin typeface="+mn-lt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838200" y="1018177"/>
            <a:ext cx="7632848" cy="5382623"/>
            <a:chOff x="539552" y="965248"/>
            <a:chExt cx="7992888" cy="5636520"/>
          </a:xfrm>
        </p:grpSpPr>
        <p:pic>
          <p:nvPicPr>
            <p:cNvPr id="9218" name="Picture 2" descr="Q:\Eigene Dateien\Work\FAIR\photos\FAIR-27July201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3"/>
            <a:stretch/>
          </p:blipFill>
          <p:spPr bwMode="auto">
            <a:xfrm>
              <a:off x="539552" y="965248"/>
              <a:ext cx="7992888" cy="563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172400" y="6381328"/>
              <a:ext cx="360040" cy="220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33338"/>
            <a:ext cx="91440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n-US" altLang="en-US" sz="2800" b="1" dirty="0" smtClean="0">
                <a:latin typeface="+mn-lt"/>
              </a:rPr>
              <a:t>FAIR - Facility </a:t>
            </a:r>
            <a:r>
              <a:rPr lang="en-US" altLang="en-US" sz="2800" b="1" dirty="0">
                <a:latin typeface="+mn-lt"/>
              </a:rPr>
              <a:t>for Anti-Proton and Ion </a:t>
            </a:r>
            <a:r>
              <a:rPr lang="en-US" altLang="en-US" sz="2800" b="1" dirty="0" smtClean="0">
                <a:latin typeface="+mn-lt"/>
              </a:rPr>
              <a:t>Research, Darmstadt</a:t>
            </a:r>
            <a:endParaRPr lang="de-DE" altLang="en-US" sz="2800" b="1" dirty="0">
              <a:latin typeface="+mn-lt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/>
          <a:stretch/>
        </p:blipFill>
        <p:spPr bwMode="auto">
          <a:xfrm>
            <a:off x="533400" y="1091696"/>
            <a:ext cx="7723870" cy="534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196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GSI Helmholtz Center for Heavy Ion Research GmbH, </a:t>
            </a:r>
            <a:r>
              <a:rPr lang="en-US" sz="1600" dirty="0" smtClean="0"/>
              <a:t>Darmstadt, Germany</a:t>
            </a:r>
            <a:endParaRPr lang="en-US" sz="1600" dirty="0"/>
          </a:p>
        </p:txBody>
      </p:sp>
      <p:sp>
        <p:nvSpPr>
          <p:cNvPr id="5" name="TextBox 1"/>
          <p:cNvSpPr txBox="1"/>
          <p:nvPr/>
        </p:nvSpPr>
        <p:spPr>
          <a:xfrm>
            <a:off x="152400" y="5048071"/>
            <a:ext cx="3050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 to U beams, </a:t>
            </a:r>
          </a:p>
          <a:p>
            <a:r>
              <a:rPr lang="en-US" sz="2400" b="1" dirty="0" smtClean="0"/>
              <a:t>2 – 45 GeV/nucleon</a:t>
            </a:r>
          </a:p>
          <a:p>
            <a:r>
              <a:rPr lang="en-US" sz="2400" b="1" dirty="0"/>
              <a:t>h</a:t>
            </a:r>
            <a:r>
              <a:rPr lang="en-US" sz="2400" b="1" dirty="0" smtClean="0"/>
              <a:t>ighest intensities </a:t>
            </a:r>
            <a:endParaRPr lang="en-US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181600" y="20690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/>
              <a:t>1 km </a:t>
            </a:r>
            <a:r>
              <a:rPr lang="de-DE" i="1" dirty="0" err="1" smtClean="0"/>
              <a:t>circumference</a:t>
            </a:r>
            <a:endParaRPr lang="de-DE" i="1" dirty="0"/>
          </a:p>
        </p:txBody>
      </p:sp>
      <p:sp>
        <p:nvSpPr>
          <p:cNvPr id="7" name="Rectangle 6"/>
          <p:cNvSpPr/>
          <p:nvPr/>
        </p:nvSpPr>
        <p:spPr>
          <a:xfrm>
            <a:off x="5838825" y="2971800"/>
            <a:ext cx="38100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48350" y="2907208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CBM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419725" y="2895600"/>
            <a:ext cx="4191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Heavy-ion </a:t>
            </a:r>
            <a:r>
              <a:rPr lang="en-US" dirty="0"/>
              <a:t>p</a:t>
            </a:r>
            <a:r>
              <a:rPr lang="en-US" dirty="0" smtClean="0"/>
              <a:t>hysics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7" name="Picture 2" descr="Bausteine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B7CFE9"/>
              </a:clrFrom>
              <a:clrTo>
                <a:srgbClr val="B7CF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t="17051" r="2603" b="12998"/>
          <a:stretch/>
        </p:blipFill>
        <p:spPr bwMode="auto">
          <a:xfrm>
            <a:off x="0" y="2631218"/>
            <a:ext cx="5766321" cy="3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32932" y="2631218"/>
            <a:ext cx="1130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 smtClean="0">
                <a:latin typeface="Verdana" pitchFamily="34" charset="0"/>
              </a:rPr>
              <a:t>matter</a:t>
            </a:r>
            <a:endParaRPr lang="de-DE" sz="1800" dirty="0">
              <a:latin typeface="Verdana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2636" y="3272400"/>
            <a:ext cx="10553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 err="1" smtClean="0">
                <a:latin typeface="Verdana" pitchFamily="34" charset="0"/>
              </a:rPr>
              <a:t>crystal</a:t>
            </a:r>
            <a:endParaRPr lang="de-DE" sz="1800" dirty="0">
              <a:latin typeface="Verdan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482727" y="3767037"/>
            <a:ext cx="8667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 err="1">
                <a:latin typeface="Verdana" pitchFamily="34" charset="0"/>
              </a:rPr>
              <a:t>a</a:t>
            </a:r>
            <a:r>
              <a:rPr lang="de-DE" sz="1800" dirty="0" err="1" smtClean="0">
                <a:latin typeface="Verdana" pitchFamily="34" charset="0"/>
              </a:rPr>
              <a:t>tom</a:t>
            </a:r>
            <a:endParaRPr lang="de-DE" sz="1800" dirty="0">
              <a:latin typeface="Verdana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05303" y="4315904"/>
            <a:ext cx="13097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 err="1" smtClean="0">
                <a:latin typeface="Verdana" pitchFamily="34" charset="0"/>
              </a:rPr>
              <a:t>nucleus</a:t>
            </a:r>
            <a:endParaRPr lang="de-DE" sz="1800" dirty="0">
              <a:latin typeface="Verdana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277503" y="4697937"/>
            <a:ext cx="20055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 err="1" smtClean="0">
                <a:latin typeface="Verdana" pitchFamily="34" charset="0"/>
              </a:rPr>
              <a:t>proton</a:t>
            </a:r>
            <a:r>
              <a:rPr lang="de-DE" sz="1800" dirty="0" smtClean="0">
                <a:latin typeface="Verdana" pitchFamily="34" charset="0"/>
              </a:rPr>
              <a:t>/</a:t>
            </a:r>
            <a:r>
              <a:rPr lang="de-DE" sz="1800" dirty="0" err="1" smtClean="0">
                <a:latin typeface="Verdana" pitchFamily="34" charset="0"/>
              </a:rPr>
              <a:t>neutron</a:t>
            </a:r>
            <a:endParaRPr lang="de-DE" sz="1800" dirty="0">
              <a:latin typeface="Verdana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120567" y="5285792"/>
            <a:ext cx="10772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 err="1">
                <a:latin typeface="Verdana" pitchFamily="34" charset="0"/>
              </a:rPr>
              <a:t>q</a:t>
            </a:r>
            <a:r>
              <a:rPr lang="de-DE" sz="1800" dirty="0" err="1" smtClean="0">
                <a:latin typeface="Verdana" pitchFamily="34" charset="0"/>
              </a:rPr>
              <a:t>uarks</a:t>
            </a:r>
            <a:endParaRPr lang="de-DE" sz="1800" dirty="0">
              <a:latin typeface="Verdana" pitchFamily="34" charset="0"/>
            </a:endParaRPr>
          </a:p>
        </p:txBody>
      </p:sp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235598"/>
              </p:ext>
            </p:extLst>
          </p:nvPr>
        </p:nvGraphicFramePr>
        <p:xfrm>
          <a:off x="1522296" y="5750215"/>
          <a:ext cx="671653" cy="400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2" name="CorelDRAW" r:id="rId4" imgW="914400" imgH="914400" progId="CorelDRAW.Graphic.9">
                  <p:embed/>
                </p:oleObj>
              </mc:Choice>
              <mc:Fallback>
                <p:oleObj name="CorelDRAW" r:id="rId4" imgW="914400" imgH="914400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296" y="5750215"/>
                        <a:ext cx="671653" cy="400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270000" y="5449358"/>
            <a:ext cx="861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 err="1" smtClean="0">
                <a:latin typeface="Verdana" pitchFamily="34" charset="0"/>
              </a:rPr>
              <a:t>cell</a:t>
            </a:r>
            <a:endParaRPr lang="de-DE" sz="1800" dirty="0">
              <a:latin typeface="Verdana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263169" y="3386640"/>
            <a:ext cx="1541232" cy="14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(10</a:t>
            </a:r>
            <a:r>
              <a:rPr lang="de-DE" sz="1400" b="1" baseline="30000" dirty="0">
                <a:solidFill>
                  <a:srgbClr val="FF0000"/>
                </a:solidFill>
                <a:latin typeface="Verdana" pitchFamily="34" charset="0"/>
              </a:rPr>
              <a:t>-</a:t>
            </a:r>
            <a:r>
              <a:rPr lang="de-DE" sz="1400" baseline="30000" dirty="0">
                <a:solidFill>
                  <a:srgbClr val="FF0000"/>
                </a:solidFill>
                <a:latin typeface="Verdana" pitchFamily="34" charset="0"/>
              </a:rPr>
              <a:t>3</a:t>
            </a: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400" dirty="0" smtClean="0">
                <a:solidFill>
                  <a:srgbClr val="FF0000"/>
                </a:solidFill>
                <a:latin typeface="Verdana" pitchFamily="34" charset="0"/>
              </a:rPr>
              <a:t>m)</a:t>
            </a:r>
            <a:endParaRPr lang="de-DE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146272" y="3790764"/>
            <a:ext cx="12264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(10</a:t>
            </a:r>
            <a:r>
              <a:rPr lang="de-DE" sz="1400" b="1" baseline="30000" dirty="0">
                <a:solidFill>
                  <a:srgbClr val="FF0000"/>
                </a:solidFill>
                <a:latin typeface="Verdana" pitchFamily="34" charset="0"/>
              </a:rPr>
              <a:t>-</a:t>
            </a:r>
            <a:r>
              <a:rPr lang="de-DE" sz="1400" baseline="30000" dirty="0">
                <a:solidFill>
                  <a:srgbClr val="FF0000"/>
                </a:solidFill>
                <a:latin typeface="Verdana" pitchFamily="34" charset="0"/>
              </a:rPr>
              <a:t>10</a:t>
            </a: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 m)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500993" y="4348170"/>
            <a:ext cx="12653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(10</a:t>
            </a:r>
            <a:r>
              <a:rPr lang="de-DE" sz="1400" b="1" baseline="30000" dirty="0">
                <a:solidFill>
                  <a:srgbClr val="FF0000"/>
                </a:solidFill>
                <a:latin typeface="Verdana" pitchFamily="34" charset="0"/>
              </a:rPr>
              <a:t>-</a:t>
            </a:r>
            <a:r>
              <a:rPr lang="de-DE" sz="1400" baseline="30000" dirty="0">
                <a:solidFill>
                  <a:srgbClr val="FF0000"/>
                </a:solidFill>
                <a:latin typeface="Verdana" pitchFamily="34" charset="0"/>
              </a:rPr>
              <a:t>14</a:t>
            </a: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 m)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861353" y="4965315"/>
            <a:ext cx="13627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(10</a:t>
            </a:r>
            <a:r>
              <a:rPr lang="de-DE" sz="1400" b="1" baseline="30000" dirty="0">
                <a:solidFill>
                  <a:srgbClr val="FF0000"/>
                </a:solidFill>
                <a:latin typeface="Verdana" pitchFamily="34" charset="0"/>
              </a:rPr>
              <a:t>–</a:t>
            </a:r>
            <a:r>
              <a:rPr lang="de-DE" sz="1400" baseline="30000" dirty="0">
                <a:solidFill>
                  <a:srgbClr val="FF0000"/>
                </a:solidFill>
                <a:latin typeface="Verdana" pitchFamily="34" charset="0"/>
              </a:rPr>
              <a:t>15</a:t>
            </a: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 m)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962463" y="5775004"/>
            <a:ext cx="12316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(&lt;10</a:t>
            </a:r>
            <a:r>
              <a:rPr lang="de-DE" sz="1400" b="1" baseline="30000" dirty="0">
                <a:solidFill>
                  <a:srgbClr val="FF0000"/>
                </a:solidFill>
                <a:latin typeface="Verdana" pitchFamily="34" charset="0"/>
              </a:rPr>
              <a:t>-</a:t>
            </a:r>
            <a:r>
              <a:rPr lang="de-DE" sz="1400" baseline="30000" dirty="0">
                <a:solidFill>
                  <a:srgbClr val="FF0000"/>
                </a:solidFill>
                <a:latin typeface="Verdana" pitchFamily="34" charset="0"/>
              </a:rPr>
              <a:t>18</a:t>
            </a: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 m)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948036" y="5467114"/>
            <a:ext cx="11042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(10</a:t>
            </a:r>
            <a:r>
              <a:rPr lang="de-DE" sz="1400" b="1" baseline="30000" dirty="0">
                <a:solidFill>
                  <a:srgbClr val="FF0000"/>
                </a:solidFill>
                <a:latin typeface="Verdana" pitchFamily="34" charset="0"/>
              </a:rPr>
              <a:t>-</a:t>
            </a:r>
            <a:r>
              <a:rPr lang="de-DE" sz="1400" baseline="30000" dirty="0">
                <a:solidFill>
                  <a:srgbClr val="FF0000"/>
                </a:solidFill>
                <a:latin typeface="Verdana" pitchFamily="34" charset="0"/>
              </a:rPr>
              <a:t>5</a:t>
            </a:r>
            <a:r>
              <a:rPr lang="de-DE" sz="1400" dirty="0">
                <a:solidFill>
                  <a:srgbClr val="FF0000"/>
                </a:solidFill>
                <a:latin typeface="Verdana" pitchFamily="34" charset="0"/>
              </a:rPr>
              <a:t> m)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4458927" y="5073522"/>
            <a:ext cx="733302" cy="7572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3239478" y="3767038"/>
            <a:ext cx="2920230" cy="457483"/>
            <a:chOff x="3330" y="1776"/>
            <a:chExt cx="2700" cy="406"/>
          </a:xfrm>
        </p:grpSpPr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352" y="2112"/>
              <a:ext cx="70" cy="70"/>
            </a:xfrm>
            <a:prstGeom prst="ellipse">
              <a:avLst/>
            </a:pr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773" y="1776"/>
              <a:ext cx="1257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 smtClean="0">
                  <a:latin typeface="Verdana" pitchFamily="34" charset="0"/>
                </a:rPr>
                <a:t>electron</a:t>
              </a:r>
              <a:endParaRPr lang="de-DE" sz="1800" dirty="0">
                <a:latin typeface="Verdana" pitchFamily="34" charset="0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3330" y="2130"/>
              <a:ext cx="1962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74638" y="1219200"/>
            <a:ext cx="8780462" cy="14120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85725" indent="-85725" algn="l" rtl="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fontAlgn="base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177800" indent="-177800">
              <a:lnSpc>
                <a:spcPct val="114000"/>
              </a:lnSpc>
              <a:buClrTx/>
              <a:buFont typeface="Arial" pitchFamily="34" charset="0"/>
              <a:buChar char="•"/>
            </a:pPr>
            <a:r>
              <a:rPr lang="en-US" sz="1800" kern="0" dirty="0" smtClean="0">
                <a:solidFill>
                  <a:schemeClr val="tx1"/>
                </a:solidFill>
                <a:latin typeface="Arial" charset="0"/>
              </a:rPr>
              <a:t>Collective term for research with </a:t>
            </a:r>
            <a:r>
              <a:rPr lang="de-DE" sz="1800" kern="0" dirty="0" err="1" smtClean="0">
                <a:solidFill>
                  <a:schemeClr val="tx1"/>
                </a:solidFill>
                <a:latin typeface="Arial" charset="0"/>
              </a:rPr>
              <a:t>energetic</a:t>
            </a:r>
            <a:r>
              <a:rPr lang="de-DE" sz="1800" kern="0" dirty="0" smtClean="0">
                <a:solidFill>
                  <a:schemeClr val="tx1"/>
                </a:solidFill>
                <a:latin typeface="Arial" charset="0"/>
              </a:rPr>
              <a:t> heavy </a:t>
            </a:r>
            <a:r>
              <a:rPr lang="de-DE" sz="1800" kern="0" dirty="0" err="1" smtClean="0">
                <a:solidFill>
                  <a:schemeClr val="tx1"/>
                </a:solidFill>
                <a:latin typeface="Arial" charset="0"/>
              </a:rPr>
              <a:t>ions</a:t>
            </a:r>
            <a:r>
              <a:rPr lang="de-DE" sz="1800" kern="0" dirty="0" smtClean="0">
                <a:solidFill>
                  <a:schemeClr val="tx1"/>
                </a:solidFill>
                <a:latin typeface="Arial" charset="0"/>
              </a:rPr>
              <a:t>. </a:t>
            </a:r>
          </a:p>
          <a:p>
            <a:pPr marL="177800" indent="-177800">
              <a:lnSpc>
                <a:spcPct val="114000"/>
              </a:lnSpc>
              <a:buClrTx/>
              <a:buFont typeface="Arial" pitchFamily="34" charset="0"/>
              <a:buChar char="•"/>
            </a:pPr>
            <a:r>
              <a:rPr lang="en-US" sz="1800" kern="0" dirty="0" smtClean="0">
                <a:solidFill>
                  <a:schemeClr val="tx1"/>
                </a:solidFill>
                <a:latin typeface="Arial" charset="0"/>
              </a:rPr>
              <a:t>Heavy ions are the nuclei of heavy elements (ionized atoms, e.g. Gold, Lead). </a:t>
            </a:r>
          </a:p>
          <a:p>
            <a:pPr marL="177800" indent="-177800">
              <a:lnSpc>
                <a:spcPct val="114000"/>
              </a:lnSpc>
              <a:buClrTx/>
              <a:buFont typeface="Arial" pitchFamily="34" charset="0"/>
              <a:buChar char="•"/>
            </a:pPr>
            <a:r>
              <a:rPr lang="en-US" sz="1800" kern="0" dirty="0" smtClean="0">
                <a:solidFill>
                  <a:schemeClr val="tx1"/>
                </a:solidFill>
                <a:latin typeface="Arial" charset="0"/>
              </a:rPr>
              <a:t>As projectiles they are important probes to study matter.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48155" y="2720314"/>
            <a:ext cx="2606945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u="sng" kern="0" dirty="0" smtClean="0">
                <a:solidFill>
                  <a:schemeClr val="tx2"/>
                </a:solidFill>
              </a:rPr>
              <a:t>Research fields</a:t>
            </a:r>
            <a:r>
              <a:rPr lang="en-US" i="1" kern="0" dirty="0" smtClean="0">
                <a:solidFill>
                  <a:schemeClr val="tx2"/>
                </a:solidFill>
              </a:rPr>
              <a:t/>
            </a:r>
            <a:br>
              <a:rPr lang="en-US" i="1" kern="0" dirty="0" smtClean="0">
                <a:solidFill>
                  <a:schemeClr val="tx2"/>
                </a:solidFill>
              </a:rPr>
            </a:br>
            <a:endParaRPr lang="en-US" sz="400" i="1" kern="0" dirty="0" smtClean="0">
              <a:solidFill>
                <a:schemeClr val="tx2"/>
              </a:solidFill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b="1" i="1" kern="0" dirty="0" smtClean="0">
                <a:solidFill>
                  <a:schemeClr val="tx2"/>
                </a:solidFill>
              </a:rPr>
              <a:t>nuclear physics</a:t>
            </a:r>
            <a:r>
              <a:rPr lang="en-US" i="1" kern="0" dirty="0" smtClean="0">
                <a:solidFill>
                  <a:schemeClr val="tx2"/>
                </a:solidFill>
              </a:rPr>
              <a:t>, </a:t>
            </a:r>
            <a:r>
              <a:rPr lang="en-US" i="1" kern="0" dirty="0">
                <a:solidFill>
                  <a:schemeClr val="tx2"/>
                </a:solidFill>
              </a:rPr>
              <a:t/>
            </a:r>
            <a:br>
              <a:rPr lang="en-US" i="1" kern="0" dirty="0">
                <a:solidFill>
                  <a:schemeClr val="tx2"/>
                </a:solidFill>
              </a:rPr>
            </a:br>
            <a:r>
              <a:rPr lang="en-US" i="1" kern="0" dirty="0" smtClean="0">
                <a:solidFill>
                  <a:schemeClr val="tx2"/>
                </a:solidFill>
              </a:rPr>
              <a:t>atom </a:t>
            </a:r>
            <a:r>
              <a:rPr lang="en-US" i="1" kern="0" dirty="0">
                <a:solidFill>
                  <a:schemeClr val="tx2"/>
                </a:solidFill>
              </a:rPr>
              <a:t>a</a:t>
            </a:r>
            <a:r>
              <a:rPr lang="en-US" i="1" kern="0" dirty="0" smtClean="0">
                <a:solidFill>
                  <a:schemeClr val="tx2"/>
                </a:solidFill>
              </a:rPr>
              <a:t>nd solid state </a:t>
            </a:r>
            <a:r>
              <a:rPr lang="de-DE" i="1" kern="0" dirty="0" err="1" smtClean="0">
                <a:solidFill>
                  <a:schemeClr val="tx2"/>
                </a:solidFill>
              </a:rPr>
              <a:t>ph</a:t>
            </a:r>
            <a:r>
              <a:rPr lang="en-US" i="1" kern="0" dirty="0" err="1" smtClean="0">
                <a:solidFill>
                  <a:schemeClr val="tx2"/>
                </a:solidFill>
              </a:rPr>
              <a:t>ysics</a:t>
            </a:r>
            <a:r>
              <a:rPr lang="en-US" i="1" kern="0" dirty="0" smtClean="0">
                <a:solidFill>
                  <a:schemeClr val="tx2"/>
                </a:solidFill>
              </a:rPr>
              <a:t>  </a:t>
            </a:r>
          </a:p>
          <a:p>
            <a:pPr marL="285750" indent="-285750" algn="l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i="1" kern="0" dirty="0" smtClean="0">
                <a:solidFill>
                  <a:schemeClr val="tx2"/>
                </a:solidFill>
              </a:rPr>
              <a:t>nuclear chemistry  </a:t>
            </a:r>
          </a:p>
          <a:p>
            <a:pPr marL="285750" indent="-285750" algn="l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i="1" kern="0" dirty="0" err="1" smtClean="0">
                <a:solidFill>
                  <a:schemeClr val="tx2"/>
                </a:solidFill>
              </a:rPr>
              <a:t>astro</a:t>
            </a:r>
            <a:r>
              <a:rPr lang="en-US" i="1" kern="0" dirty="0" smtClean="0">
                <a:solidFill>
                  <a:schemeClr val="tx2"/>
                </a:solidFill>
              </a:rPr>
              <a:t> physics 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i="1" kern="0" dirty="0" smtClean="0">
                <a:solidFill>
                  <a:schemeClr val="tx2"/>
                </a:solidFill>
              </a:rPr>
              <a:t>energy </a:t>
            </a:r>
            <a:r>
              <a:rPr lang="en-US" i="1" kern="0" dirty="0">
                <a:solidFill>
                  <a:schemeClr val="tx2"/>
                </a:solidFill>
              </a:rPr>
              <a:t>a</a:t>
            </a:r>
            <a:r>
              <a:rPr lang="en-US" i="1" kern="0" dirty="0" smtClean="0">
                <a:solidFill>
                  <a:schemeClr val="tx2"/>
                </a:solidFill>
              </a:rPr>
              <a:t>nd material research</a:t>
            </a:r>
          </a:p>
          <a:p>
            <a:pPr marL="285750" indent="-285750" algn="l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i="1" kern="0" dirty="0" smtClean="0">
                <a:solidFill>
                  <a:schemeClr val="tx2"/>
                </a:solidFill>
              </a:rPr>
              <a:t>biology </a:t>
            </a:r>
            <a:r>
              <a:rPr lang="en-US" i="1" kern="0" dirty="0">
                <a:solidFill>
                  <a:schemeClr val="tx2"/>
                </a:solidFill>
              </a:rPr>
              <a:t>a</a:t>
            </a:r>
            <a:r>
              <a:rPr lang="en-US" i="1" kern="0" dirty="0" smtClean="0">
                <a:solidFill>
                  <a:schemeClr val="tx2"/>
                </a:solidFill>
              </a:rPr>
              <a:t>nd medicine</a:t>
            </a:r>
            <a:endParaRPr lang="en-US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-37412"/>
            <a:ext cx="13609512" cy="68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876256" y="228600"/>
            <a:ext cx="2039144" cy="707886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Time-</a:t>
            </a:r>
            <a:r>
              <a:rPr lang="de-DE" sz="2000" dirty="0" err="1" smtClean="0">
                <a:solidFill>
                  <a:srgbClr val="002060"/>
                </a:solidFill>
              </a:rPr>
              <a:t>of</a:t>
            </a:r>
            <a:r>
              <a:rPr lang="de-DE" sz="2000" dirty="0">
                <a:solidFill>
                  <a:srgbClr val="002060"/>
                </a:solidFill>
              </a:rPr>
              <a:t>-</a:t>
            </a:r>
            <a:r>
              <a:rPr lang="de-DE" sz="2000" dirty="0" smtClean="0">
                <a:solidFill>
                  <a:srgbClr val="002060"/>
                </a:solidFill>
              </a:rPr>
              <a:t>Flight </a:t>
            </a:r>
            <a:r>
              <a:rPr lang="de-DE" sz="2000" dirty="0" err="1" smtClean="0">
                <a:solidFill>
                  <a:srgbClr val="002060"/>
                </a:solidFill>
              </a:rPr>
              <a:t>Detector</a:t>
            </a:r>
            <a:endParaRPr lang="de-DE" sz="2000" dirty="0">
              <a:solidFill>
                <a:srgbClr val="00206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59613" y="4965848"/>
            <a:ext cx="1188146" cy="1015663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2060"/>
                </a:solidFill>
              </a:rPr>
              <a:t>Projectile</a:t>
            </a:r>
            <a:endParaRPr lang="de-DE" sz="2000" dirty="0" smtClean="0">
              <a:solidFill>
                <a:srgbClr val="002060"/>
              </a:solidFill>
            </a:endParaRPr>
          </a:p>
          <a:p>
            <a:r>
              <a:rPr lang="de-DE" sz="2000" dirty="0" err="1" smtClean="0">
                <a:solidFill>
                  <a:srgbClr val="002060"/>
                </a:solidFill>
              </a:rPr>
              <a:t>Spectator</a:t>
            </a:r>
            <a:endParaRPr lang="de-DE" sz="2000" dirty="0" smtClean="0">
              <a:solidFill>
                <a:srgbClr val="002060"/>
              </a:solidFill>
            </a:endParaRPr>
          </a:p>
          <a:p>
            <a:r>
              <a:rPr lang="de-DE" sz="2000" dirty="0" err="1" smtClean="0">
                <a:solidFill>
                  <a:srgbClr val="002060"/>
                </a:solidFill>
              </a:rPr>
              <a:t>Detector</a:t>
            </a:r>
            <a:endParaRPr lang="de-DE" sz="2000" dirty="0">
              <a:solidFill>
                <a:srgbClr val="00206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srgbClr val="002060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srgbClr val="002060"/>
              </a:solidFill>
              <a:cs typeface="Tahoma" pitchFamily="34" charset="0"/>
            </a:endParaRPr>
          </a:p>
        </p:txBody>
      </p:sp>
      <p:cxnSp>
        <p:nvCxnSpPr>
          <p:cNvPr id="19" name="Gerade Verbindung 18"/>
          <p:cNvCxnSpPr/>
          <p:nvPr/>
        </p:nvCxnSpPr>
        <p:spPr>
          <a:xfrm>
            <a:off x="3521238" y="2060847"/>
            <a:ext cx="474698" cy="7200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7740352" y="1124744"/>
            <a:ext cx="326894" cy="9361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>
            <a:off x="8460432" y="3140968"/>
            <a:ext cx="182830" cy="18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1615778" y="119675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Dipole</a:t>
            </a:r>
          </a:p>
          <a:p>
            <a:r>
              <a:rPr lang="de-DE" sz="2000" dirty="0" smtClean="0">
                <a:solidFill>
                  <a:srgbClr val="002060"/>
                </a:solidFill>
              </a:rPr>
              <a:t>Magnet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2915816" y="980728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rgbClr val="FF0000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rgbClr val="FF0000"/>
                </a:solidFill>
              </a:rPr>
              <a:t>System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5068" y="0"/>
            <a:ext cx="34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ea typeface="Tahoma" panose="020B0604030504040204" pitchFamily="34" charset="0"/>
                <a:cs typeface="Tahoma" panose="020B0604030504040204" pitchFamily="34" charset="0"/>
              </a:rPr>
              <a:t>CBM Experiment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067944" y="76200"/>
            <a:ext cx="1647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Ring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Cherenkov </a:t>
            </a:r>
            <a:r>
              <a:rPr lang="de-DE" sz="2000" dirty="0" err="1" smtClean="0">
                <a:solidFill>
                  <a:srgbClr val="000066"/>
                </a:solidFill>
              </a:rPr>
              <a:t>Detector</a:t>
            </a:r>
            <a:endParaRPr lang="de-DE" sz="2000" dirty="0" smtClean="0">
              <a:solidFill>
                <a:srgbClr val="000066"/>
              </a:solidFill>
            </a:endParaRPr>
          </a:p>
        </p:txBody>
      </p:sp>
      <p:cxnSp>
        <p:nvCxnSpPr>
          <p:cNvPr id="21" name="Gerade Verbindung 20"/>
          <p:cNvCxnSpPr/>
          <p:nvPr/>
        </p:nvCxnSpPr>
        <p:spPr>
          <a:xfrm>
            <a:off x="4670315" y="1738938"/>
            <a:ext cx="38462" cy="1012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156347" y="1738938"/>
            <a:ext cx="1211870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rgbClr val="000066"/>
                </a:solidFill>
              </a:rPr>
              <a:t>Detector</a:t>
            </a:r>
            <a:endParaRPr lang="de-DE" sz="2000" dirty="0" smtClean="0">
              <a:solidFill>
                <a:srgbClr val="000066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881639" y="5375338"/>
            <a:ext cx="1098186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0066"/>
                </a:solidFill>
              </a:rPr>
              <a:t>Muon</a:t>
            </a:r>
            <a:endParaRPr lang="de-DE" sz="2000" dirty="0" smtClean="0">
              <a:solidFill>
                <a:srgbClr val="000066"/>
              </a:solidFill>
            </a:endParaRPr>
          </a:p>
          <a:p>
            <a:r>
              <a:rPr lang="de-DE" sz="2000" dirty="0" err="1" smtClean="0">
                <a:solidFill>
                  <a:srgbClr val="000066"/>
                </a:solidFill>
              </a:rPr>
              <a:t>Detector</a:t>
            </a:r>
            <a:endParaRPr lang="de-DE" sz="2000" dirty="0">
              <a:solidFill>
                <a:srgbClr val="000066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H="1">
            <a:off x="5148064" y="3707638"/>
            <a:ext cx="336736" cy="1667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853926" y="2180763"/>
            <a:ext cx="1098186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Micro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rgbClr val="000066"/>
                </a:solidFill>
              </a:rPr>
              <a:t>Detector</a:t>
            </a:r>
            <a:endParaRPr lang="de-DE" sz="2000" dirty="0">
              <a:solidFill>
                <a:srgbClr val="000066"/>
              </a:solidFill>
            </a:endParaRPr>
          </a:p>
        </p:txBody>
      </p:sp>
      <p:cxnSp>
        <p:nvCxnSpPr>
          <p:cNvPr id="16" name="Gerade Verbindung 15"/>
          <p:cNvCxnSpPr/>
          <p:nvPr/>
        </p:nvCxnSpPr>
        <p:spPr>
          <a:xfrm>
            <a:off x="2915816" y="2905323"/>
            <a:ext cx="910204" cy="340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2699792" y="1844824"/>
            <a:ext cx="1186181" cy="10375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 rot="21402847">
            <a:off x="-981668" y="3404838"/>
            <a:ext cx="838200" cy="33565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41"/>
          <p:cNvSpPr txBox="1"/>
          <p:nvPr/>
        </p:nvSpPr>
        <p:spPr>
          <a:xfrm>
            <a:off x="-1117997" y="2939267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beam</a:t>
            </a:r>
          </a:p>
        </p:txBody>
      </p:sp>
      <p:sp>
        <p:nvSpPr>
          <p:cNvPr id="26" name="Textfeld 9"/>
          <p:cNvSpPr txBox="1"/>
          <p:nvPr/>
        </p:nvSpPr>
        <p:spPr>
          <a:xfrm>
            <a:off x="9296400" y="2414745"/>
            <a:ext cx="990600" cy="707886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Beam </a:t>
            </a:r>
            <a:r>
              <a:rPr lang="de-DE" sz="2000" dirty="0" err="1" smtClean="0">
                <a:solidFill>
                  <a:srgbClr val="002060"/>
                </a:solidFill>
              </a:rPr>
              <a:t>Dump</a:t>
            </a:r>
            <a:endParaRPr lang="de-DE" sz="2000" dirty="0">
              <a:solidFill>
                <a:srgbClr val="002060"/>
              </a:solidFill>
            </a:endParaRPr>
          </a:p>
        </p:txBody>
      </p:sp>
      <p:sp>
        <p:nvSpPr>
          <p:cNvPr id="27" name="Textfeld 41"/>
          <p:cNvSpPr txBox="1"/>
          <p:nvPr/>
        </p:nvSpPr>
        <p:spPr>
          <a:xfrm>
            <a:off x="167070" y="1532588"/>
            <a:ext cx="1585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HADES </a:t>
            </a:r>
            <a:r>
              <a:rPr lang="de-DE" sz="2000" dirty="0" err="1" smtClean="0"/>
              <a:t>Detector</a:t>
            </a:r>
            <a:endParaRPr lang="de-DE" sz="2000" dirty="0" smtClean="0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88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Tracking in CBM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31</a:t>
            </a:fld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306155" y="5509715"/>
            <a:ext cx="269520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 smtClean="0"/>
              <a:t>p+C</a:t>
            </a:r>
            <a:r>
              <a:rPr lang="en-US" sz="1800" dirty="0" smtClean="0"/>
              <a:t>, 30 </a:t>
            </a:r>
            <a:r>
              <a:rPr lang="en-US" sz="1800" dirty="0" err="1" smtClean="0"/>
              <a:t>GeV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306154" y="5867845"/>
            <a:ext cx="269520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/>
              <a:t>few charged particles</a:t>
            </a:r>
            <a:endParaRPr lang="en-US" sz="1800" i="1" dirty="0"/>
          </a:p>
        </p:txBody>
      </p:sp>
      <p:pic>
        <p:nvPicPr>
          <p:cNvPr id="14" name="Picture 13" descr="\\WinfileSvF\CBM$Root\jheuser\Eigene Dateien\work\CBM\talks\2013\DPG-March-2013\talk\events-STS\UrQMD_12b_pC30AGeV-ST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/>
          <a:stretch/>
        </p:blipFill>
        <p:spPr bwMode="auto">
          <a:xfrm>
            <a:off x="306155" y="3441572"/>
            <a:ext cx="2695205" cy="19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544" y="1340768"/>
            <a:ext cx="8197215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STS task: track identification + momentum determination </a:t>
            </a:r>
          </a:p>
          <a:p>
            <a:pPr marL="633413" lvl="2" indent="-285750">
              <a:lnSpc>
                <a:spcPct val="108000"/>
              </a:lnSpc>
              <a:buFont typeface="Symbol" panose="05050102010706020507" pitchFamily="18" charset="2"/>
              <a:buChar char="-"/>
            </a:pPr>
            <a:r>
              <a:rPr lang="en-US" dirty="0" smtClean="0"/>
              <a:t>from few charged particles  in </a:t>
            </a:r>
            <a:r>
              <a:rPr lang="en-US" dirty="0" err="1" smtClean="0"/>
              <a:t>p+A</a:t>
            </a:r>
            <a:r>
              <a:rPr lang="en-US" dirty="0" smtClean="0"/>
              <a:t> collisions at SIS100</a:t>
            </a:r>
          </a:p>
          <a:p>
            <a:pPr marL="633413" lvl="2" indent="-285750">
              <a:lnSpc>
                <a:spcPct val="108000"/>
              </a:lnSpc>
              <a:buFont typeface="Symbol" panose="05050102010706020507" pitchFamily="18" charset="2"/>
              <a:buChar char="-"/>
            </a:pPr>
            <a:r>
              <a:rPr lang="en-US" dirty="0" smtClean="0"/>
              <a:t>to hundreds of charged tracks in A+A collisions at SIS100 and SIS300 </a:t>
            </a:r>
          </a:p>
          <a:p>
            <a:pPr marL="633413" lvl="2" indent="-285750">
              <a:lnSpc>
                <a:spcPct val="108000"/>
              </a:lnSpc>
              <a:buFont typeface="Symbol" panose="05050102010706020507" pitchFamily="18" charset="2"/>
              <a:buChar char="-"/>
            </a:pPr>
            <a:r>
              <a:rPr lang="en-US" dirty="0" smtClean="0"/>
              <a:t>at 10</a:t>
            </a:r>
            <a:r>
              <a:rPr lang="en-US" baseline="30000" dirty="0" smtClean="0"/>
              <a:t>5</a:t>
            </a:r>
            <a:r>
              <a:rPr lang="en-US" dirty="0" smtClean="0"/>
              <a:t> to 10</a:t>
            </a:r>
            <a:r>
              <a:rPr lang="en-US" baseline="30000" dirty="0" smtClean="0"/>
              <a:t>7</a:t>
            </a:r>
            <a:r>
              <a:rPr lang="en-US" dirty="0" smtClean="0"/>
              <a:t>/s collisions per second</a:t>
            </a:r>
          </a:p>
          <a:p>
            <a:pPr marL="231775" indent="-231775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identification of decay topologies within its aperture </a:t>
            </a:r>
          </a:p>
          <a:p>
            <a:pPr marL="231775" indent="-231775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links to further detectors: MVD (upstream) and MUCH/RICH (downstream)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36497" y="5478351"/>
            <a:ext cx="273291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/>
              <a:t>central </a:t>
            </a:r>
            <a:r>
              <a:rPr lang="en-US" sz="1800" dirty="0" err="1" smtClean="0"/>
              <a:t>Au+Au</a:t>
            </a:r>
            <a:r>
              <a:rPr lang="en-US" sz="1800" dirty="0" smtClean="0"/>
              <a:t>, 8 </a:t>
            </a:r>
            <a:r>
              <a:rPr lang="en-US" sz="1800" dirty="0" err="1" smtClean="0"/>
              <a:t>AGeV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3236497" y="5867980"/>
            <a:ext cx="27329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/>
              <a:t>~350 charged particles</a:t>
            </a:r>
            <a:endParaRPr lang="en-US" sz="1800" i="1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"/>
          <a:stretch/>
        </p:blipFill>
        <p:spPr bwMode="auto">
          <a:xfrm>
            <a:off x="3236497" y="3441572"/>
            <a:ext cx="2732912" cy="19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197797" y="5502902"/>
            <a:ext cx="262267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central </a:t>
            </a:r>
            <a:r>
              <a:rPr lang="en-US" sz="1800" dirty="0" err="1"/>
              <a:t>Au+Au</a:t>
            </a:r>
            <a:r>
              <a:rPr lang="en-US" sz="1800" dirty="0"/>
              <a:t>, 25 </a:t>
            </a:r>
            <a:r>
              <a:rPr lang="en-US" sz="1800" dirty="0" err="1"/>
              <a:t>AGeV</a:t>
            </a: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>
            <a:off x="6186100" y="5867845"/>
            <a:ext cx="262267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/>
              <a:t>~700 charged particles</a:t>
            </a:r>
            <a:endParaRPr lang="en-US" sz="1800" i="1" dirty="0"/>
          </a:p>
        </p:txBody>
      </p:sp>
      <p:pic>
        <p:nvPicPr>
          <p:cNvPr id="21" name="Picture 20" descr="C:\Documents and Settings\jheuser\Desktop\UrQMD_12b_25AGeV-ST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3"/>
          <a:stretch/>
        </p:blipFill>
        <p:spPr bwMode="auto">
          <a:xfrm>
            <a:off x="6204693" y="3435757"/>
            <a:ext cx="2615779" cy="195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3552" y="5091165"/>
            <a:ext cx="22726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 err="1">
                <a:solidFill>
                  <a:schemeClr val="bg1"/>
                </a:solidFill>
              </a:rPr>
              <a:t>UrQMD</a:t>
            </a:r>
            <a:r>
              <a:rPr lang="de-DE" altLang="de-DE" sz="1400" dirty="0">
                <a:solidFill>
                  <a:schemeClr val="bg1"/>
                </a:solidFill>
              </a:rPr>
              <a:t> + GEANT + </a:t>
            </a:r>
            <a:r>
              <a:rPr lang="de-DE" altLang="de-DE" sz="1400" dirty="0" err="1">
                <a:solidFill>
                  <a:schemeClr val="bg1"/>
                </a:solidFill>
              </a:rPr>
              <a:t>CbmRoot</a:t>
            </a:r>
            <a:endParaRPr lang="de-DE" alt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CBM Micro-Vertex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27" y="4229481"/>
            <a:ext cx="1431254" cy="204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christian\AppData\Local\Microsoft\Windows\Temporary Internet Files\Content.Outlook\0IY7HD4M\trb_and_f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43" y="4322050"/>
            <a:ext cx="1256461" cy="18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19"/>
          <p:cNvSpPr txBox="1"/>
          <p:nvPr/>
        </p:nvSpPr>
        <p:spPr>
          <a:xfrm>
            <a:off x="5963200" y="3795910"/>
            <a:ext cx="218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Customized FEE &amp; DAQ: 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TRB-based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30" name="Picture 3" descr="C:\Users\christian\Downloads\IMG_02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3189" y="4779162"/>
            <a:ext cx="1312835" cy="27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Gekrümmte Verbindung 138"/>
          <p:cNvCxnSpPr/>
          <p:nvPr/>
        </p:nvCxnSpPr>
        <p:spPr>
          <a:xfrm flipV="1">
            <a:off x="7847506" y="4380685"/>
            <a:ext cx="304800" cy="1118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69938" y="1123239"/>
            <a:ext cx="5168862" cy="2583577"/>
            <a:chOff x="99470" y="476672"/>
            <a:chExt cx="6338799" cy="3168352"/>
          </a:xfrm>
        </p:grpSpPr>
        <p:pic>
          <p:nvPicPr>
            <p:cNvPr id="8" name="Grafik 1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" t="9490" r="4259" b="13031"/>
            <a:stretch/>
          </p:blipFill>
          <p:spPr>
            <a:xfrm>
              <a:off x="166864" y="548680"/>
              <a:ext cx="2730006" cy="2952328"/>
            </a:xfrm>
            <a:prstGeom prst="rect">
              <a:avLst/>
            </a:prstGeom>
          </p:spPr>
        </p:pic>
        <p:grpSp>
          <p:nvGrpSpPr>
            <p:cNvPr id="10" name="Gruppieren 35"/>
            <p:cNvGrpSpPr/>
            <p:nvPr/>
          </p:nvGrpSpPr>
          <p:grpSpPr>
            <a:xfrm>
              <a:off x="3069589" y="570120"/>
              <a:ext cx="3088344" cy="2263229"/>
              <a:chOff x="5361692" y="827353"/>
              <a:chExt cx="3464193" cy="2433160"/>
            </a:xfrm>
          </p:grpSpPr>
          <p:pic>
            <p:nvPicPr>
              <p:cNvPr id="11" name="Grafik 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7296" y="1430182"/>
                <a:ext cx="3168589" cy="1830331"/>
              </a:xfrm>
              <a:prstGeom prst="rect">
                <a:avLst/>
              </a:prstGeom>
            </p:spPr>
          </p:pic>
          <p:sp>
            <p:nvSpPr>
              <p:cNvPr id="12" name="Textfeld 34"/>
              <p:cNvSpPr txBox="1"/>
              <p:nvPr/>
            </p:nvSpPr>
            <p:spPr>
              <a:xfrm>
                <a:off x="5361692" y="827353"/>
                <a:ext cx="3306992" cy="405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rgbClr val="C00000"/>
                    </a:solidFill>
                  </a:rPr>
                  <a:t>Ultra-</a:t>
                </a:r>
                <a:r>
                  <a:rPr lang="de-DE" sz="1400" b="1" dirty="0" err="1" smtClean="0">
                    <a:solidFill>
                      <a:srgbClr val="C00000"/>
                    </a:solidFill>
                  </a:rPr>
                  <a:t>thin</a:t>
                </a:r>
                <a:r>
                  <a:rPr lang="de-DE" sz="1400" b="1" dirty="0" smtClean="0">
                    <a:solidFill>
                      <a:srgbClr val="C00000"/>
                    </a:solidFill>
                  </a:rPr>
                  <a:t>: CVD </a:t>
                </a:r>
                <a:r>
                  <a:rPr lang="de-DE" sz="1400" b="1" dirty="0" err="1" smtClean="0">
                    <a:solidFill>
                      <a:srgbClr val="C00000"/>
                    </a:solidFill>
                  </a:rPr>
                  <a:t>diamond</a:t>
                </a:r>
                <a:r>
                  <a:rPr lang="de-DE" sz="1400" b="1" dirty="0" smtClean="0">
                    <a:solidFill>
                      <a:srgbClr val="C00000"/>
                    </a:solidFill>
                  </a:rPr>
                  <a:t>, TPG</a:t>
                </a:r>
                <a:endParaRPr lang="de-DE" sz="14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5" name="Grafik 1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77" y="2650195"/>
              <a:ext cx="2926867" cy="930290"/>
            </a:xfrm>
            <a:prstGeom prst="rect">
              <a:avLst/>
            </a:prstGeom>
          </p:spPr>
        </p:pic>
        <p:sp>
          <p:nvSpPr>
            <p:cNvPr id="32" name="Abgerundetes Rechteck 141"/>
            <p:cNvSpPr/>
            <p:nvPr/>
          </p:nvSpPr>
          <p:spPr>
            <a:xfrm>
              <a:off x="99470" y="476672"/>
              <a:ext cx="6338799" cy="31683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Grafik 1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/>
          <a:stretch/>
        </p:blipFill>
        <p:spPr>
          <a:xfrm>
            <a:off x="6246836" y="1727107"/>
            <a:ext cx="2057870" cy="1805987"/>
          </a:xfrm>
          <a:prstGeom prst="rect">
            <a:avLst/>
          </a:prstGeom>
        </p:spPr>
      </p:pic>
      <p:sp>
        <p:nvSpPr>
          <p:cNvPr id="13" name="Textfeld 113"/>
          <p:cNvSpPr txBox="1"/>
          <p:nvPr/>
        </p:nvSpPr>
        <p:spPr>
          <a:xfrm>
            <a:off x="6143000" y="1257300"/>
            <a:ext cx="2009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C00000"/>
                </a:solidFill>
              </a:rPr>
              <a:t>Sensors:  CMOS MAPS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14" name="Textfeld 114"/>
          <p:cNvSpPr txBox="1"/>
          <p:nvPr/>
        </p:nvSpPr>
        <p:spPr>
          <a:xfrm>
            <a:off x="5753099" y="1656675"/>
            <a:ext cx="1437181" cy="10618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Radiation hard,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Thinned to 50 µm, 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&lt; 150 </a:t>
            </a:r>
            <a:r>
              <a:rPr lang="en-US" sz="1050" i="1" dirty="0" err="1" smtClean="0"/>
              <a:t>mW</a:t>
            </a:r>
            <a:r>
              <a:rPr lang="en-US" sz="1050" i="1" dirty="0" smtClean="0"/>
              <a:t>/cm</a:t>
            </a:r>
            <a:r>
              <a:rPr lang="en-US" sz="1050" i="1" baseline="30000" dirty="0" smtClean="0"/>
              <a:t>2</a:t>
            </a:r>
            <a:r>
              <a:rPr lang="en-US" sz="1050" i="1" dirty="0" smtClean="0"/>
              <a:t>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spatial </a:t>
            </a:r>
            <a:r>
              <a:rPr lang="en-US" sz="1050" i="1" dirty="0" err="1" smtClean="0"/>
              <a:t>resol</a:t>
            </a:r>
            <a:r>
              <a:rPr lang="en-US" sz="1050" i="1" dirty="0" smtClean="0"/>
              <a:t>. &lt; 5 µm,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R/O several 10 µs/frame </a:t>
            </a:r>
            <a:endParaRPr lang="en-US" sz="2000" i="1" dirty="0"/>
          </a:p>
        </p:txBody>
      </p:sp>
      <p:sp>
        <p:nvSpPr>
          <p:cNvPr id="33" name="Abgerundetes Rechteck 144"/>
          <p:cNvSpPr/>
          <p:nvPr/>
        </p:nvSpPr>
        <p:spPr>
          <a:xfrm>
            <a:off x="5715000" y="1133455"/>
            <a:ext cx="2742106" cy="25835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146"/>
          <p:cNvSpPr/>
          <p:nvPr/>
        </p:nvSpPr>
        <p:spPr>
          <a:xfrm>
            <a:off x="5715000" y="3779750"/>
            <a:ext cx="2742106" cy="2621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" name="Gekrümmte Verbindung 151"/>
          <p:cNvCxnSpPr/>
          <p:nvPr/>
        </p:nvCxnSpPr>
        <p:spPr>
          <a:xfrm rot="5400000">
            <a:off x="6185762" y="4632998"/>
            <a:ext cx="1551516" cy="104689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490690" y="3811300"/>
            <a:ext cx="5148109" cy="2589500"/>
            <a:chOff x="99469" y="3717032"/>
            <a:chExt cx="6061200" cy="3048785"/>
          </a:xfrm>
        </p:grpSpPr>
        <p:pic>
          <p:nvPicPr>
            <p:cNvPr id="7" name="Grafik 15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9"/>
            <a:stretch/>
          </p:blipFill>
          <p:spPr>
            <a:xfrm>
              <a:off x="2323976" y="4370371"/>
              <a:ext cx="1502300" cy="1420681"/>
            </a:xfrm>
            <a:prstGeom prst="rect">
              <a:avLst/>
            </a:prstGeom>
          </p:spPr>
        </p:pic>
        <p:sp>
          <p:nvSpPr>
            <p:cNvPr id="19" name="Textfeld 121"/>
            <p:cNvSpPr txBox="1"/>
            <p:nvPr/>
          </p:nvSpPr>
          <p:spPr>
            <a:xfrm>
              <a:off x="377259" y="3717032"/>
              <a:ext cx="2394541" cy="65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</a:rPr>
                <a:t>Prototyping &amp; test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beam: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342" y="5446362"/>
              <a:ext cx="944592" cy="1265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Grafik 1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9" b="12348"/>
            <a:stretch/>
          </p:blipFill>
          <p:spPr>
            <a:xfrm>
              <a:off x="4200814" y="4402072"/>
              <a:ext cx="1690711" cy="1581205"/>
            </a:xfrm>
            <a:prstGeom prst="rect">
              <a:avLst/>
            </a:prstGeom>
          </p:spPr>
        </p:pic>
        <p:sp>
          <p:nvSpPr>
            <p:cNvPr id="22" name="Textfeld 126"/>
            <p:cNvSpPr txBox="1"/>
            <p:nvPr/>
          </p:nvSpPr>
          <p:spPr>
            <a:xfrm>
              <a:off x="2104946" y="4009419"/>
              <a:ext cx="1283755" cy="3080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100" b="1" i="1" dirty="0" smtClean="0"/>
                <a:t>MVD prototype</a:t>
              </a:r>
              <a:endParaRPr lang="de-DE" sz="1100" b="1" i="1" dirty="0"/>
            </a:p>
          </p:txBody>
        </p:sp>
        <p:sp>
          <p:nvSpPr>
            <p:cNvPr id="23" name="Textfeld 127"/>
            <p:cNvSpPr txBox="1"/>
            <p:nvPr/>
          </p:nvSpPr>
          <p:spPr>
            <a:xfrm>
              <a:off x="4585042" y="4010362"/>
              <a:ext cx="753418" cy="3080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100" b="1" i="1" dirty="0" smtClean="0"/>
                <a:t>PRESTO</a:t>
              </a:r>
              <a:endParaRPr lang="de-DE" sz="1100" b="1" i="1" dirty="0"/>
            </a:p>
          </p:txBody>
        </p:sp>
        <p:sp>
          <p:nvSpPr>
            <p:cNvPr id="24" name="Textfeld 128"/>
            <p:cNvSpPr txBox="1"/>
            <p:nvPr/>
          </p:nvSpPr>
          <p:spPr>
            <a:xfrm>
              <a:off x="196141" y="4009417"/>
              <a:ext cx="1551754" cy="3080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100" b="1" i="1" dirty="0" smtClean="0"/>
                <a:t>MVD </a:t>
              </a:r>
              <a:r>
                <a:rPr lang="de-DE" sz="1100" b="1" i="1" dirty="0" err="1" smtClean="0"/>
                <a:t>demonstrator</a:t>
              </a:r>
              <a:endParaRPr lang="de-DE" sz="1100" b="1" i="1" dirty="0"/>
            </a:p>
          </p:txBody>
        </p:sp>
        <p:pic>
          <p:nvPicPr>
            <p:cNvPr id="25" name="Picture 8" descr="Carrie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41" r="27089"/>
            <a:stretch>
              <a:fillRect/>
            </a:stretch>
          </p:blipFill>
          <p:spPr bwMode="auto">
            <a:xfrm>
              <a:off x="449486" y="6021288"/>
              <a:ext cx="1043781" cy="56515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feld 131"/>
            <p:cNvSpPr txBox="1"/>
            <p:nvPr/>
          </p:nvSpPr>
          <p:spPr>
            <a:xfrm>
              <a:off x="332933" y="5983277"/>
              <a:ext cx="6575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RVC foam</a:t>
              </a:r>
              <a:endParaRPr lang="en-US" sz="900" b="1" dirty="0"/>
            </a:p>
          </p:txBody>
        </p:sp>
        <p:pic>
          <p:nvPicPr>
            <p:cNvPr id="27" name="Grafik 13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806" y="5487053"/>
              <a:ext cx="983339" cy="1108929"/>
            </a:xfrm>
            <a:prstGeom prst="rect">
              <a:avLst/>
            </a:prstGeom>
          </p:spPr>
        </p:pic>
        <p:pic>
          <p:nvPicPr>
            <p:cNvPr id="28" name="Picture 2" descr="http://asaptec.com/store/wp-content/uploads/2015/06/momentive-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781" y="6106075"/>
              <a:ext cx="890006" cy="222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feld 135"/>
            <p:cNvSpPr txBox="1"/>
            <p:nvPr/>
          </p:nvSpPr>
          <p:spPr>
            <a:xfrm>
              <a:off x="4157409" y="6227526"/>
              <a:ext cx="1913546" cy="289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smtClean="0"/>
                <a:t>T</a:t>
              </a:r>
              <a:r>
                <a:rPr lang="de-DE" sz="1000" dirty="0" smtClean="0"/>
                <a:t>hermal </a:t>
              </a:r>
              <a:r>
                <a:rPr lang="de-DE" sz="1000" b="1" dirty="0" err="1" smtClean="0"/>
                <a:t>P</a:t>
              </a:r>
              <a:r>
                <a:rPr lang="de-DE" sz="1000" dirty="0" err="1" smtClean="0"/>
                <a:t>yrolytic</a:t>
              </a:r>
              <a:r>
                <a:rPr lang="de-DE" sz="1000" dirty="0" smtClean="0"/>
                <a:t> </a:t>
              </a:r>
              <a:r>
                <a:rPr lang="de-DE" sz="1000" b="1" dirty="0" smtClean="0"/>
                <a:t>G</a:t>
              </a:r>
              <a:r>
                <a:rPr lang="de-DE" sz="1000" dirty="0" smtClean="0"/>
                <a:t>raphite</a:t>
              </a:r>
              <a:endParaRPr lang="de-DE" sz="1000" dirty="0"/>
            </a:p>
          </p:txBody>
        </p:sp>
        <p:sp>
          <p:nvSpPr>
            <p:cNvPr id="34" name="Abgerundetes Rechteck 145"/>
            <p:cNvSpPr/>
            <p:nvPr/>
          </p:nvSpPr>
          <p:spPr>
            <a:xfrm>
              <a:off x="99469" y="3717032"/>
              <a:ext cx="6061200" cy="304878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7" name="Grafik 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89" y="4418738"/>
              <a:ext cx="1328560" cy="1374691"/>
            </a:xfrm>
            <a:prstGeom prst="rect">
              <a:avLst/>
            </a:prstGeom>
          </p:spPr>
        </p:pic>
        <p:pic>
          <p:nvPicPr>
            <p:cNvPr id="38" name="Picture 2" descr="http://design-guidelines.web.cern.ch/sites/design-guidelines.web.cern.ch/files/u6/CERN-logo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75" y="5350202"/>
              <a:ext cx="519328" cy="5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19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design constraints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33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415197" y="1484784"/>
            <a:ext cx="414337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</a:rPr>
              <a:t>Coverage: 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</a:rPr>
              <a:t>from center-of </a:t>
            </a:r>
            <a:r>
              <a:rPr lang="en-US" sz="1600" dirty="0">
                <a:latin typeface="+mj-lt"/>
              </a:rPr>
              <a:t>mass </a:t>
            </a:r>
            <a:r>
              <a:rPr lang="en-US" sz="1600" dirty="0" smtClean="0">
                <a:latin typeface="+mj-lt"/>
              </a:rPr>
              <a:t/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to close </a:t>
            </a:r>
            <a:r>
              <a:rPr lang="en-US" sz="1600" dirty="0">
                <a:latin typeface="+mj-lt"/>
              </a:rPr>
              <a:t>to </a:t>
            </a:r>
            <a:r>
              <a:rPr lang="en-US" sz="1600" dirty="0" smtClean="0">
                <a:latin typeface="+mj-lt"/>
              </a:rPr>
              <a:t>beam </a:t>
            </a:r>
            <a:r>
              <a:rPr lang="en-US" sz="1600" dirty="0" err="1"/>
              <a:t>rapitidies</a:t>
            </a:r>
            <a:endParaRPr lang="en-US" sz="1600" dirty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aperture </a:t>
            </a:r>
            <a:r>
              <a:rPr lang="en-US" sz="1600" i="1" dirty="0">
                <a:latin typeface="+mj-lt"/>
              </a:rPr>
              <a:t>2.5° &lt; </a:t>
            </a:r>
            <a:r>
              <a:rPr lang="en-US" sz="1600" i="1" dirty="0">
                <a:latin typeface="+mj-lt"/>
                <a:sym typeface="Symbol"/>
              </a:rPr>
              <a:t> &lt; </a:t>
            </a:r>
            <a:r>
              <a:rPr lang="en-US" sz="1600" i="1" dirty="0">
                <a:latin typeface="+mj-lt"/>
              </a:rPr>
              <a:t>25</a:t>
            </a:r>
            <a:r>
              <a:rPr lang="en-US" sz="1600" i="1" dirty="0" smtClean="0">
                <a:latin typeface="+mj-lt"/>
              </a:rPr>
              <a:t>° </a:t>
            </a:r>
          </a:p>
          <a:p>
            <a:pPr marL="628650" lvl="1" indent="-171450" algn="l">
              <a:buSzPct val="140000"/>
              <a:buFont typeface="Arial" pitchFamily="34" charset="0"/>
              <a:buChar char="•"/>
            </a:pPr>
            <a:endParaRPr lang="en-US" sz="700" dirty="0" smtClean="0">
              <a:latin typeface="+mj-lt"/>
            </a:endParaRPr>
          </a:p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</a:rPr>
              <a:t>Momentum resolution </a:t>
            </a:r>
            <a:endParaRPr lang="en-US" sz="1600" b="1" dirty="0">
              <a:latin typeface="+mj-lt"/>
            </a:endParaRPr>
          </a:p>
          <a:p>
            <a:pPr marL="742950" lvl="1" indent="-285750" algn="l">
              <a:buSzPct val="140000"/>
              <a:buFont typeface="Symbol" panose="05050102010706020507" pitchFamily="18" charset="2"/>
              <a:buChar char="-"/>
            </a:pPr>
            <a:r>
              <a:rPr lang="el-GR" sz="1600" dirty="0" smtClean="0">
                <a:latin typeface="+mj-lt"/>
              </a:rPr>
              <a:t>δ</a:t>
            </a:r>
            <a:r>
              <a:rPr lang="en-US" sz="1600" dirty="0">
                <a:latin typeface="+mj-lt"/>
              </a:rPr>
              <a:t>p/p </a:t>
            </a:r>
            <a:r>
              <a:rPr lang="en-US" sz="1600" dirty="0">
                <a:latin typeface="+mj-lt"/>
                <a:sym typeface="Symbol"/>
              </a:rPr>
              <a:t> 1% </a:t>
            </a:r>
            <a:endParaRPr lang="en-US" sz="1600" dirty="0" smtClean="0">
              <a:latin typeface="+mj-lt"/>
              <a:sym typeface="Symbol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field integral 1 Tm, 8 tracking stations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25 µm single-hit spatial resolution 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material budget per station </a:t>
            </a:r>
            <a:br>
              <a:rPr lang="en-US" sz="1600" i="1" dirty="0" smtClean="0">
                <a:latin typeface="+mj-lt"/>
              </a:rPr>
            </a:br>
            <a:r>
              <a:rPr lang="en-US" sz="1600" i="1" dirty="0" smtClean="0">
                <a:latin typeface="+mj-lt"/>
              </a:rPr>
              <a:t>0.3 – max. ~1% X</a:t>
            </a:r>
            <a:r>
              <a:rPr lang="en-US" sz="1600" i="1" baseline="-25000" dirty="0" smtClean="0">
                <a:latin typeface="+mj-lt"/>
              </a:rPr>
              <a:t>0</a:t>
            </a:r>
            <a:endParaRPr lang="en-US" sz="1600" i="1" baseline="-25000" dirty="0">
              <a:latin typeface="+mj-lt"/>
            </a:endParaRPr>
          </a:p>
          <a:p>
            <a:pPr marL="285750" indent="-285750" algn="l">
              <a:buSzPct val="140000"/>
              <a:buFont typeface="Arial" pitchFamily="34" charset="0"/>
              <a:buChar char="•"/>
            </a:pPr>
            <a:endParaRPr lang="en-US" sz="700" dirty="0" smtClean="0">
              <a:latin typeface="+mj-lt"/>
            </a:endParaRPr>
          </a:p>
          <a:p>
            <a:pPr marL="285750" lvl="1" indent="-285750" algn="l">
              <a:buSzPct val="140000"/>
              <a:buFont typeface="Arial" pitchFamily="34" charset="0"/>
              <a:buChar char="•"/>
            </a:pPr>
            <a:r>
              <a:rPr lang="en-US" sz="1600" b="1" dirty="0">
                <a:latin typeface="+mj-lt"/>
              </a:rPr>
              <a:t>N</a:t>
            </a:r>
            <a:r>
              <a:rPr lang="en-US" sz="1600" b="1" dirty="0" smtClean="0">
                <a:latin typeface="+mj-lt"/>
              </a:rPr>
              <a:t>o event </a:t>
            </a:r>
            <a:r>
              <a:rPr lang="en-US" sz="1600" b="1" dirty="0">
                <a:latin typeface="+mj-lt"/>
              </a:rPr>
              <a:t>pile-up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interaction rates </a:t>
            </a:r>
            <a:r>
              <a:rPr lang="en-US" sz="1600" i="1" dirty="0"/>
              <a:t>0.1 - 10 MHz </a:t>
            </a:r>
            <a:endParaRPr lang="en-US" sz="1600" i="1" dirty="0" smtClean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self-triggering read-out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timestamp resolution &lt; 5 ns  </a:t>
            </a:r>
            <a:endParaRPr lang="en-US" sz="1600" i="1" dirty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signal shaping time &lt; 20 ns </a:t>
            </a:r>
          </a:p>
          <a:p>
            <a:pPr marL="628650" lvl="1" indent="-171450" algn="l">
              <a:buSzPct val="140000"/>
              <a:buFont typeface="Arial" pitchFamily="34" charset="0"/>
              <a:buChar char="•"/>
            </a:pPr>
            <a:endParaRPr lang="en-US" sz="700" i="1" dirty="0" smtClean="0">
              <a:latin typeface="+mj-lt"/>
            </a:endParaRPr>
          </a:p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</a:rPr>
              <a:t>Efficient hit &amp; track reconstruction</a:t>
            </a:r>
            <a:endParaRPr lang="en-US" sz="1600" b="1" dirty="0">
              <a:latin typeface="+mj-lt"/>
            </a:endParaRPr>
          </a:p>
          <a:p>
            <a:pPr marL="742950" lvl="1" indent="-285750" algn="l">
              <a:buSzPct val="140000"/>
              <a:buFont typeface="Symbol" pitchFamily="18" charset="2"/>
              <a:buChar char="-"/>
            </a:pPr>
            <a:r>
              <a:rPr lang="en-US" sz="1600" dirty="0" smtClean="0">
                <a:latin typeface="+mj-lt"/>
              </a:rPr>
              <a:t>close </a:t>
            </a:r>
            <a:r>
              <a:rPr lang="en-US" sz="1600" dirty="0">
                <a:latin typeface="+mj-lt"/>
              </a:rPr>
              <a:t>to 100</a:t>
            </a:r>
            <a:r>
              <a:rPr lang="en-US" sz="1600" dirty="0" smtClean="0">
                <a:latin typeface="+mj-lt"/>
              </a:rPr>
              <a:t>% hit efficiency</a:t>
            </a:r>
            <a:endParaRPr lang="en-US" sz="1600" dirty="0">
              <a:latin typeface="+mj-lt"/>
            </a:endParaRPr>
          </a:p>
          <a:p>
            <a:pPr marL="742950" lvl="1" indent="-285750" algn="l">
              <a:buSzPct val="140000"/>
              <a:buFont typeface="Symbol" pitchFamily="18" charset="2"/>
              <a:buChar char="-"/>
            </a:pPr>
            <a:r>
              <a:rPr lang="en-US" sz="1600" dirty="0" smtClean="0">
                <a:latin typeface="+mj-lt"/>
              </a:rPr>
              <a:t>&gt; </a:t>
            </a:r>
            <a:r>
              <a:rPr lang="en-US" sz="1600" dirty="0">
                <a:latin typeface="+mj-lt"/>
              </a:rPr>
              <a:t>95% </a:t>
            </a:r>
            <a:r>
              <a:rPr lang="en-US" sz="1600" dirty="0" smtClean="0">
                <a:latin typeface="+mj-lt"/>
              </a:rPr>
              <a:t>track eff. for p &gt; 1GeV/c</a:t>
            </a:r>
            <a:endParaRPr lang="en-US" sz="1600" dirty="0">
              <a:latin typeface="+mj-lt"/>
              <a:sym typeface="Symbo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4920" y="14127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  <a:sym typeface="Symbol"/>
              </a:rPr>
              <a:t>Minimum </a:t>
            </a:r>
            <a:r>
              <a:rPr lang="en-US" sz="1600" b="1" dirty="0">
                <a:latin typeface="+mj-lt"/>
                <a:sym typeface="Symbol"/>
              </a:rPr>
              <a:t>granularity </a:t>
            </a:r>
          </a:p>
          <a:p>
            <a:pPr lvl="1">
              <a:buSzPct val="140000"/>
            </a:pPr>
            <a:r>
              <a:rPr lang="en-US" sz="1600" dirty="0" smtClean="0">
                <a:latin typeface="+mj-lt"/>
                <a:sym typeface="Symbol"/>
              </a:rPr>
              <a:t>at h</a:t>
            </a:r>
            <a:r>
              <a:rPr lang="en-US" sz="1600" dirty="0" smtClean="0">
                <a:latin typeface="+mj-lt"/>
              </a:rPr>
              <a:t>it </a:t>
            </a:r>
            <a:r>
              <a:rPr lang="en-US" sz="1600" dirty="0">
                <a:latin typeface="+mj-lt"/>
              </a:rPr>
              <a:t>rates </a:t>
            </a:r>
            <a:r>
              <a:rPr lang="en-US" sz="1600" dirty="0" smtClean="0">
                <a:latin typeface="+mj-lt"/>
              </a:rPr>
              <a:t>&lt; 20 MHz/cm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:</a:t>
            </a:r>
            <a:endParaRPr lang="en-US" sz="1600" dirty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>
                <a:latin typeface="+mj-lt"/>
                <a:sym typeface="Symbol"/>
              </a:rPr>
              <a:t>maximum strip length compatible with </a:t>
            </a:r>
            <a:r>
              <a:rPr lang="en-US" sz="1600" i="1" dirty="0" smtClean="0">
                <a:latin typeface="+mj-lt"/>
                <a:sym typeface="Symbol"/>
              </a:rPr>
              <a:t/>
            </a:r>
            <a:br>
              <a:rPr lang="en-US" sz="1600" i="1" dirty="0" smtClean="0">
                <a:latin typeface="+mj-lt"/>
                <a:sym typeface="Symbol"/>
              </a:rPr>
            </a:br>
            <a:r>
              <a:rPr lang="en-US" sz="1600" i="1" dirty="0" smtClean="0">
                <a:latin typeface="+mj-lt"/>
                <a:sym typeface="Symbol"/>
              </a:rPr>
              <a:t>hit </a:t>
            </a:r>
            <a:r>
              <a:rPr lang="en-US" sz="1600" i="1" dirty="0">
                <a:latin typeface="+mj-lt"/>
                <a:sym typeface="Symbol"/>
              </a:rPr>
              <a:t>occupancy and S/N performance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>
                <a:latin typeface="+mj-lt"/>
                <a:sym typeface="Symbol"/>
              </a:rPr>
              <a:t>largest read-out pitch compatible with the required spatial resolution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7512" y="2935104"/>
            <a:ext cx="439248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  <a:sym typeface="Symbol"/>
              </a:rPr>
              <a:t>Radiation hard sensors </a:t>
            </a:r>
          </a:p>
          <a:p>
            <a:pPr lvl="1">
              <a:buSzPct val="140000"/>
            </a:pPr>
            <a:r>
              <a:rPr lang="en-US" sz="1600" dirty="0" smtClean="0">
                <a:latin typeface="+mj-lt"/>
                <a:sym typeface="Symbol"/>
              </a:rPr>
              <a:t>compatible with CBM </a:t>
            </a:r>
            <a:r>
              <a:rPr lang="en-US" sz="1600" dirty="0">
                <a:latin typeface="+mj-lt"/>
                <a:sym typeface="Symbol"/>
              </a:rPr>
              <a:t>physics </a:t>
            </a:r>
            <a:r>
              <a:rPr lang="en-US" sz="1600" dirty="0" smtClean="0">
                <a:latin typeface="+mj-lt"/>
                <a:sym typeface="Symbol"/>
              </a:rPr>
              <a:t>program:  </a:t>
            </a:r>
            <a:endParaRPr lang="en-US" sz="1600" dirty="0">
              <a:latin typeface="+mj-lt"/>
              <a:sym typeface="Symbol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>
                <a:latin typeface="+mj-lt"/>
                <a:sym typeface="Symbol"/>
              </a:rPr>
              <a:t>1 × 10</a:t>
            </a:r>
            <a:r>
              <a:rPr lang="en-US" sz="1600" baseline="30000" dirty="0">
                <a:latin typeface="+mj-lt"/>
                <a:sym typeface="Symbol"/>
              </a:rPr>
              <a:t>13</a:t>
            </a:r>
            <a:r>
              <a:rPr lang="en-US" sz="1600" dirty="0">
                <a:latin typeface="+mj-lt"/>
                <a:sym typeface="Symbol"/>
              </a:rPr>
              <a:t> </a:t>
            </a:r>
            <a:r>
              <a:rPr lang="en-US" sz="1600" dirty="0" err="1">
                <a:latin typeface="+mj-lt"/>
                <a:sym typeface="Symbol"/>
              </a:rPr>
              <a:t>n</a:t>
            </a:r>
            <a:r>
              <a:rPr lang="en-US" sz="1600" baseline="-25000" dirty="0" err="1">
                <a:latin typeface="+mj-lt"/>
                <a:sym typeface="Symbol"/>
              </a:rPr>
              <a:t>eq</a:t>
            </a:r>
            <a:r>
              <a:rPr lang="en-US" sz="1600" dirty="0">
                <a:latin typeface="+mj-lt"/>
                <a:sym typeface="Symbol"/>
              </a:rPr>
              <a:t>/cm</a:t>
            </a:r>
            <a:r>
              <a:rPr lang="en-US" sz="1600" baseline="30000" dirty="0">
                <a:latin typeface="+mj-lt"/>
                <a:sym typeface="Symbol"/>
              </a:rPr>
              <a:t>2</a:t>
            </a:r>
            <a:r>
              <a:rPr lang="en-US" sz="1600" dirty="0">
                <a:latin typeface="+mj-lt"/>
                <a:sym typeface="Symbol"/>
              </a:rPr>
              <a:t> (</a:t>
            </a:r>
            <a:r>
              <a:rPr lang="en-US" sz="1600" dirty="0" smtClean="0">
                <a:latin typeface="+mj-lt"/>
                <a:sym typeface="Symbol"/>
              </a:rPr>
              <a:t>SIS100)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1 </a:t>
            </a:r>
            <a:r>
              <a:rPr lang="en-US" sz="1600" dirty="0">
                <a:latin typeface="+mj-lt"/>
                <a:sym typeface="Symbol"/>
              </a:rPr>
              <a:t>× 10</a:t>
            </a:r>
            <a:r>
              <a:rPr lang="en-US" sz="1600" baseline="30000" dirty="0">
                <a:latin typeface="+mj-lt"/>
                <a:sym typeface="Symbol"/>
              </a:rPr>
              <a:t>14</a:t>
            </a:r>
            <a:r>
              <a:rPr lang="en-US" sz="1600" dirty="0">
                <a:latin typeface="+mj-lt"/>
                <a:sym typeface="Symbol"/>
              </a:rPr>
              <a:t> </a:t>
            </a:r>
            <a:r>
              <a:rPr lang="en-US" sz="1600" dirty="0" err="1">
                <a:latin typeface="+mj-lt"/>
                <a:sym typeface="Symbol"/>
              </a:rPr>
              <a:t>n</a:t>
            </a:r>
            <a:r>
              <a:rPr lang="en-US" sz="1600" baseline="-25000" dirty="0" err="1">
                <a:latin typeface="+mj-lt"/>
                <a:sym typeface="Symbol"/>
              </a:rPr>
              <a:t>eq</a:t>
            </a:r>
            <a:r>
              <a:rPr lang="en-US" sz="1600" dirty="0">
                <a:latin typeface="+mj-lt"/>
                <a:sym typeface="Symbol"/>
              </a:rPr>
              <a:t>/cm</a:t>
            </a:r>
            <a:r>
              <a:rPr lang="en-US" sz="1600" baseline="30000" dirty="0">
                <a:latin typeface="+mj-lt"/>
                <a:sym typeface="Symbol"/>
              </a:rPr>
              <a:t>2 </a:t>
            </a:r>
            <a:r>
              <a:rPr lang="en-US" sz="1600" dirty="0">
                <a:latin typeface="+mj-lt"/>
                <a:sym typeface="Symbol"/>
              </a:rPr>
              <a:t>(SIS300</a:t>
            </a:r>
            <a:r>
              <a:rPr lang="en-US" sz="1600" dirty="0" smtClean="0">
                <a:latin typeface="+mj-lt"/>
                <a:sym typeface="Symbol"/>
              </a:rPr>
              <a:t>)</a:t>
            </a:r>
          </a:p>
          <a:p>
            <a:pPr marL="628650" lvl="1" indent="-171450" algn="l">
              <a:buSzPct val="140000"/>
              <a:buFont typeface="Arial" pitchFamily="34" charset="0"/>
              <a:buChar char="•"/>
            </a:pPr>
            <a:endParaRPr lang="en-US" sz="700" dirty="0">
              <a:latin typeface="+mj-lt"/>
              <a:sym typeface="Symbol"/>
            </a:endParaRPr>
          </a:p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  <a:sym typeface="Symbol"/>
              </a:rPr>
              <a:t>Integration</a:t>
            </a:r>
            <a:r>
              <a:rPr lang="en-US" sz="1600" b="1" dirty="0">
                <a:latin typeface="+mj-lt"/>
                <a:sym typeface="Symbol"/>
              </a:rPr>
              <a:t>, </a:t>
            </a:r>
            <a:r>
              <a:rPr lang="en-US" sz="1600" b="1" dirty="0" smtClean="0">
                <a:latin typeface="+mj-lt"/>
                <a:sym typeface="Symbol"/>
              </a:rPr>
              <a:t>operation, maintenance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compatible </a:t>
            </a:r>
            <a:r>
              <a:rPr lang="en-US" sz="1600" dirty="0">
                <a:latin typeface="+mj-lt"/>
                <a:sym typeface="Symbol"/>
              </a:rPr>
              <a:t>with the confined space </a:t>
            </a:r>
            <a:r>
              <a:rPr lang="en-US" sz="1600" dirty="0" smtClean="0">
                <a:latin typeface="+mj-lt"/>
                <a:sym typeface="Symbol"/>
              </a:rPr>
              <a:t/>
            </a:r>
            <a:br>
              <a:rPr lang="en-US" sz="1600" dirty="0" smtClean="0">
                <a:latin typeface="+mj-lt"/>
                <a:sym typeface="Symbol"/>
              </a:rPr>
            </a:br>
            <a:r>
              <a:rPr lang="en-US" sz="1600" dirty="0" smtClean="0">
                <a:latin typeface="+mj-lt"/>
                <a:sym typeface="Symbol"/>
              </a:rPr>
              <a:t>in </a:t>
            </a:r>
            <a:r>
              <a:rPr lang="en-US" sz="1600" dirty="0">
                <a:latin typeface="+mj-lt"/>
                <a:sym typeface="Symbol"/>
              </a:rPr>
              <a:t>the dipole </a:t>
            </a:r>
            <a:r>
              <a:rPr lang="en-US" sz="1600" dirty="0" smtClean="0">
                <a:latin typeface="+mj-lt"/>
                <a:sym typeface="Symbol"/>
              </a:rPr>
              <a:t>magnet 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efficient cooling for electronics 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cooling of sensors  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system design including target chamber, MVD, beam pipe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extraction possible for maintenance</a:t>
            </a:r>
          </a:p>
        </p:txBody>
      </p:sp>
    </p:spTree>
    <p:extLst>
      <p:ext uri="{BB962C8B-B14F-4D97-AF65-F5344CB8AC3E}">
        <p14:creationId xmlns:p14="http://schemas.microsoft.com/office/powerpoint/2010/main" val="19277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concept 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34</a:t>
            </a:fld>
            <a:endParaRPr lang="de-DE"/>
          </a:p>
        </p:txBody>
      </p:sp>
      <p:sp>
        <p:nvSpPr>
          <p:cNvPr id="19" name="TextBox 1"/>
          <p:cNvSpPr txBox="1"/>
          <p:nvPr/>
        </p:nvSpPr>
        <p:spPr>
          <a:xfrm>
            <a:off x="4119535" y="1412776"/>
            <a:ext cx="4196881" cy="2819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i="1" dirty="0" smtClean="0"/>
              <a:t>8 tracking stations in dipole magnet:   between 0.3 m and 1 m from target.</a:t>
            </a:r>
          </a:p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i="1" dirty="0" smtClean="0"/>
              <a:t>Aperture</a:t>
            </a:r>
            <a:r>
              <a:rPr lang="en-US" i="1" dirty="0"/>
              <a:t>: 2.5° &lt; </a:t>
            </a:r>
            <a:r>
              <a:rPr lang="en-US" i="1" dirty="0">
                <a:sym typeface="Symbol"/>
              </a:rPr>
              <a:t> &lt; </a:t>
            </a:r>
            <a:r>
              <a:rPr lang="en-US" i="1" dirty="0"/>
              <a:t>25° </a:t>
            </a:r>
            <a:r>
              <a:rPr lang="en-US" i="1" dirty="0" smtClean="0"/>
              <a:t>(38° horizontal).</a:t>
            </a:r>
          </a:p>
          <a:p>
            <a:pPr marL="228600" indent="-2286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i="1" dirty="0"/>
              <a:t>D</a:t>
            </a:r>
            <a:r>
              <a:rPr lang="en-US" i="1" dirty="0" smtClean="0"/>
              <a:t>ouble-sided micro-strip sensors in </a:t>
            </a:r>
            <a:br>
              <a:rPr lang="en-US" i="1" dirty="0" smtClean="0"/>
            </a:br>
            <a:r>
              <a:rPr lang="en-US" i="1" dirty="0" smtClean="0"/>
              <a:t>3 sizes, arranged in modules on </a:t>
            </a:r>
            <a:br>
              <a:rPr lang="en-US" i="1" dirty="0" smtClean="0"/>
            </a:br>
            <a:r>
              <a:rPr lang="en-US" i="1" dirty="0" smtClean="0"/>
              <a:t>carbon-fiber supported ladders. </a:t>
            </a:r>
          </a:p>
          <a:p>
            <a:pPr marL="228600" indent="-2286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i="1" dirty="0" smtClean="0"/>
              <a:t>Readout electronics at periphery. </a:t>
            </a:r>
          </a:p>
          <a:p>
            <a:pPr marL="228600" indent="-2286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i="1" dirty="0"/>
              <a:t>T</a:t>
            </a:r>
            <a:r>
              <a:rPr lang="en-US" i="1" dirty="0" smtClean="0"/>
              <a:t>arget chamber/MVD/beam pipe.</a:t>
            </a:r>
          </a:p>
          <a:p>
            <a:pPr marL="228600" indent="-2286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i="1" dirty="0"/>
              <a:t>T</a:t>
            </a:r>
            <a:r>
              <a:rPr lang="en-US" i="1" dirty="0" smtClean="0"/>
              <a:t>hermal enclosure, sensors at -5 </a:t>
            </a:r>
            <a:r>
              <a:rPr lang="en-US" i="1" baseline="30000" dirty="0" smtClean="0"/>
              <a:t>◦</a:t>
            </a:r>
            <a:r>
              <a:rPr lang="en-US" i="1" dirty="0" smtClean="0"/>
              <a:t>C.</a:t>
            </a:r>
            <a:endParaRPr lang="en-US" i="1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81" y="4952234"/>
            <a:ext cx="13239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8" y="4447552"/>
            <a:ext cx="807844" cy="187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55" y="2788121"/>
            <a:ext cx="8858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056" y="6107958"/>
            <a:ext cx="533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Gerade Verbindung mit Pfeil 26"/>
          <p:cNvCxnSpPr/>
          <p:nvPr/>
        </p:nvCxnSpPr>
        <p:spPr>
          <a:xfrm>
            <a:off x="6260502" y="5485634"/>
            <a:ext cx="327722" cy="0"/>
          </a:xfrm>
          <a:prstGeom prst="straightConnector1">
            <a:avLst/>
          </a:prstGeom>
          <a:ln w="3492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26"/>
          <p:cNvCxnSpPr/>
          <p:nvPr/>
        </p:nvCxnSpPr>
        <p:spPr>
          <a:xfrm>
            <a:off x="7484638" y="5501815"/>
            <a:ext cx="327722" cy="0"/>
          </a:xfrm>
          <a:prstGeom prst="straightConnector1">
            <a:avLst/>
          </a:prstGeom>
          <a:ln w="3492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13345" y="1552678"/>
            <a:ext cx="3826607" cy="4318469"/>
            <a:chOff x="158343" y="1552678"/>
            <a:chExt cx="3826607" cy="4318469"/>
          </a:xfrm>
        </p:grpSpPr>
        <p:grpSp>
          <p:nvGrpSpPr>
            <p:cNvPr id="7" name="Gruppieren 12"/>
            <p:cNvGrpSpPr/>
            <p:nvPr/>
          </p:nvGrpSpPr>
          <p:grpSpPr>
            <a:xfrm>
              <a:off x="158343" y="1552678"/>
              <a:ext cx="3826607" cy="3639883"/>
              <a:chOff x="395536" y="980726"/>
              <a:chExt cx="6237424" cy="5184577"/>
            </a:xfrm>
          </p:grpSpPr>
          <p:pic>
            <p:nvPicPr>
              <p:cNvPr id="8" name="Picture 4" descr="F:\Work\CBM\STS-TDR\STS-TDR_Final-Full_3Dec2012\integration\system-integration\figs\CBM_STS_pic-overwiew-dimetric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1" r="8724"/>
              <a:stretch/>
            </p:blipFill>
            <p:spPr bwMode="auto">
              <a:xfrm>
                <a:off x="395536" y="980726"/>
                <a:ext cx="5276772" cy="518457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sp>
            <p:nvSpPr>
              <p:cNvPr id="9" name="Textfeld 14"/>
              <p:cNvSpPr txBox="1"/>
              <p:nvPr/>
            </p:nvSpPr>
            <p:spPr>
              <a:xfrm>
                <a:off x="4716016" y="2157602"/>
                <a:ext cx="824324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STS</a:t>
                </a:r>
                <a:endParaRPr lang="en-US" sz="1800" dirty="0"/>
              </a:p>
            </p:txBody>
          </p:sp>
          <p:cxnSp>
            <p:nvCxnSpPr>
              <p:cNvPr id="10" name="Gerade Verbindung 15"/>
              <p:cNvCxnSpPr/>
              <p:nvPr/>
            </p:nvCxnSpPr>
            <p:spPr>
              <a:xfrm flipV="1">
                <a:off x="5508103" y="3069285"/>
                <a:ext cx="946148" cy="7168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6"/>
              <p:cNvCxnSpPr/>
              <p:nvPr/>
            </p:nvCxnSpPr>
            <p:spPr>
              <a:xfrm flipV="1">
                <a:off x="4499992" y="3226407"/>
                <a:ext cx="1615944" cy="5742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7"/>
              <p:cNvCxnSpPr/>
              <p:nvPr/>
            </p:nvCxnSpPr>
            <p:spPr>
              <a:xfrm>
                <a:off x="4268151" y="4363944"/>
                <a:ext cx="1880906" cy="83061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18"/>
              <p:cNvSpPr txBox="1"/>
              <p:nvPr/>
            </p:nvSpPr>
            <p:spPr>
              <a:xfrm>
                <a:off x="4890256" y="3680002"/>
                <a:ext cx="975141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2.5°</a:t>
                </a:r>
                <a:endParaRPr lang="en-US" sz="1800" dirty="0"/>
              </a:p>
            </p:txBody>
          </p:sp>
          <p:sp>
            <p:nvSpPr>
              <p:cNvPr id="14" name="Textfeld 19"/>
              <p:cNvSpPr txBox="1"/>
              <p:nvPr/>
            </p:nvSpPr>
            <p:spPr>
              <a:xfrm>
                <a:off x="5562577" y="4221256"/>
                <a:ext cx="870625" cy="526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25°</a:t>
                </a:r>
                <a:endParaRPr lang="en-US" sz="1800" dirty="0"/>
              </a:p>
            </p:txBody>
          </p:sp>
          <p:sp>
            <p:nvSpPr>
              <p:cNvPr id="15" name="Textfeld 20"/>
              <p:cNvSpPr txBox="1"/>
              <p:nvPr/>
            </p:nvSpPr>
            <p:spPr>
              <a:xfrm rot="21416690">
                <a:off x="5464463" y="2624428"/>
                <a:ext cx="1168497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</a:t>
                </a:r>
                <a:r>
                  <a:rPr lang="en-US" sz="1800" dirty="0" smtClean="0"/>
                  <a:t>eam</a:t>
                </a:r>
                <a:endParaRPr lang="en-US" sz="1800" dirty="0"/>
              </a:p>
            </p:txBody>
          </p:sp>
          <p:sp>
            <p:nvSpPr>
              <p:cNvPr id="16" name="Bogen 21"/>
              <p:cNvSpPr/>
              <p:nvPr/>
            </p:nvSpPr>
            <p:spPr>
              <a:xfrm>
                <a:off x="6048710" y="3092646"/>
                <a:ext cx="59195" cy="288032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7" name="Gerade Verbindung mit Pfeil 22"/>
              <p:cNvCxnSpPr/>
              <p:nvPr/>
            </p:nvCxnSpPr>
            <p:spPr>
              <a:xfrm flipH="1" flipV="1">
                <a:off x="5266752" y="3247955"/>
                <a:ext cx="2" cy="43204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Bogen 23"/>
              <p:cNvSpPr/>
              <p:nvPr/>
            </p:nvSpPr>
            <p:spPr>
              <a:xfrm>
                <a:off x="5981179" y="3247955"/>
                <a:ext cx="342789" cy="1946603"/>
              </a:xfrm>
              <a:prstGeom prst="arc">
                <a:avLst>
                  <a:gd name="adj1" fmla="val 16200000"/>
                  <a:gd name="adj2" fmla="val 5359714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flipH="1" flipV="1">
              <a:off x="1243473" y="3265604"/>
              <a:ext cx="376199" cy="22152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231911" y="5501815"/>
              <a:ext cx="7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target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60499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integration concept 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35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5278722" y="1355229"/>
            <a:ext cx="3636678" cy="169277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8 stations, volume 2 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, area 4 m</a:t>
            </a:r>
            <a:r>
              <a:rPr lang="en-US" sz="1400" baseline="30000" dirty="0" smtClean="0"/>
              <a:t>2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896 detector modules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/>
              <a:t>1220 double-sided </a:t>
            </a:r>
            <a:r>
              <a:rPr lang="en-US" sz="1200" dirty="0" err="1"/>
              <a:t>microstrip</a:t>
            </a:r>
            <a:r>
              <a:rPr lang="en-US" sz="1200" dirty="0"/>
              <a:t> </a:t>
            </a:r>
            <a:r>
              <a:rPr lang="en-US" sz="1200" dirty="0" smtClean="0"/>
              <a:t>sensors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/>
              <a:t>~</a:t>
            </a:r>
            <a:r>
              <a:rPr lang="en-US" sz="1200" dirty="0" smtClean="0"/>
              <a:t> 1.8 million read-out channels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 smtClean="0"/>
              <a:t>~ 16 000 r/o STS-XYTER ASICs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 smtClean="0"/>
              <a:t>~ </a:t>
            </a:r>
            <a:r>
              <a:rPr lang="en-US" sz="1200" dirty="0" smtClean="0"/>
              <a:t>16</a:t>
            </a:r>
            <a:r>
              <a:rPr lang="en-US" sz="1200" dirty="0" smtClean="0"/>
              <a:t> </a:t>
            </a:r>
            <a:r>
              <a:rPr lang="en-US" sz="1200" dirty="0" smtClean="0"/>
              <a:t>000 ultra-thin r/o </a:t>
            </a:r>
            <a:r>
              <a:rPr lang="en-US" sz="1200" dirty="0" smtClean="0"/>
              <a:t>cables  (à 5 components)</a:t>
            </a:r>
            <a:endParaRPr lang="en-US" sz="12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106 detector </a:t>
            </a:r>
            <a:r>
              <a:rPr lang="en-US" sz="1400" dirty="0" smtClean="0"/>
              <a:t>ladders with 4-5 modules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power dissipation: 42 kW  (CO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cooling)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141" y="1412776"/>
            <a:ext cx="229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building block: </a:t>
            </a:r>
            <a:br>
              <a:rPr lang="en-US" sz="1600" dirty="0" smtClean="0"/>
            </a:br>
            <a:r>
              <a:rPr lang="en-US" sz="1600" dirty="0" smtClean="0"/>
              <a:t>4-5 modules </a:t>
            </a:r>
            <a:br>
              <a:rPr lang="en-US" sz="1600" dirty="0" smtClean="0"/>
            </a:br>
            <a:r>
              <a:rPr lang="en-US" sz="1600" dirty="0" smtClean="0"/>
              <a:t>per ladder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275856" y="1414517"/>
            <a:ext cx="123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front-end board:  8 self-triggering </a:t>
            </a:r>
            <a:br>
              <a:rPr lang="en-US" sz="1200" dirty="0" smtClean="0"/>
            </a:br>
            <a:r>
              <a:rPr lang="en-US" sz="1200" dirty="0" smtClean="0"/>
              <a:t>r/o ASICs</a:t>
            </a:r>
            <a:endParaRPr lang="de-DE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79712" y="2708920"/>
            <a:ext cx="785049" cy="30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sensor</a:t>
            </a:r>
            <a:endParaRPr lang="de-DE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9" y="3444018"/>
            <a:ext cx="2058730" cy="21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279" y="3385975"/>
            <a:ext cx="374601" cy="24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8098" y="5643351"/>
            <a:ext cx="1781289" cy="33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8 tracking stations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867251" y="5826247"/>
            <a:ext cx="1020983" cy="308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ladder</a:t>
            </a:r>
            <a:endParaRPr lang="en-US" sz="1600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014" y="3375826"/>
            <a:ext cx="1008151" cy="24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840182" y="5826247"/>
            <a:ext cx="108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mech. unit 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8110925" y="3452629"/>
            <a:ext cx="7238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x/X</a:t>
            </a:r>
            <a:r>
              <a:rPr lang="en-US" sz="1200" baseline="-25000" dirty="0" smtClean="0"/>
              <a:t>0</a:t>
            </a:r>
            <a:r>
              <a:rPr lang="en-US" sz="1200" dirty="0" smtClean="0"/>
              <a:t> [%] </a:t>
            </a:r>
          </a:p>
        </p:txBody>
      </p:sp>
      <p:pic>
        <p:nvPicPr>
          <p:cNvPr id="33" name="Picture 32"/>
          <p:cNvPicPr preferRelativeResize="0">
            <a:picLocks noGrp="1"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86" y="1491269"/>
            <a:ext cx="2525253" cy="152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01213" y="2364193"/>
            <a:ext cx="86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ultra-thin r/o cables</a:t>
            </a:r>
            <a:endParaRPr lang="de-DE" sz="1200" dirty="0"/>
          </a:p>
        </p:txBody>
      </p: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1779970" y="2849378"/>
            <a:ext cx="2675011" cy="144371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Arrow Connector 41"/>
          <p:cNvCxnSpPr>
            <a:cxnSpLocks noChangeShapeType="1"/>
          </p:cNvCxnSpPr>
          <p:nvPr/>
        </p:nvCxnSpPr>
        <p:spPr bwMode="auto">
          <a:xfrm>
            <a:off x="3491880" y="2117110"/>
            <a:ext cx="907264" cy="145412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/>
          <p:nvPr/>
        </p:nvCxnSpPr>
        <p:spPr>
          <a:xfrm>
            <a:off x="457200" y="3505200"/>
            <a:ext cx="0" cy="19291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297" y="4366578"/>
            <a:ext cx="499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 m</a:t>
            </a:r>
            <a:endParaRPr lang="en-US" sz="14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/>
          <a:stretch/>
        </p:blipFill>
        <p:spPr bwMode="auto">
          <a:xfrm>
            <a:off x="5245932" y="3333750"/>
            <a:ext cx="3091784" cy="276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4644008" y="5373216"/>
            <a:ext cx="634714" cy="27013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20880" y="3505200"/>
            <a:ext cx="625051" cy="3273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562600" y="5980707"/>
            <a:ext cx="25146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material </a:t>
            </a:r>
            <a:r>
              <a:rPr lang="en-US" sz="1600" dirty="0" smtClean="0"/>
              <a:t>budget per station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7203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</a:t>
            </a:r>
            <a:r>
              <a:rPr lang="en-US" dirty="0" err="1" smtClean="0"/>
              <a:t>microstrip</a:t>
            </a:r>
            <a:r>
              <a:rPr lang="en-US" dirty="0" smtClean="0"/>
              <a:t> sensors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36</a:t>
            </a:fld>
            <a:endParaRPr lang="de-DE"/>
          </a:p>
        </p:txBody>
      </p:sp>
      <p:sp>
        <p:nvSpPr>
          <p:cNvPr id="18" name="TextBox 17"/>
          <p:cNvSpPr txBox="1"/>
          <p:nvPr/>
        </p:nvSpPr>
        <p:spPr>
          <a:xfrm>
            <a:off x="304800" y="1438637"/>
            <a:ext cx="3168352" cy="2259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300 µm thick, n-type silicon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double-sided segmentation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metal routing lines </a:t>
            </a:r>
            <a:endParaRPr lang="en-US" sz="16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1024 strips of 58 µm pitch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strip </a:t>
            </a:r>
            <a:r>
              <a:rPr lang="en-US" sz="1600" dirty="0"/>
              <a:t>length </a:t>
            </a:r>
            <a:r>
              <a:rPr lang="en-US" sz="1600" dirty="0" smtClean="0"/>
              <a:t>2/4/6/12 cm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angle front/back: 7.5/0 </a:t>
            </a:r>
            <a:r>
              <a:rPr lang="en-US" sz="1600" dirty="0" err="1" smtClean="0"/>
              <a:t>deg</a:t>
            </a:r>
            <a:endParaRPr lang="en-US" sz="16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read-out from top edge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rad. </a:t>
            </a:r>
            <a:r>
              <a:rPr lang="en-US" sz="1600" dirty="0" err="1" smtClean="0">
                <a:sym typeface="Wingdings" panose="05000000000000000000" pitchFamily="2" charset="2"/>
              </a:rPr>
              <a:t>tol</a:t>
            </a:r>
            <a:r>
              <a:rPr lang="en-US" sz="1600" dirty="0" smtClean="0">
                <a:sym typeface="Wingdings" panose="05000000000000000000" pitchFamily="2" charset="2"/>
              </a:rPr>
              <a:t>. up to 10</a:t>
            </a:r>
            <a:r>
              <a:rPr lang="en-US" sz="1600" baseline="30000" dirty="0" smtClean="0">
                <a:sym typeface="Wingdings" panose="05000000000000000000" pitchFamily="2" charset="2"/>
              </a:rPr>
              <a:t>14</a:t>
            </a:r>
            <a:r>
              <a:rPr lang="en-US" sz="1600" dirty="0" smtClean="0">
                <a:sym typeface="Wingdings" panose="05000000000000000000" pitchFamily="2" charset="2"/>
              </a:rPr>
              <a:t> n</a:t>
            </a:r>
            <a:r>
              <a:rPr lang="en-US" sz="1600" baseline="-25000" dirty="0" smtClean="0">
                <a:sym typeface="Wingdings" panose="05000000000000000000" pitchFamily="2" charset="2"/>
              </a:rPr>
              <a:t>eq</a:t>
            </a:r>
            <a:r>
              <a:rPr lang="en-US" sz="1600" dirty="0" smtClean="0">
                <a:sym typeface="Wingdings" panose="05000000000000000000" pitchFamily="2" charset="2"/>
              </a:rPr>
              <a:t>/cm</a:t>
            </a:r>
            <a:r>
              <a:rPr lang="en-US" sz="1600" baseline="30000" dirty="0" smtClean="0">
                <a:sym typeface="Wingdings" panose="05000000000000000000" pitchFamily="2" charset="2"/>
              </a:rPr>
              <a:t>2</a:t>
            </a:r>
            <a:r>
              <a:rPr lang="en-US" sz="1600" dirty="0" smtClean="0"/>
              <a:t> </a:t>
            </a:r>
          </a:p>
        </p:txBody>
      </p:sp>
      <p:pic>
        <p:nvPicPr>
          <p:cNvPr id="21" name="Picture 20" descr="C:\Users\jheuser\Desktop\double_m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3" y="3958221"/>
            <a:ext cx="2293961" cy="229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10800000">
            <a:off x="1305607" y="3661518"/>
            <a:ext cx="648072" cy="41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6" name="Picture 2" descr="Q:\Eigene Dateien\Work\CBM\STS\STS-Sensors\CiS\CIS-CBM06C2\photos\CBM06C2-DM-n-corn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18702"/>
            <a:ext cx="4771688" cy="35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407749"/>
            <a:ext cx="4693464" cy="35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</a:t>
            </a:r>
            <a:r>
              <a:rPr lang="en-US" dirty="0" err="1" smtClean="0"/>
              <a:t>microstrip</a:t>
            </a:r>
            <a:r>
              <a:rPr lang="en-US" dirty="0" smtClean="0"/>
              <a:t> sensors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37</a:t>
            </a:fld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5829" y="2282029"/>
            <a:ext cx="3629000" cy="226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4800" y="1438637"/>
            <a:ext cx="3168352" cy="2259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300 µm thick, n-type silicon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double-sided segmentation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metal routing lines </a:t>
            </a:r>
            <a:endParaRPr lang="en-US" sz="16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1024 strips of 58 µm pitch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strip </a:t>
            </a:r>
            <a:r>
              <a:rPr lang="en-US" sz="1600" dirty="0"/>
              <a:t>length </a:t>
            </a:r>
            <a:r>
              <a:rPr lang="en-US" sz="1600" dirty="0" smtClean="0"/>
              <a:t>2/4/6/12 cm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angle front/back: 7.5/0 </a:t>
            </a:r>
            <a:r>
              <a:rPr lang="en-US" sz="1600" dirty="0" err="1" smtClean="0"/>
              <a:t>deg</a:t>
            </a:r>
            <a:endParaRPr lang="en-US" sz="16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read-out from top edge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rad. </a:t>
            </a:r>
            <a:r>
              <a:rPr lang="en-US" sz="1600" dirty="0" err="1" smtClean="0">
                <a:sym typeface="Wingdings" panose="05000000000000000000" pitchFamily="2" charset="2"/>
              </a:rPr>
              <a:t>tol</a:t>
            </a:r>
            <a:r>
              <a:rPr lang="en-US" sz="1600" dirty="0" smtClean="0">
                <a:sym typeface="Wingdings" panose="05000000000000000000" pitchFamily="2" charset="2"/>
              </a:rPr>
              <a:t>. up to 10</a:t>
            </a:r>
            <a:r>
              <a:rPr lang="en-US" sz="1600" baseline="30000" dirty="0" smtClean="0">
                <a:sym typeface="Wingdings" panose="05000000000000000000" pitchFamily="2" charset="2"/>
              </a:rPr>
              <a:t>14</a:t>
            </a:r>
            <a:r>
              <a:rPr lang="en-US" sz="1600" dirty="0" smtClean="0">
                <a:sym typeface="Wingdings" panose="05000000000000000000" pitchFamily="2" charset="2"/>
              </a:rPr>
              <a:t> n</a:t>
            </a:r>
            <a:r>
              <a:rPr lang="en-US" sz="1600" baseline="-25000" dirty="0" smtClean="0">
                <a:sym typeface="Wingdings" panose="05000000000000000000" pitchFamily="2" charset="2"/>
              </a:rPr>
              <a:t>eq</a:t>
            </a:r>
            <a:r>
              <a:rPr lang="en-US" sz="1600" dirty="0" smtClean="0">
                <a:sym typeface="Wingdings" panose="05000000000000000000" pitchFamily="2" charset="2"/>
              </a:rPr>
              <a:t>/cm</a:t>
            </a:r>
            <a:r>
              <a:rPr lang="en-US" sz="1600" baseline="30000" dirty="0" smtClean="0">
                <a:sym typeface="Wingdings" panose="05000000000000000000" pitchFamily="2" charset="2"/>
              </a:rPr>
              <a:t>2</a:t>
            </a:r>
            <a:r>
              <a:rPr lang="en-US" sz="1600" dirty="0" smtClean="0"/>
              <a:t> </a:t>
            </a:r>
          </a:p>
        </p:txBody>
      </p:sp>
      <p:pic>
        <p:nvPicPr>
          <p:cNvPr id="21" name="Picture 20" descr="C:\Users\jheuser\Desktop\double_m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3" y="3958221"/>
            <a:ext cx="2293961" cy="229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232288" y="1778259"/>
            <a:ext cx="1371600" cy="1295400"/>
            <a:chOff x="990600" y="1981200"/>
            <a:chExt cx="1371600" cy="1295400"/>
          </a:xfrm>
        </p:grpSpPr>
        <p:sp>
          <p:nvSpPr>
            <p:cNvPr id="22" name="Rectangle 21"/>
            <p:cNvSpPr/>
            <p:nvPr/>
          </p:nvSpPr>
          <p:spPr>
            <a:xfrm>
              <a:off x="990600" y="1981200"/>
              <a:ext cx="13716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6800" y="2475011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6.2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× 6.2 cm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2</a:t>
              </a:r>
              <a:endParaRPr lang="de-DE" sz="14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232288" y="3218419"/>
            <a:ext cx="1371600" cy="914400"/>
            <a:chOff x="2895600" y="2362200"/>
            <a:chExt cx="1371600" cy="914400"/>
          </a:xfrm>
        </p:grpSpPr>
        <p:sp>
          <p:nvSpPr>
            <p:cNvPr id="24" name="Rectangle 23"/>
            <p:cNvSpPr/>
            <p:nvPr/>
          </p:nvSpPr>
          <p:spPr>
            <a:xfrm>
              <a:off x="2895600" y="2362200"/>
              <a:ext cx="1371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800" y="2706328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6.2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× 4.2 cm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2</a:t>
              </a:r>
              <a:endParaRPr lang="de-DE" sz="14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232288" y="4370547"/>
            <a:ext cx="1371600" cy="493812"/>
            <a:chOff x="5181600" y="2782788"/>
            <a:chExt cx="1371600" cy="493812"/>
          </a:xfrm>
        </p:grpSpPr>
        <p:sp>
          <p:nvSpPr>
            <p:cNvPr id="26" name="Rectangle 25"/>
            <p:cNvSpPr/>
            <p:nvPr/>
          </p:nvSpPr>
          <p:spPr>
            <a:xfrm>
              <a:off x="5181600" y="2782788"/>
              <a:ext cx="1371600" cy="4938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57800" y="2892623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6.2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× 2.2 cm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2</a:t>
              </a:r>
              <a:endParaRPr lang="de-DE" sz="1400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Down Arrow 14"/>
          <p:cNvSpPr/>
          <p:nvPr/>
        </p:nvSpPr>
        <p:spPr>
          <a:xfrm rot="10800000">
            <a:off x="1305607" y="3661518"/>
            <a:ext cx="648072" cy="41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Box 27"/>
          <p:cNvSpPr txBox="1"/>
          <p:nvPr/>
        </p:nvSpPr>
        <p:spPr>
          <a:xfrm>
            <a:off x="3173670" y="5086214"/>
            <a:ext cx="315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prototype sensors from </a:t>
            </a:r>
            <a:r>
              <a:rPr lang="en-US" sz="1400" dirty="0" err="1" smtClean="0"/>
              <a:t>CiS</a:t>
            </a:r>
            <a:r>
              <a:rPr lang="en-US" sz="1400" dirty="0" smtClean="0"/>
              <a:t>, Germany, and Hamamatsu Photonics, Japan</a:t>
            </a:r>
            <a:endParaRPr lang="de-DE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411129" y="5599909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prototype read-out sector with two daisy-chained sensors</a:t>
            </a:r>
            <a:endParaRPr lang="de-DE" sz="1400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756288" y="1778259"/>
            <a:ext cx="1371600" cy="2592288"/>
            <a:chOff x="990600" y="1981200"/>
            <a:chExt cx="1371600" cy="1295400"/>
          </a:xfrm>
        </p:grpSpPr>
        <p:sp>
          <p:nvSpPr>
            <p:cNvPr id="30" name="Rectangle 29"/>
            <p:cNvSpPr/>
            <p:nvPr/>
          </p:nvSpPr>
          <p:spPr>
            <a:xfrm>
              <a:off x="990600" y="1981200"/>
              <a:ext cx="13716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475011"/>
              <a:ext cx="1219200" cy="15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6.2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× 12.4 cm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2</a:t>
              </a:r>
              <a:endParaRPr lang="de-DE" sz="1400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7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Read-out cables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38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6" y="4654202"/>
            <a:ext cx="8625335" cy="15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:\Eigene Dateien\Work\CBM\STS-Kharkov\photos cable layers\spacer-50-percent-mes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63096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1556792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cable stack:        </a:t>
            </a:r>
            <a:r>
              <a:rPr lang="en-US" sz="1600" i="1" dirty="0" smtClean="0"/>
              <a:t>thickness  0.230 % X</a:t>
            </a:r>
            <a:r>
              <a:rPr lang="en-US" sz="1600" i="1" baseline="-25000" dirty="0" smtClean="0"/>
              <a:t>0</a:t>
            </a:r>
            <a:r>
              <a:rPr lang="en-US" sz="1600" i="1" dirty="0" smtClean="0"/>
              <a:t> </a:t>
            </a:r>
            <a:endParaRPr lang="de-DE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54272" y="1525434"/>
            <a:ext cx="1370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spacer layer</a:t>
            </a:r>
            <a:endParaRPr lang="de-DE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2525" y="4284870"/>
            <a:ext cx="862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signal layer:    </a:t>
            </a:r>
            <a:r>
              <a:rPr lang="en-US" sz="1600" i="1" dirty="0" smtClean="0"/>
              <a:t>64 Al lines of 116 µm pitch,   10 µm thick on 14 µm polyimide,  lengths up to 55 cm  </a:t>
            </a:r>
            <a:endParaRPr lang="de-DE" sz="16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56386"/>
            <a:ext cx="3418656" cy="202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16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Read-out ASIC “STS-XYTER”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39</a:t>
            </a:fld>
            <a:endParaRPr lang="de-DE" dirty="0"/>
          </a:p>
        </p:txBody>
      </p:sp>
      <p:pic>
        <p:nvPicPr>
          <p:cNvPr id="7" name="Picture 6" descr="F:\Work\CBM\STS-FEE\STS-XYTER_1.0\photos-February-2013\STS_XY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2" b="8811"/>
          <a:stretch/>
        </p:blipFill>
        <p:spPr bwMode="auto">
          <a:xfrm>
            <a:off x="938262" y="2540944"/>
            <a:ext cx="2369840" cy="153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4524" y="2133600"/>
            <a:ext cx="201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STS-XYTER ASIC </a:t>
            </a:r>
            <a:endParaRPr lang="de-DE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1371600"/>
            <a:ext cx="32083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purely data driven read-out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time-stamped data elements</a:t>
            </a:r>
            <a:endParaRPr lang="de-DE" i="1" dirty="0"/>
          </a:p>
        </p:txBody>
      </p:sp>
      <p:graphicFrame>
        <p:nvGraphicFramePr>
          <p:cNvPr id="2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660567"/>
              </p:ext>
            </p:extLst>
          </p:nvPr>
        </p:nvGraphicFramePr>
        <p:xfrm>
          <a:off x="595320" y="4389080"/>
          <a:ext cx="2957264" cy="19202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92902"/>
                <a:gridCol w="1864362"/>
              </a:tblGrid>
              <a:tr h="264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polarity +/-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2841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noise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1000 e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under load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1698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ADC range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5 bit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6745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lock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250 MHz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8459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power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4936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timestamp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5 ns  resolution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5983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out interface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4(5) × 500 Mbit/s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60081" y="2873406"/>
            <a:ext cx="1827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v1.0 produced</a:t>
            </a:r>
            <a:br>
              <a:rPr lang="en-US" sz="1600" i="1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/>
                </a:solidFill>
              </a:rPr>
              <a:t>(v2.0 under design) </a:t>
            </a:r>
            <a:br>
              <a:rPr lang="en-US" sz="1600" i="1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/>
                </a:solidFill>
              </a:rPr>
              <a:t>UMC </a:t>
            </a:r>
            <a:r>
              <a:rPr lang="en-US" sz="1600" i="1" dirty="0">
                <a:solidFill>
                  <a:schemeClr val="bg1"/>
                </a:solidFill>
              </a:rPr>
              <a:t>180 nm CMOS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31288" y="1281534"/>
            <a:ext cx="47310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channel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divided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sub-</a:t>
            </a:r>
            <a:r>
              <a:rPr lang="de-DE" dirty="0" err="1" smtClean="0"/>
              <a:t>channels</a:t>
            </a:r>
            <a:r>
              <a:rPr lang="de-DE" dirty="0" smtClean="0"/>
              <a:t>:</a:t>
            </a:r>
            <a:br>
              <a:rPr lang="de-DE" dirty="0" smtClean="0"/>
            </a:br>
            <a:endParaRPr lang="de-DE" sz="800" dirty="0" smtClean="0"/>
          </a:p>
          <a:p>
            <a:pPr marL="231775" indent="-231775"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de-DE" sz="1600" dirty="0" smtClean="0"/>
              <a:t>fast </a:t>
            </a:r>
            <a:r>
              <a:rPr lang="de-DE" sz="1600" dirty="0" err="1" smtClean="0"/>
              <a:t>branch</a:t>
            </a:r>
            <a:r>
              <a:rPr lang="de-DE" sz="1600" dirty="0" smtClean="0"/>
              <a:t>:  	time-</a:t>
            </a:r>
            <a:r>
              <a:rPr lang="de-DE" sz="1600" dirty="0" err="1" smtClean="0"/>
              <a:t>stamp</a:t>
            </a:r>
            <a:endParaRPr lang="de-DE" sz="1600" dirty="0"/>
          </a:p>
          <a:p>
            <a:pPr marL="231775" indent="-231775"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de-DE" sz="1600" dirty="0" err="1" smtClean="0"/>
              <a:t>slow</a:t>
            </a:r>
            <a:r>
              <a:rPr lang="de-DE" sz="1600" dirty="0" smtClean="0"/>
              <a:t> </a:t>
            </a:r>
            <a:r>
              <a:rPr lang="de-DE" sz="1600" dirty="0" err="1" smtClean="0"/>
              <a:t>branch</a:t>
            </a:r>
            <a:r>
              <a:rPr lang="de-DE" sz="1600" dirty="0" smtClean="0"/>
              <a:t>: 	</a:t>
            </a:r>
            <a:r>
              <a:rPr lang="de-DE" sz="1600" dirty="0" err="1" smtClean="0"/>
              <a:t>signal</a:t>
            </a:r>
            <a:r>
              <a:rPr lang="de-DE" sz="1600" dirty="0" smtClean="0"/>
              <a:t> </a:t>
            </a:r>
            <a:r>
              <a:rPr lang="de-DE" sz="1600" dirty="0" err="1" smtClean="0"/>
              <a:t>digitization</a:t>
            </a:r>
            <a:r>
              <a:rPr lang="de-DE" sz="1600" dirty="0" smtClean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54036" y="4524216"/>
            <a:ext cx="46944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r>
              <a:rPr lang="de-DE" dirty="0" smtClean="0"/>
              <a:t> in </a:t>
            </a:r>
            <a:r>
              <a:rPr lang="de-DE" dirty="0" err="1" smtClean="0"/>
              <a:t>self-triggering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: </a:t>
            </a:r>
            <a:br>
              <a:rPr lang="de-DE" dirty="0" smtClean="0"/>
            </a:br>
            <a:endParaRPr lang="de-DE" sz="900" dirty="0"/>
          </a:p>
          <a:p>
            <a:r>
              <a:rPr lang="de-DE" i="1" dirty="0" err="1" smtClean="0"/>
              <a:t>effective</a:t>
            </a:r>
            <a:r>
              <a:rPr lang="de-DE" i="1" dirty="0" smtClean="0"/>
              <a:t> </a:t>
            </a:r>
            <a:r>
              <a:rPr lang="de-DE" i="1" dirty="0" err="1" smtClean="0"/>
              <a:t>two</a:t>
            </a:r>
            <a:r>
              <a:rPr lang="de-DE" i="1" dirty="0" smtClean="0"/>
              <a:t>-level </a:t>
            </a:r>
            <a:r>
              <a:rPr lang="de-DE" i="1" dirty="0" err="1" smtClean="0"/>
              <a:t>discrimination</a:t>
            </a:r>
            <a:r>
              <a:rPr lang="de-DE" i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trigger to the timestamp latch is vetoed if ADC-LSB generated no signal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</a:t>
            </a:r>
            <a:r>
              <a:rPr lang="en-US" dirty="0"/>
              <a:t>transmission of data </a:t>
            </a:r>
            <a:r>
              <a:rPr lang="en-US" dirty="0" smtClean="0"/>
              <a:t>then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995936" y="2458064"/>
            <a:ext cx="4828229" cy="1851780"/>
            <a:chOff x="3995936" y="2348880"/>
            <a:chExt cx="4828229" cy="185178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348880"/>
              <a:ext cx="4828229" cy="185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190699" y="2670282"/>
              <a:ext cx="556451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CBM-NET </a:t>
              </a:r>
            </a:p>
            <a:p>
              <a:pPr algn="ctr"/>
              <a:r>
                <a:rPr lang="en-US" sz="1100" dirty="0" smtClean="0"/>
                <a:t>(v1.0 )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 smtClean="0"/>
                <a:t>GBT</a:t>
              </a:r>
              <a:br>
                <a:rPr lang="en-US" sz="1100" dirty="0" smtClean="0"/>
              </a:br>
              <a:r>
                <a:rPr lang="en-US" sz="1100" dirty="0" smtClean="0"/>
                <a:t>(V2.0)</a:t>
              </a:r>
              <a:endParaRPr lang="de-DE" sz="1100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358552" y="2788651"/>
              <a:ext cx="4120" cy="658113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652120" y="2999783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LSB veto</a:t>
              </a:r>
              <a:endParaRPr lang="de-DE" sz="1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83968" y="2508928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s</a:t>
              </a:r>
              <a:r>
                <a:rPr lang="en-US" sz="1200" dirty="0" smtClean="0"/>
                <a:t> = 30 ns</a:t>
              </a:r>
              <a:endParaRPr lang="de-DE" sz="12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83968" y="3429000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s</a:t>
              </a:r>
              <a:r>
                <a:rPr lang="en-US" sz="1200" dirty="0" smtClean="0"/>
                <a:t> = 80 ns</a:t>
              </a:r>
              <a:endParaRPr lang="de-DE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3632" y="2655931"/>
              <a:ext cx="467025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100" dirty="0" smtClean="0"/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 smtClean="0"/>
                <a:t>r/o</a:t>
              </a:r>
              <a:r>
                <a:rPr lang="en-US" sz="1100" dirty="0"/>
                <a:t/>
              </a:r>
              <a:br>
                <a:rPr lang="en-US" sz="1100" dirty="0"/>
              </a:br>
              <a:r>
                <a:rPr lang="en-US" sz="1100" dirty="0" smtClean="0"/>
                <a:t>logic</a:t>
              </a:r>
            </a:p>
            <a:p>
              <a:pPr algn="ctr"/>
              <a:endParaRPr lang="en-US" sz="1100" dirty="0" smtClean="0"/>
            </a:p>
            <a:p>
              <a:pPr algn="ctr"/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50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1143000"/>
          </a:xfrm>
        </p:spPr>
        <p:txBody>
          <a:bodyPr/>
          <a:lstStyle/>
          <a:p>
            <a:r>
              <a:rPr lang="de-DE" dirty="0" err="1" smtClean="0"/>
              <a:t>Nuclear</a:t>
            </a:r>
            <a:r>
              <a:rPr lang="de-DE" dirty="0" smtClean="0"/>
              <a:t> matter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11560" y="1519039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Hadrons: composite particles </a:t>
            </a:r>
            <a:r>
              <a:rPr lang="en-US" sz="1600" dirty="0"/>
              <a:t>made of quarks held together by the strong </a:t>
            </a:r>
            <a:r>
              <a:rPr lang="en-US" sz="1600" dirty="0" smtClean="0"/>
              <a:t>force:  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endParaRPr lang="de-DE" sz="1600" dirty="0"/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de-DE" sz="1600" i="1" dirty="0" err="1" smtClean="0"/>
              <a:t>mesons</a:t>
            </a:r>
            <a:r>
              <a:rPr lang="de-DE" sz="1600" i="1" dirty="0" smtClean="0"/>
              <a:t> (</a:t>
            </a:r>
            <a:r>
              <a:rPr lang="de-DE" sz="1600" i="1" dirty="0" err="1" smtClean="0"/>
              <a:t>quark</a:t>
            </a:r>
            <a:r>
              <a:rPr lang="de-DE" sz="1600" i="1" dirty="0" smtClean="0"/>
              <a:t> + anti-quark)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de-DE" sz="1600" i="1" dirty="0" err="1" smtClean="0"/>
              <a:t>baryons</a:t>
            </a:r>
            <a:r>
              <a:rPr lang="de-DE" sz="1600" i="1" dirty="0" smtClean="0"/>
              <a:t> (3 </a:t>
            </a:r>
            <a:r>
              <a:rPr lang="de-DE" sz="1600" i="1" dirty="0" err="1" smtClean="0"/>
              <a:t>quark</a:t>
            </a:r>
            <a:r>
              <a:rPr lang="de-DE" sz="1600" i="1" dirty="0" err="1"/>
              <a:t>s</a:t>
            </a:r>
            <a:r>
              <a:rPr lang="de-DE" sz="1600" i="1" dirty="0" smtClean="0"/>
              <a:t>) </a:t>
            </a:r>
            <a:endParaRPr lang="de-DE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1119467" cy="109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96" y="1447800"/>
            <a:ext cx="1129059" cy="110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232322" y="2564066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neutron</a:t>
            </a:r>
            <a:endParaRPr lang="de-DE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3999381" y="2561337"/>
            <a:ext cx="89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proton</a:t>
            </a:r>
            <a:endParaRPr lang="de-DE" i="1" dirty="0"/>
          </a:p>
        </p:txBody>
      </p:sp>
      <p:pic>
        <p:nvPicPr>
          <p:cNvPr id="4098" name="Picture 2" descr="http://i.imgur.com/CmeDX5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82" y="1131907"/>
            <a:ext cx="1334146" cy="138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7026287" y="2584016"/>
            <a:ext cx="969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 err="1" smtClean="0"/>
              <a:t>nucleus</a:t>
            </a:r>
            <a:endParaRPr lang="de-DE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r="21634" b="25171"/>
          <a:stretch>
            <a:fillRect/>
          </a:stretch>
        </p:blipFill>
        <p:spPr bwMode="auto">
          <a:xfrm>
            <a:off x="739497" y="3531610"/>
            <a:ext cx="2689503" cy="203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quarkmass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771" y="3463175"/>
            <a:ext cx="2126576" cy="209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04800" y="3017055"/>
            <a:ext cx="37253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err="1" smtClean="0"/>
              <a:t>Why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quarks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confined</a:t>
            </a:r>
            <a:r>
              <a:rPr lang="de-DE" altLang="de-DE" dirty="0" smtClean="0"/>
              <a:t> in </a:t>
            </a:r>
            <a:r>
              <a:rPr lang="de-DE" altLang="de-DE" dirty="0" err="1"/>
              <a:t>h</a:t>
            </a:r>
            <a:r>
              <a:rPr lang="de-DE" altLang="de-DE" dirty="0" err="1" smtClean="0"/>
              <a:t>adrons</a:t>
            </a:r>
            <a:r>
              <a:rPr lang="de-DE" altLang="de-DE" dirty="0" smtClean="0"/>
              <a:t>? </a:t>
            </a:r>
            <a:endParaRPr lang="de-DE" altLang="de-DE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105400" y="3017055"/>
            <a:ext cx="30065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err="1" smtClean="0"/>
              <a:t>How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their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mass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generated</a:t>
            </a:r>
            <a:r>
              <a:rPr lang="de-DE" altLang="de-DE" dirty="0" smtClean="0"/>
              <a:t>? </a:t>
            </a:r>
            <a:endParaRPr lang="de-DE" altLang="de-DE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 rot="16200000">
            <a:off x="-198120" y="4313159"/>
            <a:ext cx="1619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200" dirty="0" err="1"/>
              <a:t>Coupling</a:t>
            </a:r>
            <a:r>
              <a:rPr lang="de-DE" altLang="de-DE" sz="1200" dirty="0"/>
              <a:t> </a:t>
            </a:r>
            <a:r>
              <a:rPr lang="de-DE" altLang="de-DE" sz="1200" dirty="0" err="1"/>
              <a:t>strength</a:t>
            </a:r>
            <a:r>
              <a:rPr lang="de-DE" altLang="de-DE" sz="1200" dirty="0"/>
              <a:t> </a:t>
            </a:r>
            <a:r>
              <a:rPr lang="de-DE" altLang="de-DE" sz="1200" dirty="0" err="1"/>
              <a:t>between</a:t>
            </a:r>
            <a:r>
              <a:rPr lang="de-DE" altLang="de-DE" sz="1200" dirty="0"/>
              <a:t> </a:t>
            </a:r>
            <a:r>
              <a:rPr lang="de-DE" altLang="de-DE" sz="1200" dirty="0" err="1"/>
              <a:t>two</a:t>
            </a:r>
            <a:r>
              <a:rPr lang="de-DE" altLang="de-DE" sz="1200" dirty="0"/>
              <a:t> </a:t>
            </a:r>
            <a:r>
              <a:rPr lang="de-DE" altLang="de-DE" sz="1200" dirty="0" err="1"/>
              <a:t>quarks</a:t>
            </a:r>
            <a:endParaRPr lang="de-DE" altLang="de-DE" sz="1200" dirty="0"/>
          </a:p>
        </p:txBody>
      </p:sp>
      <p:pic>
        <p:nvPicPr>
          <p:cNvPr id="16" name="Picture 4" descr="confine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8218"/>
          <a:stretch>
            <a:fillRect/>
          </a:stretch>
        </p:blipFill>
        <p:spPr bwMode="auto">
          <a:xfrm>
            <a:off x="3468359" y="3465137"/>
            <a:ext cx="977574" cy="19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90600" y="5638800"/>
            <a:ext cx="7140132" cy="70788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b="1" dirty="0" smtClean="0">
                <a:solidFill>
                  <a:srgbClr val="3333FF"/>
                </a:solidFill>
              </a:rPr>
              <a:t>Experimental </a:t>
            </a:r>
            <a:r>
              <a:rPr lang="de-DE" altLang="de-DE" sz="2000" b="1" dirty="0" err="1" smtClean="0">
                <a:solidFill>
                  <a:srgbClr val="3333FF"/>
                </a:solidFill>
              </a:rPr>
              <a:t>approach</a:t>
            </a:r>
            <a:r>
              <a:rPr lang="de-DE" altLang="de-DE" sz="2000" b="1" dirty="0" smtClean="0">
                <a:solidFill>
                  <a:srgbClr val="3333FF"/>
                </a:solidFill>
              </a:rPr>
              <a:t>: 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Measure</a:t>
            </a:r>
            <a:r>
              <a:rPr lang="de-DE" altLang="de-DE" sz="2000" dirty="0" smtClean="0">
                <a:solidFill>
                  <a:srgbClr val="3333FF"/>
                </a:solidFill>
              </a:rPr>
              <a:t>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the</a:t>
            </a:r>
            <a:r>
              <a:rPr lang="de-DE" altLang="de-DE" sz="2000" dirty="0" smtClean="0">
                <a:solidFill>
                  <a:srgbClr val="3333FF"/>
                </a:solidFill>
              </a:rPr>
              <a:t>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properties</a:t>
            </a:r>
            <a:r>
              <a:rPr lang="de-DE" altLang="de-DE" sz="2000" dirty="0" smtClean="0">
                <a:solidFill>
                  <a:srgbClr val="3333FF"/>
                </a:solidFill>
              </a:rPr>
              <a:t>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of</a:t>
            </a:r>
            <a:r>
              <a:rPr lang="de-DE" altLang="de-DE" sz="2000" dirty="0" smtClean="0">
                <a:solidFill>
                  <a:srgbClr val="3333FF"/>
                </a:solidFill>
              </a:rPr>
              <a:t>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hadrons</a:t>
            </a:r>
            <a:r>
              <a:rPr lang="de-DE" altLang="de-DE" sz="2000" dirty="0" smtClean="0">
                <a:solidFill>
                  <a:srgbClr val="3333FF"/>
                </a:solidFill>
              </a:rPr>
              <a:t>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inside</a:t>
            </a:r>
            <a:r>
              <a:rPr lang="de-DE" altLang="de-DE" sz="2000" dirty="0" smtClean="0">
                <a:solidFill>
                  <a:srgbClr val="3333FF"/>
                </a:solidFill>
              </a:rPr>
              <a:t>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nuclear</a:t>
            </a:r>
            <a:r>
              <a:rPr lang="de-DE" altLang="de-DE" sz="2000" dirty="0" smtClean="0">
                <a:solidFill>
                  <a:srgbClr val="3333FF"/>
                </a:solidFill>
              </a:rPr>
              <a:t> matter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under</a:t>
            </a:r>
            <a:r>
              <a:rPr lang="de-DE" altLang="de-DE" sz="2000" dirty="0" smtClean="0">
                <a:solidFill>
                  <a:srgbClr val="3333FF"/>
                </a:solidFill>
              </a:rPr>
              <a:t> extreme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conditions</a:t>
            </a:r>
            <a:r>
              <a:rPr lang="de-DE" altLang="de-DE" sz="2000" dirty="0" smtClean="0">
                <a:solidFill>
                  <a:srgbClr val="3333FF"/>
                </a:solidFill>
              </a:rPr>
              <a:t>: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heat</a:t>
            </a:r>
            <a:r>
              <a:rPr lang="de-DE" altLang="de-DE" sz="2000" dirty="0" smtClean="0">
                <a:solidFill>
                  <a:srgbClr val="3333FF"/>
                </a:solidFill>
              </a:rPr>
              <a:t>, </a:t>
            </a:r>
            <a:r>
              <a:rPr lang="de-DE" altLang="de-DE" sz="2000" dirty="0" err="1" smtClean="0">
                <a:solidFill>
                  <a:srgbClr val="3333FF"/>
                </a:solidFill>
              </a:rPr>
              <a:t>pressure</a:t>
            </a:r>
            <a:r>
              <a:rPr lang="de-DE" altLang="de-DE" sz="2000" dirty="0" smtClean="0">
                <a:solidFill>
                  <a:srgbClr val="3333FF"/>
                </a:solidFill>
              </a:rPr>
              <a:t>.  </a:t>
            </a:r>
            <a:endParaRPr lang="de-DE" altLang="de-DE" sz="2000" dirty="0">
              <a:solidFill>
                <a:srgbClr val="3333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7696200" y="2299156"/>
            <a:ext cx="584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module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40</a:t>
            </a:fld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1886" y="1772816"/>
            <a:ext cx="5850314" cy="4620873"/>
            <a:chOff x="3419872" y="1900489"/>
            <a:chExt cx="5369506" cy="424110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900489"/>
              <a:ext cx="5366694" cy="419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917170" y="5238729"/>
              <a:ext cx="1872208" cy="902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13887" y="4586202"/>
              <a:ext cx="1475491" cy="902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72200" y="1621253"/>
            <a:ext cx="2520280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integration of: 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silicon sensors,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front-end electronics,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read-out cables</a:t>
            </a:r>
          </a:p>
          <a:p>
            <a:endParaRPr lang="en-US" sz="1000" dirty="0"/>
          </a:p>
          <a:p>
            <a:r>
              <a:rPr lang="en-US" sz="1600" dirty="0" smtClean="0"/>
              <a:t>into the building block of the STS: </a:t>
            </a:r>
          </a:p>
          <a:p>
            <a:endParaRPr lang="en-US" sz="200" dirty="0"/>
          </a:p>
          <a:p>
            <a:pPr algn="ctr"/>
            <a:r>
              <a:rPr lang="en-US" sz="1600" i="1" dirty="0" smtClean="0"/>
              <a:t>“module”</a:t>
            </a:r>
            <a:endParaRPr lang="de-DE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68393" y="4523242"/>
            <a:ext cx="3299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71 (+3) components/module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non-</a:t>
            </a:r>
            <a:r>
              <a:rPr lang="en-US" sz="1600" dirty="0" err="1" smtClean="0"/>
              <a:t>reworkable</a:t>
            </a:r>
            <a:r>
              <a:rPr lang="en-US" sz="1600" dirty="0" smtClean="0"/>
              <a:t>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high-yield components essential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/>
              <a:t>most work-intensive and critical </a:t>
            </a:r>
            <a:br>
              <a:rPr lang="en-US" sz="1600" dirty="0" smtClean="0"/>
            </a:br>
            <a:r>
              <a:rPr lang="en-US" sz="1600" dirty="0" smtClean="0"/>
              <a:t>     part of STS construction effort: </a:t>
            </a:r>
          </a:p>
          <a:p>
            <a:r>
              <a:rPr lang="en-US" sz="1600" dirty="0" smtClean="0"/>
              <a:t>     896 modules required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911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10" name="Rectangle 9"/>
          <p:cNvSpPr/>
          <p:nvPr/>
        </p:nvSpPr>
        <p:spPr bwMode="auto">
          <a:xfrm>
            <a:off x="386369" y="1417112"/>
            <a:ext cx="4286183" cy="47261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dirty="0"/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6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36463"/>
            <a:ext cx="2057400" cy="1543050"/>
          </a:xfrm>
          <a:prstGeom prst="rect">
            <a:avLst/>
          </a:prstGeom>
        </p:spPr>
      </p:pic>
      <p:pic>
        <p:nvPicPr>
          <p:cNvPr id="30" name="Grafik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44610"/>
            <a:ext cx="2993804" cy="2245353"/>
          </a:xfrm>
          <a:prstGeom prst="rect">
            <a:avLst/>
          </a:prstGeom>
        </p:spPr>
      </p:pic>
      <p:pic>
        <p:nvPicPr>
          <p:cNvPr id="31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88" y="1436162"/>
            <a:ext cx="1752600" cy="1314451"/>
          </a:xfrm>
          <a:prstGeom prst="rect">
            <a:avLst/>
          </a:prstGeom>
        </p:spPr>
      </p:pic>
      <p:pic>
        <p:nvPicPr>
          <p:cNvPr id="32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930659"/>
            <a:ext cx="2237377" cy="1314451"/>
          </a:xfrm>
          <a:prstGeom prst="rect">
            <a:avLst/>
          </a:prstGeom>
        </p:spPr>
      </p:pic>
      <p:pic>
        <p:nvPicPr>
          <p:cNvPr id="34" name="Grafik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4349507"/>
            <a:ext cx="6818808" cy="197436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657600" y="329549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TAB bonding of </a:t>
            </a:r>
            <a:r>
              <a:rPr lang="en-US" sz="1600" dirty="0" err="1" smtClean="0"/>
              <a:t>microcables</a:t>
            </a:r>
            <a:r>
              <a:rPr lang="en-US" sz="1600" dirty="0" smtClean="0"/>
              <a:t> to ASICs and sensors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3985825"/>
            <a:ext cx="2841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dummy components (sensor, ASICs, FEBs)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02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fiber ladders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42</a:t>
            </a:fld>
            <a:endParaRPr lang="de-DE"/>
          </a:p>
        </p:txBody>
      </p:sp>
      <p:pic>
        <p:nvPicPr>
          <p:cNvPr id="7" name="Picture 6" descr="\\WinfileSvF\CBM$Root\jheuser\Eigene Dateien\work\CBM\STS-TDR\STS-CDR\integration\mechanics\figs\ladd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71" y="3185039"/>
            <a:ext cx="3920920" cy="29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369968" cy="198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8333"/>
            <a:ext cx="3774626" cy="217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7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43</a:t>
            </a:fld>
            <a:endParaRPr lang="de-DE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587799" y="1520239"/>
            <a:ext cx="4556200" cy="3742353"/>
            <a:chOff x="323528" y="1268760"/>
            <a:chExt cx="5348569" cy="4393187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323528" y="1268760"/>
              <a:ext cx="4319097" cy="3841476"/>
              <a:chOff x="1" y="955675"/>
              <a:chExt cx="5614472" cy="4993605"/>
            </a:xfrm>
          </p:grpSpPr>
          <p:pic>
            <p:nvPicPr>
              <p:cNvPr id="7" name="Picture 6" descr="Bild2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83"/>
              <a:stretch/>
            </p:blipFill>
            <p:spPr bwMode="auto">
              <a:xfrm>
                <a:off x="1" y="955675"/>
                <a:ext cx="5614472" cy="4993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V="1">
                <a:off x="587329" y="5077137"/>
                <a:ext cx="739582" cy="7205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 16"/>
              <p:cNvSpPr/>
              <p:nvPr/>
            </p:nvSpPr>
            <p:spPr>
              <a:xfrm>
                <a:off x="1470454" y="1124465"/>
                <a:ext cx="2286000" cy="3064476"/>
              </a:xfrm>
              <a:custGeom>
                <a:avLst/>
                <a:gdLst>
                  <a:gd name="connsiteX0" fmla="*/ 2137719 w 2286000"/>
                  <a:gd name="connsiteY0" fmla="*/ 593124 h 3064476"/>
                  <a:gd name="connsiteX1" fmla="*/ 2286000 w 2286000"/>
                  <a:gd name="connsiteY1" fmla="*/ 580767 h 3064476"/>
                  <a:gd name="connsiteX2" fmla="*/ 2286000 w 2286000"/>
                  <a:gd name="connsiteY2" fmla="*/ 0 h 3064476"/>
                  <a:gd name="connsiteX3" fmla="*/ 259492 w 2286000"/>
                  <a:gd name="connsiteY3" fmla="*/ 24713 h 3064476"/>
                  <a:gd name="connsiteX4" fmla="*/ 259492 w 2286000"/>
                  <a:gd name="connsiteY4" fmla="*/ 3064476 h 3064476"/>
                  <a:gd name="connsiteX5" fmla="*/ 0 w 2286000"/>
                  <a:gd name="connsiteY5" fmla="*/ 3064476 h 3064476"/>
                  <a:gd name="connsiteX6" fmla="*/ 0 w 2286000"/>
                  <a:gd name="connsiteY6" fmla="*/ 3064476 h 3064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0" h="3064476">
                    <a:moveTo>
                      <a:pt x="2137719" y="593124"/>
                    </a:moveTo>
                    <a:lnTo>
                      <a:pt x="2286000" y="580767"/>
                    </a:lnTo>
                    <a:lnTo>
                      <a:pt x="2286000" y="0"/>
                    </a:lnTo>
                    <a:lnTo>
                      <a:pt x="259492" y="24713"/>
                    </a:lnTo>
                    <a:lnTo>
                      <a:pt x="259492" y="3064476"/>
                    </a:lnTo>
                    <a:lnTo>
                      <a:pt x="0" y="3064476"/>
                    </a:lnTo>
                    <a:lnTo>
                      <a:pt x="0" y="3064476"/>
                    </a:lnTo>
                  </a:path>
                </a:pathLst>
              </a:cu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H="1" flipV="1">
              <a:off x="2919481" y="2001262"/>
              <a:ext cx="1723144" cy="135573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330319" y="3380875"/>
              <a:ext cx="1341778" cy="975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Front-end Electronics </a:t>
              </a:r>
              <a:r>
                <a:rPr lang="en-US" sz="1600" b="1" dirty="0">
                  <a:solidFill>
                    <a:srgbClr val="00B050"/>
                  </a:solidFill>
                </a:rPr>
                <a:t>B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oards</a:t>
              </a:r>
              <a:endParaRPr lang="en-GB" sz="1100" b="1" dirty="0">
                <a:solidFill>
                  <a:srgbClr val="00B05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3528" y="4975474"/>
              <a:ext cx="1998000" cy="68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Read-out Boards, </a:t>
              </a:r>
              <a:br>
                <a:rPr lang="en-US" sz="1600" b="1" dirty="0" smtClean="0">
                  <a:solidFill>
                    <a:srgbClr val="FF0000"/>
                  </a:solidFill>
                </a:rPr>
              </a:br>
              <a:r>
                <a:rPr lang="en-US" sz="1600" b="1" dirty="0" smtClean="0">
                  <a:solidFill>
                    <a:srgbClr val="FF0000"/>
                  </a:solidFill>
                </a:rPr>
                <a:t>Power </a:t>
              </a:r>
              <a:r>
                <a:rPr lang="en-US" sz="1600" b="1" dirty="0">
                  <a:solidFill>
                    <a:srgbClr val="FF0000"/>
                  </a:solidFill>
                </a:rPr>
                <a:t>B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oards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Engineering: units/cabling/cooling</a:t>
            </a:r>
            <a:endParaRPr lang="de-DE" dirty="0"/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582245" y="1568129"/>
            <a:ext cx="3656431" cy="3628779"/>
            <a:chOff x="381000" y="1823122"/>
            <a:chExt cx="4382219" cy="434907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619" y="1823122"/>
              <a:ext cx="1752600" cy="4316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381000" y="1823122"/>
              <a:ext cx="2367245" cy="4349078"/>
              <a:chOff x="487391" y="1066799"/>
              <a:chExt cx="4191000" cy="5662177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48198" y="1802388"/>
                <a:ext cx="5662177" cy="419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4" name="Straight Connector 23"/>
              <p:cNvCxnSpPr/>
              <p:nvPr/>
            </p:nvCxnSpPr>
            <p:spPr>
              <a:xfrm>
                <a:off x="3886200" y="1295400"/>
                <a:ext cx="0" cy="131399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038600" y="1447800"/>
                <a:ext cx="0" cy="2286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191000" y="1600200"/>
                <a:ext cx="0" cy="31242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343400" y="1828800"/>
                <a:ext cx="0" cy="4038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495800" y="1981200"/>
                <a:ext cx="0" cy="4343400"/>
              </a:xfrm>
              <a:prstGeom prst="line">
                <a:avLst/>
              </a:prstGeom>
              <a:ln>
                <a:solidFill>
                  <a:srgbClr val="31859C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819400" y="1295400"/>
                <a:ext cx="0" cy="131399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971800" y="1447800"/>
                <a:ext cx="0" cy="2286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124200" y="1600200"/>
                <a:ext cx="0" cy="31242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276600" y="1828800"/>
                <a:ext cx="0" cy="4038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29000" y="1981200"/>
                <a:ext cx="0" cy="4343400"/>
              </a:xfrm>
              <a:prstGeom prst="line">
                <a:avLst/>
              </a:prstGeom>
              <a:ln>
                <a:solidFill>
                  <a:srgbClr val="31859C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828800" y="1848308"/>
                <a:ext cx="0" cy="131399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981200" y="2019300"/>
                <a:ext cx="0" cy="2286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33600" y="2171700"/>
                <a:ext cx="0" cy="31242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286000" y="2368670"/>
                <a:ext cx="0" cy="342253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438400" y="2521070"/>
                <a:ext cx="0" cy="3803530"/>
              </a:xfrm>
              <a:prstGeom prst="line">
                <a:avLst/>
              </a:prstGeom>
              <a:ln>
                <a:solidFill>
                  <a:srgbClr val="DF1BD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914400" y="3240892"/>
                <a:ext cx="0" cy="131399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066800" y="3897888"/>
                <a:ext cx="0" cy="1740912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Picture 4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11" y="5042176"/>
            <a:ext cx="1655814" cy="127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396" y="5186376"/>
            <a:ext cx="1553561" cy="1222804"/>
          </a:xfrm>
          <a:prstGeom prst="rect">
            <a:avLst/>
          </a:prstGeom>
        </p:spPr>
      </p:pic>
      <p:sp>
        <p:nvSpPr>
          <p:cNvPr id="49" name="Right Arrow 48"/>
          <p:cNvSpPr/>
          <p:nvPr/>
        </p:nvSpPr>
        <p:spPr>
          <a:xfrm>
            <a:off x="3500656" y="5805264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ight Arrow 49"/>
          <p:cNvSpPr/>
          <p:nvPr/>
        </p:nvSpPr>
        <p:spPr>
          <a:xfrm rot="10800000">
            <a:off x="3491881" y="5584018"/>
            <a:ext cx="64807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Box 50"/>
          <p:cNvSpPr txBox="1"/>
          <p:nvPr/>
        </p:nvSpPr>
        <p:spPr>
          <a:xfrm>
            <a:off x="7827524" y="536886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 stack </a:t>
            </a:r>
            <a:br>
              <a:rPr lang="en-US" dirty="0" smtClean="0"/>
            </a:br>
            <a:r>
              <a:rPr lang="en-US" dirty="0" smtClean="0"/>
              <a:t>200 W</a:t>
            </a:r>
            <a:endParaRPr lang="de-DE" dirty="0"/>
          </a:p>
        </p:txBody>
      </p:sp>
      <p:sp>
        <p:nvSpPr>
          <p:cNvPr id="52" name="TextBox 51"/>
          <p:cNvSpPr txBox="1"/>
          <p:nvPr/>
        </p:nvSpPr>
        <p:spPr>
          <a:xfrm>
            <a:off x="312780" y="557430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bi-phase CO</a:t>
            </a:r>
            <a:r>
              <a:rPr lang="en-US" baseline="-25000" dirty="0" smtClean="0"/>
              <a:t>2</a:t>
            </a:r>
            <a:r>
              <a:rPr lang="en-US" dirty="0" smtClean="0"/>
              <a:t> cooling system </a:t>
            </a:r>
          </a:p>
          <a:p>
            <a:r>
              <a:rPr lang="en-US" dirty="0" smtClean="0"/>
              <a:t>STS electronics total:  42 kW </a:t>
            </a:r>
            <a:endParaRPr lang="de-DE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551407" y="1371600"/>
            <a:ext cx="821381" cy="511874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283940" y="1171957"/>
            <a:ext cx="1299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Cooling plate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628" y="1208704"/>
            <a:ext cx="174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ongoing activity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426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Engineering: units/cabling/cooling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r="14107"/>
          <a:stretch>
            <a:fillRect/>
          </a:stretch>
        </p:blipFill>
        <p:spPr bwMode="auto">
          <a:xfrm>
            <a:off x="1822450" y="1676400"/>
            <a:ext cx="5467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mit Pfeil 21"/>
          <p:cNvCxnSpPr/>
          <p:nvPr/>
        </p:nvCxnSpPr>
        <p:spPr>
          <a:xfrm flipH="1">
            <a:off x="5811838" y="4322763"/>
            <a:ext cx="973137" cy="5984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4773613"/>
            <a:ext cx="2324100" cy="1292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Gerade Verbindung mit Pfeil 23"/>
          <p:cNvCxnSpPr/>
          <p:nvPr/>
        </p:nvCxnSpPr>
        <p:spPr>
          <a:xfrm flipH="1">
            <a:off x="5275263" y="5683250"/>
            <a:ext cx="1136650" cy="128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24"/>
          <p:cNvSpPr txBox="1">
            <a:spLocks noChangeArrowheads="1"/>
          </p:cNvSpPr>
          <p:nvPr/>
        </p:nvSpPr>
        <p:spPr bwMode="auto">
          <a:xfrm>
            <a:off x="6354763" y="5513388"/>
            <a:ext cx="457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rail</a:t>
            </a:r>
            <a:endParaRPr lang="de-DE" altLang="de-DE" sz="1600" dirty="0"/>
          </a:p>
        </p:txBody>
      </p:sp>
      <p:cxnSp>
        <p:nvCxnSpPr>
          <p:cNvPr id="13" name="Gerade Verbindung mit Pfeil 25"/>
          <p:cNvCxnSpPr/>
          <p:nvPr/>
        </p:nvCxnSpPr>
        <p:spPr>
          <a:xfrm flipH="1">
            <a:off x="4762500" y="5159375"/>
            <a:ext cx="1368425" cy="114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26"/>
          <p:cNvSpPr txBox="1">
            <a:spLocks noChangeArrowheads="1"/>
          </p:cNvSpPr>
          <p:nvPr/>
        </p:nvSpPr>
        <p:spPr bwMode="auto">
          <a:xfrm>
            <a:off x="6127750" y="4965700"/>
            <a:ext cx="1345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slide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bearing</a:t>
            </a:r>
            <a:endParaRPr lang="de-DE" altLang="de-DE" sz="1600" dirty="0"/>
          </a:p>
        </p:txBody>
      </p:sp>
      <p:cxnSp>
        <p:nvCxnSpPr>
          <p:cNvPr id="15" name="Gerade Verbindung mit Pfeil 27"/>
          <p:cNvCxnSpPr/>
          <p:nvPr/>
        </p:nvCxnSpPr>
        <p:spPr>
          <a:xfrm>
            <a:off x="3170238" y="5343525"/>
            <a:ext cx="854075" cy="169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28"/>
          <p:cNvSpPr txBox="1">
            <a:spLocks noChangeArrowheads="1"/>
          </p:cNvSpPr>
          <p:nvPr/>
        </p:nvSpPr>
        <p:spPr bwMode="auto">
          <a:xfrm>
            <a:off x="2243138" y="5151438"/>
            <a:ext cx="926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/>
              <a:t>C-frame</a:t>
            </a:r>
            <a:endParaRPr lang="de-DE" altLang="de-DE" sz="1600" dirty="0"/>
          </a:p>
        </p:txBody>
      </p:sp>
      <p:cxnSp>
        <p:nvCxnSpPr>
          <p:cNvPr id="17" name="Gerade Verbindung mit Pfeil 29"/>
          <p:cNvCxnSpPr/>
          <p:nvPr/>
        </p:nvCxnSpPr>
        <p:spPr>
          <a:xfrm flipV="1">
            <a:off x="2017713" y="4124325"/>
            <a:ext cx="728662" cy="796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30"/>
          <p:cNvSpPr txBox="1">
            <a:spLocks noChangeArrowheads="1"/>
          </p:cNvSpPr>
          <p:nvPr/>
        </p:nvSpPr>
        <p:spPr bwMode="auto">
          <a:xfrm>
            <a:off x="609600" y="4800600"/>
            <a:ext cx="14943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distance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piece</a:t>
            </a:r>
            <a:endParaRPr lang="de-DE" altLang="de-DE" sz="1600" dirty="0"/>
          </a:p>
        </p:txBody>
      </p:sp>
      <p:sp>
        <p:nvSpPr>
          <p:cNvPr id="19" name="Rechteck 4"/>
          <p:cNvSpPr/>
          <p:nvPr/>
        </p:nvSpPr>
        <p:spPr>
          <a:xfrm>
            <a:off x="6626225" y="3908425"/>
            <a:ext cx="576263" cy="4143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142628" y="1208704"/>
            <a:ext cx="174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ongoing activity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61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performance simulation  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45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899" y="3146997"/>
            <a:ext cx="2803954" cy="294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78" y="3149888"/>
            <a:ext cx="2765355" cy="29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5219" y="3148459"/>
            <a:ext cx="2784434" cy="29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3102" y="2780928"/>
            <a:ext cx="337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track reconstruction efficiency</a:t>
            </a:r>
            <a:endParaRPr lang="de-D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2780556"/>
            <a:ext cx="236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momentum resolution</a:t>
            </a:r>
            <a:endParaRPr lang="de-DE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558533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detailed, realistic detector model based on tested prototype components  </a:t>
            </a:r>
            <a:endParaRPr lang="en-US" sz="8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err="1" smtClean="0"/>
              <a:t>CbmRoot</a:t>
            </a:r>
            <a:r>
              <a:rPr lang="en-US" dirty="0" smtClean="0"/>
              <a:t> simulation framework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using Cellular Automaton / </a:t>
            </a:r>
            <a:r>
              <a:rPr lang="en-US" dirty="0" err="1" smtClean="0"/>
              <a:t>Kalman</a:t>
            </a:r>
            <a:r>
              <a:rPr lang="en-US" dirty="0" smtClean="0"/>
              <a:t> Filter algorithms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558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Heavy-ion physics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nucleus-nucleus collision physics</a:t>
            </a:r>
          </a:p>
          <a:p>
            <a:pPr lvl="1"/>
            <a:r>
              <a:rPr lang="en-US" sz="1800" dirty="0" smtClean="0"/>
              <a:t>investigation of the properties of nuclear matter in collisions of nuclear beams  </a:t>
            </a:r>
          </a:p>
          <a:p>
            <a:pPr lvl="1"/>
            <a:r>
              <a:rPr lang="en-US" sz="1800" dirty="0" smtClean="0"/>
              <a:t>high charged particle multiplicities, embedded in those: “rare probes” </a:t>
            </a:r>
          </a:p>
          <a:p>
            <a:pPr lvl="2"/>
            <a:r>
              <a:rPr lang="en-US" sz="1800" dirty="0" smtClean="0"/>
              <a:t>challenge: charged-particle tracking, decay topology recognition, </a:t>
            </a:r>
          </a:p>
          <a:p>
            <a:pPr lvl="2"/>
            <a:r>
              <a:rPr lang="en-US" sz="1800" dirty="0" smtClean="0"/>
              <a:t>additionally: micro vertex detection </a:t>
            </a:r>
            <a:br>
              <a:rPr lang="en-US" sz="1800" dirty="0" smtClean="0"/>
            </a:br>
            <a:endParaRPr lang="en-US" sz="800" dirty="0" smtClean="0"/>
          </a:p>
          <a:p>
            <a:r>
              <a:rPr lang="en-US" sz="2000" dirty="0"/>
              <a:t>S</a:t>
            </a:r>
            <a:r>
              <a:rPr lang="en-US" sz="2000" dirty="0" smtClean="0"/>
              <a:t>ilicon detectors can meet the tracking requirements: </a:t>
            </a:r>
          </a:p>
          <a:p>
            <a:pPr lvl="1"/>
            <a:r>
              <a:rPr lang="en-US" sz="1800" dirty="0" smtClean="0"/>
              <a:t>fine segmentation, low material budget, read-out, radiation tolerance</a:t>
            </a:r>
          </a:p>
          <a:p>
            <a:pPr lvl="1"/>
            <a:r>
              <a:rPr lang="en-US" sz="1800" dirty="0" smtClean="0"/>
              <a:t>challenge: keep the sensor benefits in a realistic detector system</a:t>
            </a:r>
          </a:p>
          <a:p>
            <a:pPr lvl="1"/>
            <a:r>
              <a:rPr lang="en-US" sz="1800" dirty="0" smtClean="0"/>
              <a:t>examples of two upcoming systems overviewed: ALICE-ITS Upgrade, CBM-STS</a:t>
            </a:r>
            <a:br>
              <a:rPr lang="en-US" sz="1800" dirty="0" smtClean="0"/>
            </a:br>
            <a:r>
              <a:rPr lang="en-US" sz="800" dirty="0" smtClean="0"/>
              <a:t> </a:t>
            </a:r>
          </a:p>
          <a:p>
            <a:r>
              <a:rPr lang="en-US" sz="2000" dirty="0" smtClean="0"/>
              <a:t>Outlook: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 smtClean="0"/>
              <a:t>New technologies are emerging that will allow forthcoming projects to  push system performance even closer to physical limits: thinner passive structures, innovative cooling, new electronics concepts </a:t>
            </a:r>
            <a:r>
              <a:rPr lang="en-US" sz="1800" dirty="0" err="1" smtClean="0"/>
              <a:t>etc</a:t>
            </a:r>
            <a:r>
              <a:rPr lang="en-US" sz="1800" dirty="0"/>
              <a:t> </a:t>
            </a:r>
            <a:r>
              <a:rPr lang="en-US" sz="1800" dirty="0" smtClean="0"/>
              <a:t>...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7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b="1" i="1" dirty="0" smtClean="0"/>
              <a:t>Heavy –Ion physics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J.  </a:t>
            </a:r>
            <a:r>
              <a:rPr lang="en-US" sz="1800" dirty="0" err="1" smtClean="0"/>
              <a:t>Bartke</a:t>
            </a:r>
            <a:r>
              <a:rPr lang="en-US" sz="1800" dirty="0" smtClean="0"/>
              <a:t>, </a:t>
            </a:r>
            <a:r>
              <a:rPr lang="en-US" sz="1800" dirty="0"/>
              <a:t>Introduction to Relativistic Heavy Ion </a:t>
            </a:r>
            <a:r>
              <a:rPr lang="en-US" sz="1800" dirty="0" smtClean="0"/>
              <a:t>Physics, World Scientific (2008) 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1800" dirty="0" smtClean="0"/>
              <a:t>Compressed Baryonic Matter in Laboratory Experiments, </a:t>
            </a:r>
            <a:br>
              <a:rPr lang="en-US" sz="1800" dirty="0" smtClean="0"/>
            </a:br>
            <a:r>
              <a:rPr lang="en-GB" altLang="de-DE" sz="1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Lecture </a:t>
            </a:r>
            <a:r>
              <a:rPr lang="en-GB" altLang="de-DE" sz="18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Notes in Physics, Vol. 814 </a:t>
            </a:r>
            <a:r>
              <a:rPr lang="en-GB" altLang="de-DE" sz="1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(2011), Electronic </a:t>
            </a:r>
            <a:r>
              <a:rPr lang="en-GB" altLang="de-DE" sz="18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Authors version:  </a:t>
            </a:r>
            <a:r>
              <a:rPr lang="en-GB" altLang="de-DE" sz="1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/>
            </a:r>
            <a:br>
              <a:rPr lang="en-GB" altLang="de-DE" sz="1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r>
              <a:rPr lang="en-GB" altLang="de-DE" sz="1800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hlinkClick r:id="rId2"/>
              </a:rPr>
              <a:t>http</a:t>
            </a:r>
            <a:r>
              <a:rPr lang="en-GB" altLang="de-DE" sz="1800" i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hlinkClick r:id="rId2"/>
              </a:rPr>
              <a:t>://</a:t>
            </a:r>
            <a:r>
              <a:rPr lang="en-GB" altLang="de-DE" sz="1800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hlinkClick r:id="rId2"/>
              </a:rPr>
              <a:t>www.gsi.de/documents/DOC-2009-Sep-120-1.pdf</a:t>
            </a:r>
            <a:r>
              <a:rPr lang="en-GB" altLang="de-DE" sz="1800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/>
            </a:r>
            <a:br>
              <a:rPr lang="en-GB" altLang="de-DE" sz="1800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endParaRPr lang="en-GB" altLang="de-DE" sz="1800" i="1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200" b="1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Silicon Trackers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 startAt="4"/>
            </a:pPr>
            <a:r>
              <a:rPr lang="en-US" sz="1800" dirty="0" smtClean="0"/>
              <a:t>ALICE ITS Upgrade, J</a:t>
            </a:r>
            <a:r>
              <a:rPr lang="en-US" sz="1800" dirty="0"/>
              <a:t>. Phys. G: </a:t>
            </a:r>
            <a:r>
              <a:rPr lang="en-US" sz="1800" dirty="0" err="1"/>
              <a:t>Nucl</a:t>
            </a:r>
            <a:r>
              <a:rPr lang="en-US" sz="1800" dirty="0"/>
              <a:t>. Part. Phys. 41</a:t>
            </a:r>
            <a:r>
              <a:rPr lang="en-US" sz="1800" b="1" dirty="0"/>
              <a:t> </a:t>
            </a:r>
            <a:r>
              <a:rPr lang="en-US" sz="1800" dirty="0"/>
              <a:t>(2014) </a:t>
            </a:r>
            <a:r>
              <a:rPr lang="en-US" sz="1800" dirty="0" smtClean="0"/>
              <a:t>087002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 startAt="4"/>
            </a:pPr>
            <a:r>
              <a:rPr lang="en-US" sz="1800" dirty="0"/>
              <a:t>L. Musa, Upgrade of the </a:t>
            </a:r>
            <a:r>
              <a:rPr lang="en-US" sz="1800" dirty="0" smtClean="0"/>
              <a:t>ALICE Inner </a:t>
            </a:r>
            <a:r>
              <a:rPr lang="en-US" sz="1800" dirty="0"/>
              <a:t>Tracking System,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CERN Detector </a:t>
            </a:r>
            <a:r>
              <a:rPr lang="en-US" sz="1800" dirty="0"/>
              <a:t>Seminar, </a:t>
            </a:r>
            <a:r>
              <a:rPr lang="en-US" sz="1800" dirty="0" smtClean="0"/>
              <a:t>17 </a:t>
            </a:r>
            <a:r>
              <a:rPr lang="en-US" sz="1800" dirty="0"/>
              <a:t>April 2015, </a:t>
            </a:r>
            <a:r>
              <a:rPr lang="en-US" sz="1800" i="1" dirty="0">
                <a:hlinkClick r:id="rId3"/>
              </a:rPr>
              <a:t>http://indico.cern.ch/event/317211/ </a:t>
            </a:r>
            <a:endParaRPr lang="en-US" sz="1800" i="1" dirty="0" smtClean="0"/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 startAt="4"/>
            </a:pPr>
            <a:r>
              <a:rPr lang="en-US" sz="1800" dirty="0" smtClean="0"/>
              <a:t>CBM STS Technical Design Report, GSI </a:t>
            </a:r>
            <a:r>
              <a:rPr lang="en-US" sz="1800" dirty="0"/>
              <a:t>Report 2013-4 (2013</a:t>
            </a:r>
            <a:r>
              <a:rPr lang="en-US" sz="1800" dirty="0" smtClean="0"/>
              <a:t>), </a:t>
            </a:r>
            <a:r>
              <a:rPr lang="en-US" sz="1800" i="1" u="sng" dirty="0" smtClean="0">
                <a:hlinkClick r:id="rId4"/>
              </a:rPr>
              <a:t>http</a:t>
            </a:r>
            <a:r>
              <a:rPr lang="en-US" sz="1800" i="1" u="sng" dirty="0">
                <a:hlinkClick r:id="rId4"/>
              </a:rPr>
              <a:t>://</a:t>
            </a:r>
            <a:r>
              <a:rPr lang="en-US" sz="1800" i="1" u="sng" dirty="0" smtClean="0">
                <a:hlinkClick r:id="rId4"/>
              </a:rPr>
              <a:t>repository.gsi.de/record/54798</a:t>
            </a:r>
            <a:endParaRPr lang="en-US" sz="1800" i="1" u="sng" dirty="0" smtClean="0"/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 startAt="4"/>
            </a:pPr>
            <a:r>
              <a:rPr lang="en-US" sz="1800" dirty="0"/>
              <a:t>The STAR Heavy Flavor Tracker - Conceptual Design </a:t>
            </a:r>
            <a:r>
              <a:rPr lang="en-US" sz="1800" dirty="0" smtClean="0"/>
              <a:t>Report</a:t>
            </a:r>
            <a:r>
              <a:rPr lang="en-US" sz="1800" dirty="0"/>
              <a:t>, </a:t>
            </a:r>
            <a:r>
              <a:rPr lang="en-US" sz="1800" dirty="0" smtClean="0"/>
              <a:t>STAR Note 0600 (2011), </a:t>
            </a:r>
            <a:r>
              <a:rPr lang="en-US" sz="1800" i="1" dirty="0" smtClean="0">
                <a:hlinkClick r:id="rId5"/>
              </a:rPr>
              <a:t>https</a:t>
            </a:r>
            <a:r>
              <a:rPr lang="en-US" sz="1800" i="1" dirty="0">
                <a:hlinkClick r:id="rId5"/>
              </a:rPr>
              <a:t>://</a:t>
            </a:r>
            <a:r>
              <a:rPr lang="en-US" sz="1800" i="1" dirty="0" smtClean="0">
                <a:hlinkClick r:id="rId5"/>
              </a:rPr>
              <a:t>drupal.star.bnl.gov/STAR/starnotes/public/sn0600</a:t>
            </a:r>
            <a:endParaRPr lang="en-US" sz="1800" i="1" dirty="0" smtClean="0"/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/>
          </a:p>
          <a:p>
            <a:pPr marL="40005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/>
              <a:t>Vertex Detectors</a:t>
            </a:r>
            <a:endParaRPr lang="en-US" sz="2200" b="1" dirty="0"/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 startAt="8"/>
            </a:pPr>
            <a:r>
              <a:rPr lang="en-US" sz="1800" dirty="0" smtClean="0"/>
              <a:t>J. Heuser, Experience </a:t>
            </a:r>
            <a:r>
              <a:rPr lang="en-US" sz="1800" dirty="0"/>
              <a:t>with the NA60 silicon pixel vertex tracker in a harsh radiation </a:t>
            </a:r>
            <a:r>
              <a:rPr lang="en-US" sz="1800" dirty="0" smtClean="0"/>
              <a:t>environment, </a:t>
            </a:r>
            <a:r>
              <a:rPr lang="en-US" sz="1800" dirty="0" err="1" smtClean="0"/>
              <a:t>Nucl</a:t>
            </a:r>
            <a:r>
              <a:rPr lang="en-US" sz="1800" dirty="0" smtClean="0"/>
              <a:t>. Instr. Meth. Phys. A </a:t>
            </a:r>
            <a:r>
              <a:rPr lang="fr-FR" sz="1800" dirty="0"/>
              <a:t>560, Issue </a:t>
            </a:r>
            <a:r>
              <a:rPr lang="fr-FR" sz="1800" dirty="0" smtClean="0"/>
              <a:t>1 (2006) , 9-13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 startAt="8"/>
            </a:pPr>
            <a:r>
              <a:rPr lang="en-US" sz="1800" dirty="0" smtClean="0"/>
              <a:t>M. </a:t>
            </a:r>
            <a:r>
              <a:rPr lang="en-US" sz="1800" dirty="0" err="1" smtClean="0"/>
              <a:t>Koziel</a:t>
            </a:r>
            <a:r>
              <a:rPr lang="en-US" sz="1800" dirty="0" smtClean="0"/>
              <a:t> et al., The </a:t>
            </a:r>
            <a:r>
              <a:rPr lang="en-US" sz="1800" dirty="0"/>
              <a:t>prototype of the Micro Vertex Detector of the CBM </a:t>
            </a:r>
            <a:r>
              <a:rPr lang="en-US" sz="1800" dirty="0" smtClean="0"/>
              <a:t>Experiment, </a:t>
            </a:r>
            <a:r>
              <a:rPr lang="en-US" sz="1800" dirty="0" err="1"/>
              <a:t>Nucl</a:t>
            </a:r>
            <a:r>
              <a:rPr lang="en-US" sz="1800" dirty="0"/>
              <a:t>. Instr. Meth. Phys. A </a:t>
            </a:r>
            <a:r>
              <a:rPr lang="fr-FR" sz="1800" dirty="0" smtClean="0"/>
              <a:t>732</a:t>
            </a:r>
            <a:r>
              <a:rPr lang="fr-FR" sz="1800" dirty="0"/>
              <a:t> </a:t>
            </a:r>
            <a:r>
              <a:rPr lang="fr-FR" sz="1800" dirty="0" smtClean="0"/>
              <a:t>(2013), 515–518</a:t>
            </a:r>
            <a:endParaRPr lang="fr-FR" sz="1800" dirty="0"/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 startAt="8"/>
            </a:pPr>
            <a:endParaRPr lang="en-US" sz="1800" dirty="0"/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800" i="1" dirty="0"/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800" u="sng" dirty="0" smtClean="0"/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References/further reading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6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455256" y="1200290"/>
            <a:ext cx="6545744" cy="3234940"/>
            <a:chOff x="782" y="2808"/>
            <a:chExt cx="8592" cy="49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1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1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1219200" y="3968506"/>
            <a:ext cx="905782" cy="113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08" y="967683"/>
            <a:ext cx="783592" cy="79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feil nach rechts 2"/>
          <p:cNvSpPr/>
          <p:nvPr/>
        </p:nvSpPr>
        <p:spPr bwMode="auto">
          <a:xfrm>
            <a:off x="539552" y="3646938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" name="Pfeil nach rechts 3"/>
          <p:cNvSpPr/>
          <p:nvPr/>
        </p:nvSpPr>
        <p:spPr bwMode="auto">
          <a:xfrm rot="16200000">
            <a:off x="555091" y="2576306"/>
            <a:ext cx="2637335" cy="242316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Textfeld 10"/>
          <p:cNvSpPr txBox="1"/>
          <p:nvPr/>
        </p:nvSpPr>
        <p:spPr>
          <a:xfrm>
            <a:off x="2286000" y="4495800"/>
            <a:ext cx="6268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1600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1600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highest-energy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Situation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1600" dirty="0" smtClean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Lattice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Experiments: 	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ALICE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, ATLAS, CMS at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LHC-Heavy-Ion </a:t>
            </a:r>
            <a:r>
              <a:rPr lang="de-DE" sz="1600" dirty="0" err="1" smtClean="0">
                <a:solidFill>
                  <a:srgbClr val="0000FF"/>
                </a:solidFill>
                <a:cs typeface="Tahoma" pitchFamily="34" charset="0"/>
              </a:rPr>
              <a:t>program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/>
            </a:r>
            <a:b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</a:b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		STAR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Exploring the QCD phase </a:t>
            </a:r>
            <a:r>
              <a:rPr lang="en-US" dirty="0" smtClean="0"/>
              <a:t>diagram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19400" y="1574040"/>
            <a:ext cx="2133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Quark-Gluon Plasma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219200" y="4081269"/>
            <a:ext cx="1143000" cy="111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455256" y="1200290"/>
            <a:ext cx="6545744" cy="3234940"/>
            <a:chOff x="782" y="2808"/>
            <a:chExt cx="8592" cy="49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1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1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" name="Textfeld 10"/>
          <p:cNvSpPr txBox="1"/>
          <p:nvPr/>
        </p:nvSpPr>
        <p:spPr>
          <a:xfrm>
            <a:off x="2286000" y="4495800"/>
            <a:ext cx="670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1600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heavy-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ion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beams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in 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range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7 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45 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GeV</a:t>
            </a:r>
            <a:r>
              <a:rPr lang="de-DE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/</a:t>
            </a:r>
            <a:r>
              <a:rPr lang="de-DE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nucleon</a:t>
            </a:r>
            <a:endParaRPr lang="de-DE" sz="1600" dirty="0" smtClean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1600" dirty="0" smtClean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16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Experiments: 	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RHIC-BES, 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NA61 at CERN SPS,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                          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	CBM 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at FAIR, NICA at JINR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Exploring the QCD phase </a:t>
            </a:r>
            <a:r>
              <a:rPr lang="en-US" dirty="0" smtClean="0"/>
              <a:t>diagram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7240" y="2258413"/>
            <a:ext cx="859543" cy="111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feil nach rechts 10"/>
          <p:cNvSpPr/>
          <p:nvPr/>
        </p:nvSpPr>
        <p:spPr bwMode="auto">
          <a:xfrm rot="19617717">
            <a:off x="1866886" y="3593794"/>
            <a:ext cx="2416580" cy="233411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2824" y="2168642"/>
            <a:ext cx="172137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Compressed Baryonic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2" name="u23u-c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dirty="0" smtClean="0">
                <a:solidFill>
                  <a:schemeClr val="bg1"/>
                </a:solidFill>
              </a:rPr>
              <a:t>Heavy-ion collisions</a:t>
            </a:r>
            <a:endParaRPr lang="de-DE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9227"/>
            <a:ext cx="9143999" cy="64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0"/>
            <a:ext cx="9143999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dirty="0" smtClean="0">
                <a:solidFill>
                  <a:schemeClr val="bg1"/>
                </a:solidFill>
              </a:rPr>
              <a:t>Diagnostic probes</a:t>
            </a:r>
            <a:endParaRPr lang="de-DE" altLang="en-US" dirty="0">
              <a:solidFill>
                <a:schemeClr val="bg1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1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032087" cy="61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657224" y="538745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TPC detector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2400" y="152400"/>
            <a:ext cx="2971800" cy="91440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500" dirty="0" smtClean="0">
                <a:solidFill>
                  <a:schemeClr val="bg1"/>
                </a:solidFill>
              </a:rPr>
              <a:t>Charged-particle tracks, collider experiment</a:t>
            </a:r>
            <a:endParaRPr lang="de-DE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2420</Words>
  <Application>Microsoft Office PowerPoint</Application>
  <PresentationFormat>On-screen Show (4:3)</PresentationFormat>
  <Paragraphs>585</Paragraphs>
  <Slides>47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Symbol</vt:lpstr>
      <vt:lpstr>Tahoma</vt:lpstr>
      <vt:lpstr>Wingdings</vt:lpstr>
      <vt:lpstr>Times New Roman</vt:lpstr>
      <vt:lpstr>Calibri</vt:lpstr>
      <vt:lpstr>Verdana</vt:lpstr>
      <vt:lpstr>Arial Narrow</vt:lpstr>
      <vt:lpstr>Courier New</vt:lpstr>
      <vt:lpstr>Larissa-Design</vt:lpstr>
      <vt:lpstr>1_Benutzerdefiniertes Design</vt:lpstr>
      <vt:lpstr>Acrobat Document</vt:lpstr>
      <vt:lpstr>CorelDRAW</vt:lpstr>
      <vt:lpstr>Ultra-low mass silicon trackers  for high-rate, high-multiplicity  heavy-ion physics</vt:lpstr>
      <vt:lpstr>Overview</vt:lpstr>
      <vt:lpstr>Heavy-ion physics</vt:lpstr>
      <vt:lpstr>Nuclear matter </vt:lpstr>
      <vt:lpstr>Exploring the QCD phase diagram</vt:lpstr>
      <vt:lpstr>Exploring the QCD phase diagram</vt:lpstr>
      <vt:lpstr>PowerPoint Presentation</vt:lpstr>
      <vt:lpstr>PowerPoint Presentation</vt:lpstr>
      <vt:lpstr>PowerPoint Presentation</vt:lpstr>
      <vt:lpstr>PowerPoint Presentation</vt:lpstr>
      <vt:lpstr>Tracking challenge</vt:lpstr>
      <vt:lpstr>Silicon detectors</vt:lpstr>
      <vt:lpstr>Two tracking detector systems  under construction: </vt:lpstr>
      <vt:lpstr>Large Hadron Collider @ CERN</vt:lpstr>
      <vt:lpstr>PowerPoint Presentation</vt:lpstr>
      <vt:lpstr>PowerPoint Presentation</vt:lpstr>
      <vt:lpstr>ITS Upgrade Design Objectives</vt:lpstr>
      <vt:lpstr>ALICE ITS Upgrade</vt:lpstr>
      <vt:lpstr>ITS pixel detector</vt:lpstr>
      <vt:lpstr>Pixel detector requirements</vt:lpstr>
      <vt:lpstr>Pixel chip architecture</vt:lpstr>
      <vt:lpstr>ITS Layout</vt:lpstr>
      <vt:lpstr>Inner Barrel Staves</vt:lpstr>
      <vt:lpstr>Outer Barrel Staves</vt:lpstr>
      <vt:lpstr>Interconnection of pixel chip to flex PCB</vt:lpstr>
      <vt:lpstr>System Integration</vt:lpstr>
      <vt:lpstr>ITS Upgrade performance simulation</vt:lpstr>
      <vt:lpstr>FAIR - Facility for Anti-Proton and Ion Research, Darmstadt</vt:lpstr>
      <vt:lpstr>FAIR - Facility for Anti-Proton and Ion Research, Darmstadt</vt:lpstr>
      <vt:lpstr>PowerPoint Presentation</vt:lpstr>
      <vt:lpstr>Silicon Tracking in CBM</vt:lpstr>
      <vt:lpstr>CBM Micro-Vertex Detector</vt:lpstr>
      <vt:lpstr>STS design constraints</vt:lpstr>
      <vt:lpstr>System concept </vt:lpstr>
      <vt:lpstr>STS integration concept </vt:lpstr>
      <vt:lpstr>Silicon microstrip sensors</vt:lpstr>
      <vt:lpstr>Silicon microstrip sensors</vt:lpstr>
      <vt:lpstr>Read-out cables</vt:lpstr>
      <vt:lpstr>Read-out ASIC “STS-XYTER”</vt:lpstr>
      <vt:lpstr>Detector module</vt:lpstr>
      <vt:lpstr>Module assembly</vt:lpstr>
      <vt:lpstr>Carbon fiber ladders</vt:lpstr>
      <vt:lpstr>Engineering: units/cabling/cooling</vt:lpstr>
      <vt:lpstr>Engineering: units/cabling/cooling</vt:lpstr>
      <vt:lpstr>STS performance simulation  </vt:lpstr>
      <vt:lpstr>Summary</vt:lpstr>
      <vt:lpstr>References/further reading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Heuser, Johann Dr.</cp:lastModifiedBy>
  <cp:revision>2277</cp:revision>
  <dcterms:modified xsi:type="dcterms:W3CDTF">2016-02-16T17:47:28Z</dcterms:modified>
</cp:coreProperties>
</file>